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8" r:id="rId2"/>
    <p:sldId id="319" r:id="rId3"/>
    <p:sldId id="332" r:id="rId4"/>
    <p:sldId id="349" r:id="rId5"/>
    <p:sldId id="347" r:id="rId6"/>
    <p:sldId id="350" r:id="rId7"/>
    <p:sldId id="35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esh, Anandan" initials="SA" lastIdx="1" clrIdx="0">
    <p:extLst>
      <p:ext uri="{19B8F6BF-5375-455C-9EA6-DF929625EA0E}">
        <p15:presenceInfo xmlns:p15="http://schemas.microsoft.com/office/powerpoint/2012/main" userId="S-1-5-21-2752970185-40930380-1894245210-2183" providerId="AD"/>
      </p:ext>
    </p:extLst>
  </p:cmAuthor>
  <p:cmAuthor id="2" name="Syed,HaameedMazhar" initials="S" lastIdx="1" clrIdx="1">
    <p:extLst>
      <p:ext uri="{19B8F6BF-5375-455C-9EA6-DF929625EA0E}">
        <p15:presenceInfo xmlns:p15="http://schemas.microsoft.com/office/powerpoint/2012/main" userId="S-1-5-21-2752970185-40930380-1894245210-29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D22"/>
    <a:srgbClr val="780003"/>
    <a:srgbClr val="000000"/>
    <a:srgbClr val="7F0010"/>
    <a:srgbClr val="740000"/>
    <a:srgbClr val="B66B77"/>
    <a:srgbClr val="D4EAE4"/>
    <a:srgbClr val="007FA3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6" autoAdjust="0"/>
    <p:restoredTop sz="95124" autoAdjust="0"/>
  </p:normalViewPr>
  <p:slideViewPr>
    <p:cSldViewPr>
      <p:cViewPr>
        <p:scale>
          <a:sx n="125" d="100"/>
          <a:sy n="125" d="100"/>
        </p:scale>
        <p:origin x="1326" y="-324"/>
      </p:cViewPr>
      <p:guideLst>
        <p:guide orient="horz" pos="274"/>
        <p:guide pos="2880"/>
        <p:guide orient="horz" pos="1757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9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83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8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2016, 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2016, 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2016, 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2016, 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Methods for Business Students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sz="2000" dirty="0"/>
              <a:t>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3000" dirty="0"/>
              <a:t>Chapter 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Utilising</a:t>
            </a:r>
            <a:r>
              <a:rPr lang="en-US" dirty="0"/>
              <a:t> secondary data</a:t>
            </a:r>
            <a:endParaRPr lang="en-US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17FEEE-484F-5442-BF88-67D7EDE5A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99" y="1282547"/>
            <a:ext cx="3644374" cy="4961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38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arning Objective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Learning Objective List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By the end of this chapter you </a:t>
            </a:r>
            <a:r>
              <a:rPr lang="en-GB" i="1" dirty="0" smtClean="0"/>
              <a:t>should be able to:</a:t>
            </a:r>
            <a:endParaRPr lang="en-GB" i="1" dirty="0"/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8.1</a:t>
            </a:r>
            <a:r>
              <a:rPr lang="en-GB" dirty="0"/>
              <a:t> identify the variety of types of secondary data </a:t>
            </a:r>
            <a:r>
              <a:rPr lang="en-GB" dirty="0" smtClean="0"/>
              <a:t>that are available</a:t>
            </a:r>
            <a:r>
              <a:rPr lang="en-GB" dirty="0"/>
              <a:t>;</a:t>
            </a:r>
          </a:p>
          <a:p>
            <a:pPr marL="336550" indent="-336550">
              <a:buNone/>
            </a:pPr>
            <a:r>
              <a:rPr lang="en-GB" b="1" dirty="0">
                <a:solidFill>
                  <a:srgbClr val="007FA3"/>
                </a:solidFill>
              </a:rPr>
              <a:t>8.2</a:t>
            </a:r>
            <a:r>
              <a:rPr lang="en-GB" dirty="0"/>
              <a:t> appreciate ways in which secondary data can be used to help answer your </a:t>
            </a:r>
            <a:r>
              <a:rPr lang="en-GB" dirty="0" smtClean="0"/>
              <a:t>research question(s</a:t>
            </a:r>
            <a:r>
              <a:rPr lang="en-GB" dirty="0"/>
              <a:t>) and to meet your objectives;</a:t>
            </a:r>
          </a:p>
          <a:p>
            <a:pPr marL="336550" indent="-336550">
              <a:buNone/>
            </a:pPr>
            <a:r>
              <a:rPr lang="en-GB" b="1" dirty="0">
                <a:solidFill>
                  <a:srgbClr val="007FA3"/>
                </a:solidFill>
              </a:rPr>
              <a:t>8.3</a:t>
            </a:r>
            <a:r>
              <a:rPr lang="en-GB" dirty="0"/>
              <a:t> understand the advantages and disadvantages of using secondary data in research projects;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8.4</a:t>
            </a:r>
            <a:r>
              <a:rPr lang="en-GB" dirty="0"/>
              <a:t> use a range of techniques to search for secondary data;</a:t>
            </a:r>
          </a:p>
          <a:p>
            <a:pPr marL="336550" indent="-336550">
              <a:buNone/>
            </a:pPr>
            <a:r>
              <a:rPr lang="en-GB" b="1" dirty="0">
                <a:solidFill>
                  <a:srgbClr val="007FA3"/>
                </a:solidFill>
              </a:rPr>
              <a:t>8.5</a:t>
            </a:r>
            <a:r>
              <a:rPr lang="en-GB" dirty="0"/>
              <a:t> </a:t>
            </a:r>
            <a:r>
              <a:rPr lang="en-US" dirty="0"/>
              <a:t>evaluate the suitability of secondary data for answering your research question(s) and meeting your objectives in terms of measurement validity, coverage, precise suitability, measurement bias, costs and benefits</a:t>
            </a:r>
            <a:r>
              <a:rPr lang="en-GB" dirty="0" smtClean="0"/>
              <a:t>;</a:t>
            </a: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8.6</a:t>
            </a:r>
            <a:r>
              <a:rPr lang="en-GB" dirty="0"/>
              <a:t> apply the knowledge, skills and understanding gained to your own research project.</a:t>
            </a:r>
          </a:p>
        </p:txBody>
      </p:sp>
    </p:spTree>
    <p:extLst>
      <p:ext uri="{BB962C8B-B14F-4D97-AF65-F5344CB8AC3E}">
        <p14:creationId xmlns:p14="http://schemas.microsoft.com/office/powerpoint/2010/main" val="79339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487313"/>
            <a:ext cx="8229600" cy="1097280"/>
          </a:xfrm>
        </p:spPr>
        <p:txBody>
          <a:bodyPr/>
          <a:lstStyle/>
          <a:p>
            <a:r>
              <a:rPr lang="en-US" b="1" dirty="0"/>
              <a:t>Table 8.1 (1 of 2)</a:t>
            </a:r>
            <a:br>
              <a:rPr lang="en-US" b="1" dirty="0"/>
            </a:br>
            <a:r>
              <a:rPr lang="en-US" b="1" dirty="0"/>
              <a:t>Selected online databases with potential secondary data</a:t>
            </a:r>
          </a:p>
        </p:txBody>
      </p:sp>
      <p:sp>
        <p:nvSpPr>
          <p:cNvPr id="2" name="Text Box 1"/>
          <p:cNvSpPr>
            <a:spLocks noGrp="1"/>
          </p:cNvSpPr>
          <p:nvPr>
            <p:ph idx="1"/>
          </p:nvPr>
        </p:nvSpPr>
        <p:spPr>
          <a:xfrm>
            <a:off x="1295400" y="15845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1954574"/>
            <a:ext cx="8312727" cy="391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1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487313"/>
            <a:ext cx="8229600" cy="1097280"/>
          </a:xfrm>
        </p:spPr>
        <p:txBody>
          <a:bodyPr/>
          <a:lstStyle/>
          <a:p>
            <a:r>
              <a:rPr lang="en-US" b="1" dirty="0"/>
              <a:t>Table 8.1 (2 of 2)</a:t>
            </a:r>
            <a:br>
              <a:rPr lang="en-US" b="1" dirty="0"/>
            </a:br>
            <a:r>
              <a:rPr lang="en-US" b="1" dirty="0"/>
              <a:t>Selected online databases with potential secondary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2121045"/>
            <a:ext cx="8312727" cy="351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9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gure 6.1"/>
          <p:cNvSpPr>
            <a:spLocks noGrp="1"/>
          </p:cNvSpPr>
          <p:nvPr>
            <p:ph type="title"/>
          </p:nvPr>
        </p:nvSpPr>
        <p:spPr>
          <a:xfrm>
            <a:off x="457200" y="27159"/>
            <a:ext cx="8229600" cy="1066800"/>
          </a:xfrm>
        </p:spPr>
        <p:txBody>
          <a:bodyPr/>
          <a:lstStyle/>
          <a:p>
            <a:r>
              <a:rPr lang="en-US" sz="3400" b="1" dirty="0"/>
              <a:t>Figure 8.1 </a:t>
            </a:r>
            <a:br>
              <a:rPr lang="en-US" sz="3400" b="1" dirty="0"/>
            </a:br>
            <a:r>
              <a:rPr lang="en-US" sz="3400" b="1" dirty="0"/>
              <a:t>Types </a:t>
            </a:r>
            <a:r>
              <a:rPr lang="en-US" sz="3400" b="1" dirty="0" smtClean="0"/>
              <a:t>and examples of </a:t>
            </a:r>
            <a:r>
              <a:rPr lang="en-US" sz="3400" b="1" dirty="0"/>
              <a:t>secondary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22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487313"/>
            <a:ext cx="8229600" cy="1097280"/>
          </a:xfrm>
        </p:spPr>
        <p:txBody>
          <a:bodyPr/>
          <a:lstStyle/>
          <a:p>
            <a:r>
              <a:rPr lang="en-US" b="1" dirty="0"/>
              <a:t>Advantages and disadvantages of secondary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4185761" cy="4090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Advantages</a:t>
            </a:r>
          </a:p>
          <a:p>
            <a:endParaRPr lang="en-GB" dirty="0" smtClean="0"/>
          </a:p>
          <a:p>
            <a:pPr>
              <a:lnSpc>
                <a:spcPts val="1900"/>
              </a:lnSpc>
            </a:pPr>
            <a:r>
              <a:rPr lang="en-GB" dirty="0"/>
              <a:t>May have fewer resource requirements</a:t>
            </a:r>
          </a:p>
          <a:p>
            <a:pPr>
              <a:lnSpc>
                <a:spcPts val="1900"/>
              </a:lnSpc>
            </a:pPr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Unobtrusive</a:t>
            </a:r>
          </a:p>
          <a:p>
            <a:pPr>
              <a:lnSpc>
                <a:spcPts val="1900"/>
              </a:lnSpc>
            </a:pPr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Longitudinal studies may be feasible</a:t>
            </a:r>
          </a:p>
          <a:p>
            <a:pPr>
              <a:lnSpc>
                <a:spcPts val="1900"/>
              </a:lnSpc>
            </a:pPr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Can provide comparative </a:t>
            </a: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contextual </a:t>
            </a:r>
            <a:r>
              <a:rPr lang="en-GB" dirty="0"/>
              <a:t>data</a:t>
            </a:r>
          </a:p>
          <a:p>
            <a:pPr>
              <a:lnSpc>
                <a:spcPts val="1900"/>
              </a:lnSpc>
            </a:pPr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Can result in unforeseen </a:t>
            </a:r>
            <a:r>
              <a:rPr lang="en-GB" dirty="0" smtClean="0"/>
              <a:t>discoveries</a:t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/>
              <a:t>insights</a:t>
            </a:r>
          </a:p>
          <a:p>
            <a:pPr>
              <a:lnSpc>
                <a:spcPts val="1900"/>
              </a:lnSpc>
            </a:pPr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Permanence of data</a:t>
            </a:r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746183" y="1981200"/>
            <a:ext cx="3788217" cy="357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Disadvantages</a:t>
            </a:r>
          </a:p>
          <a:p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May be collected for a purpose </a:t>
            </a:r>
            <a:r>
              <a:rPr lang="en-GB" dirty="0" smtClean="0"/>
              <a:t>that</a:t>
            </a:r>
            <a:br>
              <a:rPr lang="en-GB" dirty="0" smtClean="0"/>
            </a:br>
            <a:r>
              <a:rPr lang="en-GB" dirty="0" smtClean="0"/>
              <a:t>does </a:t>
            </a:r>
            <a:r>
              <a:rPr lang="en-GB" dirty="0"/>
              <a:t>not match your need</a:t>
            </a:r>
          </a:p>
          <a:p>
            <a:pPr>
              <a:lnSpc>
                <a:spcPts val="1900"/>
              </a:lnSpc>
            </a:pPr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Access may be difficult or costly</a:t>
            </a:r>
          </a:p>
          <a:p>
            <a:pPr>
              <a:lnSpc>
                <a:spcPts val="1900"/>
              </a:lnSpc>
            </a:pPr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Aggregations and definitions </a:t>
            </a:r>
            <a:r>
              <a:rPr lang="en-GB" dirty="0" smtClean="0"/>
              <a:t>may</a:t>
            </a:r>
          </a:p>
          <a:p>
            <a:pPr>
              <a:lnSpc>
                <a:spcPts val="1900"/>
              </a:lnSpc>
            </a:pPr>
            <a:r>
              <a:rPr lang="en-GB" dirty="0" smtClean="0"/>
              <a:t>be </a:t>
            </a:r>
            <a:r>
              <a:rPr lang="en-GB" dirty="0"/>
              <a:t>unsuitable</a:t>
            </a:r>
          </a:p>
          <a:p>
            <a:pPr>
              <a:lnSpc>
                <a:spcPts val="1900"/>
              </a:lnSpc>
            </a:pPr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No real control over data quality</a:t>
            </a:r>
          </a:p>
          <a:p>
            <a:pPr>
              <a:lnSpc>
                <a:spcPts val="1900"/>
              </a:lnSpc>
            </a:pPr>
            <a:endParaRPr lang="en-GB" dirty="0"/>
          </a:p>
          <a:p>
            <a:pPr>
              <a:lnSpc>
                <a:spcPts val="1900"/>
              </a:lnSpc>
            </a:pPr>
            <a:r>
              <a:rPr lang="en-GB" dirty="0"/>
              <a:t>Initial purpose may affect how </a:t>
            </a:r>
            <a:r>
              <a:rPr lang="en-GB" dirty="0" smtClean="0"/>
              <a:t>data</a:t>
            </a:r>
            <a:br>
              <a:rPr lang="en-GB" dirty="0" smtClean="0"/>
            </a:br>
            <a:r>
              <a:rPr lang="en-GB" dirty="0" smtClean="0"/>
              <a:t>are </a:t>
            </a:r>
            <a:r>
              <a:rPr lang="en-GB" dirty="0"/>
              <a:t>presented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415637" y="1885950"/>
            <a:ext cx="8312727" cy="952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415637" y="2362200"/>
            <a:ext cx="8312727" cy="9525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579051"/>
              </p:ext>
            </p:extLst>
          </p:nvPr>
        </p:nvGraphicFramePr>
        <p:xfrm>
          <a:off x="609600" y="1937190"/>
          <a:ext cx="7924800" cy="4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4" imgW="47707920" imgH="330120" progId="Photoshop.Image.18">
                  <p:embed/>
                </p:oleObj>
              </mc:Choice>
              <mc:Fallback>
                <p:oleObj name="Image" r:id="rId4" imgW="47707920" imgH="33012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937190"/>
                        <a:ext cx="7924800" cy="42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082718"/>
              </p:ext>
            </p:extLst>
          </p:nvPr>
        </p:nvGraphicFramePr>
        <p:xfrm>
          <a:off x="609600" y="2396490"/>
          <a:ext cx="7924800" cy="4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" r:id="rId6" imgW="47707920" imgH="330120" progId="Photoshop.Image.18">
                  <p:embed/>
                </p:oleObj>
              </mc:Choice>
              <mc:Fallback>
                <p:oleObj name="Image" r:id="rId6" imgW="47707920" imgH="330120" progId="Photoshop.Image.18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2396490"/>
                        <a:ext cx="7924800" cy="42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059401"/>
              </p:ext>
            </p:extLst>
          </p:nvPr>
        </p:nvGraphicFramePr>
        <p:xfrm>
          <a:off x="609600" y="5867400"/>
          <a:ext cx="7924800" cy="4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" r:id="rId7" imgW="47707920" imgH="330120" progId="Photoshop.Image.18">
                  <p:embed/>
                </p:oleObj>
              </mc:Choice>
              <mc:Fallback>
                <p:oleObj name="Image" r:id="rId7" imgW="47707920" imgH="330120" progId="Photoshop.Image.18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5867400"/>
                        <a:ext cx="7924800" cy="42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gure 6.1"/>
          <p:cNvSpPr>
            <a:spLocks noGrp="1"/>
          </p:cNvSpPr>
          <p:nvPr>
            <p:ph type="title"/>
          </p:nvPr>
        </p:nvSpPr>
        <p:spPr>
          <a:xfrm>
            <a:off x="457200" y="27159"/>
            <a:ext cx="8229600" cy="1066800"/>
          </a:xfrm>
        </p:spPr>
        <p:txBody>
          <a:bodyPr/>
          <a:lstStyle/>
          <a:p>
            <a:r>
              <a:rPr lang="en-US" sz="3400" b="1" dirty="0"/>
              <a:t>Figure 8.2</a:t>
            </a:r>
            <a:br>
              <a:rPr lang="en-US" sz="3400" b="1" dirty="0"/>
            </a:br>
            <a:r>
              <a:rPr lang="en-US" dirty="0"/>
              <a:t>Evaluating potential secondary data sources</a:t>
            </a:r>
            <a:endParaRPr lang="en-US" sz="3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3"/>
          <a:stretch/>
        </p:blipFill>
        <p:spPr>
          <a:xfrm>
            <a:off x="853440" y="1524000"/>
            <a:ext cx="745236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67187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183</TotalTime>
  <Words>190</Words>
  <Application>Microsoft Office PowerPoint</Application>
  <PresentationFormat>On-screen Show (4:3)</PresentationFormat>
  <Paragraphs>46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Verdana</vt:lpstr>
      <vt:lpstr>Wingdings</vt:lpstr>
      <vt:lpstr>508 Lecture</vt:lpstr>
      <vt:lpstr>Adobe Photoshop Image</vt:lpstr>
      <vt:lpstr>Research Methods for Business Students</vt:lpstr>
      <vt:lpstr>Learning Objectives</vt:lpstr>
      <vt:lpstr>Table 8.1 (1 of 2) Selected online databases with potential secondary data</vt:lpstr>
      <vt:lpstr>Table 8.1 (2 of 2) Selected online databases with potential secondary data</vt:lpstr>
      <vt:lpstr>Figure 8.1  Types and examples of secondary data</vt:lpstr>
      <vt:lpstr>Advantages and disadvantages of secondary data</vt:lpstr>
      <vt:lpstr>Figure 8.2 Evaluating potential secondary data sources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Research Methods for Business Students</dc:subject>
  <dc:creator>Ben Saunders</dc:creator>
  <cp:keywords>Research Methods</cp:keywords>
  <dc:description/>
  <cp:lastModifiedBy>Suresh, Anandan</cp:lastModifiedBy>
  <cp:revision>170</cp:revision>
  <dcterms:created xsi:type="dcterms:W3CDTF">2014-07-14T20:04:21Z</dcterms:created>
  <dcterms:modified xsi:type="dcterms:W3CDTF">2019-05-25T10:43:14Z</dcterms:modified>
  <cp:category/>
</cp:coreProperties>
</file>