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" r:id="rId2"/>
    <p:sldId id="319" r:id="rId3"/>
    <p:sldId id="349" r:id="rId4"/>
    <p:sldId id="347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1728" userDrawn="1">
          <p15:clr>
            <a:srgbClr val="A4A3A4"/>
          </p15:clr>
        </p15:guide>
        <p15:guide id="4" orient="horz" pos="2438" userDrawn="1">
          <p15:clr>
            <a:srgbClr val="A4A3A4"/>
          </p15:clr>
        </p15:guide>
        <p15:guide id="5" orient="horz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3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  <p:cmAuthor id="2" name="Syed,HaameedMazhar" initials="S" lastIdx="2" clrIdx="1">
    <p:extLst>
      <p:ext uri="{19B8F6BF-5375-455C-9EA6-DF929625EA0E}">
        <p15:presenceInfo xmlns:p15="http://schemas.microsoft.com/office/powerpoint/2012/main" userId="S-1-5-21-2752970185-40930380-1894245210-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3953" autoAdjust="0"/>
  </p:normalViewPr>
  <p:slideViewPr>
    <p:cSldViewPr>
      <p:cViewPr varScale="1">
        <p:scale>
          <a:sx n="104" d="100"/>
          <a:sy n="104" d="100"/>
        </p:scale>
        <p:origin x="1104" y="114"/>
      </p:cViewPr>
      <p:guideLst>
        <p:guide orient="horz" pos="293"/>
        <p:guide pos="384"/>
        <p:guide pos="1728"/>
        <p:guide orient="horz" pos="2438"/>
        <p:guide orient="horz" pos="2845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It is helpful for complex images (i.e., charts and graphs) to have descriptive text near the image (perhaps as a caption or in the Notes field). They would still require alt text.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 dirty="0"/>
              <a:t>Chapter </a:t>
            </a:r>
            <a:r>
              <a:rPr lang="en-US" dirty="0"/>
              <a:t>7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Selecting samples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8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7.2 (1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probability sampling </a:t>
            </a:r>
            <a:r>
              <a:rPr lang="en-US" sz="3000" b="1" dirty="0" smtClean="0"/>
              <a:t>techniques</a:t>
            </a:r>
            <a:endParaRPr lang="en-US" sz="3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04800" y="4495800"/>
            <a:ext cx="3294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© Mark Saunders, Philip Lewis and Adrian Thornhill 2018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711933"/>
            <a:ext cx="8312727" cy="14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7.2 (2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probability sampling </a:t>
            </a:r>
            <a:r>
              <a:rPr lang="en-US" sz="3000" b="1" dirty="0" smtClean="0"/>
              <a:t>techniques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708651"/>
            <a:ext cx="8312727" cy="1440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04800" y="4495800"/>
            <a:ext cx="3294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© Mark Saunders, Philip Lewis and Adrian Thornhill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011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7.2 (3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probability sampling </a:t>
            </a:r>
            <a:r>
              <a:rPr lang="en-US" sz="3000" b="1" dirty="0" smtClean="0"/>
              <a:t>techniques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00165"/>
            <a:ext cx="8312727" cy="2057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04800" y="4495800"/>
            <a:ext cx="3294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© Mark Saunders, Philip Lewis and Adrian Thornhill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597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7.2 (4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probability sampling </a:t>
            </a:r>
            <a:r>
              <a:rPr lang="en-US" sz="3000" b="1" dirty="0" smtClean="0"/>
              <a:t>techniques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621683"/>
            <a:ext cx="8312727" cy="1614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04800" y="4495800"/>
            <a:ext cx="3294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© Mark Saunders, Philip Lewis and Adrian Thornhill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529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7.3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Extract of spreadsheet generated random </a:t>
            </a:r>
            <a:r>
              <a:rPr lang="en-US" sz="3000" b="1" dirty="0" smtClean="0"/>
              <a:t>numbers </a:t>
            </a:r>
            <a:r>
              <a:rPr lang="en-US" sz="3000" b="1" dirty="0"/>
              <a:t>between 1 and 5011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86283"/>
            <a:ext cx="8312727" cy="23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7.4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The impact of periodic patterns on systematic random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540358"/>
            <a:ext cx="8312727" cy="2260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270" y="4809565"/>
            <a:ext cx="35589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ZapfDingbatsStd" panose="00000600000000000000" pitchFamily="50" charset="0"/>
              </a:rPr>
              <a:t>✓</a:t>
            </a:r>
            <a:r>
              <a:rPr lang="en-US" sz="800" dirty="0" smtClean="0">
                <a:latin typeface="+mj-lt"/>
              </a:rPr>
              <a:t> </a:t>
            </a:r>
            <a:r>
              <a:rPr lang="en-US" sz="800" dirty="0">
                <a:latin typeface="+mj-lt"/>
              </a:rPr>
              <a:t>Sample selected if you start with 1. * Sample selected if you start with 2.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656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47071"/>
            <a:ext cx="7620000" cy="4393645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7.4 (1 of 2)</a:t>
            </a:r>
            <a:br>
              <a:rPr lang="en-US" sz="3400" b="1" dirty="0"/>
            </a:br>
            <a:r>
              <a:rPr lang="en-US" sz="3400" b="1" dirty="0"/>
              <a:t>Choosing a non-probability sampling technique</a:t>
            </a:r>
          </a:p>
        </p:txBody>
      </p:sp>
    </p:spTree>
    <p:extLst>
      <p:ext uri="{BB962C8B-B14F-4D97-AF65-F5344CB8AC3E}">
        <p14:creationId xmlns:p14="http://schemas.microsoft.com/office/powerpoint/2010/main" val="40597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7.4 (2 of 2)</a:t>
            </a:r>
            <a:br>
              <a:rPr lang="en-US" sz="3400" b="1" dirty="0"/>
            </a:br>
            <a:r>
              <a:rPr lang="en-US" sz="3400" b="1" dirty="0"/>
              <a:t>Choosing a non-probability sampling technique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5767"/>
            <a:ext cx="6140793" cy="46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7.5 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Non-probability sample size norms when using qualitative interviews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81000" y="4795323"/>
            <a:ext cx="28023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Developed from Saunders and Townsend (2016)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527465"/>
            <a:ext cx="8312727" cy="21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7.6 (1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non-probability sampling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31959" y="6014850"/>
            <a:ext cx="28312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Sources</a:t>
            </a:r>
            <a:r>
              <a:rPr lang="en-US" sz="800" dirty="0"/>
              <a:t>: Developed from Patton (2015); Saunders (2012)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811884"/>
            <a:ext cx="8312727" cy="41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(1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i="1" dirty="0"/>
              <a:t>By the end of this chapter you should:</a:t>
            </a:r>
          </a:p>
          <a:p>
            <a:pPr marL="425450" indent="-425450">
              <a:buNone/>
            </a:pPr>
            <a:r>
              <a:rPr lang="en-GB" sz="2000" b="1" dirty="0">
                <a:solidFill>
                  <a:srgbClr val="007FA3"/>
                </a:solidFill>
              </a:rPr>
              <a:t>7.1</a:t>
            </a:r>
            <a:r>
              <a:rPr lang="en-GB" sz="2000" dirty="0"/>
              <a:t> </a:t>
            </a:r>
            <a:r>
              <a:rPr lang="en-AU" sz="2000" dirty="0"/>
              <a:t>understand the need to select samples in business and management research;</a:t>
            </a:r>
          </a:p>
          <a:p>
            <a:pPr marL="425450" indent="-425450">
              <a:buNone/>
            </a:pPr>
            <a:r>
              <a:rPr lang="en-GB" sz="2000" b="1" dirty="0">
                <a:solidFill>
                  <a:srgbClr val="007FA3"/>
                </a:solidFill>
              </a:rPr>
              <a:t>7.2</a:t>
            </a:r>
            <a:r>
              <a:rPr lang="en-GB" sz="2000" dirty="0"/>
              <a:t> </a:t>
            </a:r>
            <a:r>
              <a:rPr lang="en-AU" sz="2000" dirty="0"/>
              <a:t>be aware of a range of probability and non-probability sampling techniques and the possible need to combine techniques within a research project;</a:t>
            </a:r>
          </a:p>
          <a:p>
            <a:pPr marL="425450" indent="-425450">
              <a:buNone/>
            </a:pPr>
            <a:r>
              <a:rPr lang="en-GB" sz="2000" b="1" dirty="0">
                <a:solidFill>
                  <a:srgbClr val="007FA3"/>
                </a:solidFill>
              </a:rPr>
              <a:t>7.3</a:t>
            </a:r>
            <a:r>
              <a:rPr lang="en-GB" sz="2000" dirty="0"/>
              <a:t> </a:t>
            </a:r>
            <a:r>
              <a:rPr lang="en-US" sz="2000" dirty="0"/>
              <a:t>be able to choose appropriate sampling techniques for a variety of research scenarios and justify your choices</a:t>
            </a:r>
            <a:r>
              <a:rPr lang="en-GB" sz="2000" dirty="0" smtClean="0"/>
              <a:t>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7.6 (2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</a:t>
            </a:r>
            <a:r>
              <a:rPr lang="en-US" sz="3000" dirty="0"/>
              <a:t>non-</a:t>
            </a:r>
            <a:r>
              <a:rPr lang="en-US" sz="3000" b="1" dirty="0"/>
              <a:t>probability sampling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23030"/>
            <a:ext cx="8312727" cy="3668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31959" y="6014850"/>
            <a:ext cx="28312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Sources</a:t>
            </a:r>
            <a:r>
              <a:rPr lang="en-US" sz="800" dirty="0"/>
              <a:t>: Developed from Patton (2015); Saunders (2012)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873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7.6 (3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non-probability sampling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66055"/>
            <a:ext cx="8312727" cy="3144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31959" y="6014850"/>
            <a:ext cx="28312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Sources</a:t>
            </a:r>
            <a:r>
              <a:rPr lang="en-US" sz="800" dirty="0"/>
              <a:t>: Developed from Patton (2015); Saunders (2012)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342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7280"/>
          </a:xfrm>
        </p:spPr>
        <p:txBody>
          <a:bodyPr/>
          <a:lstStyle/>
          <a:p>
            <a:r>
              <a:rPr lang="en-US" sz="3000" b="1" dirty="0"/>
              <a:t>Table </a:t>
            </a:r>
            <a:r>
              <a:rPr lang="en-US" sz="3000" dirty="0"/>
              <a:t>7.6 (4 of 4)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Impact of various factors on choice of non-probability sampling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389760"/>
            <a:ext cx="8312727" cy="2715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31959" y="6014850"/>
            <a:ext cx="28312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Sources</a:t>
            </a:r>
            <a:r>
              <a:rPr lang="en-US" sz="800" dirty="0"/>
              <a:t>: Developed from Patton (2015); Saunders (2012)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570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 (2 of 2)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007FA3"/>
                </a:solidFill>
              </a:rPr>
              <a:t>7.4</a:t>
            </a:r>
            <a:r>
              <a:rPr lang="en-GB" sz="2000" dirty="0"/>
              <a:t> </a:t>
            </a:r>
            <a:r>
              <a:rPr lang="en-AU" sz="2000" dirty="0"/>
              <a:t>be able to use a range of sampling techniques;</a:t>
            </a:r>
          </a:p>
          <a:p>
            <a:pPr marL="425450" indent="-425450">
              <a:buNone/>
            </a:pPr>
            <a:r>
              <a:rPr lang="en-GB" sz="2000" b="1" dirty="0">
                <a:solidFill>
                  <a:srgbClr val="007FA3"/>
                </a:solidFill>
              </a:rPr>
              <a:t>7.5</a:t>
            </a:r>
            <a:r>
              <a:rPr lang="en-GB" sz="2000" dirty="0"/>
              <a:t> </a:t>
            </a:r>
            <a:r>
              <a:rPr lang="en-AU" sz="2000" dirty="0"/>
              <a:t>be able (where appropriate) to assess the representativeness of the sample selected</a:t>
            </a:r>
            <a:r>
              <a:rPr lang="en-AU" sz="2000" dirty="0" smtClean="0"/>
              <a:t>;</a:t>
            </a:r>
          </a:p>
          <a:p>
            <a:pPr marL="425450" indent="-425450">
              <a:buNone/>
            </a:pPr>
            <a:r>
              <a:rPr lang="en-GB" sz="2000" b="1" dirty="0" smtClean="0">
                <a:solidFill>
                  <a:srgbClr val="007FA3"/>
                </a:solidFill>
              </a:rPr>
              <a:t>7.6</a:t>
            </a:r>
            <a:r>
              <a:rPr lang="en-GB" sz="2000" dirty="0" smtClean="0"/>
              <a:t> </a:t>
            </a:r>
            <a:r>
              <a:rPr lang="en-AU" sz="2000" dirty="0"/>
              <a:t>be able to assess the extent to which it is reasonable to generalise from a sample;</a:t>
            </a:r>
          </a:p>
          <a:p>
            <a:pPr marL="425450" indent="-425450">
              <a:buNone/>
            </a:pPr>
            <a:r>
              <a:rPr lang="en-GB" sz="2000" b="1" dirty="0">
                <a:solidFill>
                  <a:srgbClr val="007FA3"/>
                </a:solidFill>
              </a:rPr>
              <a:t>7.7 </a:t>
            </a:r>
            <a:r>
              <a:rPr lang="en-AU" sz="2000" dirty="0"/>
              <a:t>be able to apply the knowledge, skills and understanding gained to your own research project.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4" y="1600200"/>
            <a:ext cx="6829647" cy="4442537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7.1 </a:t>
            </a:r>
            <a:br>
              <a:rPr lang="en-US" sz="3400" b="1" dirty="0"/>
            </a:br>
            <a:r>
              <a:rPr lang="en-US" sz="3400" b="1" dirty="0"/>
              <a:t>Population, target population, sample and individual cases</a:t>
            </a:r>
          </a:p>
        </p:txBody>
      </p:sp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6" y="1447800"/>
            <a:ext cx="6796124" cy="4753117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7.2</a:t>
            </a:r>
            <a:br>
              <a:rPr lang="en-US" sz="3400" b="1" dirty="0"/>
            </a:br>
            <a:r>
              <a:rPr lang="en-US" sz="3400" b="1" dirty="0"/>
              <a:t>Sampling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9996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1097280"/>
          </a:xfrm>
        </p:spPr>
        <p:txBody>
          <a:bodyPr/>
          <a:lstStyle/>
          <a:p>
            <a:r>
              <a:rPr lang="en-US" sz="2800" b="1" dirty="0"/>
              <a:t>Table </a:t>
            </a:r>
            <a:r>
              <a:rPr lang="en-US" sz="2800" dirty="0"/>
              <a:t>7.1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Sample sizes for different sizes of target population at a 95 per cent confidence level (assuming data are collected from all cases in the sample)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78081"/>
              </p:ext>
            </p:extLst>
          </p:nvPr>
        </p:nvGraphicFramePr>
        <p:xfrm>
          <a:off x="533400" y="1986280"/>
          <a:ext cx="8305800" cy="4135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58085073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0">
                <a:tc rowSpan="2"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Margin</a:t>
                      </a:r>
                      <a:r>
                        <a:rPr lang="en-GB" baseline="0" dirty="0"/>
                        <a:t> of error</a:t>
                      </a:r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44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48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79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250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151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217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340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414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475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278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516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706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906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322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696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1091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1655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10,000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370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1936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4899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1,000,000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384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1066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2395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9513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10,000,000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384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1067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2400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9595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4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52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</p:spPr>
        <p:txBody>
          <a:bodyPr/>
          <a:lstStyle/>
          <a:p>
            <a:r>
              <a:rPr lang="en-US" b="1" dirty="0"/>
              <a:t>Levels of non-response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2420" y="2061348"/>
            <a:ext cx="8138343" cy="3044423"/>
            <a:chOff x="385618" y="2061348"/>
            <a:chExt cx="8138343" cy="3044423"/>
          </a:xfrm>
        </p:grpSpPr>
        <p:sp>
          <p:nvSpPr>
            <p:cNvPr id="2" name="Rectangle 1"/>
            <p:cNvSpPr/>
            <p:nvPr/>
          </p:nvSpPr>
          <p:spPr>
            <a:xfrm>
              <a:off x="385618" y="2061348"/>
              <a:ext cx="2185214" cy="3044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/>
                <a:t>Level</a:t>
              </a:r>
            </a:p>
            <a:p>
              <a:pPr fontAlgn="t"/>
              <a:endParaRPr lang="en-GB" dirty="0" smtClean="0"/>
            </a:p>
            <a:p>
              <a:pPr fontAlgn="t">
                <a:lnSpc>
                  <a:spcPts val="1700"/>
                </a:lnSpc>
              </a:pPr>
              <a:r>
                <a:rPr lang="en-GB" dirty="0" smtClean="0"/>
                <a:t>Complete refusal</a:t>
              </a:r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GB" dirty="0" smtClean="0"/>
                <a:t>Break-off</a:t>
              </a:r>
            </a:p>
            <a:p>
              <a:pPr fontAlgn="t">
                <a:lnSpc>
                  <a:spcPts val="1700"/>
                </a:lnSpc>
              </a:pPr>
              <a:endParaRPr lang="en-GB" dirty="0"/>
            </a:p>
            <a:p>
              <a:pPr fontAlgn="t">
                <a:lnSpc>
                  <a:spcPts val="1700"/>
                </a:lnSpc>
              </a:pPr>
              <a:endParaRPr lang="en-GB" dirty="0" smtClean="0"/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GB" dirty="0"/>
                <a:t>Partial </a:t>
              </a:r>
              <a:r>
                <a:rPr lang="en-GB" dirty="0" smtClean="0"/>
                <a:t>response</a:t>
              </a:r>
            </a:p>
            <a:p>
              <a:pPr fontAlgn="t">
                <a:lnSpc>
                  <a:spcPts val="1700"/>
                </a:lnSpc>
              </a:pPr>
              <a:endParaRPr lang="en-US" dirty="0" smtClean="0"/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GB" dirty="0"/>
                <a:t>Complete response</a:t>
              </a:r>
              <a:endParaRPr lang="en-IN" dirty="0"/>
            </a:p>
            <a:p>
              <a:pPr>
                <a:lnSpc>
                  <a:spcPts val="1700"/>
                </a:lnSpc>
              </a:pP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4133" y="2061348"/>
              <a:ext cx="5929828" cy="3044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Explanation</a:t>
              </a:r>
            </a:p>
            <a:p>
              <a:pPr fontAlgn="t"/>
              <a:endParaRPr lang="en-US" dirty="0" smtClean="0"/>
            </a:p>
            <a:p>
              <a:pPr fontAlgn="t">
                <a:lnSpc>
                  <a:spcPts val="1700"/>
                </a:lnSpc>
              </a:pPr>
              <a:r>
                <a:rPr lang="en-US" dirty="0" smtClean="0"/>
                <a:t>none </a:t>
              </a:r>
              <a:r>
                <a:rPr lang="en-US" dirty="0"/>
                <a:t>of the questions </a:t>
              </a:r>
              <a:r>
                <a:rPr lang="en-US" dirty="0" smtClean="0"/>
                <a:t>answered</a:t>
              </a:r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US" dirty="0"/>
                <a:t>less than 50 per cent of all questions answered </a:t>
              </a:r>
              <a:r>
                <a:rPr lang="en-US" dirty="0" smtClean="0"/>
                <a:t>other</a:t>
              </a:r>
              <a:br>
                <a:rPr lang="en-US" dirty="0" smtClean="0"/>
              </a:br>
              <a:r>
                <a:rPr lang="en-US" dirty="0" smtClean="0"/>
                <a:t>than by </a:t>
              </a:r>
              <a:r>
                <a:rPr lang="en-US" dirty="0"/>
                <a:t>a refusal or no answer (this therefore </a:t>
              </a:r>
              <a:r>
                <a:rPr lang="en-US" dirty="0" smtClean="0"/>
                <a:t>includes</a:t>
              </a:r>
              <a:br>
                <a:rPr lang="en-US" dirty="0" smtClean="0"/>
              </a:br>
              <a:r>
                <a:rPr lang="en-US" dirty="0" smtClean="0"/>
                <a:t>complete refusal)</a:t>
              </a:r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US" dirty="0"/>
                <a:t>50 per cent to 80 per cent of all questions </a:t>
              </a:r>
              <a:r>
                <a:rPr lang="en-US" dirty="0" smtClean="0"/>
                <a:t>answered</a:t>
              </a:r>
              <a:br>
                <a:rPr lang="en-US" dirty="0" smtClean="0"/>
              </a:br>
              <a:r>
                <a:rPr lang="en-US" dirty="0" smtClean="0"/>
                <a:t>other than </a:t>
              </a:r>
              <a:r>
                <a:rPr lang="en-US" dirty="0"/>
                <a:t>by a </a:t>
              </a:r>
              <a:r>
                <a:rPr lang="en-GB" dirty="0"/>
                <a:t>refusal or no </a:t>
              </a:r>
              <a:r>
                <a:rPr lang="en-GB" dirty="0" smtClean="0"/>
                <a:t>answer</a:t>
              </a:r>
            </a:p>
            <a:p>
              <a:pPr fontAlgn="t">
                <a:lnSpc>
                  <a:spcPts val="1700"/>
                </a:lnSpc>
              </a:pPr>
              <a:endParaRPr lang="en-IN" dirty="0"/>
            </a:p>
            <a:p>
              <a:pPr fontAlgn="t">
                <a:lnSpc>
                  <a:spcPts val="1700"/>
                </a:lnSpc>
              </a:pPr>
              <a:r>
                <a:rPr lang="en-US" dirty="0"/>
                <a:t>over 80 per cent of all questions answered other than </a:t>
              </a:r>
              <a:r>
                <a:rPr lang="en-US" dirty="0" smtClean="0"/>
                <a:t>by</a:t>
              </a:r>
              <a:br>
                <a:rPr lang="en-US" dirty="0" smtClean="0"/>
              </a:br>
              <a:r>
                <a:rPr lang="en-US" dirty="0" smtClean="0"/>
                <a:t>a refusal </a:t>
              </a:r>
              <a:r>
                <a:rPr lang="en-GB" dirty="0"/>
                <a:t>or no </a:t>
              </a:r>
              <a:r>
                <a:rPr lang="en-GB" dirty="0" smtClean="0"/>
                <a:t>answer</a:t>
              </a:r>
              <a:endParaRPr lang="en-GB" dirty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19700"/>
              </p:ext>
            </p:extLst>
          </p:nvPr>
        </p:nvGraphicFramePr>
        <p:xfrm>
          <a:off x="376382" y="2027237"/>
          <a:ext cx="8310418" cy="4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3" imgW="47707920" imgH="330120" progId="Photoshop.Image.18">
                  <p:embed/>
                </p:oleObj>
              </mc:Choice>
              <mc:Fallback>
                <p:oleObj name="Image" r:id="rId3" imgW="47707920" imgH="3301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382" y="2027237"/>
                        <a:ext cx="8310418" cy="4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58866"/>
              </p:ext>
            </p:extLst>
          </p:nvPr>
        </p:nvGraphicFramePr>
        <p:xfrm>
          <a:off x="376382" y="2438400"/>
          <a:ext cx="8310418" cy="4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5" imgW="47707920" imgH="330120" progId="Photoshop.Image.18">
                  <p:embed/>
                </p:oleObj>
              </mc:Choice>
              <mc:Fallback>
                <p:oleObj name="Image" r:id="rId5" imgW="47707920" imgH="330120" progId="Photoshop.Image.18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382" y="2438400"/>
                        <a:ext cx="8310418" cy="4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0233"/>
              </p:ext>
            </p:extLst>
          </p:nvPr>
        </p:nvGraphicFramePr>
        <p:xfrm>
          <a:off x="376382" y="5139882"/>
          <a:ext cx="8310418" cy="4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6" imgW="47707920" imgH="330120" progId="Photoshop.Image.18">
                  <p:embed/>
                </p:oleObj>
              </mc:Choice>
              <mc:Fallback>
                <p:oleObj name="Image" r:id="rId6" imgW="47707920" imgH="330120" progId="Photoshop.Image.18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382" y="5139882"/>
                        <a:ext cx="8310418" cy="4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9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7.3 (1 of 2)</a:t>
            </a:r>
            <a:br>
              <a:rPr lang="en-US" sz="3400" b="1" dirty="0"/>
            </a:br>
            <a:r>
              <a:rPr lang="en-US" sz="3400" b="1" dirty="0"/>
              <a:t>Choosing a probability sampling technique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301640"/>
            <a:ext cx="7205429" cy="4641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634" y="6089195"/>
            <a:ext cx="4003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+mj-lt"/>
              </a:rPr>
              <a:t>Note: </a:t>
            </a:r>
            <a:r>
              <a:rPr lang="en-US" sz="800" dirty="0">
                <a:latin typeface="+mj-lt"/>
              </a:rPr>
              <a:t>Simple random sampling ideally requires a sample size of over a few hundred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37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58948"/>
            <a:ext cx="8229600" cy="1066800"/>
          </a:xfrm>
        </p:spPr>
        <p:txBody>
          <a:bodyPr/>
          <a:lstStyle/>
          <a:p>
            <a:r>
              <a:rPr lang="en-US" sz="3400" b="1" dirty="0"/>
              <a:t>Figure 7.3 (2 of 2)</a:t>
            </a:r>
            <a:br>
              <a:rPr lang="en-US" sz="3400" b="1" dirty="0"/>
            </a:br>
            <a:r>
              <a:rPr lang="en-US" sz="3400" b="1" dirty="0"/>
              <a:t>Choosing a probability sampling technique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5" y="1384194"/>
            <a:ext cx="7334695" cy="4559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634" y="6089195"/>
            <a:ext cx="4003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+mj-lt"/>
              </a:rPr>
              <a:t>Note: </a:t>
            </a:r>
            <a:r>
              <a:rPr lang="en-US" sz="800" dirty="0">
                <a:latin typeface="+mj-lt"/>
              </a:rPr>
              <a:t>Simple random sampling ideally requires a sample size of over a few hundred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21243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330</TotalTime>
  <Words>537</Words>
  <Application>Microsoft Office PowerPoint</Application>
  <PresentationFormat>On-screen Show (4:3)</PresentationFormat>
  <Paragraphs>130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ZapfDingbatsStd</vt:lpstr>
      <vt:lpstr>508 Lecture</vt:lpstr>
      <vt:lpstr>Image</vt:lpstr>
      <vt:lpstr>Research Methods for Business Students</vt:lpstr>
      <vt:lpstr>Learning Objectives (1 of 2)</vt:lpstr>
      <vt:lpstr>Learning Objectives (2 of 2)</vt:lpstr>
      <vt:lpstr>Figure 7.1  Population, target population, sample and individual cases</vt:lpstr>
      <vt:lpstr>Figure 7.2 Sampling techniques</vt:lpstr>
      <vt:lpstr>Table 7.1 Sample sizes for different sizes of target population at a 95 per cent confidence level (assuming data are collected from all cases in the sample)</vt:lpstr>
      <vt:lpstr>Levels of non-response</vt:lpstr>
      <vt:lpstr>Figure 7.3 (1 of 2) Choosing a probability sampling technique</vt:lpstr>
      <vt:lpstr>Figure 7.3 (2 of 2) Choosing a probability sampling technique</vt:lpstr>
      <vt:lpstr>Table 7.2 (1 of 4) Impact of various factors on choice of probability sampling techniques</vt:lpstr>
      <vt:lpstr>Table 7.2 (2 of 4) Impact of various factors on choice of probability sampling techniques</vt:lpstr>
      <vt:lpstr>Table 7.2 (3 of 4) Impact of various factors on choice of probability sampling techniques</vt:lpstr>
      <vt:lpstr>Table 7.2 (4 of 4) Impact of various factors on choice of probability sampling techniques</vt:lpstr>
      <vt:lpstr>Table 7.3 Extract of spreadsheet generated random numbers between 1 and 5011</vt:lpstr>
      <vt:lpstr>Table 7.4 The impact of periodic patterns on systematic random sampling</vt:lpstr>
      <vt:lpstr>Figure 7.4 (1 of 2) Choosing a non-probability sampling technique</vt:lpstr>
      <vt:lpstr>Figure 7.4 (2 of 2) Choosing a non-probability sampling technique</vt:lpstr>
      <vt:lpstr>Table 7.5  Non-probability sample size norms when using qualitative interviews</vt:lpstr>
      <vt:lpstr>Table 7.6 (1 of 4) Impact of various factors on choice of non-probability sampling techniques</vt:lpstr>
      <vt:lpstr>Table 7.6 (2 of 4) Impact of various factors on choice of non-probability sampling techniques</vt:lpstr>
      <vt:lpstr>Table 7.6 (3 of 4) Impact of various factors on choice of non-probability sampling techniques</vt:lpstr>
      <vt:lpstr>Table 7.6 (4 of 4) Impact of various factors on choice of non-probability sampling techniques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199</cp:revision>
  <dcterms:created xsi:type="dcterms:W3CDTF">2014-07-14T20:04:21Z</dcterms:created>
  <dcterms:modified xsi:type="dcterms:W3CDTF">2019-06-08T09:44:04Z</dcterms:modified>
  <cp:category/>
</cp:coreProperties>
</file>