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8" r:id="rId2"/>
    <p:sldId id="319" r:id="rId3"/>
    <p:sldId id="320" r:id="rId4"/>
    <p:sldId id="321" r:id="rId5"/>
    <p:sldId id="322" r:id="rId6"/>
    <p:sldId id="331" r:id="rId7"/>
    <p:sldId id="323" r:id="rId8"/>
    <p:sldId id="324" r:id="rId9"/>
    <p:sldId id="325" r:id="rId10"/>
    <p:sldId id="326" r:id="rId11"/>
    <p:sldId id="327" r:id="rId12"/>
    <p:sldId id="328" r:id="rId13"/>
    <p:sldId id="329" r:id="rId14"/>
    <p:sldId id="33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resh, Anandan" initials="SA" lastIdx="1" clrIdx="0">
    <p:extLst>
      <p:ext uri="{19B8F6BF-5375-455C-9EA6-DF929625EA0E}">
        <p15:presenceInfo xmlns:p15="http://schemas.microsoft.com/office/powerpoint/2012/main" userId="S-1-5-21-2752970185-40930380-1894245210-2183" providerId="AD"/>
      </p:ext>
    </p:extLst>
  </p:cmAuthor>
  <p:cmAuthor id="2" name="Syed,HaameedMazhar" initials="S" lastIdx="3" clrIdx="1">
    <p:extLst>
      <p:ext uri="{19B8F6BF-5375-455C-9EA6-DF929625EA0E}">
        <p15:presenceInfo xmlns:p15="http://schemas.microsoft.com/office/powerpoint/2012/main" userId="S-1-5-21-2752970185-40930380-1894245210-29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56" autoAdjust="0"/>
    <p:restoredTop sz="94639" autoAdjust="0"/>
  </p:normalViewPr>
  <p:slideViewPr>
    <p:cSldViewPr>
      <p:cViewPr varScale="1">
        <p:scale>
          <a:sx n="105" d="100"/>
          <a:sy n="105" d="100"/>
        </p:scale>
        <p:origin x="1074" y="114"/>
      </p:cViewPr>
      <p:guideLst>
        <p:guide orient="horz" pos="323"/>
        <p:guide pos="2880"/>
      </p:guideLst>
    </p:cSldViewPr>
  </p:slideViewPr>
  <p:outlineViewPr>
    <p:cViewPr>
      <p:scale>
        <a:sx n="33" d="100"/>
        <a:sy n="33" d="100"/>
      </p:scale>
      <p:origin x="0" y="47250"/>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173639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a:t>
            </a:fld>
            <a:endParaRPr lang="en-US" dirty="0"/>
          </a:p>
        </p:txBody>
      </p:sp>
    </p:spTree>
    <p:extLst>
      <p:ext uri="{BB962C8B-B14F-4D97-AF65-F5344CB8AC3E}">
        <p14:creationId xmlns:p14="http://schemas.microsoft.com/office/powerpoint/2010/main" val="3045083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a:t>
            </a:fld>
            <a:endParaRPr lang="en-US" dirty="0"/>
          </a:p>
        </p:txBody>
      </p:sp>
    </p:spTree>
    <p:extLst>
      <p:ext uri="{BB962C8B-B14F-4D97-AF65-F5344CB8AC3E}">
        <p14:creationId xmlns:p14="http://schemas.microsoft.com/office/powerpoint/2010/main" val="3045083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11</a:t>
            </a:fld>
            <a:endParaRPr lang="en-US" dirty="0"/>
          </a:p>
        </p:txBody>
      </p:sp>
    </p:spTree>
    <p:extLst>
      <p:ext uri="{BB962C8B-B14F-4D97-AF65-F5344CB8AC3E}">
        <p14:creationId xmlns:p14="http://schemas.microsoft.com/office/powerpoint/2010/main" val="3045083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12</a:t>
            </a:fld>
            <a:endParaRPr lang="en-US" dirty="0"/>
          </a:p>
        </p:txBody>
      </p:sp>
    </p:spTree>
    <p:extLst>
      <p:ext uri="{BB962C8B-B14F-4D97-AF65-F5344CB8AC3E}">
        <p14:creationId xmlns:p14="http://schemas.microsoft.com/office/powerpoint/2010/main" val="304508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6/8/2019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ea typeface="Verdana" panose="020B0604030504040204" pitchFamily="34" charset="0"/>
                <a:cs typeface="Verdana" panose="020B0604030504040204" pitchFamily="34" charset="0"/>
              </a:rPr>
              <a:t>Copyright © 2019, 2016, 2012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5" name="TextBox 14"/>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ea typeface="Verdana" panose="020B0604030504040204" pitchFamily="34" charset="0"/>
                <a:cs typeface="Verdana" panose="020B0604030504040204" pitchFamily="34" charset="0"/>
              </a:rPr>
              <a:t>Copyright © 2019, 2016, 2012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6/8/2019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6/8/2019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ea typeface="Verdana" panose="020B0604030504040204" pitchFamily="34" charset="0"/>
                <a:cs typeface="Verdana" panose="020B0604030504040204" pitchFamily="34" charset="0"/>
              </a:rPr>
              <a:t>Copyright © 2019, 2016, 2012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6/8/2019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ea typeface="Verdana" panose="020B0604030504040204" pitchFamily="34" charset="0"/>
                <a:cs typeface="Verdana" panose="020B0604030504040204" pitchFamily="34" charset="0"/>
              </a:rPr>
              <a:t>Copyright © 2019, 2016, 2012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Methods for Business Students</a:t>
            </a:r>
            <a:endParaRPr lang="en-US" b="1" dirty="0"/>
          </a:p>
        </p:txBody>
      </p:sp>
      <p:sp>
        <p:nvSpPr>
          <p:cNvPr id="3" name="Text Placeholder 2"/>
          <p:cNvSpPr>
            <a:spLocks noGrp="1"/>
          </p:cNvSpPr>
          <p:nvPr>
            <p:ph type="body" sz="quarter" idx="13"/>
          </p:nvPr>
        </p:nvSpPr>
        <p:spPr/>
        <p:txBody>
          <a:bodyPr/>
          <a:lstStyle/>
          <a:p>
            <a:r>
              <a:rPr lang="en-US" dirty="0"/>
              <a:t>8</a:t>
            </a:r>
            <a:r>
              <a:rPr lang="en-US" baseline="30000" dirty="0"/>
              <a:t>th</a:t>
            </a:r>
            <a:r>
              <a:rPr lang="en-US" dirty="0"/>
              <a:t> </a:t>
            </a:r>
            <a:r>
              <a:rPr lang="en-US" sz="2000" dirty="0"/>
              <a:t>edition</a:t>
            </a:r>
          </a:p>
        </p:txBody>
      </p:sp>
      <p:sp>
        <p:nvSpPr>
          <p:cNvPr id="4" name="Text Placeholder 3"/>
          <p:cNvSpPr>
            <a:spLocks noGrp="1"/>
          </p:cNvSpPr>
          <p:nvPr>
            <p:ph type="body" sz="quarter" idx="14"/>
          </p:nvPr>
        </p:nvSpPr>
        <p:spPr/>
        <p:txBody>
          <a:bodyPr/>
          <a:lstStyle/>
          <a:p>
            <a:r>
              <a:rPr lang="en-US" sz="3000" dirty="0"/>
              <a:t>Chapter 6</a:t>
            </a:r>
          </a:p>
        </p:txBody>
      </p:sp>
      <p:sp>
        <p:nvSpPr>
          <p:cNvPr id="5" name="Text Placeholder 4"/>
          <p:cNvSpPr>
            <a:spLocks noGrp="1"/>
          </p:cNvSpPr>
          <p:nvPr>
            <p:ph type="body" sz="quarter" idx="15"/>
          </p:nvPr>
        </p:nvSpPr>
        <p:spPr/>
        <p:txBody>
          <a:bodyPr/>
          <a:lstStyle/>
          <a:p>
            <a:r>
              <a:rPr lang="en-US" dirty="0"/>
              <a:t>Negotiating access and research ethics</a:t>
            </a:r>
            <a:endParaRPr lang="en-US" sz="2200" dirty="0"/>
          </a:p>
        </p:txBody>
      </p:sp>
      <p:pic>
        <p:nvPicPr>
          <p:cNvPr id="7" name="Picture 6">
            <a:extLst>
              <a:ext uri="{FF2B5EF4-FFF2-40B4-BE49-F238E27FC236}">
                <a16:creationId xmlns:a16="http://schemas.microsoft.com/office/drawing/2014/main" id="{6617FEEE-484F-5442-BF88-67D7EDE5AD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299" y="1282547"/>
            <a:ext cx="3644374" cy="496154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386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a:xfrm>
            <a:off x="457200" y="103632"/>
            <a:ext cx="8229600" cy="1066800"/>
          </a:xfrm>
        </p:spPr>
        <p:txBody>
          <a:bodyPr/>
          <a:lstStyle/>
          <a:p>
            <a:r>
              <a:rPr lang="en-US" sz="3400" b="1" dirty="0"/>
              <a:t>Figure </a:t>
            </a:r>
            <a:r>
              <a:rPr lang="en-US" dirty="0"/>
              <a:t>6</a:t>
            </a:r>
            <a:r>
              <a:rPr lang="en-US" sz="3400" b="1" dirty="0"/>
              <a:t>.1 (2 of 2)</a:t>
            </a:r>
            <a:br>
              <a:rPr lang="en-US" sz="3400" b="1" dirty="0"/>
            </a:br>
            <a:r>
              <a:rPr lang="en-US" sz="3400" b="1" dirty="0"/>
              <a:t>Ethical issues at different stages of research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752600"/>
            <a:ext cx="5616045" cy="3637492"/>
          </a:xfrm>
          <a:prstGeom prst="rect">
            <a:avLst/>
          </a:prstGeom>
        </p:spPr>
      </p:pic>
    </p:spTree>
    <p:extLst>
      <p:ext uri="{BB962C8B-B14F-4D97-AF65-F5344CB8AC3E}">
        <p14:creationId xmlns:p14="http://schemas.microsoft.com/office/powerpoint/2010/main" val="2355515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a:xfrm>
            <a:off x="457200" y="103632"/>
            <a:ext cx="8229600" cy="1066800"/>
          </a:xfrm>
        </p:spPr>
        <p:txBody>
          <a:bodyPr/>
          <a:lstStyle/>
          <a:p>
            <a:r>
              <a:rPr lang="en-US" sz="3400" b="1" dirty="0"/>
              <a:t>Figure </a:t>
            </a:r>
            <a:r>
              <a:rPr lang="en-US" dirty="0"/>
              <a:t>6.2</a:t>
            </a:r>
            <a:br>
              <a:rPr lang="en-US" dirty="0"/>
            </a:br>
            <a:r>
              <a:rPr lang="en-US" dirty="0"/>
              <a:t>The nature of consent</a:t>
            </a:r>
            <a:endParaRPr lang="en-US" sz="3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693" y="1733463"/>
            <a:ext cx="7080614" cy="3391074"/>
          </a:xfrm>
          <a:prstGeom prst="rect">
            <a:avLst/>
          </a:prstGeom>
        </p:spPr>
      </p:pic>
    </p:spTree>
    <p:extLst>
      <p:ext uri="{BB962C8B-B14F-4D97-AF65-F5344CB8AC3E}">
        <p14:creationId xmlns:p14="http://schemas.microsoft.com/office/powerpoint/2010/main" val="1169656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p:txBody>
          <a:bodyPr/>
          <a:lstStyle/>
          <a:p>
            <a:r>
              <a:rPr lang="en-US" sz="3400" b="1" dirty="0"/>
              <a:t>Consent form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468" y="301644"/>
            <a:ext cx="4360804" cy="5933067"/>
          </a:xfrm>
          <a:prstGeom prst="rect">
            <a:avLst/>
          </a:prstGeom>
          <a:ln>
            <a:solidFill>
              <a:schemeClr val="bg2"/>
            </a:solidFill>
          </a:ln>
        </p:spPr>
      </p:pic>
    </p:spTree>
    <p:extLst>
      <p:ext uri="{BB962C8B-B14F-4D97-AF65-F5344CB8AC3E}">
        <p14:creationId xmlns:p14="http://schemas.microsoft.com/office/powerpoint/2010/main" val="1538128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304800"/>
            <a:ext cx="8229600" cy="1097280"/>
          </a:xfrm>
        </p:spPr>
        <p:txBody>
          <a:bodyPr/>
          <a:lstStyle/>
          <a:p>
            <a:r>
              <a:rPr lang="en-US" dirty="0"/>
              <a:t>Principles for processing personal data </a:t>
            </a:r>
            <a:br>
              <a:rPr lang="en-US" dirty="0"/>
            </a:br>
            <a:r>
              <a:rPr lang="en-US" dirty="0"/>
              <a:t>(1 of 2)</a:t>
            </a:r>
            <a:endParaRPr lang="en-US" b="1" dirty="0"/>
          </a:p>
        </p:txBody>
      </p:sp>
      <p:sp>
        <p:nvSpPr>
          <p:cNvPr id="7" name="Text Box 1"/>
          <p:cNvSpPr>
            <a:spLocks noGrp="1"/>
          </p:cNvSpPr>
          <p:nvPr>
            <p:ph idx="1"/>
          </p:nvPr>
        </p:nvSpPr>
        <p:spPr>
          <a:xfrm>
            <a:off x="457200" y="1874837"/>
            <a:ext cx="8229600" cy="4525963"/>
          </a:xfrm>
        </p:spPr>
        <p:txBody>
          <a:bodyPr numCol="1">
            <a:normAutofit/>
          </a:bodyPr>
          <a:lstStyle/>
          <a:p>
            <a:pPr marL="457200" indent="-457200">
              <a:buFont typeface="+mj-lt"/>
              <a:buAutoNum type="arabicPeriod"/>
            </a:pPr>
            <a:r>
              <a:rPr lang="en-US" sz="2400" dirty="0"/>
              <a:t>processed lawfully, fairly and transparently;</a:t>
            </a:r>
          </a:p>
          <a:p>
            <a:pPr marL="457200" indent="-457200">
              <a:buFont typeface="+mj-lt"/>
              <a:buAutoNum type="arabicPeriod"/>
            </a:pPr>
            <a:r>
              <a:rPr lang="en-US" sz="2400" dirty="0"/>
              <a:t>obtained for specified, explicit and lawful purposes and not processed further in a manner incompatible with those purposes, while allowing data to be processed further for scientific, historical and statistical research purposes where this is in accordance with Article 89 (1);</a:t>
            </a:r>
          </a:p>
          <a:p>
            <a:pPr marL="457200" indent="-457200">
              <a:buFont typeface="+mj-lt"/>
              <a:buAutoNum type="arabicPeriod"/>
            </a:pPr>
            <a:r>
              <a:rPr lang="en-US" sz="2400" dirty="0"/>
              <a:t>adequate, relevant and limited to the purpose for which they are processed;</a:t>
            </a:r>
          </a:p>
          <a:p>
            <a:pPr marL="457200" indent="-457200">
              <a:buFont typeface="+mj-lt"/>
              <a:buAutoNum type="arabicPeriod"/>
            </a:pPr>
            <a:r>
              <a:rPr lang="en-US" sz="2400" dirty="0"/>
              <a:t>accurate and, where necessary, kept up to date;</a:t>
            </a:r>
            <a:endParaRPr lang="en-GB" sz="2400" dirty="0"/>
          </a:p>
        </p:txBody>
      </p:sp>
      <p:sp>
        <p:nvSpPr>
          <p:cNvPr id="4" name="TextBox 3">
            <a:extLst>
              <a:ext uri="{FF2B5EF4-FFF2-40B4-BE49-F238E27FC236}">
                <a16:creationId xmlns:a16="http://schemas.microsoft.com/office/drawing/2014/main" id="{728EE6E7-28B9-6848-A0EC-5DFF72140537}"/>
              </a:ext>
            </a:extLst>
          </p:cNvPr>
          <p:cNvSpPr txBox="1"/>
          <p:nvPr/>
        </p:nvSpPr>
        <p:spPr>
          <a:xfrm>
            <a:off x="977688" y="6019800"/>
            <a:ext cx="3283271" cy="215444"/>
          </a:xfrm>
          <a:prstGeom prst="rect">
            <a:avLst/>
          </a:prstGeom>
          <a:noFill/>
        </p:spPr>
        <p:txBody>
          <a:bodyPr wrap="none" rtlCol="0">
            <a:spAutoFit/>
          </a:bodyPr>
          <a:lstStyle/>
          <a:p>
            <a:r>
              <a:rPr lang="en-GB" sz="800" i="1" dirty="0" smtClean="0"/>
              <a:t>Source</a:t>
            </a:r>
            <a:r>
              <a:rPr lang="en-GB" sz="800" dirty="0" smtClean="0"/>
              <a:t>: General </a:t>
            </a:r>
            <a:r>
              <a:rPr lang="en-GB" sz="800" dirty="0"/>
              <a:t>Data Protection Regulation EU 2016/679 (GDPR)</a:t>
            </a:r>
            <a:endParaRPr lang="en-GB" sz="2000" dirty="0"/>
          </a:p>
        </p:txBody>
      </p:sp>
    </p:spTree>
    <p:extLst>
      <p:ext uri="{BB962C8B-B14F-4D97-AF65-F5344CB8AC3E}">
        <p14:creationId xmlns:p14="http://schemas.microsoft.com/office/powerpoint/2010/main" val="3901850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304800"/>
            <a:ext cx="8229600" cy="1097280"/>
          </a:xfrm>
        </p:spPr>
        <p:txBody>
          <a:bodyPr/>
          <a:lstStyle/>
          <a:p>
            <a:r>
              <a:rPr lang="en-US" dirty="0"/>
              <a:t>Principles for processing personal data </a:t>
            </a:r>
            <a:br>
              <a:rPr lang="en-US" dirty="0"/>
            </a:br>
            <a:r>
              <a:rPr lang="en-US" dirty="0"/>
              <a:t>(2 of 2)</a:t>
            </a:r>
            <a:endParaRPr lang="en-US" b="1" dirty="0"/>
          </a:p>
        </p:txBody>
      </p:sp>
      <p:sp>
        <p:nvSpPr>
          <p:cNvPr id="7" name="Text Box 1"/>
          <p:cNvSpPr>
            <a:spLocks noGrp="1"/>
          </p:cNvSpPr>
          <p:nvPr>
            <p:ph idx="1"/>
          </p:nvPr>
        </p:nvSpPr>
        <p:spPr>
          <a:xfrm>
            <a:off x="381000" y="1676400"/>
            <a:ext cx="8229600" cy="4525963"/>
          </a:xfrm>
        </p:spPr>
        <p:txBody>
          <a:bodyPr numCol="1">
            <a:normAutofit/>
          </a:bodyPr>
          <a:lstStyle/>
          <a:p>
            <a:pPr marL="457200" indent="-457200">
              <a:buFont typeface="+mj-lt"/>
              <a:buAutoNum type="arabicPeriod" startAt="5"/>
            </a:pPr>
            <a:r>
              <a:rPr lang="en-US" sz="2400" dirty="0"/>
              <a:t>kept in a form that allows identification of data subjects for no longer than is necessary in relation to the purpose for which they are processed, while allowing personal data to be stored for longer periods where this is solely for scientific, historical and statistical research purposes in accordance with Article 89 (1) and subject to measures to safeguard the rights and freedoms of data subjects;</a:t>
            </a:r>
          </a:p>
          <a:p>
            <a:pPr marL="457200" indent="-457200">
              <a:buFont typeface="+mj-lt"/>
              <a:buAutoNum type="arabicPeriod" startAt="5"/>
            </a:pPr>
            <a:r>
              <a:rPr lang="en-US" sz="2400" dirty="0"/>
              <a:t>kept securely and protected from wrongful processing and accidental loss or damage;</a:t>
            </a:r>
          </a:p>
          <a:p>
            <a:pPr marL="457200" indent="-457200">
              <a:buFont typeface="+mj-lt"/>
              <a:buAutoNum type="arabicPeriod" startAt="5"/>
            </a:pPr>
            <a:r>
              <a:rPr lang="en-US" sz="2400" dirty="0"/>
              <a:t>held responsibly by the person who controls them and compliantly with the points </a:t>
            </a:r>
            <a:r>
              <a:rPr lang="en-US" sz="2400" dirty="0" smtClean="0"/>
              <a:t>listed </a:t>
            </a:r>
            <a:r>
              <a:rPr lang="en-GB" sz="2400" dirty="0" smtClean="0"/>
              <a:t>above</a:t>
            </a:r>
            <a:r>
              <a:rPr lang="en-GB" sz="2400" dirty="0"/>
              <a:t>.</a:t>
            </a:r>
          </a:p>
        </p:txBody>
      </p:sp>
      <p:sp>
        <p:nvSpPr>
          <p:cNvPr id="4" name="TextBox 3">
            <a:extLst>
              <a:ext uri="{FF2B5EF4-FFF2-40B4-BE49-F238E27FC236}">
                <a16:creationId xmlns:a16="http://schemas.microsoft.com/office/drawing/2014/main" id="{728EE6E7-28B9-6848-A0EC-5DFF72140537}"/>
              </a:ext>
            </a:extLst>
          </p:cNvPr>
          <p:cNvSpPr txBox="1"/>
          <p:nvPr/>
        </p:nvSpPr>
        <p:spPr>
          <a:xfrm>
            <a:off x="977688" y="6172656"/>
            <a:ext cx="3283271" cy="215444"/>
          </a:xfrm>
          <a:prstGeom prst="rect">
            <a:avLst/>
          </a:prstGeom>
          <a:noFill/>
        </p:spPr>
        <p:txBody>
          <a:bodyPr wrap="none" rtlCol="0">
            <a:spAutoFit/>
          </a:bodyPr>
          <a:lstStyle/>
          <a:p>
            <a:r>
              <a:rPr lang="en-GB" sz="800" i="1" dirty="0"/>
              <a:t>Source</a:t>
            </a:r>
            <a:r>
              <a:rPr lang="en-GB" sz="800" dirty="0" smtClean="0"/>
              <a:t>: General </a:t>
            </a:r>
            <a:r>
              <a:rPr lang="en-GB" sz="800" dirty="0"/>
              <a:t>Data Protection Regulation EU 2016/679 (GDPR)</a:t>
            </a:r>
            <a:endParaRPr lang="en-GB" sz="2000" dirty="0"/>
          </a:p>
        </p:txBody>
      </p:sp>
    </p:spTree>
    <p:extLst>
      <p:ext uri="{BB962C8B-B14F-4D97-AF65-F5344CB8AC3E}">
        <p14:creationId xmlns:p14="http://schemas.microsoft.com/office/powerpoint/2010/main" val="2201685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Objectives</a:t>
            </a:r>
          </a:p>
        </p:txBody>
      </p:sp>
      <p:sp>
        <p:nvSpPr>
          <p:cNvPr id="3" name="Learning Objective List"/>
          <p:cNvSpPr>
            <a:spLocks noGrp="1"/>
          </p:cNvSpPr>
          <p:nvPr>
            <p:ph idx="1"/>
          </p:nvPr>
        </p:nvSpPr>
        <p:spPr>
          <a:xfrm>
            <a:off x="457200" y="1600201"/>
            <a:ext cx="8382000" cy="3886200"/>
          </a:xfrm>
        </p:spPr>
        <p:txBody>
          <a:bodyPr/>
          <a:lstStyle/>
          <a:p>
            <a:pPr marL="0" indent="0">
              <a:buNone/>
            </a:pPr>
            <a:r>
              <a:rPr lang="en-GB" sz="1800" i="1" dirty="0"/>
              <a:t>By the end of this chapter you </a:t>
            </a:r>
            <a:r>
              <a:rPr lang="en-GB" sz="1800" i="1" dirty="0" smtClean="0"/>
              <a:t>should be:</a:t>
            </a:r>
            <a:endParaRPr lang="en-GB" sz="1800" i="1" dirty="0"/>
          </a:p>
          <a:p>
            <a:pPr marL="0" indent="0" defTabSz="373063">
              <a:buNone/>
            </a:pPr>
            <a:r>
              <a:rPr lang="en-GB" sz="1800" b="1" dirty="0">
                <a:solidFill>
                  <a:srgbClr val="007FA3"/>
                </a:solidFill>
              </a:rPr>
              <a:t>6.1</a:t>
            </a:r>
            <a:r>
              <a:rPr lang="en-GB" sz="1800" dirty="0"/>
              <a:t> </a:t>
            </a:r>
            <a:r>
              <a:rPr lang="en-AU" sz="1800" dirty="0"/>
              <a:t>aware of issues associated with gaining traditional and </a:t>
            </a:r>
            <a:r>
              <a:rPr lang="en-AU" sz="1800" dirty="0" smtClean="0"/>
              <a:t>Internet-mediated</a:t>
            </a:r>
            <a:r>
              <a:rPr lang="en-AU" sz="1800" dirty="0"/>
              <a:t/>
            </a:r>
            <a:br>
              <a:rPr lang="en-AU" sz="1800" dirty="0"/>
            </a:br>
            <a:r>
              <a:rPr lang="en-AU" sz="1800" dirty="0"/>
              <a:t>	access;</a:t>
            </a:r>
          </a:p>
          <a:p>
            <a:pPr marL="0" indent="0" defTabSz="373063">
              <a:buNone/>
            </a:pPr>
            <a:r>
              <a:rPr lang="en-GB" sz="1800" b="1" dirty="0">
                <a:solidFill>
                  <a:srgbClr val="007FA3"/>
                </a:solidFill>
              </a:rPr>
              <a:t>6.2</a:t>
            </a:r>
            <a:r>
              <a:rPr lang="en-GB" sz="1800" dirty="0"/>
              <a:t> </a:t>
            </a:r>
            <a:r>
              <a:rPr lang="en-AU" sz="1800" dirty="0"/>
              <a:t>able to evaluate a range of strategies to help you to gain access to 	</a:t>
            </a:r>
            <a:r>
              <a:rPr lang="en-AU" sz="1800" dirty="0" smtClean="0"/>
              <a:t>organisations </a:t>
            </a:r>
            <a:r>
              <a:rPr lang="en-AU" sz="1800" dirty="0"/>
              <a:t>and to individual participants;</a:t>
            </a:r>
            <a:br>
              <a:rPr lang="en-AU" sz="1800" dirty="0"/>
            </a:br>
            <a:r>
              <a:rPr lang="en-AU" sz="1800" dirty="0"/>
              <a:t/>
            </a:r>
            <a:br>
              <a:rPr lang="en-AU" sz="1800" dirty="0"/>
            </a:br>
            <a:r>
              <a:rPr lang="en-GB" sz="1800" b="1" dirty="0">
                <a:solidFill>
                  <a:srgbClr val="007FA3"/>
                </a:solidFill>
              </a:rPr>
              <a:t>6.3</a:t>
            </a:r>
            <a:r>
              <a:rPr lang="en-GB" sz="1800" dirty="0"/>
              <a:t> </a:t>
            </a:r>
            <a:r>
              <a:rPr lang="en-AU" sz="1800" dirty="0"/>
              <a:t>aware of the importance of research ethics and the need to act ethically;</a:t>
            </a:r>
            <a:br>
              <a:rPr lang="en-AU" sz="1800" dirty="0"/>
            </a:br>
            <a:r>
              <a:rPr lang="en-AU" sz="1800" dirty="0"/>
              <a:t/>
            </a:r>
            <a:br>
              <a:rPr lang="en-AU" sz="1800" dirty="0"/>
            </a:br>
            <a:r>
              <a:rPr lang="en-GB" sz="1800" b="1" dirty="0">
                <a:solidFill>
                  <a:srgbClr val="007FA3"/>
                </a:solidFill>
              </a:rPr>
              <a:t>6.4</a:t>
            </a:r>
            <a:r>
              <a:rPr lang="en-GB" sz="1800" dirty="0"/>
              <a:t> </a:t>
            </a:r>
            <a:r>
              <a:rPr lang="en-AU" sz="1800" dirty="0"/>
              <a:t>able to anticipate ethical issues at each stage of your research and in relation </a:t>
            </a:r>
            <a:r>
              <a:rPr lang="en-AU" sz="1800" dirty="0" smtClean="0"/>
              <a:t>	to particular </a:t>
            </a:r>
            <a:r>
              <a:rPr lang="en-AU" sz="1800" dirty="0"/>
              <a:t>techniques, and aware of approaches to help you deal with these;</a:t>
            </a:r>
            <a:br>
              <a:rPr lang="en-AU" sz="1800" dirty="0"/>
            </a:br>
            <a:r>
              <a:rPr lang="en-AU" sz="1800" dirty="0"/>
              <a:t/>
            </a:r>
            <a:br>
              <a:rPr lang="en-AU" sz="1800" dirty="0"/>
            </a:br>
            <a:r>
              <a:rPr lang="en-GB" sz="1800" b="1" dirty="0">
                <a:solidFill>
                  <a:srgbClr val="007FA3"/>
                </a:solidFill>
              </a:rPr>
              <a:t>6.5</a:t>
            </a:r>
            <a:r>
              <a:rPr lang="en-GB" sz="1800" dirty="0"/>
              <a:t> </a:t>
            </a:r>
            <a:r>
              <a:rPr lang="en-AU" sz="1800" dirty="0"/>
              <a:t>aware of the principles of data protection and data management.</a:t>
            </a:r>
            <a:endParaRPr lang="en-GB" sz="1800" dirty="0"/>
          </a:p>
        </p:txBody>
      </p:sp>
    </p:spTree>
    <p:extLst>
      <p:ext uri="{BB962C8B-B14F-4D97-AF65-F5344CB8AC3E}">
        <p14:creationId xmlns:p14="http://schemas.microsoft.com/office/powerpoint/2010/main" val="793399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36576"/>
            <a:ext cx="8229600" cy="1097280"/>
          </a:xfrm>
        </p:spPr>
        <p:txBody>
          <a:bodyPr/>
          <a:lstStyle/>
          <a:p>
            <a:r>
              <a:rPr lang="en-US" dirty="0"/>
              <a:t>Table 6.1 (1 of 2)</a:t>
            </a:r>
            <a:br>
              <a:rPr lang="en-US" dirty="0"/>
            </a:br>
            <a:r>
              <a:rPr lang="en-US" dirty="0"/>
              <a:t>Strategies that may help you </a:t>
            </a:r>
            <a:r>
              <a:rPr lang="en-US" dirty="0" smtClean="0"/>
              <a:t>to gain </a:t>
            </a:r>
            <a:r>
              <a:rPr lang="en-US" dirty="0"/>
              <a:t>access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2576206"/>
            <a:ext cx="8312727" cy="1705589"/>
          </a:xfrm>
          <a:prstGeom prst="rect">
            <a:avLst/>
          </a:prstGeom>
        </p:spPr>
      </p:pic>
    </p:spTree>
    <p:extLst>
      <p:ext uri="{BB962C8B-B14F-4D97-AF65-F5344CB8AC3E}">
        <p14:creationId xmlns:p14="http://schemas.microsoft.com/office/powerpoint/2010/main" val="442305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36576"/>
            <a:ext cx="8229600" cy="1097280"/>
          </a:xfrm>
        </p:spPr>
        <p:txBody>
          <a:bodyPr/>
          <a:lstStyle/>
          <a:p>
            <a:r>
              <a:rPr lang="en-US" dirty="0"/>
              <a:t>Table 6.1 (2 of 2)</a:t>
            </a:r>
            <a:br>
              <a:rPr lang="en-US" dirty="0"/>
            </a:br>
            <a:r>
              <a:rPr lang="en-US" dirty="0"/>
              <a:t>Strategies that may help you </a:t>
            </a:r>
            <a:r>
              <a:rPr lang="en-US" dirty="0" smtClean="0"/>
              <a:t>to gain </a:t>
            </a:r>
            <a:r>
              <a:rPr lang="en-US" dirty="0"/>
              <a:t>access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2591301"/>
            <a:ext cx="8312727" cy="1474231"/>
          </a:xfrm>
          <a:prstGeom prst="rect">
            <a:avLst/>
          </a:prstGeom>
        </p:spPr>
      </p:pic>
    </p:spTree>
    <p:extLst>
      <p:ext uri="{BB962C8B-B14F-4D97-AF65-F5344CB8AC3E}">
        <p14:creationId xmlns:p14="http://schemas.microsoft.com/office/powerpoint/2010/main" val="1009479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496457"/>
            <a:ext cx="8229600" cy="1097280"/>
          </a:xfrm>
        </p:spPr>
        <p:txBody>
          <a:bodyPr/>
          <a:lstStyle/>
          <a:p>
            <a:r>
              <a:rPr lang="en-US" sz="3200" b="1" dirty="0"/>
              <a:t>Table </a:t>
            </a:r>
            <a:r>
              <a:rPr lang="en-US" sz="3200" dirty="0"/>
              <a:t>6.3</a:t>
            </a:r>
            <a:r>
              <a:rPr lang="en-US" sz="3200" b="1" dirty="0"/>
              <a:t/>
            </a:r>
            <a:br>
              <a:rPr lang="en-US" sz="3200" b="1" dirty="0"/>
            </a:br>
            <a:r>
              <a:rPr lang="en-US" sz="3200" b="1" dirty="0"/>
              <a:t>Ethical principles and the ethical rationale for and development of each principle (1 of 3)</a:t>
            </a:r>
          </a:p>
        </p:txBody>
      </p:sp>
      <p:sp>
        <p:nvSpPr>
          <p:cNvPr id="2" name="Text Box 1"/>
          <p:cNvSpPr>
            <a:spLocks noGrp="1"/>
          </p:cNvSpPr>
          <p:nvPr>
            <p:ph idx="1"/>
          </p:nvPr>
        </p:nvSpPr>
        <p:spPr>
          <a:xfrm>
            <a:off x="1295400" y="1584593"/>
            <a:ext cx="8229600" cy="4525963"/>
          </a:xfrm>
        </p:spPr>
        <p:txBody>
          <a:bodyPr/>
          <a:lstStyle/>
          <a:p>
            <a:pPr marL="0" indent="0">
              <a:buNone/>
            </a:pPr>
            <a:r>
              <a:rPr lang="en-US" dirty="0"/>
              <a:t> </a:t>
            </a:r>
          </a:p>
        </p:txBody>
      </p:sp>
      <p:graphicFrame>
        <p:nvGraphicFramePr>
          <p:cNvPr id="5" name="Table 4">
            <a:extLst>
              <a:ext uri="{FF2B5EF4-FFF2-40B4-BE49-F238E27FC236}">
                <a16:creationId xmlns:a16="http://schemas.microsoft.com/office/drawing/2014/main" id="{89873DE3-B6BC-7F44-B6F4-09601379274F}"/>
              </a:ext>
            </a:extLst>
          </p:cNvPr>
          <p:cNvGraphicFramePr>
            <a:graphicFrameLocks noGrp="1"/>
          </p:cNvGraphicFramePr>
          <p:nvPr>
            <p:extLst>
              <p:ext uri="{D42A27DB-BD31-4B8C-83A1-F6EECF244321}">
                <p14:modId xmlns:p14="http://schemas.microsoft.com/office/powerpoint/2010/main" val="2787999243"/>
              </p:ext>
            </p:extLst>
          </p:nvPr>
        </p:nvGraphicFramePr>
        <p:xfrm>
          <a:off x="533400" y="1752600"/>
          <a:ext cx="8305800" cy="2844800"/>
        </p:xfrm>
        <a:graphic>
          <a:graphicData uri="http://schemas.openxmlformats.org/drawingml/2006/table">
            <a:tbl>
              <a:tblPr firstRow="1" bandRow="1">
                <a:tableStyleId>{9DCAF9ED-07DC-4A11-8D7F-57B35C25682E}</a:tableStyleId>
              </a:tblPr>
              <a:tblGrid>
                <a:gridCol w="2133600">
                  <a:extLst>
                    <a:ext uri="{9D8B030D-6E8A-4147-A177-3AD203B41FA5}">
                      <a16:colId xmlns:a16="http://schemas.microsoft.com/office/drawing/2014/main" val="3216161624"/>
                    </a:ext>
                  </a:extLst>
                </a:gridCol>
                <a:gridCol w="6172200">
                  <a:extLst>
                    <a:ext uri="{9D8B030D-6E8A-4147-A177-3AD203B41FA5}">
                      <a16:colId xmlns:a16="http://schemas.microsoft.com/office/drawing/2014/main" val="580850730"/>
                    </a:ext>
                  </a:extLst>
                </a:gridCol>
              </a:tblGrid>
              <a:tr h="375920">
                <a:tc>
                  <a:txBody>
                    <a:bodyPr/>
                    <a:lstStyle/>
                    <a:p>
                      <a:pPr algn="l"/>
                      <a:r>
                        <a:rPr lang="en-GB" dirty="0"/>
                        <a:t>Ethical principle</a:t>
                      </a:r>
                    </a:p>
                  </a:txBody>
                  <a:tcPr>
                    <a:lnR w="57150" cap="flat" cmpd="sng" algn="ctr">
                      <a:solidFill>
                        <a:schemeClr val="bg1">
                          <a:lumMod val="95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FA3"/>
                    </a:solidFill>
                  </a:tcPr>
                </a:tc>
                <a:tc>
                  <a:txBody>
                    <a:bodyPr/>
                    <a:lstStyle/>
                    <a:p>
                      <a:pPr algn="l"/>
                      <a:r>
                        <a:rPr lang="en-GB" dirty="0"/>
                        <a:t>Ethical rationale</a:t>
                      </a:r>
                    </a:p>
                  </a:txBody>
                  <a:tcPr>
                    <a:lnL w="57150" cap="flat" cmpd="sng" algn="ctr">
                      <a:solidFill>
                        <a:schemeClr val="bg1">
                          <a:lumMod val="95000"/>
                        </a:schemeClr>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7FA3"/>
                    </a:solidFill>
                  </a:tcPr>
                </a:tc>
                <a:extLst>
                  <a:ext uri="{0D108BD9-81ED-4DB2-BD59-A6C34878D82A}">
                    <a16:rowId xmlns:a16="http://schemas.microsoft.com/office/drawing/2014/main" val="960108119"/>
                  </a:ext>
                </a:extLst>
              </a:tr>
              <a:tr h="375920">
                <a:tc>
                  <a:txBody>
                    <a:bodyPr/>
                    <a:lstStyle/>
                    <a:p>
                      <a:r>
                        <a:rPr lang="en-GB" sz="1800" b="0" i="0" u="none" strike="noStrike" kern="1200" baseline="0" dirty="0">
                          <a:solidFill>
                            <a:schemeClr val="dk1"/>
                          </a:solidFill>
                          <a:latin typeface="+mn-lt"/>
                          <a:ea typeface="+mn-ea"/>
                          <a:cs typeface="+mn-cs"/>
                        </a:rPr>
                        <a:t>Integrity, fairness and open-mindedness of the researcher</a:t>
                      </a:r>
                      <a:endParaRPr lang="en-GB" dirty="0"/>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tc>
                  <a:txBody>
                    <a:bodyPr/>
                    <a:lstStyle/>
                    <a:p>
                      <a:r>
                        <a:rPr lang="en-US" sz="1800" b="0" i="0" u="none" strike="noStrike" kern="1200" baseline="0" dirty="0">
                          <a:solidFill>
                            <a:schemeClr val="dk1"/>
                          </a:solidFill>
                          <a:latin typeface="+mn-lt"/>
                          <a:ea typeface="+mn-ea"/>
                          <a:cs typeface="+mn-cs"/>
                        </a:rPr>
                        <a:t>The quality of research depends in part on the integrity, fairness and open-mindedness </a:t>
                      </a:r>
                      <a:r>
                        <a:rPr lang="en-GB" sz="1800" b="0" i="0" u="none" strike="noStrike" kern="1200" baseline="0" dirty="0">
                          <a:solidFill>
                            <a:schemeClr val="dk1"/>
                          </a:solidFill>
                          <a:latin typeface="+mn-lt"/>
                          <a:ea typeface="+mn-ea"/>
                          <a:cs typeface="+mn-cs"/>
                        </a:rPr>
                        <a:t>of the researcher.</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5920">
                <a:tc>
                  <a:txBody>
                    <a:bodyPr/>
                    <a:lstStyle/>
                    <a:p>
                      <a:r>
                        <a:rPr lang="en-GB" sz="1800" b="0" i="0" u="none" strike="noStrike" kern="1200" baseline="0" dirty="0">
                          <a:solidFill>
                            <a:schemeClr val="dk1"/>
                          </a:solidFill>
                          <a:latin typeface="+mn-lt"/>
                          <a:ea typeface="+mn-ea"/>
                          <a:cs typeface="+mn-cs"/>
                        </a:rPr>
                        <a:t>Respect for others</a:t>
                      </a:r>
                      <a:endParaRPr lang="en-GB" dirty="0"/>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tc>
                  <a:txBody>
                    <a:bodyPr/>
                    <a:lstStyle/>
                    <a:p>
                      <a:r>
                        <a:rPr lang="en-US" sz="1800" b="0" i="0" u="none" strike="noStrike" kern="1200" baseline="0" dirty="0">
                          <a:solidFill>
                            <a:schemeClr val="dk1"/>
                          </a:solidFill>
                          <a:latin typeface="+mn-lt"/>
                          <a:ea typeface="+mn-ea"/>
                          <a:cs typeface="+mn-cs"/>
                        </a:rPr>
                        <a:t>A researcher’s position is based on the development of trust and respect.</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5920">
                <a:tc>
                  <a:txBody>
                    <a:bodyPr/>
                    <a:lstStyle/>
                    <a:p>
                      <a:r>
                        <a:rPr lang="en-GB" sz="1800" b="0" i="0" u="none" strike="noStrike" kern="1200" baseline="0" dirty="0">
                          <a:solidFill>
                            <a:schemeClr val="dk1"/>
                          </a:solidFill>
                          <a:latin typeface="+mn-lt"/>
                          <a:ea typeface="+mn-ea"/>
                          <a:cs typeface="+mn-cs"/>
                        </a:rPr>
                        <a:t>Avoidance of harm (non-maleficence)</a:t>
                      </a:r>
                      <a:endParaRPr lang="en-GB" dirty="0"/>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4EAE4"/>
                    </a:solidFill>
                  </a:tcPr>
                </a:tc>
                <a:tc>
                  <a:txBody>
                    <a:bodyPr/>
                    <a:lstStyle/>
                    <a:p>
                      <a:r>
                        <a:rPr lang="en-US" sz="1800" b="0" i="0" u="none" strike="noStrike" kern="1200" baseline="0" dirty="0">
                          <a:solidFill>
                            <a:schemeClr val="dk1"/>
                          </a:solidFill>
                          <a:latin typeface="+mn-lt"/>
                          <a:ea typeface="+mn-ea"/>
                          <a:cs typeface="+mn-cs"/>
                        </a:rPr>
                        <a:t>Any harm to participants must be avoided.</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D4EAE4"/>
                    </a:solidFill>
                  </a:tcPr>
                </a:tc>
                <a:extLst>
                  <a:ext uri="{0D108BD9-81ED-4DB2-BD59-A6C34878D82A}">
                    <a16:rowId xmlns:a16="http://schemas.microsoft.com/office/drawing/2014/main" val="2471342999"/>
                  </a:ext>
                </a:extLst>
              </a:tr>
            </a:tbl>
          </a:graphicData>
        </a:graphic>
      </p:graphicFrame>
    </p:spTree>
    <p:extLst>
      <p:ext uri="{BB962C8B-B14F-4D97-AF65-F5344CB8AC3E}">
        <p14:creationId xmlns:p14="http://schemas.microsoft.com/office/powerpoint/2010/main" val="923831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496457"/>
            <a:ext cx="8229600" cy="1097280"/>
          </a:xfrm>
        </p:spPr>
        <p:txBody>
          <a:bodyPr/>
          <a:lstStyle/>
          <a:p>
            <a:r>
              <a:rPr lang="en-US" sz="3200" b="1" dirty="0"/>
              <a:t>Table </a:t>
            </a:r>
            <a:r>
              <a:rPr lang="en-US" sz="3200" dirty="0"/>
              <a:t>6.3</a:t>
            </a:r>
            <a:r>
              <a:rPr lang="en-US" sz="3200" b="1" dirty="0"/>
              <a:t/>
            </a:r>
            <a:br>
              <a:rPr lang="en-US" sz="3200" b="1" dirty="0"/>
            </a:br>
            <a:r>
              <a:rPr lang="en-US" sz="3200" b="1" dirty="0"/>
              <a:t>Ethical principles and the ethical rationale for and development of each principle (2 of 3)</a:t>
            </a:r>
          </a:p>
        </p:txBody>
      </p:sp>
      <p:sp>
        <p:nvSpPr>
          <p:cNvPr id="2" name="Text Box 1"/>
          <p:cNvSpPr>
            <a:spLocks noGrp="1"/>
          </p:cNvSpPr>
          <p:nvPr>
            <p:ph idx="1"/>
          </p:nvPr>
        </p:nvSpPr>
        <p:spPr>
          <a:xfrm>
            <a:off x="1295400" y="1584593"/>
            <a:ext cx="8229600" cy="4525963"/>
          </a:xfrm>
        </p:spPr>
        <p:txBody>
          <a:bodyPr/>
          <a:lstStyle/>
          <a:p>
            <a:pPr marL="0" indent="0">
              <a:buNone/>
            </a:pPr>
            <a:r>
              <a:rPr lang="en-US" dirty="0"/>
              <a:t> </a:t>
            </a:r>
          </a:p>
        </p:txBody>
      </p:sp>
      <p:graphicFrame>
        <p:nvGraphicFramePr>
          <p:cNvPr id="5" name="Table 4">
            <a:extLst>
              <a:ext uri="{FF2B5EF4-FFF2-40B4-BE49-F238E27FC236}">
                <a16:creationId xmlns:a16="http://schemas.microsoft.com/office/drawing/2014/main" id="{89873DE3-B6BC-7F44-B6F4-09601379274F}"/>
              </a:ext>
            </a:extLst>
          </p:cNvPr>
          <p:cNvGraphicFramePr>
            <a:graphicFrameLocks noGrp="1"/>
          </p:cNvGraphicFramePr>
          <p:nvPr>
            <p:extLst>
              <p:ext uri="{D42A27DB-BD31-4B8C-83A1-F6EECF244321}">
                <p14:modId xmlns:p14="http://schemas.microsoft.com/office/powerpoint/2010/main" val="1699975299"/>
              </p:ext>
            </p:extLst>
          </p:nvPr>
        </p:nvGraphicFramePr>
        <p:xfrm>
          <a:off x="533400" y="1752600"/>
          <a:ext cx="8305800" cy="3667760"/>
        </p:xfrm>
        <a:graphic>
          <a:graphicData uri="http://schemas.openxmlformats.org/drawingml/2006/table">
            <a:tbl>
              <a:tblPr firstRow="1" bandRow="1">
                <a:tableStyleId>{9DCAF9ED-07DC-4A11-8D7F-57B35C25682E}</a:tableStyleId>
              </a:tblPr>
              <a:tblGrid>
                <a:gridCol w="2133600">
                  <a:extLst>
                    <a:ext uri="{9D8B030D-6E8A-4147-A177-3AD203B41FA5}">
                      <a16:colId xmlns:a16="http://schemas.microsoft.com/office/drawing/2014/main" val="3216161624"/>
                    </a:ext>
                  </a:extLst>
                </a:gridCol>
                <a:gridCol w="6172200">
                  <a:extLst>
                    <a:ext uri="{9D8B030D-6E8A-4147-A177-3AD203B41FA5}">
                      <a16:colId xmlns:a16="http://schemas.microsoft.com/office/drawing/2014/main" val="580850730"/>
                    </a:ext>
                  </a:extLst>
                </a:gridCol>
              </a:tblGrid>
              <a:tr h="375920">
                <a:tc>
                  <a:txBody>
                    <a:bodyPr/>
                    <a:lstStyle/>
                    <a:p>
                      <a:pPr algn="l"/>
                      <a:r>
                        <a:rPr lang="en-GB" dirty="0"/>
                        <a:t>Ethical principle</a:t>
                      </a:r>
                    </a:p>
                  </a:txBody>
                  <a:tcPr>
                    <a:lnR w="57150" cap="flat" cmpd="sng" algn="ctr">
                      <a:solidFill>
                        <a:schemeClr val="bg1">
                          <a:lumMod val="95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FA3"/>
                    </a:solidFill>
                  </a:tcPr>
                </a:tc>
                <a:tc>
                  <a:txBody>
                    <a:bodyPr/>
                    <a:lstStyle/>
                    <a:p>
                      <a:pPr algn="l"/>
                      <a:r>
                        <a:rPr lang="en-GB" dirty="0"/>
                        <a:t>Ethical rationale</a:t>
                      </a:r>
                    </a:p>
                  </a:txBody>
                  <a:tcPr>
                    <a:lnL w="57150" cap="flat" cmpd="sng" algn="ctr">
                      <a:solidFill>
                        <a:schemeClr val="bg1">
                          <a:lumMod val="95000"/>
                        </a:schemeClr>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7FA3"/>
                    </a:solidFill>
                  </a:tcPr>
                </a:tc>
                <a:extLst>
                  <a:ext uri="{0D108BD9-81ED-4DB2-BD59-A6C34878D82A}">
                    <a16:rowId xmlns:a16="http://schemas.microsoft.com/office/drawing/2014/main" val="960108119"/>
                  </a:ext>
                </a:extLst>
              </a:tr>
              <a:tr h="375920">
                <a:tc>
                  <a:txBody>
                    <a:bodyPr/>
                    <a:lstStyle/>
                    <a:p>
                      <a:r>
                        <a:rPr lang="en-GB" sz="1800" b="0" i="0" u="none" strike="noStrike" kern="1200" baseline="0" dirty="0">
                          <a:solidFill>
                            <a:schemeClr val="dk1"/>
                          </a:solidFill>
                          <a:latin typeface="+mn-lt"/>
                          <a:ea typeface="+mn-ea"/>
                          <a:cs typeface="+mn-cs"/>
                        </a:rPr>
                        <a:t>Privacy of those taking part</a:t>
                      </a:r>
                      <a:endParaRPr lang="en-GB" dirty="0"/>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tc>
                  <a:txBody>
                    <a:bodyPr/>
                    <a:lstStyle/>
                    <a:p>
                      <a:r>
                        <a:rPr lang="en-US" sz="1800" b="0" i="0" u="none" strike="noStrike" kern="1200" baseline="0" dirty="0">
                          <a:solidFill>
                            <a:schemeClr val="dk1"/>
                          </a:solidFill>
                          <a:latin typeface="+mn-lt"/>
                          <a:ea typeface="+mn-ea"/>
                          <a:cs typeface="+mn-cs"/>
                        </a:rPr>
                        <a:t>Privacy is a key principle that links to or underpins several other principles </a:t>
                      </a:r>
                      <a:r>
                        <a:rPr lang="en-GB" sz="1800" b="0" i="0" u="none" strike="noStrike" kern="1200" baseline="0" dirty="0">
                          <a:solidFill>
                            <a:schemeClr val="dk1"/>
                          </a:solidFill>
                          <a:latin typeface="+mn-lt"/>
                          <a:ea typeface="+mn-ea"/>
                          <a:cs typeface="+mn-cs"/>
                        </a:rPr>
                        <a:t>considered here.</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5920">
                <a:tc>
                  <a:txBody>
                    <a:bodyPr/>
                    <a:lstStyle/>
                    <a:p>
                      <a:r>
                        <a:rPr lang="en-GB" sz="1800" b="0" i="0" u="none" strike="noStrike" kern="1200" baseline="0" dirty="0">
                          <a:solidFill>
                            <a:schemeClr val="dk1"/>
                          </a:solidFill>
                          <a:latin typeface="+mn-lt"/>
                          <a:ea typeface="+mn-ea"/>
                          <a:cs typeface="+mn-cs"/>
                        </a:rPr>
                        <a:t>Voluntary nature of participation and right to withdraw</a:t>
                      </a:r>
                      <a:endParaRPr lang="en-GB" dirty="0"/>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tc>
                  <a:txBody>
                    <a:bodyPr/>
                    <a:lstStyle/>
                    <a:p>
                      <a:r>
                        <a:rPr lang="en-US" sz="1800" b="0" i="0" u="none" strike="noStrike" kern="1200" baseline="0" dirty="0">
                          <a:solidFill>
                            <a:schemeClr val="dk1"/>
                          </a:solidFill>
                          <a:latin typeface="+mn-lt"/>
                          <a:ea typeface="+mn-ea"/>
                          <a:cs typeface="+mn-cs"/>
                        </a:rPr>
                        <a:t>The right not to participate in a research project is unchallengeable.</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5920">
                <a:tc>
                  <a:txBody>
                    <a:bodyPr/>
                    <a:lstStyle/>
                    <a:p>
                      <a:r>
                        <a:rPr lang="en-GB" sz="1800" b="0" i="0" u="none" strike="noStrike" kern="1200" baseline="0" dirty="0">
                          <a:solidFill>
                            <a:schemeClr val="dk1"/>
                          </a:solidFill>
                          <a:latin typeface="+mn-lt"/>
                          <a:ea typeface="+mn-ea"/>
                          <a:cs typeface="+mn-cs"/>
                        </a:rPr>
                        <a:t>Informed consent of those taking part</a:t>
                      </a:r>
                      <a:endParaRPr lang="en-GB" dirty="0"/>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4EAE4"/>
                    </a:solidFill>
                  </a:tcPr>
                </a:tc>
                <a:tc>
                  <a:txBody>
                    <a:bodyPr/>
                    <a:lstStyle/>
                    <a:p>
                      <a:r>
                        <a:rPr lang="en-US" sz="1800" b="0" i="0" u="none" strike="noStrike" kern="1200" baseline="0" dirty="0">
                          <a:solidFill>
                            <a:schemeClr val="dk1"/>
                          </a:solidFill>
                          <a:latin typeface="+mn-lt"/>
                          <a:ea typeface="+mn-ea"/>
                          <a:cs typeface="+mn-cs"/>
                        </a:rPr>
                        <a:t>The principle of informed consent involves researchers providing sufficient information and assurances about taking part to allow individuals to understand the implications of participation and to reach a fully informed, considered and freely given decision about whether or not to do so, without the exercise of any </a:t>
                      </a:r>
                      <a:r>
                        <a:rPr lang="en-GB" sz="1800" b="0" i="0" u="none" strike="noStrike" kern="1200" baseline="0" dirty="0">
                          <a:solidFill>
                            <a:schemeClr val="dk1"/>
                          </a:solidFill>
                          <a:latin typeface="+mn-lt"/>
                          <a:ea typeface="+mn-ea"/>
                          <a:cs typeface="+mn-cs"/>
                        </a:rPr>
                        <a:t>pressure or coercion.</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D4EAE4"/>
                    </a:solidFill>
                  </a:tcPr>
                </a:tc>
                <a:extLst>
                  <a:ext uri="{0D108BD9-81ED-4DB2-BD59-A6C34878D82A}">
                    <a16:rowId xmlns:a16="http://schemas.microsoft.com/office/drawing/2014/main" val="2471342999"/>
                  </a:ext>
                </a:extLst>
              </a:tr>
            </a:tbl>
          </a:graphicData>
        </a:graphic>
      </p:graphicFrame>
    </p:spTree>
    <p:extLst>
      <p:ext uri="{BB962C8B-B14F-4D97-AF65-F5344CB8AC3E}">
        <p14:creationId xmlns:p14="http://schemas.microsoft.com/office/powerpoint/2010/main" val="4277657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496457"/>
            <a:ext cx="8229600" cy="1097280"/>
          </a:xfrm>
        </p:spPr>
        <p:txBody>
          <a:bodyPr/>
          <a:lstStyle/>
          <a:p>
            <a:r>
              <a:rPr lang="en-US" sz="3200" b="1" dirty="0"/>
              <a:t>Table </a:t>
            </a:r>
            <a:r>
              <a:rPr lang="en-US" sz="3200" dirty="0"/>
              <a:t>6.3</a:t>
            </a:r>
            <a:r>
              <a:rPr lang="en-US" sz="3200" b="1" dirty="0"/>
              <a:t/>
            </a:r>
            <a:br>
              <a:rPr lang="en-US" sz="3200" b="1" dirty="0"/>
            </a:br>
            <a:r>
              <a:rPr lang="en-US" sz="3200" b="1" dirty="0"/>
              <a:t>Ethical principles and the ethical rationale for and development of each principle (3 of 3)</a:t>
            </a:r>
          </a:p>
        </p:txBody>
      </p:sp>
      <p:sp>
        <p:nvSpPr>
          <p:cNvPr id="2" name="Text Box 1"/>
          <p:cNvSpPr>
            <a:spLocks noGrp="1"/>
          </p:cNvSpPr>
          <p:nvPr>
            <p:ph idx="1"/>
          </p:nvPr>
        </p:nvSpPr>
        <p:spPr>
          <a:xfrm>
            <a:off x="1295400" y="1584593"/>
            <a:ext cx="8229600" cy="4525963"/>
          </a:xfrm>
        </p:spPr>
        <p:txBody>
          <a:bodyPr/>
          <a:lstStyle/>
          <a:p>
            <a:pPr marL="0" indent="0">
              <a:buNone/>
            </a:pPr>
            <a:r>
              <a:rPr lang="en-US" dirty="0"/>
              <a:t> </a:t>
            </a:r>
          </a:p>
        </p:txBody>
      </p:sp>
      <p:graphicFrame>
        <p:nvGraphicFramePr>
          <p:cNvPr id="5" name="Table 4">
            <a:extLst>
              <a:ext uri="{FF2B5EF4-FFF2-40B4-BE49-F238E27FC236}">
                <a16:creationId xmlns:a16="http://schemas.microsoft.com/office/drawing/2014/main" id="{89873DE3-B6BC-7F44-B6F4-09601379274F}"/>
              </a:ext>
            </a:extLst>
          </p:cNvPr>
          <p:cNvGraphicFramePr>
            <a:graphicFrameLocks noGrp="1"/>
          </p:cNvGraphicFramePr>
          <p:nvPr>
            <p:extLst>
              <p:ext uri="{D42A27DB-BD31-4B8C-83A1-F6EECF244321}">
                <p14:modId xmlns:p14="http://schemas.microsoft.com/office/powerpoint/2010/main" val="2629713526"/>
              </p:ext>
            </p:extLst>
          </p:nvPr>
        </p:nvGraphicFramePr>
        <p:xfrm>
          <a:off x="533400" y="1752600"/>
          <a:ext cx="8305800" cy="4033520"/>
        </p:xfrm>
        <a:graphic>
          <a:graphicData uri="http://schemas.openxmlformats.org/drawingml/2006/table">
            <a:tbl>
              <a:tblPr firstRow="1" bandRow="1">
                <a:tableStyleId>{9DCAF9ED-07DC-4A11-8D7F-57B35C25682E}</a:tableStyleId>
              </a:tblPr>
              <a:tblGrid>
                <a:gridCol w="2743200">
                  <a:extLst>
                    <a:ext uri="{9D8B030D-6E8A-4147-A177-3AD203B41FA5}">
                      <a16:colId xmlns:a16="http://schemas.microsoft.com/office/drawing/2014/main" val="3216161624"/>
                    </a:ext>
                  </a:extLst>
                </a:gridCol>
                <a:gridCol w="5562600">
                  <a:extLst>
                    <a:ext uri="{9D8B030D-6E8A-4147-A177-3AD203B41FA5}">
                      <a16:colId xmlns:a16="http://schemas.microsoft.com/office/drawing/2014/main" val="580850730"/>
                    </a:ext>
                  </a:extLst>
                </a:gridCol>
              </a:tblGrid>
              <a:tr h="375920">
                <a:tc>
                  <a:txBody>
                    <a:bodyPr/>
                    <a:lstStyle/>
                    <a:p>
                      <a:pPr algn="l"/>
                      <a:r>
                        <a:rPr lang="en-GB" dirty="0"/>
                        <a:t>Ethical principle</a:t>
                      </a:r>
                    </a:p>
                  </a:txBody>
                  <a:tcPr>
                    <a:lnR w="57150" cap="flat" cmpd="sng" algn="ctr">
                      <a:solidFill>
                        <a:schemeClr val="bg1">
                          <a:lumMod val="95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FA3"/>
                    </a:solidFill>
                  </a:tcPr>
                </a:tc>
                <a:tc>
                  <a:txBody>
                    <a:bodyPr/>
                    <a:lstStyle/>
                    <a:p>
                      <a:pPr algn="l"/>
                      <a:r>
                        <a:rPr lang="en-GB" dirty="0"/>
                        <a:t>Ethical rationale</a:t>
                      </a:r>
                    </a:p>
                  </a:txBody>
                  <a:tcPr>
                    <a:lnL w="57150" cap="flat" cmpd="sng" algn="ctr">
                      <a:solidFill>
                        <a:schemeClr val="bg1">
                          <a:lumMod val="95000"/>
                        </a:schemeClr>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7FA3"/>
                    </a:solidFill>
                  </a:tcPr>
                </a:tc>
                <a:extLst>
                  <a:ext uri="{0D108BD9-81ED-4DB2-BD59-A6C34878D82A}">
                    <a16:rowId xmlns:a16="http://schemas.microsoft.com/office/drawing/2014/main" val="960108119"/>
                  </a:ext>
                </a:extLst>
              </a:tr>
              <a:tr h="375920">
                <a:tc>
                  <a:txBody>
                    <a:bodyPr/>
                    <a:lstStyle/>
                    <a:p>
                      <a:r>
                        <a:rPr lang="en-GB" sz="1800" b="0" i="0" u="none" strike="noStrike" kern="1200" baseline="0" dirty="0">
                          <a:solidFill>
                            <a:schemeClr val="dk1"/>
                          </a:solidFill>
                          <a:latin typeface="+mn-lt"/>
                          <a:ea typeface="+mn-ea"/>
                          <a:cs typeface="+mn-cs"/>
                        </a:rPr>
                        <a:t>Ensuring confidentiality of data and maintenance of anonymity of those taking part</a:t>
                      </a:r>
                      <a:endParaRPr lang="en-GB" dirty="0"/>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tc>
                  <a:txBody>
                    <a:bodyPr/>
                    <a:lstStyle/>
                    <a:p>
                      <a:r>
                        <a:rPr lang="en-US" sz="1800" b="0" i="0" u="none" strike="noStrike" kern="1200" baseline="0" dirty="0">
                          <a:solidFill>
                            <a:schemeClr val="dk1"/>
                          </a:solidFill>
                          <a:latin typeface="+mn-lt"/>
                          <a:ea typeface="+mn-ea"/>
                          <a:cs typeface="+mn-cs"/>
                        </a:rPr>
                        <a:t>Research is designed to answer ‘who’, ‘what’, ‘when’, ‘where’, ‘how’ and ‘why’ questions, not to focus on those who provided the data to answer these.</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5920">
                <a:tc>
                  <a:txBody>
                    <a:bodyPr/>
                    <a:lstStyle/>
                    <a:p>
                      <a:r>
                        <a:rPr lang="en-GB" sz="1800" b="0" i="0" u="none" strike="noStrike" kern="1200" baseline="0" dirty="0">
                          <a:solidFill>
                            <a:schemeClr val="dk1"/>
                          </a:solidFill>
                          <a:latin typeface="+mn-lt"/>
                          <a:ea typeface="+mn-ea"/>
                          <a:cs typeface="+mn-cs"/>
                        </a:rPr>
                        <a:t>Responsibility in the analysis of data and</a:t>
                      </a:r>
                    </a:p>
                    <a:p>
                      <a:r>
                        <a:rPr lang="en-GB" sz="1800" b="0" i="0" u="none" strike="noStrike" kern="1200" baseline="0" dirty="0">
                          <a:solidFill>
                            <a:schemeClr val="dk1"/>
                          </a:solidFill>
                          <a:latin typeface="+mn-lt"/>
                          <a:ea typeface="+mn-ea"/>
                          <a:cs typeface="+mn-cs"/>
                        </a:rPr>
                        <a:t>reporting of findings</a:t>
                      </a:r>
                      <a:endParaRPr lang="en-GB" dirty="0"/>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tc>
                  <a:txBody>
                    <a:bodyPr/>
                    <a:lstStyle/>
                    <a:p>
                      <a:r>
                        <a:rPr lang="en-US" sz="1800" b="0" i="0" u="none" strike="noStrike" kern="1200" baseline="0" dirty="0">
                          <a:solidFill>
                            <a:schemeClr val="dk1"/>
                          </a:solidFill>
                          <a:latin typeface="+mn-lt"/>
                          <a:ea typeface="+mn-ea"/>
                          <a:cs typeface="+mn-cs"/>
                        </a:rPr>
                        <a:t>Assurances about privacy, anonymity and confidentiality must be upheld </a:t>
                      </a:r>
                      <a:r>
                        <a:rPr lang="en-US" sz="1800" b="0" i="0" u="none" strike="noStrike" kern="1200" baseline="0">
                          <a:solidFill>
                            <a:schemeClr val="dk1"/>
                          </a:solidFill>
                          <a:latin typeface="+mn-lt"/>
                          <a:ea typeface="+mn-ea"/>
                          <a:cs typeface="+mn-cs"/>
                        </a:rPr>
                        <a:t>when </a:t>
                      </a:r>
                      <a:r>
                        <a:rPr lang="en-GB" sz="1800" b="0" i="0" u="none" strike="noStrike" kern="1200" baseline="0" noProof="0" dirty="0" smtClean="0">
                          <a:solidFill>
                            <a:schemeClr val="dk1"/>
                          </a:solidFill>
                          <a:latin typeface="+mn-lt"/>
                          <a:ea typeface="+mn-ea"/>
                          <a:cs typeface="+mn-cs"/>
                        </a:rPr>
                        <a:t>analysing</a:t>
                      </a:r>
                      <a:r>
                        <a:rPr lang="en-US" sz="1800" b="0" i="0" u="none" strike="noStrike" kern="1200" baseline="0" dirty="0" smtClean="0">
                          <a:solidFill>
                            <a:schemeClr val="dk1"/>
                          </a:solidFill>
                          <a:latin typeface="+mn-lt"/>
                          <a:ea typeface="+mn-ea"/>
                          <a:cs typeface="+mn-cs"/>
                        </a:rPr>
                        <a:t> </a:t>
                      </a:r>
                      <a:r>
                        <a:rPr lang="en-US" sz="1800" b="0" i="0" u="none" strike="noStrike" kern="1200" baseline="0" dirty="0">
                          <a:solidFill>
                            <a:schemeClr val="dk1"/>
                          </a:solidFill>
                          <a:latin typeface="+mn-lt"/>
                          <a:ea typeface="+mn-ea"/>
                          <a:cs typeface="+mn-cs"/>
                        </a:rPr>
                        <a:t>and reporting data.</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5920">
                <a:tc>
                  <a:txBody>
                    <a:bodyPr/>
                    <a:lstStyle/>
                    <a:p>
                      <a:r>
                        <a:rPr lang="en-GB" sz="1800" b="0" i="0" u="none" strike="noStrike" kern="1200" baseline="0" dirty="0">
                          <a:solidFill>
                            <a:schemeClr val="dk1"/>
                          </a:solidFill>
                          <a:latin typeface="+mn-lt"/>
                          <a:ea typeface="+mn-ea"/>
                          <a:cs typeface="+mn-cs"/>
                        </a:rPr>
                        <a:t>Compliance in the management of data</a:t>
                      </a:r>
                      <a:endParaRPr lang="en-GB" dirty="0"/>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tc>
                  <a:txBody>
                    <a:bodyPr/>
                    <a:lstStyle/>
                    <a:p>
                      <a:r>
                        <a:rPr lang="en-US" sz="1800" b="0" i="0" u="none" strike="noStrike" kern="1200" baseline="0" dirty="0">
                          <a:solidFill>
                            <a:schemeClr val="dk1"/>
                          </a:solidFill>
                          <a:latin typeface="+mn-lt"/>
                          <a:ea typeface="+mn-ea"/>
                          <a:cs typeface="+mn-cs"/>
                        </a:rPr>
                        <a:t>Research is likely to involve the collection of personal data.</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375920">
                <a:tc>
                  <a:txBody>
                    <a:bodyPr/>
                    <a:lstStyle/>
                    <a:p>
                      <a:r>
                        <a:rPr lang="en-GB" sz="1800" b="0" i="0" u="none" strike="noStrike" kern="1200" baseline="0" dirty="0">
                          <a:solidFill>
                            <a:schemeClr val="dk1"/>
                          </a:solidFill>
                          <a:latin typeface="+mn-lt"/>
                          <a:ea typeface="+mn-ea"/>
                          <a:cs typeface="+mn-cs"/>
                        </a:rPr>
                        <a:t>Ensuring the safety of</a:t>
                      </a:r>
                    </a:p>
                    <a:p>
                      <a:r>
                        <a:rPr lang="en-GB" sz="1800" b="0" i="0" u="none" strike="noStrike" kern="1200" baseline="0" dirty="0">
                          <a:solidFill>
                            <a:schemeClr val="dk1"/>
                          </a:solidFill>
                          <a:latin typeface="+mn-lt"/>
                          <a:ea typeface="+mn-ea"/>
                          <a:cs typeface="+mn-cs"/>
                        </a:rPr>
                        <a:t>the researcher</a:t>
                      </a:r>
                      <a:endParaRPr lang="en-GB" dirty="0"/>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4EAE4"/>
                    </a:solidFill>
                  </a:tcPr>
                </a:tc>
                <a:tc>
                  <a:txBody>
                    <a:bodyPr/>
                    <a:lstStyle/>
                    <a:p>
                      <a:r>
                        <a:rPr lang="en-US" sz="1800" b="0" i="0" u="none" strike="noStrike" kern="1200" baseline="0" dirty="0">
                          <a:solidFill>
                            <a:schemeClr val="dk1"/>
                          </a:solidFill>
                          <a:latin typeface="+mn-lt"/>
                          <a:ea typeface="+mn-ea"/>
                          <a:cs typeface="+mn-cs"/>
                        </a:rPr>
                        <a:t>The safety of researchers is a very important consideration when planning and conducting a research project.</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D4EAE4"/>
                    </a:solidFill>
                  </a:tcPr>
                </a:tc>
                <a:extLst>
                  <a:ext uri="{0D108BD9-81ED-4DB2-BD59-A6C34878D82A}">
                    <a16:rowId xmlns:a16="http://schemas.microsoft.com/office/drawing/2014/main" val="2471342999"/>
                  </a:ext>
                </a:extLst>
              </a:tr>
            </a:tbl>
          </a:graphicData>
        </a:graphic>
      </p:graphicFrame>
      <p:sp>
        <p:nvSpPr>
          <p:cNvPr id="4" name="Rectangle 3"/>
          <p:cNvSpPr/>
          <p:nvPr/>
        </p:nvSpPr>
        <p:spPr>
          <a:xfrm>
            <a:off x="457200" y="5808854"/>
            <a:ext cx="8382000" cy="584775"/>
          </a:xfrm>
          <a:prstGeom prst="rect">
            <a:avLst/>
          </a:prstGeom>
        </p:spPr>
        <p:txBody>
          <a:bodyPr wrap="square">
            <a:spAutoFit/>
          </a:bodyPr>
          <a:lstStyle/>
          <a:p>
            <a:r>
              <a:rPr lang="en-US" sz="800" i="1" dirty="0">
                <a:latin typeface="+mj-lt"/>
              </a:rPr>
              <a:t>Notes and Sources: </a:t>
            </a:r>
            <a:r>
              <a:rPr lang="en-US" sz="800" dirty="0">
                <a:latin typeface="+mj-lt"/>
              </a:rPr>
              <a:t>The ethical codes and guidelines listed in Table 6.2 were helpful in informing the contents of this table. Table 6.3 seeks to </a:t>
            </a:r>
            <a:r>
              <a:rPr lang="en-US" sz="800" dirty="0" err="1" smtClean="0">
                <a:latin typeface="+mj-lt"/>
              </a:rPr>
              <a:t>synthesise</a:t>
            </a:r>
            <a:r>
              <a:rPr lang="en-US" sz="800" dirty="0" smtClean="0">
                <a:latin typeface="+mj-lt"/>
              </a:rPr>
              <a:t> key </a:t>
            </a:r>
            <a:r>
              <a:rPr lang="en-US" sz="800" dirty="0">
                <a:latin typeface="+mj-lt"/>
              </a:rPr>
              <a:t>points from many different approaches to writing ethical principles. It should not be interpreted as providing completely comprehensive </a:t>
            </a:r>
            <a:r>
              <a:rPr lang="en-US" sz="800" dirty="0" smtClean="0">
                <a:latin typeface="+mj-lt"/>
              </a:rPr>
              <a:t>guidance. You </a:t>
            </a:r>
            <a:r>
              <a:rPr lang="en-US" sz="800" dirty="0">
                <a:latin typeface="+mj-lt"/>
              </a:rPr>
              <a:t>are advised to consult the code of ethics defined as being appropriate for your research project. References to legislation in Table 6.3 and </a:t>
            </a:r>
            <a:r>
              <a:rPr lang="en-US" sz="800" dirty="0" smtClean="0">
                <a:latin typeface="+mj-lt"/>
              </a:rPr>
              <a:t>elsewhere provide </a:t>
            </a:r>
            <a:r>
              <a:rPr lang="en-US" sz="800" dirty="0">
                <a:latin typeface="+mj-lt"/>
              </a:rPr>
              <a:t>only general indications and should not be interpreted as providing legal advice, or the existence of such types of law in all countries.</a:t>
            </a:r>
            <a:endParaRPr lang="en-IN" dirty="0">
              <a:latin typeface="+mj-lt"/>
            </a:endParaRPr>
          </a:p>
        </p:txBody>
      </p:sp>
    </p:spTree>
    <p:extLst>
      <p:ext uri="{BB962C8B-B14F-4D97-AF65-F5344CB8AC3E}">
        <p14:creationId xmlns:p14="http://schemas.microsoft.com/office/powerpoint/2010/main" val="475838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304800"/>
            <a:ext cx="8229600" cy="1097280"/>
          </a:xfrm>
        </p:spPr>
        <p:txBody>
          <a:bodyPr/>
          <a:lstStyle/>
          <a:p>
            <a:r>
              <a:rPr lang="en-US" dirty="0"/>
              <a:t>Questions to evaluate potential ethical concerns</a:t>
            </a:r>
            <a:endParaRPr lang="en-US" b="1" dirty="0"/>
          </a:p>
        </p:txBody>
      </p:sp>
      <p:sp>
        <p:nvSpPr>
          <p:cNvPr id="7" name="Text Box 1"/>
          <p:cNvSpPr>
            <a:spLocks noGrp="1"/>
          </p:cNvSpPr>
          <p:nvPr>
            <p:ph idx="1"/>
          </p:nvPr>
        </p:nvSpPr>
        <p:spPr>
          <a:xfrm>
            <a:off x="457200" y="1874837"/>
            <a:ext cx="8229600" cy="4525963"/>
          </a:xfrm>
        </p:spPr>
        <p:txBody>
          <a:bodyPr numCol="1">
            <a:normAutofit/>
          </a:bodyPr>
          <a:lstStyle/>
          <a:p>
            <a:r>
              <a:rPr lang="en-US" sz="2400" dirty="0"/>
              <a:t>what is the purpose of asking this question?</a:t>
            </a:r>
          </a:p>
          <a:p>
            <a:r>
              <a:rPr lang="en-US" sz="2400" dirty="0"/>
              <a:t>what will be the implications of asking it?</a:t>
            </a:r>
          </a:p>
          <a:p>
            <a:r>
              <a:rPr lang="en-US" sz="2400" dirty="0"/>
              <a:t>what type(s) of data will you need to collect to answer it?</a:t>
            </a:r>
          </a:p>
          <a:p>
            <a:r>
              <a:rPr lang="en-US" sz="2400" dirty="0"/>
              <a:t>how will you collect these data?</a:t>
            </a:r>
          </a:p>
          <a:p>
            <a:r>
              <a:rPr lang="en-US" sz="2400" dirty="0"/>
              <a:t>what are the implications for those whom you ask to participate in this research?</a:t>
            </a:r>
          </a:p>
          <a:p>
            <a:r>
              <a:rPr lang="en-US" sz="2400" dirty="0"/>
              <a:t>how might the research be used and with what consequences?</a:t>
            </a:r>
            <a:endParaRPr lang="en-GB" sz="2400" dirty="0"/>
          </a:p>
        </p:txBody>
      </p:sp>
    </p:spTree>
    <p:extLst>
      <p:ext uri="{BB962C8B-B14F-4D97-AF65-F5344CB8AC3E}">
        <p14:creationId xmlns:p14="http://schemas.microsoft.com/office/powerpoint/2010/main" val="247126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967"/>
          <a:stretch/>
        </p:blipFill>
        <p:spPr>
          <a:xfrm>
            <a:off x="1699806" y="1307804"/>
            <a:ext cx="4906188" cy="5066339"/>
          </a:xfrm>
          <a:prstGeom prst="rect">
            <a:avLst/>
          </a:prstGeom>
        </p:spPr>
      </p:pic>
      <p:sp>
        <p:nvSpPr>
          <p:cNvPr id="3" name="Figure 6.1"/>
          <p:cNvSpPr>
            <a:spLocks noGrp="1"/>
          </p:cNvSpPr>
          <p:nvPr>
            <p:ph type="title"/>
          </p:nvPr>
        </p:nvSpPr>
        <p:spPr>
          <a:xfrm>
            <a:off x="457200" y="103632"/>
            <a:ext cx="8229600" cy="1066800"/>
          </a:xfrm>
        </p:spPr>
        <p:txBody>
          <a:bodyPr/>
          <a:lstStyle/>
          <a:p>
            <a:r>
              <a:rPr lang="en-US" sz="3400" b="1" dirty="0"/>
              <a:t>Figure </a:t>
            </a:r>
            <a:r>
              <a:rPr lang="en-US" dirty="0"/>
              <a:t>6</a:t>
            </a:r>
            <a:r>
              <a:rPr lang="en-US" sz="3400" b="1" dirty="0"/>
              <a:t>.1 (1 of 2)</a:t>
            </a:r>
            <a:br>
              <a:rPr lang="en-US" sz="3400" b="1" dirty="0"/>
            </a:br>
            <a:r>
              <a:rPr lang="en-US" sz="3400" b="1" dirty="0"/>
              <a:t>Ethical issues at different stages of research</a:t>
            </a:r>
          </a:p>
        </p:txBody>
      </p:sp>
    </p:spTree>
    <p:extLst>
      <p:ext uri="{BB962C8B-B14F-4D97-AF65-F5344CB8AC3E}">
        <p14:creationId xmlns:p14="http://schemas.microsoft.com/office/powerpoint/2010/main" val="130098883"/>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175</TotalTime>
  <Words>750</Words>
  <Application>Microsoft Office PowerPoint</Application>
  <PresentationFormat>On-screen Show (4:3)</PresentationFormat>
  <Paragraphs>72</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Times New Roman</vt:lpstr>
      <vt:lpstr>Verdana</vt:lpstr>
      <vt:lpstr>Wingdings</vt:lpstr>
      <vt:lpstr>508 Lecture</vt:lpstr>
      <vt:lpstr>Research Methods for Business Students</vt:lpstr>
      <vt:lpstr>Learning Objectives</vt:lpstr>
      <vt:lpstr>Table 6.1 (1 of 2) Strategies that may help you to gain access</vt:lpstr>
      <vt:lpstr>Table 6.1 (2 of 2) Strategies that may help you to gain access</vt:lpstr>
      <vt:lpstr>Table 6.3 Ethical principles and the ethical rationale for and development of each principle (1 of 3)</vt:lpstr>
      <vt:lpstr>Table 6.3 Ethical principles and the ethical rationale for and development of each principle (2 of 3)</vt:lpstr>
      <vt:lpstr>Table 6.3 Ethical principles and the ethical rationale for and development of each principle (3 of 3)</vt:lpstr>
      <vt:lpstr>Questions to evaluate potential ethical concerns</vt:lpstr>
      <vt:lpstr>Figure 6.1 (1 of 2) Ethical issues at different stages of research</vt:lpstr>
      <vt:lpstr>Figure 6.1 (2 of 2) Ethical issues at different stages of research</vt:lpstr>
      <vt:lpstr>Figure 6.2 The nature of consent</vt:lpstr>
      <vt:lpstr>Consent form</vt:lpstr>
      <vt:lpstr>Principles for processing personal data  (1 of 2)</vt:lpstr>
      <vt:lpstr>Principles for processing personal data  (2 of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Research Methods for Business Students</dc:subject>
  <dc:creator>Ben Saunders</dc:creator>
  <cp:keywords>Research Methods</cp:keywords>
  <dc:description/>
  <cp:lastModifiedBy>Vivekan G</cp:lastModifiedBy>
  <cp:revision>169</cp:revision>
  <dcterms:created xsi:type="dcterms:W3CDTF">2014-07-14T20:04:21Z</dcterms:created>
  <dcterms:modified xsi:type="dcterms:W3CDTF">2019-06-08T09:43:14Z</dcterms:modified>
  <cp:category/>
</cp:coreProperties>
</file>