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8" r:id="rId2"/>
    <p:sldId id="319" r:id="rId3"/>
    <p:sldId id="346" r:id="rId4"/>
    <p:sldId id="349" r:id="rId5"/>
    <p:sldId id="350" r:id="rId6"/>
    <p:sldId id="332" r:id="rId7"/>
    <p:sldId id="357" r:id="rId8"/>
    <p:sldId id="356" r:id="rId9"/>
    <p:sldId id="355" r:id="rId10"/>
    <p:sldId id="351" r:id="rId11"/>
    <p:sldId id="358" r:id="rId12"/>
    <p:sldId id="359" r:id="rId13"/>
    <p:sldId id="360" r:id="rId14"/>
    <p:sldId id="361" r:id="rId15"/>
    <p:sldId id="353" r:id="rId16"/>
    <p:sldId id="362" r:id="rId17"/>
    <p:sldId id="363" r:id="rId18"/>
    <p:sldId id="364" r:id="rId19"/>
    <p:sldId id="365" r:id="rId20"/>
    <p:sldId id="366" r:id="rId21"/>
    <p:sldId id="3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 userDrawn="1">
          <p15:clr>
            <a:srgbClr val="A4A3A4"/>
          </p15:clr>
        </p15:guide>
        <p15:guide id="2" pos="2880">
          <p15:clr>
            <a:srgbClr val="A4A3A4"/>
          </p15:clr>
        </p15:guide>
        <p15:guide id="3" orient="horz" pos="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05948" initials="S" lastIdx="1" clrIdx="0">
    <p:extLst>
      <p:ext uri="{19B8F6BF-5375-455C-9EA6-DF929625EA0E}">
        <p15:presenceInfo xmlns:p15="http://schemas.microsoft.com/office/powerpoint/2012/main" userId="005948" providerId="None"/>
      </p:ext>
    </p:extLst>
  </p:cmAuthor>
  <p:cmAuthor id="2" name="Suresh, Anandan" initials="SA" lastIdx="4" clrIdx="1">
    <p:extLst>
      <p:ext uri="{19B8F6BF-5375-455C-9EA6-DF929625EA0E}">
        <p15:presenceInfo xmlns:p15="http://schemas.microsoft.com/office/powerpoint/2012/main" userId="S-1-5-21-2752970185-40930380-1894245210-2183" providerId="AD"/>
      </p:ext>
    </p:extLst>
  </p:cmAuthor>
  <p:cmAuthor id="3" name="Syed,HaameedMazhar" initials="S" lastIdx="4" clrIdx="2">
    <p:extLst>
      <p:ext uri="{19B8F6BF-5375-455C-9EA6-DF929625EA0E}">
        <p15:presenceInfo xmlns:p15="http://schemas.microsoft.com/office/powerpoint/2012/main" userId="S-1-5-21-2752970185-40930380-1894245210-2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6" autoAdjust="0"/>
    <p:restoredTop sz="95124" autoAdjust="0"/>
  </p:normalViewPr>
  <p:slideViewPr>
    <p:cSldViewPr>
      <p:cViewPr varScale="1">
        <p:scale>
          <a:sx n="106" d="100"/>
          <a:sy n="106" d="100"/>
        </p:scale>
        <p:origin x="1044" y="102"/>
      </p:cViewPr>
      <p:guideLst>
        <p:guide orient="horz" pos="354"/>
        <p:guide pos="2880"/>
        <p:guide orient="horz" pos="576"/>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17073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304508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304508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ea typeface="Verdana" panose="020B0604030504040204" pitchFamily="34" charset="0"/>
                <a:cs typeface="Verdana" panose="020B0604030504040204" pitchFamily="34" charset="0"/>
              </a:rPr>
              <a:t>Copyright © 2019, 2016,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for Business Students</a:t>
            </a:r>
            <a:endParaRPr lang="en-US" b="1" dirty="0"/>
          </a:p>
        </p:txBody>
      </p:sp>
      <p:sp>
        <p:nvSpPr>
          <p:cNvPr id="3" name="Text Placeholder 2"/>
          <p:cNvSpPr>
            <a:spLocks noGrp="1"/>
          </p:cNvSpPr>
          <p:nvPr>
            <p:ph type="body" sz="quarter" idx="13"/>
          </p:nvPr>
        </p:nvSpPr>
        <p:spPr/>
        <p:txBody>
          <a:bodyPr/>
          <a:lstStyle/>
          <a:p>
            <a:r>
              <a:rPr lang="en-US" dirty="0"/>
              <a:t>8</a:t>
            </a:r>
            <a:r>
              <a:rPr lang="en-US" baseline="30000" dirty="0"/>
              <a:t>th</a:t>
            </a:r>
            <a:r>
              <a:rPr lang="en-US" dirty="0"/>
              <a:t> </a:t>
            </a:r>
            <a:r>
              <a:rPr lang="en-US" sz="2000" dirty="0"/>
              <a:t>edition</a:t>
            </a:r>
          </a:p>
        </p:txBody>
      </p:sp>
      <p:sp>
        <p:nvSpPr>
          <p:cNvPr id="4" name="Text Placeholder 3"/>
          <p:cNvSpPr>
            <a:spLocks noGrp="1"/>
          </p:cNvSpPr>
          <p:nvPr>
            <p:ph type="body" sz="quarter" idx="14"/>
          </p:nvPr>
        </p:nvSpPr>
        <p:spPr/>
        <p:txBody>
          <a:bodyPr/>
          <a:lstStyle/>
          <a:p>
            <a:r>
              <a:rPr lang="en-US" sz="3000" dirty="0"/>
              <a:t>Chapter </a:t>
            </a:r>
            <a:r>
              <a:rPr lang="en-US" dirty="0"/>
              <a:t>5</a:t>
            </a:r>
            <a:endParaRPr lang="en-US" sz="3000" dirty="0"/>
          </a:p>
        </p:txBody>
      </p:sp>
      <p:sp>
        <p:nvSpPr>
          <p:cNvPr id="5" name="Text Placeholder 4"/>
          <p:cNvSpPr>
            <a:spLocks noGrp="1"/>
          </p:cNvSpPr>
          <p:nvPr>
            <p:ph type="body" sz="quarter" idx="15"/>
          </p:nvPr>
        </p:nvSpPr>
        <p:spPr/>
        <p:txBody>
          <a:bodyPr/>
          <a:lstStyle/>
          <a:p>
            <a:r>
              <a:rPr lang="en-US" dirty="0"/>
              <a:t>Formulating the research design</a:t>
            </a:r>
            <a:endParaRPr lang="en-US" sz="2200" dirty="0"/>
          </a:p>
        </p:txBody>
      </p:sp>
      <p:pic>
        <p:nvPicPr>
          <p:cNvPr id="7" name="Picture 6">
            <a:extLst>
              <a:ext uri="{FF2B5EF4-FFF2-40B4-BE49-F238E27FC236}">
                <a16:creationId xmlns:a16="http://schemas.microsoft.com/office/drawing/2014/main" id="{6617FEEE-484F-5442-BF88-67D7EDE5A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299" y="1282547"/>
            <a:ext cx="3644374" cy="49615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152400"/>
            <a:ext cx="8229600" cy="1066800"/>
          </a:xfrm>
        </p:spPr>
        <p:txBody>
          <a:bodyPr/>
          <a:lstStyle/>
          <a:p>
            <a:r>
              <a:rPr lang="en-US" sz="3400" b="1" dirty="0"/>
              <a:t>Figure </a:t>
            </a:r>
            <a:r>
              <a:rPr lang="en-US" dirty="0"/>
              <a:t>5</a:t>
            </a:r>
            <a:r>
              <a:rPr lang="en-US" sz="3400" b="1" dirty="0"/>
              <a:t>.3 </a:t>
            </a:r>
            <a:br>
              <a:rPr lang="en-US" sz="3400" b="1" dirty="0"/>
            </a:br>
            <a:r>
              <a:rPr lang="en-US" sz="3400" b="1" dirty="0"/>
              <a:t>Mixed methods research designs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0"/>
            <a:ext cx="5943725" cy="4295270"/>
          </a:xfrm>
          <a:prstGeom prst="rect">
            <a:avLst/>
          </a:prstGeom>
        </p:spPr>
      </p:pic>
    </p:spTree>
    <p:extLst>
      <p:ext uri="{BB962C8B-B14F-4D97-AF65-F5344CB8AC3E}">
        <p14:creationId xmlns:p14="http://schemas.microsoft.com/office/powerpoint/2010/main" val="193841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5.3</a:t>
            </a:r>
            <a:br>
              <a:rPr lang="en-US" b="1" dirty="0"/>
            </a:br>
            <a:r>
              <a:rPr lang="en-US" b="1" dirty="0"/>
              <a:t>Reasons for using a mixed methods design</a:t>
            </a:r>
          </a:p>
        </p:txBody>
      </p:sp>
      <p:sp>
        <p:nvSpPr>
          <p:cNvPr id="7" name="Text Box 1"/>
          <p:cNvSpPr>
            <a:spLocks noGrp="1"/>
          </p:cNvSpPr>
          <p:nvPr>
            <p:ph idx="1"/>
          </p:nvPr>
        </p:nvSpPr>
        <p:spPr>
          <a:xfrm>
            <a:off x="457200" y="1874837"/>
            <a:ext cx="8229600" cy="4525963"/>
          </a:xfrm>
        </p:spPr>
        <p:txBody>
          <a:bodyPr numCol="2">
            <a:normAutofit/>
          </a:bodyPr>
          <a:lstStyle/>
          <a:p>
            <a:r>
              <a:rPr lang="en-GB" sz="2400" dirty="0"/>
              <a:t>Initiation</a:t>
            </a:r>
          </a:p>
          <a:p>
            <a:r>
              <a:rPr lang="en-GB" sz="2400" dirty="0"/>
              <a:t>Facilitation</a:t>
            </a:r>
          </a:p>
          <a:p>
            <a:r>
              <a:rPr lang="en-GB" sz="2400" dirty="0"/>
              <a:t>Complementarity</a:t>
            </a:r>
          </a:p>
          <a:p>
            <a:r>
              <a:rPr lang="en-GB" sz="2400" dirty="0"/>
              <a:t>Interpretation</a:t>
            </a:r>
          </a:p>
          <a:p>
            <a:r>
              <a:rPr lang="en-GB" sz="2400" dirty="0"/>
              <a:t>Generalisability</a:t>
            </a:r>
          </a:p>
          <a:p>
            <a:endParaRPr lang="en-GB" sz="2400" dirty="0"/>
          </a:p>
          <a:p>
            <a:endParaRPr lang="en-GB" sz="2400" dirty="0"/>
          </a:p>
          <a:p>
            <a:endParaRPr lang="en-GB" sz="2400" dirty="0"/>
          </a:p>
          <a:p>
            <a:r>
              <a:rPr lang="en-GB" sz="2400" dirty="0"/>
              <a:t>Diversity</a:t>
            </a:r>
          </a:p>
          <a:p>
            <a:r>
              <a:rPr lang="en-GB" sz="2400" dirty="0"/>
              <a:t>Problem solving</a:t>
            </a:r>
          </a:p>
          <a:p>
            <a:r>
              <a:rPr lang="en-GB" sz="2400" dirty="0"/>
              <a:t>Focus</a:t>
            </a:r>
          </a:p>
          <a:p>
            <a:r>
              <a:rPr lang="en-GB" sz="2400" dirty="0"/>
              <a:t>Triangulation</a:t>
            </a:r>
          </a:p>
          <a:p>
            <a:r>
              <a:rPr lang="en-GB" sz="2400" dirty="0" smtClean="0"/>
              <a:t>Confidence</a:t>
            </a:r>
            <a:endParaRPr lang="en-US" sz="2400" dirty="0"/>
          </a:p>
          <a:p>
            <a:endParaRPr lang="en-US" sz="2400" dirty="0"/>
          </a:p>
        </p:txBody>
      </p:sp>
      <p:sp>
        <p:nvSpPr>
          <p:cNvPr id="4" name="TextBox 3">
            <a:extLst>
              <a:ext uri="{FF2B5EF4-FFF2-40B4-BE49-F238E27FC236}">
                <a16:creationId xmlns:a16="http://schemas.microsoft.com/office/drawing/2014/main" id="{728EE6E7-28B9-6848-A0EC-5DFF72140537}"/>
              </a:ext>
            </a:extLst>
          </p:cNvPr>
          <p:cNvSpPr txBox="1"/>
          <p:nvPr/>
        </p:nvSpPr>
        <p:spPr>
          <a:xfrm>
            <a:off x="609600" y="5791200"/>
            <a:ext cx="5134739" cy="215444"/>
          </a:xfrm>
          <a:prstGeom prst="rect">
            <a:avLst/>
          </a:prstGeom>
          <a:noFill/>
        </p:spPr>
        <p:txBody>
          <a:bodyPr wrap="none" rtlCol="0">
            <a:spAutoFit/>
          </a:bodyPr>
          <a:lstStyle/>
          <a:p>
            <a:r>
              <a:rPr lang="en-US" sz="800" i="1" dirty="0"/>
              <a:t>Source</a:t>
            </a:r>
            <a:r>
              <a:rPr lang="en-US" sz="800" dirty="0"/>
              <a:t>: Developed from </a:t>
            </a:r>
            <a:r>
              <a:rPr lang="en-US" sz="800" dirty="0" err="1"/>
              <a:t>Bryman</a:t>
            </a:r>
            <a:r>
              <a:rPr lang="en-US" sz="800" dirty="0"/>
              <a:t> (2006), Greene et al. (1989), Molina-</a:t>
            </a:r>
            <a:r>
              <a:rPr lang="en-US" sz="800" dirty="0" err="1"/>
              <a:t>Azorin</a:t>
            </a:r>
            <a:r>
              <a:rPr lang="en-US" sz="800" dirty="0"/>
              <a:t> (2011) and authors’ experience</a:t>
            </a:r>
            <a:endParaRPr lang="en-GB" sz="2000" dirty="0"/>
          </a:p>
        </p:txBody>
      </p:sp>
    </p:spTree>
    <p:extLst>
      <p:ext uri="{BB962C8B-B14F-4D97-AF65-F5344CB8AC3E}">
        <p14:creationId xmlns:p14="http://schemas.microsoft.com/office/powerpoint/2010/main" val="15381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304800"/>
            <a:ext cx="8229600" cy="1097280"/>
          </a:xfrm>
        </p:spPr>
        <p:txBody>
          <a:bodyPr/>
          <a:lstStyle/>
          <a:p>
            <a:r>
              <a:rPr lang="en-US" dirty="0"/>
              <a:t>D</a:t>
            </a:r>
            <a:r>
              <a:rPr lang="en-US" b="1" dirty="0"/>
              <a:t>ifferent research strategies</a:t>
            </a:r>
          </a:p>
        </p:txBody>
      </p:sp>
      <p:sp>
        <p:nvSpPr>
          <p:cNvPr id="7" name="Text Box 1"/>
          <p:cNvSpPr>
            <a:spLocks noGrp="1"/>
          </p:cNvSpPr>
          <p:nvPr>
            <p:ph idx="1"/>
          </p:nvPr>
        </p:nvSpPr>
        <p:spPr>
          <a:xfrm>
            <a:off x="457200" y="1874837"/>
            <a:ext cx="8229600" cy="4525963"/>
          </a:xfrm>
        </p:spPr>
        <p:txBody>
          <a:bodyPr numCol="2">
            <a:normAutofit/>
          </a:bodyPr>
          <a:lstStyle/>
          <a:p>
            <a:r>
              <a:rPr lang="en-GB" sz="2400" dirty="0"/>
              <a:t>Experiment</a:t>
            </a:r>
          </a:p>
          <a:p>
            <a:r>
              <a:rPr lang="en-GB" sz="2400" dirty="0"/>
              <a:t>Survey</a:t>
            </a:r>
          </a:p>
          <a:p>
            <a:r>
              <a:rPr lang="en-GB" sz="2400" dirty="0"/>
              <a:t>Archival and documentary research</a:t>
            </a:r>
          </a:p>
          <a:p>
            <a:r>
              <a:rPr lang="en-GB" sz="2400" dirty="0"/>
              <a:t>Case study</a:t>
            </a:r>
          </a:p>
          <a:p>
            <a:endParaRPr lang="en-GB" sz="2400" dirty="0"/>
          </a:p>
          <a:p>
            <a:endParaRPr lang="en-GB" sz="2400" dirty="0"/>
          </a:p>
          <a:p>
            <a:endParaRPr lang="en-GB" sz="2400" dirty="0"/>
          </a:p>
          <a:p>
            <a:r>
              <a:rPr lang="en-GB" sz="2400" dirty="0"/>
              <a:t>Ethnography</a:t>
            </a:r>
          </a:p>
          <a:p>
            <a:r>
              <a:rPr lang="en-GB" sz="2400" dirty="0"/>
              <a:t>Action Research</a:t>
            </a:r>
          </a:p>
          <a:p>
            <a:r>
              <a:rPr lang="en-GB" sz="2400" dirty="0"/>
              <a:t>Grounded Theory</a:t>
            </a:r>
          </a:p>
          <a:p>
            <a:r>
              <a:rPr lang="en-GB" sz="2400" dirty="0"/>
              <a:t>Narrative Inquiry</a:t>
            </a:r>
            <a:endParaRPr lang="en-US" sz="2400" dirty="0"/>
          </a:p>
        </p:txBody>
      </p:sp>
    </p:spTree>
    <p:extLst>
      <p:ext uri="{BB962C8B-B14F-4D97-AF65-F5344CB8AC3E}">
        <p14:creationId xmlns:p14="http://schemas.microsoft.com/office/powerpoint/2010/main" val="341783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a:t>
            </a:r>
            <a:r>
              <a:rPr lang="en-US" dirty="0"/>
              <a:t>5</a:t>
            </a:r>
            <a:r>
              <a:rPr lang="en-US" b="1" dirty="0"/>
              <a:t>.4 (1 of 2)</a:t>
            </a:r>
            <a:br>
              <a:rPr lang="en-US" b="1" dirty="0"/>
            </a:br>
            <a:r>
              <a:rPr lang="en-US" b="1" dirty="0"/>
              <a:t>Types of variable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522696"/>
            <a:ext cx="8312727" cy="2277904"/>
          </a:xfrm>
          <a:prstGeom prst="rect">
            <a:avLst/>
          </a:prstGeom>
        </p:spPr>
      </p:pic>
    </p:spTree>
    <p:extLst>
      <p:ext uri="{BB962C8B-B14F-4D97-AF65-F5344CB8AC3E}">
        <p14:creationId xmlns:p14="http://schemas.microsoft.com/office/powerpoint/2010/main" val="343679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a:t>
            </a:r>
            <a:r>
              <a:rPr lang="en-US" dirty="0"/>
              <a:t>5</a:t>
            </a:r>
            <a:r>
              <a:rPr lang="en-US" b="1" dirty="0"/>
              <a:t>.4 (2 of 2)</a:t>
            </a:r>
            <a:br>
              <a:rPr lang="en-US" b="1" dirty="0"/>
            </a:br>
            <a:r>
              <a:rPr lang="en-US" b="1" dirty="0"/>
              <a:t>Types of variable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46" y="2448111"/>
            <a:ext cx="8319108" cy="2783826"/>
          </a:xfrm>
          <a:prstGeom prst="rect">
            <a:avLst/>
          </a:prstGeom>
        </p:spPr>
      </p:pic>
    </p:spTree>
    <p:extLst>
      <p:ext uri="{BB962C8B-B14F-4D97-AF65-F5344CB8AC3E}">
        <p14:creationId xmlns:p14="http://schemas.microsoft.com/office/powerpoint/2010/main" val="93430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152400"/>
            <a:ext cx="8229600" cy="1066800"/>
          </a:xfrm>
        </p:spPr>
        <p:txBody>
          <a:bodyPr/>
          <a:lstStyle/>
          <a:p>
            <a:r>
              <a:rPr lang="en-US" sz="3400" b="1" dirty="0"/>
              <a:t>Figure </a:t>
            </a:r>
            <a:r>
              <a:rPr lang="en-US" dirty="0"/>
              <a:t>5</a:t>
            </a:r>
            <a:r>
              <a:rPr lang="en-US" sz="3400" b="1" dirty="0"/>
              <a:t>.4</a:t>
            </a:r>
            <a:br>
              <a:rPr lang="en-US" sz="3400" b="1" dirty="0"/>
            </a:br>
            <a:r>
              <a:rPr lang="en-US" sz="3400" b="1" dirty="0"/>
              <a:t>A classical experiment strategy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0497"/>
            <a:ext cx="9144000" cy="3877006"/>
          </a:xfrm>
          <a:prstGeom prst="rect">
            <a:avLst/>
          </a:prstGeom>
        </p:spPr>
      </p:pic>
    </p:spTree>
    <p:extLst>
      <p:ext uri="{BB962C8B-B14F-4D97-AF65-F5344CB8AC3E}">
        <p14:creationId xmlns:p14="http://schemas.microsoft.com/office/powerpoint/2010/main" val="278364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191" y="533400"/>
            <a:ext cx="6979009" cy="5829600"/>
          </a:xfrm>
          <a:prstGeom prst="rect">
            <a:avLst/>
          </a:prstGeom>
        </p:spPr>
      </p:pic>
      <p:sp>
        <p:nvSpPr>
          <p:cNvPr id="3" name="Figure 6.1"/>
          <p:cNvSpPr>
            <a:spLocks noGrp="1"/>
          </p:cNvSpPr>
          <p:nvPr>
            <p:ph type="title"/>
          </p:nvPr>
        </p:nvSpPr>
        <p:spPr>
          <a:xfrm>
            <a:off x="457200" y="152400"/>
            <a:ext cx="8229600" cy="1066800"/>
          </a:xfrm>
        </p:spPr>
        <p:txBody>
          <a:bodyPr/>
          <a:lstStyle/>
          <a:p>
            <a:r>
              <a:rPr lang="en-US" sz="3400" b="1" dirty="0"/>
              <a:t>Figure </a:t>
            </a:r>
            <a:r>
              <a:rPr lang="en-US" dirty="0"/>
              <a:t>5</a:t>
            </a:r>
            <a:r>
              <a:rPr lang="en-US" sz="3400" b="1" dirty="0"/>
              <a:t>.5</a:t>
            </a:r>
            <a:br>
              <a:rPr lang="en-US" sz="3400" b="1" dirty="0"/>
            </a:br>
            <a:r>
              <a:rPr lang="en-US" sz="3400" b="1" dirty="0"/>
              <a:t>The three cycles of the </a:t>
            </a:r>
            <a:br>
              <a:rPr lang="en-US" sz="3400" b="1" dirty="0"/>
            </a:br>
            <a:r>
              <a:rPr lang="en-US" sz="3400" b="1" dirty="0"/>
              <a:t>Action Research spiral</a:t>
            </a:r>
          </a:p>
        </p:txBody>
      </p:sp>
    </p:spTree>
    <p:extLst>
      <p:ext uri="{BB962C8B-B14F-4D97-AF65-F5344CB8AC3E}">
        <p14:creationId xmlns:p14="http://schemas.microsoft.com/office/powerpoint/2010/main" val="255931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444826"/>
            <a:ext cx="8229600" cy="1097280"/>
          </a:xfrm>
        </p:spPr>
        <p:txBody>
          <a:bodyPr/>
          <a:lstStyle/>
          <a:p>
            <a:r>
              <a:rPr lang="en-US" dirty="0"/>
              <a:t>Key elements of Grounded Theory strategy </a:t>
            </a:r>
            <a:br>
              <a:rPr lang="en-US" dirty="0"/>
            </a:br>
            <a:r>
              <a:rPr lang="en-US" dirty="0"/>
              <a:t>(1 of 2)</a:t>
            </a:r>
            <a:endParaRPr lang="en-US" b="1" dirty="0"/>
          </a:p>
        </p:txBody>
      </p:sp>
      <p:sp>
        <p:nvSpPr>
          <p:cNvPr id="7" name="Text Box 1"/>
          <p:cNvSpPr>
            <a:spLocks noGrp="1"/>
          </p:cNvSpPr>
          <p:nvPr>
            <p:ph idx="1"/>
          </p:nvPr>
        </p:nvSpPr>
        <p:spPr>
          <a:xfrm>
            <a:off x="457200" y="1874837"/>
            <a:ext cx="8229600" cy="4525963"/>
          </a:xfrm>
        </p:spPr>
        <p:txBody>
          <a:bodyPr numCol="1">
            <a:normAutofit/>
          </a:bodyPr>
          <a:lstStyle/>
          <a:p>
            <a:r>
              <a:rPr lang="en-US" sz="2400" dirty="0"/>
              <a:t>early commencement of data collection;</a:t>
            </a:r>
          </a:p>
          <a:p>
            <a:r>
              <a:rPr lang="en-US" sz="2400" dirty="0"/>
              <a:t>concurrent collection and analysis of data;</a:t>
            </a:r>
          </a:p>
          <a:p>
            <a:r>
              <a:rPr lang="en-US" sz="2400" dirty="0"/>
              <a:t>developing codes and categories from the data as these are collected and analysed;</a:t>
            </a:r>
          </a:p>
          <a:p>
            <a:r>
              <a:rPr lang="en-US" sz="2400" dirty="0"/>
              <a:t>use of constant comparison and writing of self-memos to develop conceptualisation and </a:t>
            </a:r>
            <a:r>
              <a:rPr lang="en-GB" sz="2400" dirty="0"/>
              <a:t>build a theory;</a:t>
            </a:r>
          </a:p>
          <a:p>
            <a:r>
              <a:rPr lang="en-US" sz="2400" dirty="0"/>
              <a:t>use of theoretical sampling and theoretical saturation aimed at building theory rather </a:t>
            </a:r>
            <a:r>
              <a:rPr lang="en-GB" sz="2400" dirty="0"/>
              <a:t>than achieving (population) representativeness;</a:t>
            </a:r>
          </a:p>
        </p:txBody>
      </p:sp>
    </p:spTree>
    <p:extLst>
      <p:ext uri="{BB962C8B-B14F-4D97-AF65-F5344CB8AC3E}">
        <p14:creationId xmlns:p14="http://schemas.microsoft.com/office/powerpoint/2010/main" val="339397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444826"/>
            <a:ext cx="8229600" cy="1097280"/>
          </a:xfrm>
        </p:spPr>
        <p:txBody>
          <a:bodyPr/>
          <a:lstStyle/>
          <a:p>
            <a:r>
              <a:rPr lang="en-US" dirty="0"/>
              <a:t>Key elements of Grounded Theory strategy </a:t>
            </a:r>
            <a:br>
              <a:rPr lang="en-US" dirty="0"/>
            </a:br>
            <a:r>
              <a:rPr lang="en-US" dirty="0"/>
              <a:t>(2 of 2)</a:t>
            </a:r>
            <a:endParaRPr lang="en-US" b="1" dirty="0"/>
          </a:p>
        </p:txBody>
      </p:sp>
      <p:sp>
        <p:nvSpPr>
          <p:cNvPr id="7" name="Text Box 1"/>
          <p:cNvSpPr>
            <a:spLocks noGrp="1"/>
          </p:cNvSpPr>
          <p:nvPr>
            <p:ph idx="1"/>
          </p:nvPr>
        </p:nvSpPr>
        <p:spPr>
          <a:xfrm>
            <a:off x="457200" y="1874837"/>
            <a:ext cx="8229600" cy="4525963"/>
          </a:xfrm>
        </p:spPr>
        <p:txBody>
          <a:bodyPr numCol="1">
            <a:normAutofit/>
          </a:bodyPr>
          <a:lstStyle/>
          <a:p>
            <a:r>
              <a:rPr lang="en-US" sz="2400" dirty="0"/>
              <a:t>use of an abductive approach that seeks to gain insights to create new conceptual possibilities </a:t>
            </a:r>
            <a:r>
              <a:rPr lang="en-GB" sz="2400" dirty="0"/>
              <a:t>which are then examined;</a:t>
            </a:r>
          </a:p>
          <a:p>
            <a:r>
              <a:rPr lang="en-US" sz="2400" dirty="0"/>
              <a:t>initial use of literature as a complementary source to the categories and concepts emerging in the data, rather than as the source to categorise these data. Later use to review the place of the grounded theory in relation to existing, published theories;</a:t>
            </a:r>
          </a:p>
          <a:p>
            <a:r>
              <a:rPr lang="en-US" sz="2400" dirty="0"/>
              <a:t>development of a theory that is grounded in the data.</a:t>
            </a:r>
            <a:endParaRPr lang="en-GB" sz="2400" dirty="0"/>
          </a:p>
        </p:txBody>
      </p:sp>
    </p:spTree>
    <p:extLst>
      <p:ext uri="{BB962C8B-B14F-4D97-AF65-F5344CB8AC3E}">
        <p14:creationId xmlns:p14="http://schemas.microsoft.com/office/powerpoint/2010/main" val="31435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a:t>
            </a:r>
            <a:r>
              <a:rPr lang="en-US" dirty="0"/>
              <a:t>5</a:t>
            </a:r>
            <a:r>
              <a:rPr lang="en-US" b="1" dirty="0"/>
              <a:t>.5</a:t>
            </a:r>
            <a:br>
              <a:rPr lang="en-US" b="1" dirty="0"/>
            </a:br>
            <a:r>
              <a:rPr lang="en-US" b="1" dirty="0"/>
              <a:t>Threats to reliability</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4218283280"/>
              </p:ext>
            </p:extLst>
          </p:nvPr>
        </p:nvGraphicFramePr>
        <p:xfrm>
          <a:off x="533400" y="1752600"/>
          <a:ext cx="8305800" cy="2407920"/>
        </p:xfrm>
        <a:graphic>
          <a:graphicData uri="http://schemas.openxmlformats.org/drawingml/2006/table">
            <a:tbl>
              <a:tblPr firstRow="1" bandRow="1">
                <a:tableStyleId>{9DCAF9ED-07DC-4A11-8D7F-57B35C25682E}</a:tableStyleId>
              </a:tblPr>
              <a:tblGrid>
                <a:gridCol w="2133600">
                  <a:extLst>
                    <a:ext uri="{9D8B030D-6E8A-4147-A177-3AD203B41FA5}">
                      <a16:colId xmlns:a16="http://schemas.microsoft.com/office/drawing/2014/main" val="3216161624"/>
                    </a:ext>
                  </a:extLst>
                </a:gridCol>
                <a:gridCol w="6172200">
                  <a:extLst>
                    <a:ext uri="{9D8B030D-6E8A-4147-A177-3AD203B41FA5}">
                      <a16:colId xmlns:a16="http://schemas.microsoft.com/office/drawing/2014/main" val="580850730"/>
                    </a:ext>
                  </a:extLst>
                </a:gridCol>
              </a:tblGrid>
              <a:tr h="375920">
                <a:tc>
                  <a:txBody>
                    <a:bodyPr/>
                    <a:lstStyle/>
                    <a:p>
                      <a:pPr algn="l"/>
                      <a:r>
                        <a:rPr lang="en-GB" dirty="0"/>
                        <a:t>Threat</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Definition</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dirty="0"/>
                        <a:t>Participant error</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Any factor which adversely alters the way in which a participant </a:t>
                      </a:r>
                      <a:r>
                        <a:rPr lang="en-GB" sz="1800" b="0" i="0" u="none" strike="noStrike" kern="1200" baseline="0" dirty="0">
                          <a:solidFill>
                            <a:schemeClr val="dk1"/>
                          </a:solidFill>
                          <a:latin typeface="+mn-lt"/>
                          <a:ea typeface="+mn-ea"/>
                          <a:cs typeface="+mn-cs"/>
                        </a:rPr>
                        <a:t>performs.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dirty="0"/>
                        <a:t>Participant bias</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GB" dirty="0"/>
                        <a:t>Any factor which induces a false response.</a:t>
                      </a:r>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dirty="0"/>
                        <a:t>Researcher</a:t>
                      </a:r>
                      <a:r>
                        <a:rPr lang="en-GB" baseline="0" dirty="0"/>
                        <a:t> error</a:t>
                      </a:r>
                      <a:endParaRPr lang="en-GB" dirty="0"/>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Any factor which alters the researcher’s interpretation.</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30777154"/>
                  </a:ext>
                </a:extLst>
              </a:tr>
              <a:tr h="375920">
                <a:tc>
                  <a:txBody>
                    <a:bodyPr/>
                    <a:lstStyle/>
                    <a:p>
                      <a:r>
                        <a:rPr lang="en-GB" dirty="0"/>
                        <a:t>Researcher bias</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Any factor which induces bias in the researcher’s recording of </a:t>
                      </a:r>
                      <a:r>
                        <a:rPr lang="en-GB" sz="1800" b="0" i="0" u="none" strike="noStrike" kern="1200" baseline="0" dirty="0">
                          <a:solidFill>
                            <a:schemeClr val="dk1"/>
                          </a:solidFill>
                          <a:latin typeface="+mn-lt"/>
                          <a:ea typeface="+mn-ea"/>
                          <a:cs typeface="+mn-cs"/>
                        </a:rPr>
                        <a:t>responses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Tree>
    <p:extLst>
      <p:ext uri="{BB962C8B-B14F-4D97-AF65-F5344CB8AC3E}">
        <p14:creationId xmlns:p14="http://schemas.microsoft.com/office/powerpoint/2010/main" val="374614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 (1 of 2)</a:t>
            </a:r>
          </a:p>
        </p:txBody>
      </p:sp>
      <p:sp>
        <p:nvSpPr>
          <p:cNvPr id="3" name="Learning Objective List"/>
          <p:cNvSpPr>
            <a:spLocks noGrp="1"/>
          </p:cNvSpPr>
          <p:nvPr>
            <p:ph idx="1"/>
          </p:nvPr>
        </p:nvSpPr>
        <p:spPr/>
        <p:txBody>
          <a:bodyPr/>
          <a:lstStyle/>
          <a:p>
            <a:pPr marL="0" indent="0">
              <a:buNone/>
            </a:pPr>
            <a:r>
              <a:rPr lang="en-GB" sz="2000" i="1" dirty="0"/>
              <a:t>By the end of this chapter you </a:t>
            </a:r>
            <a:r>
              <a:rPr lang="en-GB" sz="2000" i="1" dirty="0" smtClean="0"/>
              <a:t>should be able to:</a:t>
            </a:r>
            <a:endParaRPr lang="en-GB" sz="2000" i="1" dirty="0"/>
          </a:p>
          <a:p>
            <a:pPr marL="409575" indent="-409575">
              <a:buNone/>
            </a:pPr>
            <a:r>
              <a:rPr lang="en-GB" sz="2000" b="1" dirty="0">
                <a:solidFill>
                  <a:srgbClr val="007FA3"/>
                </a:solidFill>
              </a:rPr>
              <a:t>5.1</a:t>
            </a:r>
            <a:r>
              <a:rPr lang="en-GB" sz="2000" dirty="0"/>
              <a:t> </a:t>
            </a:r>
            <a:r>
              <a:rPr lang="en-AU" sz="2000" dirty="0"/>
              <a:t>appreciate the importance of your decisions when designing research and the need to achieve methodological coherence throughout your research design;</a:t>
            </a:r>
          </a:p>
          <a:p>
            <a:pPr marL="409575" indent="-409575">
              <a:buNone/>
            </a:pPr>
            <a:r>
              <a:rPr lang="en-GB" sz="2000" b="1" dirty="0">
                <a:solidFill>
                  <a:srgbClr val="007FA3"/>
                </a:solidFill>
              </a:rPr>
              <a:t>5.2</a:t>
            </a:r>
            <a:r>
              <a:rPr lang="en-GB" sz="2000" dirty="0"/>
              <a:t> </a:t>
            </a:r>
            <a:r>
              <a:rPr lang="en-AU" sz="2000" dirty="0"/>
              <a:t>understand the differences between quantitative, qualitative and mixed methods research designs and choose between these</a:t>
            </a:r>
            <a:r>
              <a:rPr lang="en-GB" sz="2000" dirty="0"/>
              <a:t>;</a:t>
            </a:r>
          </a:p>
          <a:p>
            <a:pPr marL="409575" indent="-409575">
              <a:buNone/>
            </a:pPr>
            <a:r>
              <a:rPr lang="en-GB" sz="2000" b="1" dirty="0">
                <a:solidFill>
                  <a:srgbClr val="007FA3"/>
                </a:solidFill>
              </a:rPr>
              <a:t>5.3</a:t>
            </a:r>
            <a:r>
              <a:rPr lang="en-GB" sz="2000" dirty="0"/>
              <a:t> </a:t>
            </a:r>
            <a:r>
              <a:rPr lang="en-AU" sz="2000" dirty="0"/>
              <a:t>understand the differences between exploratory, descriptive, explanatory and evaluative research and recognise the purpose(s) of your research design;</a:t>
            </a:r>
            <a:endParaRPr lang="en-GB" sz="2000" dirty="0"/>
          </a:p>
          <a:p>
            <a:pPr marL="409575" indent="-409575">
              <a:buNone/>
            </a:pPr>
            <a:r>
              <a:rPr lang="en-GB" sz="2000" b="1" dirty="0">
                <a:solidFill>
                  <a:srgbClr val="007FA3"/>
                </a:solidFill>
              </a:rPr>
              <a:t>5.4</a:t>
            </a:r>
            <a:r>
              <a:rPr lang="en-GB" sz="2000" dirty="0"/>
              <a:t> </a:t>
            </a:r>
            <a:r>
              <a:rPr lang="en-AU" sz="2000" dirty="0"/>
              <a:t>identify the main research strategies and choose from among these to achieve coherence throughout your research design;</a:t>
            </a:r>
          </a:p>
          <a:p>
            <a:pPr marL="0" indent="0">
              <a:buNone/>
            </a:pPr>
            <a:endParaRPr lang="en-GB" dirty="0"/>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a:t>
            </a:r>
            <a:r>
              <a:rPr lang="en-US" dirty="0"/>
              <a:t>5</a:t>
            </a:r>
            <a:r>
              <a:rPr lang="en-US" b="1" dirty="0"/>
              <a:t>.6</a:t>
            </a:r>
            <a:br>
              <a:rPr lang="en-US" b="1" dirty="0"/>
            </a:br>
            <a:r>
              <a:rPr lang="en-US" b="1" dirty="0"/>
              <a:t>Threats to internal validity</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1549682071"/>
              </p:ext>
            </p:extLst>
          </p:nvPr>
        </p:nvGraphicFramePr>
        <p:xfrm>
          <a:off x="533400" y="1752600"/>
          <a:ext cx="8305800" cy="4236720"/>
        </p:xfrm>
        <a:graphic>
          <a:graphicData uri="http://schemas.openxmlformats.org/drawingml/2006/table">
            <a:tbl>
              <a:tblPr firstRow="1" bandRow="1">
                <a:tableStyleId>{9DCAF9ED-07DC-4A11-8D7F-57B35C25682E}</a:tableStyleId>
              </a:tblPr>
              <a:tblGrid>
                <a:gridCol w="2133600">
                  <a:extLst>
                    <a:ext uri="{9D8B030D-6E8A-4147-A177-3AD203B41FA5}">
                      <a16:colId xmlns:a16="http://schemas.microsoft.com/office/drawing/2014/main" val="3216161624"/>
                    </a:ext>
                  </a:extLst>
                </a:gridCol>
                <a:gridCol w="6172200">
                  <a:extLst>
                    <a:ext uri="{9D8B030D-6E8A-4147-A177-3AD203B41FA5}">
                      <a16:colId xmlns:a16="http://schemas.microsoft.com/office/drawing/2014/main" val="580850730"/>
                    </a:ext>
                  </a:extLst>
                </a:gridCol>
              </a:tblGrid>
              <a:tr h="375920">
                <a:tc>
                  <a:txBody>
                    <a:bodyPr/>
                    <a:lstStyle/>
                    <a:p>
                      <a:pPr algn="l"/>
                      <a:r>
                        <a:rPr lang="en-GB" dirty="0"/>
                        <a:t>Threat</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Definition</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dirty="0"/>
                        <a:t>Past or recent events</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GB" sz="1800" b="0" i="0" u="none" strike="noStrike" kern="1200" baseline="0" dirty="0">
                          <a:solidFill>
                            <a:schemeClr val="dk1"/>
                          </a:solidFill>
                          <a:latin typeface="+mn-lt"/>
                          <a:ea typeface="+mn-ea"/>
                          <a:cs typeface="+mn-cs"/>
                        </a:rPr>
                        <a:t>An event which changes participants’ perceptions.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dirty="0"/>
                        <a:t>Testing </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impact of testing on participants’ views or actions.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dirty="0"/>
                        <a:t>Instrumentation</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impact of a change in a research instrument between different stages of a research project affecting the comparability of results.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5920">
                <a:tc>
                  <a:txBody>
                    <a:bodyPr/>
                    <a:lstStyle/>
                    <a:p>
                      <a:r>
                        <a:rPr lang="en-GB" dirty="0"/>
                        <a:t>Mortality</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impact of participants withdrawing from studies.</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5920">
                <a:tc>
                  <a:txBody>
                    <a:bodyPr/>
                    <a:lstStyle/>
                    <a:p>
                      <a:r>
                        <a:rPr lang="en-GB" dirty="0"/>
                        <a:t>Maturation</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The impact of a change in participants outside of the influence of the study that affects their attitudes or behaviours etc.</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5920">
                <a:tc>
                  <a:txBody>
                    <a:bodyPr/>
                    <a:lstStyle/>
                    <a:p>
                      <a:r>
                        <a:rPr lang="en-GB" dirty="0"/>
                        <a:t>Ambiguity about casual direction</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Lack of clarity about cause and effect.</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Tree>
    <p:extLst>
      <p:ext uri="{BB962C8B-B14F-4D97-AF65-F5344CB8AC3E}">
        <p14:creationId xmlns:p14="http://schemas.microsoft.com/office/powerpoint/2010/main" val="415943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a:t>
            </a:r>
            <a:r>
              <a:rPr lang="en-US" dirty="0"/>
              <a:t>5</a:t>
            </a:r>
            <a:r>
              <a:rPr lang="en-US" b="1" dirty="0"/>
              <a:t>.7</a:t>
            </a:r>
            <a:br>
              <a:rPr lang="en-US" b="1" dirty="0"/>
            </a:br>
            <a:r>
              <a:rPr lang="en-US" b="1" dirty="0"/>
              <a:t>Alternative quality criteria</a:t>
            </a:r>
          </a:p>
        </p:txBody>
      </p:sp>
      <p:sp>
        <p:nvSpPr>
          <p:cNvPr id="2" name="Text Box 1"/>
          <p:cNvSpPr>
            <a:spLocks noGrp="1"/>
          </p:cNvSpPr>
          <p:nvPr>
            <p:ph idx="1"/>
          </p:nvPr>
        </p:nvSpPr>
        <p:spPr>
          <a:xfrm>
            <a:off x="1295400" y="1584593"/>
            <a:ext cx="8229600" cy="4525963"/>
          </a:xfrm>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89873DE3-B6BC-7F44-B6F4-09601379274F}"/>
              </a:ext>
            </a:extLst>
          </p:cNvPr>
          <p:cNvGraphicFramePr>
            <a:graphicFrameLocks noGrp="1"/>
          </p:cNvGraphicFramePr>
          <p:nvPr>
            <p:extLst>
              <p:ext uri="{D42A27DB-BD31-4B8C-83A1-F6EECF244321}">
                <p14:modId xmlns:p14="http://schemas.microsoft.com/office/powerpoint/2010/main" val="2881235291"/>
              </p:ext>
            </p:extLst>
          </p:nvPr>
        </p:nvGraphicFramePr>
        <p:xfrm>
          <a:off x="533400" y="1752600"/>
          <a:ext cx="8305800" cy="2682240"/>
        </p:xfrm>
        <a:graphic>
          <a:graphicData uri="http://schemas.openxmlformats.org/drawingml/2006/table">
            <a:tbl>
              <a:tblPr firstRow="1" bandRow="1">
                <a:tableStyleId>{9DCAF9ED-07DC-4A11-8D7F-57B35C25682E}</a:tableStyleId>
              </a:tblPr>
              <a:tblGrid>
                <a:gridCol w="2133600">
                  <a:extLst>
                    <a:ext uri="{9D8B030D-6E8A-4147-A177-3AD203B41FA5}">
                      <a16:colId xmlns:a16="http://schemas.microsoft.com/office/drawing/2014/main" val="3216161624"/>
                    </a:ext>
                  </a:extLst>
                </a:gridCol>
                <a:gridCol w="6172200">
                  <a:extLst>
                    <a:ext uri="{9D8B030D-6E8A-4147-A177-3AD203B41FA5}">
                      <a16:colId xmlns:a16="http://schemas.microsoft.com/office/drawing/2014/main" val="580850730"/>
                    </a:ext>
                  </a:extLst>
                </a:gridCol>
              </a:tblGrid>
              <a:tr h="375920">
                <a:tc>
                  <a:txBody>
                    <a:bodyPr/>
                    <a:lstStyle/>
                    <a:p>
                      <a:pPr algn="l"/>
                      <a:r>
                        <a:rPr lang="en-GB" dirty="0"/>
                        <a:t>Criterion</a:t>
                      </a:r>
                    </a:p>
                  </a:txBody>
                  <a:tcPr>
                    <a:lnR w="57150" cap="flat" cmpd="sng" algn="ctr">
                      <a:solidFill>
                        <a:schemeClr val="bg1">
                          <a:lumMod val="9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FA3"/>
                    </a:solidFill>
                  </a:tcPr>
                </a:tc>
                <a:tc>
                  <a:txBody>
                    <a:bodyPr/>
                    <a:lstStyle/>
                    <a:p>
                      <a:pPr algn="l"/>
                      <a:r>
                        <a:rPr lang="en-GB" dirty="0"/>
                        <a:t>Explanation</a:t>
                      </a:r>
                    </a:p>
                  </a:txBody>
                  <a:tcPr>
                    <a:lnL w="57150" cap="flat" cmpd="sng" algn="ctr">
                      <a:solidFill>
                        <a:schemeClr val="bg1">
                          <a:lumMod val="9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FA3"/>
                    </a:solidFill>
                  </a:tcPr>
                </a:tc>
                <a:extLst>
                  <a:ext uri="{0D108BD9-81ED-4DB2-BD59-A6C34878D82A}">
                    <a16:rowId xmlns:a16="http://schemas.microsoft.com/office/drawing/2014/main" val="960108119"/>
                  </a:ext>
                </a:extLst>
              </a:tr>
              <a:tr h="375920">
                <a:tc>
                  <a:txBody>
                    <a:bodyPr/>
                    <a:lstStyle/>
                    <a:p>
                      <a:r>
                        <a:rPr lang="en-GB" dirty="0"/>
                        <a:t>Dependability</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This is the parallel criterion to reliability.</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5920">
                <a:tc>
                  <a:txBody>
                    <a:bodyPr/>
                    <a:lstStyle/>
                    <a:p>
                      <a:r>
                        <a:rPr lang="en-GB" dirty="0"/>
                        <a:t>Credibility</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This is the parallel criterion to internal validity.</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5920">
                <a:tc>
                  <a:txBody>
                    <a:bodyPr/>
                    <a:lstStyle/>
                    <a:p>
                      <a:r>
                        <a:rPr lang="en-GB" dirty="0"/>
                        <a:t>Transferability </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tc>
                  <a:txBody>
                    <a:bodyPr/>
                    <a:lstStyle/>
                    <a:p>
                      <a:r>
                        <a:rPr lang="en-US" sz="1800" b="0" i="0" u="none" strike="noStrike" kern="1200" baseline="0" dirty="0">
                          <a:solidFill>
                            <a:schemeClr val="dk1"/>
                          </a:solidFill>
                          <a:latin typeface="+mn-lt"/>
                          <a:ea typeface="+mn-ea"/>
                          <a:cs typeface="+mn-cs"/>
                        </a:rPr>
                        <a:t>This is the parallel criterion to external validity or generalisability.</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5920">
                <a:tc>
                  <a:txBody>
                    <a:bodyPr/>
                    <a:lstStyle/>
                    <a:p>
                      <a:r>
                        <a:rPr lang="en-GB" dirty="0"/>
                        <a:t>Authenticity criteria</a:t>
                      </a:r>
                    </a:p>
                  </a:txBody>
                  <a:tcPr>
                    <a:lnR w="5715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4EAE4"/>
                    </a:solidFill>
                  </a:tcPr>
                </a:tc>
                <a:tc>
                  <a:txBody>
                    <a:bodyPr/>
                    <a:lstStyle/>
                    <a:p>
                      <a:r>
                        <a:rPr lang="en-US" sz="1800" b="0" i="0" u="none" strike="noStrike" kern="1200" baseline="0" dirty="0">
                          <a:solidFill>
                            <a:schemeClr val="dk1"/>
                          </a:solidFill>
                          <a:latin typeface="+mn-lt"/>
                          <a:ea typeface="+mn-ea"/>
                          <a:cs typeface="+mn-cs"/>
                        </a:rPr>
                        <a:t>These were not conceived as parallel criteria but as criteria</a:t>
                      </a:r>
                    </a:p>
                    <a:p>
                      <a:r>
                        <a:rPr lang="en-US" sz="1800" b="0" i="0" u="none" strike="noStrike" kern="1200" baseline="0" dirty="0">
                          <a:solidFill>
                            <a:schemeClr val="dk1"/>
                          </a:solidFill>
                          <a:latin typeface="+mn-lt"/>
                          <a:ea typeface="+mn-ea"/>
                          <a:cs typeface="+mn-cs"/>
                        </a:rPr>
                        <a:t>that are specifically designed for the nature of constructivist/</a:t>
                      </a:r>
                      <a:r>
                        <a:rPr lang="en-GB" sz="1800" b="0" i="0" u="none" strike="noStrike" kern="1200" baseline="0" dirty="0">
                          <a:solidFill>
                            <a:schemeClr val="dk1"/>
                          </a:solidFill>
                          <a:latin typeface="+mn-lt"/>
                          <a:ea typeface="+mn-ea"/>
                          <a:cs typeface="+mn-cs"/>
                        </a:rPr>
                        <a:t>interpretivist research.</a:t>
                      </a:r>
                      <a:endParaRPr lang="en-GB" dirty="0"/>
                    </a:p>
                  </a:txBody>
                  <a:tcPr>
                    <a:lnL w="57150" cap="flat" cmpd="sng" algn="ctr">
                      <a:solidFill>
                        <a:schemeClr val="bg1">
                          <a:lumMod val="9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4EAE4"/>
                    </a:solidFill>
                  </a:tcPr>
                </a:tc>
                <a:extLst>
                  <a:ext uri="{0D108BD9-81ED-4DB2-BD59-A6C34878D82A}">
                    <a16:rowId xmlns:a16="http://schemas.microsoft.com/office/drawing/2014/main" val="2471342999"/>
                  </a:ext>
                </a:extLst>
              </a:tr>
            </a:tbl>
          </a:graphicData>
        </a:graphic>
      </p:graphicFrame>
      <p:sp>
        <p:nvSpPr>
          <p:cNvPr id="6" name="TextBox 5">
            <a:extLst>
              <a:ext uri="{FF2B5EF4-FFF2-40B4-BE49-F238E27FC236}">
                <a16:creationId xmlns:a16="http://schemas.microsoft.com/office/drawing/2014/main" id="{728EE6E7-28B9-6848-A0EC-5DFF72140537}"/>
              </a:ext>
            </a:extLst>
          </p:cNvPr>
          <p:cNvSpPr txBox="1"/>
          <p:nvPr/>
        </p:nvSpPr>
        <p:spPr>
          <a:xfrm>
            <a:off x="609600" y="6029980"/>
            <a:ext cx="4423006" cy="215444"/>
          </a:xfrm>
          <a:prstGeom prst="rect">
            <a:avLst/>
          </a:prstGeom>
          <a:noFill/>
        </p:spPr>
        <p:txBody>
          <a:bodyPr wrap="none" rtlCol="0">
            <a:spAutoFit/>
          </a:bodyPr>
          <a:lstStyle/>
          <a:p>
            <a:r>
              <a:rPr lang="en-GB" sz="800" i="1" dirty="0"/>
              <a:t>Source</a:t>
            </a:r>
            <a:r>
              <a:rPr lang="en-GB" sz="800" dirty="0"/>
              <a:t>: </a:t>
            </a:r>
            <a:r>
              <a:rPr lang="en-US" sz="800" dirty="0"/>
              <a:t>Developed from Guba and Lincoln 1989; Lincoln and Guba 1985; Lincoln et al. 2011</a:t>
            </a:r>
            <a:endParaRPr lang="en-GB" sz="2000" dirty="0"/>
          </a:p>
        </p:txBody>
      </p:sp>
    </p:spTree>
    <p:extLst>
      <p:ext uri="{BB962C8B-B14F-4D97-AF65-F5344CB8AC3E}">
        <p14:creationId xmlns:p14="http://schemas.microsoft.com/office/powerpoint/2010/main" val="41474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 (2 of 2)</a:t>
            </a:r>
          </a:p>
        </p:txBody>
      </p:sp>
      <p:sp>
        <p:nvSpPr>
          <p:cNvPr id="3" name="Learning Objective List"/>
          <p:cNvSpPr>
            <a:spLocks noGrp="1"/>
          </p:cNvSpPr>
          <p:nvPr>
            <p:ph idx="1"/>
          </p:nvPr>
        </p:nvSpPr>
        <p:spPr/>
        <p:txBody>
          <a:bodyPr/>
          <a:lstStyle/>
          <a:p>
            <a:pPr marL="409575" indent="-409575">
              <a:buNone/>
            </a:pPr>
            <a:r>
              <a:rPr lang="en-GB" sz="2000" b="1" dirty="0">
                <a:solidFill>
                  <a:srgbClr val="007FA3"/>
                </a:solidFill>
              </a:rPr>
              <a:t>5.5</a:t>
            </a:r>
            <a:r>
              <a:rPr lang="en-GB" sz="2000" dirty="0"/>
              <a:t> </a:t>
            </a:r>
            <a:r>
              <a:rPr lang="en-AU" sz="2000" dirty="0"/>
              <a:t>consider the implications of the time frames required for different research designs;</a:t>
            </a:r>
          </a:p>
          <a:p>
            <a:pPr marL="409575" indent="-409575">
              <a:buNone/>
            </a:pPr>
            <a:r>
              <a:rPr lang="en-GB" sz="2000" b="1" dirty="0">
                <a:solidFill>
                  <a:srgbClr val="007FA3"/>
                </a:solidFill>
              </a:rPr>
              <a:t>5.6 </a:t>
            </a:r>
            <a:r>
              <a:rPr lang="en-AU" sz="2000" dirty="0"/>
              <a:t>consider some of the main ethical issues implied by your research design;</a:t>
            </a:r>
          </a:p>
          <a:p>
            <a:pPr marL="409575" indent="-409575">
              <a:buNone/>
            </a:pPr>
            <a:r>
              <a:rPr lang="en-US" sz="2000" b="1" dirty="0">
                <a:solidFill>
                  <a:srgbClr val="007FA3"/>
                </a:solidFill>
              </a:rPr>
              <a:t>5.7 </a:t>
            </a:r>
            <a:r>
              <a:rPr lang="en-AU" sz="2000" dirty="0"/>
              <a:t>understand criteria to evaluate research quality and consider these when designing your research;</a:t>
            </a:r>
          </a:p>
          <a:p>
            <a:pPr marL="409575" indent="-409575">
              <a:buNone/>
            </a:pPr>
            <a:r>
              <a:rPr lang="en-GB" sz="2000" b="1" dirty="0">
                <a:solidFill>
                  <a:srgbClr val="007FA3"/>
                </a:solidFill>
              </a:rPr>
              <a:t>5.8</a:t>
            </a:r>
            <a:r>
              <a:rPr lang="en-GB" sz="2000" dirty="0"/>
              <a:t> </a:t>
            </a:r>
            <a:r>
              <a:rPr lang="en-AU" sz="2000" dirty="0"/>
              <a:t>take into account the constraints of your role as researcher when designing your research.</a:t>
            </a:r>
          </a:p>
        </p:txBody>
      </p:sp>
    </p:spTree>
    <p:extLst>
      <p:ext uri="{BB962C8B-B14F-4D97-AF65-F5344CB8AC3E}">
        <p14:creationId xmlns:p14="http://schemas.microsoft.com/office/powerpoint/2010/main" val="310833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02430"/>
            <a:ext cx="6528124" cy="4869770"/>
          </a:xfrm>
          <a:prstGeom prst="rect">
            <a:avLst/>
          </a:prstGeom>
        </p:spPr>
      </p:pic>
      <p:sp>
        <p:nvSpPr>
          <p:cNvPr id="3" name="Figure 6.1"/>
          <p:cNvSpPr>
            <a:spLocks noGrp="1"/>
          </p:cNvSpPr>
          <p:nvPr>
            <p:ph type="title"/>
          </p:nvPr>
        </p:nvSpPr>
        <p:spPr>
          <a:xfrm>
            <a:off x="457200" y="152400"/>
            <a:ext cx="8229600" cy="1066800"/>
          </a:xfrm>
        </p:spPr>
        <p:txBody>
          <a:bodyPr/>
          <a:lstStyle/>
          <a:p>
            <a:r>
              <a:rPr lang="en-US" sz="3400" b="1" dirty="0"/>
              <a:t>Figure </a:t>
            </a:r>
            <a:r>
              <a:rPr lang="en-US" dirty="0"/>
              <a:t>5</a:t>
            </a:r>
            <a:r>
              <a:rPr lang="en-US" sz="3400" b="1" dirty="0"/>
              <a:t>.1 </a:t>
            </a:r>
            <a:br>
              <a:rPr lang="en-US" sz="3400" b="1" dirty="0"/>
            </a:br>
            <a:r>
              <a:rPr lang="en-US" sz="3400" b="1" dirty="0"/>
              <a:t>Th</a:t>
            </a:r>
            <a:r>
              <a:rPr lang="en-US" dirty="0"/>
              <a:t>e research onion</a:t>
            </a:r>
            <a:endParaRPr lang="en-US" sz="3400" b="1" dirty="0"/>
          </a:p>
        </p:txBody>
      </p:sp>
      <p:sp>
        <p:nvSpPr>
          <p:cNvPr id="6" name="TextBox 5">
            <a:extLst>
              <a:ext uri="{FF2B5EF4-FFF2-40B4-BE49-F238E27FC236}">
                <a16:creationId xmlns:a16="http://schemas.microsoft.com/office/drawing/2014/main" id="{728EE6E7-28B9-6848-A0EC-5DFF72140537}"/>
              </a:ext>
            </a:extLst>
          </p:cNvPr>
          <p:cNvSpPr txBox="1"/>
          <p:nvPr/>
        </p:nvSpPr>
        <p:spPr>
          <a:xfrm>
            <a:off x="1048908" y="6096000"/>
            <a:ext cx="3294492" cy="215444"/>
          </a:xfrm>
          <a:prstGeom prst="rect">
            <a:avLst/>
          </a:prstGeom>
          <a:noFill/>
        </p:spPr>
        <p:txBody>
          <a:bodyPr wrap="none" rtlCol="0">
            <a:spAutoFit/>
          </a:bodyPr>
          <a:lstStyle/>
          <a:p>
            <a:r>
              <a:rPr lang="en-US" sz="800" i="1" dirty="0"/>
              <a:t>Source</a:t>
            </a:r>
            <a:r>
              <a:rPr lang="en-US" sz="800" dirty="0"/>
              <a:t>: © 2018 Mark Saunders, Philip Lewis and Adrian Thornhill</a:t>
            </a:r>
            <a:endParaRPr lang="en-GB" sz="2000" dirty="0"/>
          </a:p>
        </p:txBody>
      </p:sp>
    </p:spTree>
    <p:extLst>
      <p:ext uri="{BB962C8B-B14F-4D97-AF65-F5344CB8AC3E}">
        <p14:creationId xmlns:p14="http://schemas.microsoft.com/office/powerpoint/2010/main" val="138332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a:xfrm>
            <a:off x="457200" y="152400"/>
            <a:ext cx="8229600" cy="1066800"/>
          </a:xfrm>
        </p:spPr>
        <p:txBody>
          <a:bodyPr/>
          <a:lstStyle/>
          <a:p>
            <a:r>
              <a:rPr lang="en-US" sz="3400" b="1" dirty="0"/>
              <a:t>Figure </a:t>
            </a:r>
            <a:r>
              <a:rPr lang="en-US" dirty="0"/>
              <a:t>5</a:t>
            </a:r>
            <a:r>
              <a:rPr lang="en-US" sz="3400" b="1" dirty="0"/>
              <a:t>.2 </a:t>
            </a:r>
            <a:br>
              <a:rPr lang="en-US" sz="3400" b="1" dirty="0"/>
            </a:br>
            <a:r>
              <a:rPr lang="en-US" sz="3400" b="1" dirty="0"/>
              <a:t>Methodological choice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98" y="1827106"/>
            <a:ext cx="8787204" cy="3203789"/>
          </a:xfrm>
          <a:prstGeom prst="rect">
            <a:avLst/>
          </a:prstGeom>
        </p:spPr>
      </p:pic>
    </p:spTree>
    <p:extLst>
      <p:ext uri="{BB962C8B-B14F-4D97-AF65-F5344CB8AC3E}">
        <p14:creationId xmlns:p14="http://schemas.microsoft.com/office/powerpoint/2010/main" val="352800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5.1 (1 of 2)</a:t>
            </a:r>
            <a:br>
              <a:rPr lang="en-US" b="1" dirty="0"/>
            </a:br>
            <a:r>
              <a:rPr lang="en-US" b="1" dirty="0"/>
              <a:t>Characteristics of quantitative research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832534"/>
            <a:ext cx="8312727" cy="1192930"/>
          </a:xfrm>
          <a:prstGeom prst="rect">
            <a:avLst/>
          </a:prstGeom>
        </p:spPr>
      </p:pic>
    </p:spTree>
    <p:extLst>
      <p:ext uri="{BB962C8B-B14F-4D97-AF65-F5344CB8AC3E}">
        <p14:creationId xmlns:p14="http://schemas.microsoft.com/office/powerpoint/2010/main" val="27162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5.1 (2 of 2)</a:t>
            </a:r>
            <a:br>
              <a:rPr lang="en-US" b="1" dirty="0"/>
            </a:br>
            <a:r>
              <a:rPr lang="en-US" b="1" dirty="0"/>
              <a:t>Characteristics of quantitative research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819400"/>
            <a:ext cx="8312727" cy="1182135"/>
          </a:xfrm>
          <a:prstGeom prst="rect">
            <a:avLst/>
          </a:prstGeom>
        </p:spPr>
      </p:pic>
    </p:spTree>
    <p:extLst>
      <p:ext uri="{BB962C8B-B14F-4D97-AF65-F5344CB8AC3E}">
        <p14:creationId xmlns:p14="http://schemas.microsoft.com/office/powerpoint/2010/main" val="274148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5.2 (1 of 2)</a:t>
            </a:r>
            <a:br>
              <a:rPr lang="en-US" b="1" dirty="0"/>
            </a:br>
            <a:r>
              <a:rPr lang="en-US" b="1" dirty="0"/>
              <a:t>Characteristics of qualitative research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725297"/>
            <a:ext cx="8312727" cy="1770503"/>
          </a:xfrm>
          <a:prstGeom prst="rect">
            <a:avLst/>
          </a:prstGeom>
        </p:spPr>
      </p:pic>
    </p:spTree>
    <p:extLst>
      <p:ext uri="{BB962C8B-B14F-4D97-AF65-F5344CB8AC3E}">
        <p14:creationId xmlns:p14="http://schemas.microsoft.com/office/powerpoint/2010/main" val="20652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Structure"/>
          <p:cNvSpPr>
            <a:spLocks noGrp="1"/>
          </p:cNvSpPr>
          <p:nvPr>
            <p:ph type="title"/>
          </p:nvPr>
        </p:nvSpPr>
        <p:spPr>
          <a:xfrm>
            <a:off x="457200" y="94306"/>
            <a:ext cx="8229600" cy="1097280"/>
          </a:xfrm>
        </p:spPr>
        <p:txBody>
          <a:bodyPr/>
          <a:lstStyle/>
          <a:p>
            <a:r>
              <a:rPr lang="en-US" b="1" dirty="0"/>
              <a:t>Table 5.2 (2 of 2)</a:t>
            </a:r>
            <a:br>
              <a:rPr lang="en-US" b="1" dirty="0"/>
            </a:br>
            <a:r>
              <a:rPr lang="en-US" b="1" dirty="0"/>
              <a:t>Characteristics of quantitative research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729865"/>
            <a:ext cx="8312727" cy="1425039"/>
          </a:xfrm>
          <a:prstGeom prst="rect">
            <a:avLst/>
          </a:prstGeom>
        </p:spPr>
      </p:pic>
    </p:spTree>
    <p:extLst>
      <p:ext uri="{BB962C8B-B14F-4D97-AF65-F5344CB8AC3E}">
        <p14:creationId xmlns:p14="http://schemas.microsoft.com/office/powerpoint/2010/main" val="74553428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442</TotalTime>
  <Words>684</Words>
  <Application>Microsoft Office PowerPoint</Application>
  <PresentationFormat>On-screen Show (4:3)</PresentationFormat>
  <Paragraphs>113</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Verdana</vt:lpstr>
      <vt:lpstr>Wingdings</vt:lpstr>
      <vt:lpstr>508 Lecture</vt:lpstr>
      <vt:lpstr>Research Methods for Business Students</vt:lpstr>
      <vt:lpstr>Learning Objectives (1 of 2)</vt:lpstr>
      <vt:lpstr>Learning Objectives (2 of 2)</vt:lpstr>
      <vt:lpstr>Figure 5.1  The research onion</vt:lpstr>
      <vt:lpstr>Figure 5.2  Methodological choice</vt:lpstr>
      <vt:lpstr>Table 5.1 (1 of 2) Characteristics of quantitative research</vt:lpstr>
      <vt:lpstr>Table 5.1 (2 of 2) Characteristics of quantitative research</vt:lpstr>
      <vt:lpstr>Table 5.2 (1 of 2) Characteristics of qualitative research</vt:lpstr>
      <vt:lpstr>Table 5.2 (2 of 2) Characteristics of quantitative research</vt:lpstr>
      <vt:lpstr>Figure 5.3  Mixed methods research designs</vt:lpstr>
      <vt:lpstr>Table 5.3 Reasons for using a mixed methods design</vt:lpstr>
      <vt:lpstr>Different research strategies</vt:lpstr>
      <vt:lpstr>Table 5.4 (1 of 2) Types of variable</vt:lpstr>
      <vt:lpstr>Table 5.4 (2 of 2) Types of variable</vt:lpstr>
      <vt:lpstr>Figure 5.4 A classical experiment strategy</vt:lpstr>
      <vt:lpstr>Figure 5.5 The three cycles of the  Action Research spiral</vt:lpstr>
      <vt:lpstr>Key elements of Grounded Theory strategy  (1 of 2)</vt:lpstr>
      <vt:lpstr>Key elements of Grounded Theory strategy  (2 of 2)</vt:lpstr>
      <vt:lpstr>Table 5.5 Threats to reliability</vt:lpstr>
      <vt:lpstr>Table 5.6 Threats to internal validity</vt:lpstr>
      <vt:lpstr>Table 5.7 Alternative quality criteria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Research Methods for Business Students</dc:subject>
  <dc:creator>Ben Saunders</dc:creator>
  <cp:keywords>Research Methods</cp:keywords>
  <dc:description/>
  <cp:lastModifiedBy>Vivekan G</cp:lastModifiedBy>
  <cp:revision>179</cp:revision>
  <dcterms:created xsi:type="dcterms:W3CDTF">2014-07-14T20:04:21Z</dcterms:created>
  <dcterms:modified xsi:type="dcterms:W3CDTF">2019-06-08T09:42:02Z</dcterms:modified>
  <cp:category/>
</cp:coreProperties>
</file>