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8" r:id="rId2"/>
    <p:sldId id="319" r:id="rId3"/>
    <p:sldId id="347" r:id="rId4"/>
    <p:sldId id="349" r:id="rId5"/>
    <p:sldId id="332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005948" initials="S" lastIdx="2" clrIdx="0">
    <p:extLst>
      <p:ext uri="{19B8F6BF-5375-455C-9EA6-DF929625EA0E}">
        <p15:presenceInfo xmlns:p15="http://schemas.microsoft.com/office/powerpoint/2012/main" userId="005948" providerId="None"/>
      </p:ext>
    </p:extLst>
  </p:cmAuthor>
  <p:cmAuthor id="2" name="Suresh, Anandan" initials="SA" lastIdx="1" clrIdx="1">
    <p:extLst>
      <p:ext uri="{19B8F6BF-5375-455C-9EA6-DF929625EA0E}">
        <p15:presenceInfo xmlns:p15="http://schemas.microsoft.com/office/powerpoint/2012/main" userId="S-1-5-21-2752970185-40930380-1894245210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1" autoAdjust="0"/>
    <p:restoredTop sz="95055" autoAdjust="0"/>
  </p:normalViewPr>
  <p:slideViewPr>
    <p:cSldViewPr>
      <p:cViewPr varScale="1">
        <p:scale>
          <a:sx n="106" d="100"/>
          <a:sy n="106" d="100"/>
        </p:scale>
        <p:origin x="1038" y="96"/>
      </p:cViewPr>
      <p:guideLst>
        <p:guide orient="horz" pos="274"/>
        <p:guide pos="2880"/>
      </p:guideLst>
    </p:cSldViewPr>
  </p:slideViewPr>
  <p:outlineViewPr>
    <p:cViewPr>
      <p:scale>
        <a:sx n="33" d="100"/>
        <a:sy n="33" d="100"/>
      </p:scale>
      <p:origin x="0" y="4725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9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BF78A6-6942-440F-9655-1DC0E3C5C1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8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ea typeface="Verdana" panose="020B0604030504040204" pitchFamily="34" charset="0"/>
                <a:cs typeface="Verdana" panose="020B0604030504040204" pitchFamily="34" charset="0"/>
              </a:rPr>
              <a:t>Copyright © 2019, 2016, 2012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 for Business Students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2000" dirty="0"/>
              <a:t>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000" dirty="0"/>
              <a:t>Chapter 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Understanding research philosophy and approaches to theory development 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7FEEE-484F-5442-BF88-67D7EDE5A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282547"/>
            <a:ext cx="3644374" cy="49615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861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484359"/>
            <a:ext cx="8839200" cy="1097280"/>
          </a:xfrm>
        </p:spPr>
        <p:txBody>
          <a:bodyPr/>
          <a:lstStyle/>
          <a:p>
            <a:r>
              <a:rPr lang="en-US" b="1" dirty="0"/>
              <a:t>Table 4.3 (1 of 5)</a:t>
            </a:r>
            <a:br>
              <a:rPr lang="en-US" b="1" dirty="0"/>
            </a:br>
            <a:r>
              <a:rPr lang="en-US" dirty="0"/>
              <a:t>Comparison of five research philosophical positions in business and management research</a:t>
            </a:r>
            <a:endParaRPr lang="en-US" b="1" dirty="0"/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6" y="2666148"/>
            <a:ext cx="7878349" cy="28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484814"/>
            <a:ext cx="8839200" cy="1097280"/>
          </a:xfrm>
        </p:spPr>
        <p:txBody>
          <a:bodyPr/>
          <a:lstStyle/>
          <a:p>
            <a:r>
              <a:rPr lang="en-US" b="1" dirty="0"/>
              <a:t>Table 4.3 (2 of 5)</a:t>
            </a:r>
            <a:br>
              <a:rPr lang="en-US" b="1" dirty="0"/>
            </a:br>
            <a:r>
              <a:rPr lang="en-US" dirty="0"/>
              <a:t>Comparison of five research philosophical positions in business and management research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1" y="2590800"/>
            <a:ext cx="7918958" cy="31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484359"/>
            <a:ext cx="8839200" cy="1097280"/>
          </a:xfrm>
        </p:spPr>
        <p:txBody>
          <a:bodyPr/>
          <a:lstStyle/>
          <a:p>
            <a:r>
              <a:rPr lang="en-US" b="1" dirty="0"/>
              <a:t>Table 4.3 (3 of 5)</a:t>
            </a:r>
            <a:br>
              <a:rPr lang="en-US" b="1" dirty="0"/>
            </a:br>
            <a:r>
              <a:rPr lang="en-US" dirty="0"/>
              <a:t>Comparison of five research philosophical positions in business and management research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7" y="2606840"/>
            <a:ext cx="7879287" cy="29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484814"/>
            <a:ext cx="8839200" cy="1097280"/>
          </a:xfrm>
        </p:spPr>
        <p:txBody>
          <a:bodyPr/>
          <a:lstStyle/>
          <a:p>
            <a:r>
              <a:rPr lang="en-US" b="1" dirty="0"/>
              <a:t>Table 4.3 (4 of 5)</a:t>
            </a:r>
            <a:br>
              <a:rPr lang="en-US" b="1" dirty="0"/>
            </a:br>
            <a:r>
              <a:rPr lang="en-US" dirty="0"/>
              <a:t>Comparison of five research philosophical positions in business and management research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6" y="2346700"/>
            <a:ext cx="7368769" cy="34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304800" y="484359"/>
            <a:ext cx="8839200" cy="1097280"/>
          </a:xfrm>
        </p:spPr>
        <p:txBody>
          <a:bodyPr/>
          <a:lstStyle/>
          <a:p>
            <a:r>
              <a:rPr lang="en-US" b="1" dirty="0"/>
              <a:t>Table 4.3 (5 of 5)</a:t>
            </a:r>
            <a:br>
              <a:rPr lang="en-US" b="1" dirty="0"/>
            </a:br>
            <a:r>
              <a:rPr lang="en-US" dirty="0"/>
              <a:t>Comparison of five research philosophical positions in business and management research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16" y="2346700"/>
            <a:ext cx="7368768" cy="34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7159"/>
            <a:ext cx="8229600" cy="1066800"/>
          </a:xfrm>
        </p:spPr>
        <p:txBody>
          <a:bodyPr/>
          <a:lstStyle/>
          <a:p>
            <a:r>
              <a:rPr lang="en-US" sz="3400" b="1" dirty="0"/>
              <a:t>Figure 4.4 </a:t>
            </a:r>
            <a:br>
              <a:rPr lang="en-US" sz="3400" b="1" dirty="0"/>
            </a:br>
            <a:r>
              <a:rPr lang="en-US" dirty="0"/>
              <a:t>Critical realist stratified ontology</a:t>
            </a:r>
            <a:endParaRPr lang="en-US" sz="3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977688" y="6029980"/>
            <a:ext cx="2031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Developed from </a:t>
            </a:r>
            <a:r>
              <a:rPr lang="en-US" sz="800" dirty="0" err="1"/>
              <a:t>Bhaskar</a:t>
            </a:r>
            <a:r>
              <a:rPr lang="en-US" sz="800" dirty="0"/>
              <a:t> (2008)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" y="1600200"/>
            <a:ext cx="8945791" cy="42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9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4359"/>
            <a:ext cx="8229600" cy="1097280"/>
          </a:xfrm>
        </p:spPr>
        <p:txBody>
          <a:bodyPr/>
          <a:lstStyle/>
          <a:p>
            <a:r>
              <a:rPr lang="en-US" b="1" dirty="0"/>
              <a:t>Table 4.4 (1 of 2)</a:t>
            </a:r>
            <a:br>
              <a:rPr lang="en-US" b="1" dirty="0"/>
            </a:br>
            <a:r>
              <a:rPr lang="en-US" b="1" dirty="0"/>
              <a:t>Deduction, induction and abduction: from reason to research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669212"/>
            <a:ext cx="8312727" cy="24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4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4814"/>
            <a:ext cx="8229600" cy="1097280"/>
          </a:xfrm>
        </p:spPr>
        <p:txBody>
          <a:bodyPr/>
          <a:lstStyle/>
          <a:p>
            <a:r>
              <a:rPr lang="en-US" b="1" dirty="0"/>
              <a:t>Table 4.4 (2 of 2)</a:t>
            </a:r>
            <a:br>
              <a:rPr lang="en-US" b="1" dirty="0"/>
            </a:br>
            <a:r>
              <a:rPr lang="en-US" b="1" dirty="0"/>
              <a:t>Deduction, induction and abduction: from reason to research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547403"/>
            <a:ext cx="7837715" cy="2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7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7159"/>
            <a:ext cx="8229600" cy="1066800"/>
          </a:xfrm>
        </p:spPr>
        <p:txBody>
          <a:bodyPr/>
          <a:lstStyle/>
          <a:p>
            <a:r>
              <a:rPr lang="en-US" sz="3400" b="1" dirty="0"/>
              <a:t>Figure C4.1 </a:t>
            </a:r>
            <a:br>
              <a:rPr lang="en-US" sz="3400" b="1" dirty="0"/>
            </a:br>
            <a:r>
              <a:rPr lang="en-US" dirty="0"/>
              <a:t>Radar Graph of HARP Scores</a:t>
            </a:r>
            <a:endParaRPr lang="en-US" sz="34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0259" t="3970" r="3465" b="11661"/>
          <a:stretch/>
        </p:blipFill>
        <p:spPr>
          <a:xfrm>
            <a:off x="1371600" y="1481846"/>
            <a:ext cx="6094379" cy="435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arning Objective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Learning Objective List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this chapter you </a:t>
            </a:r>
            <a:r>
              <a:rPr lang="en-GB" i="1" dirty="0" smtClean="0"/>
              <a:t>should be able to:</a:t>
            </a:r>
            <a:endParaRPr lang="en-GB" i="1" dirty="0"/>
          </a:p>
          <a:p>
            <a:pPr marL="334963" indent="-334963">
              <a:buNone/>
            </a:pPr>
            <a:r>
              <a:rPr lang="en-GB" b="1" dirty="0">
                <a:solidFill>
                  <a:srgbClr val="007FA3"/>
                </a:solidFill>
              </a:rPr>
              <a:t>4.1</a:t>
            </a:r>
            <a:r>
              <a:rPr lang="en-GB" dirty="0"/>
              <a:t> </a:t>
            </a:r>
            <a:r>
              <a:rPr lang="en-AU" dirty="0"/>
              <a:t>define ontology, epistemology and axiology, and explain their relevance</a:t>
            </a:r>
            <a:br>
              <a:rPr lang="en-AU" dirty="0"/>
            </a:br>
            <a:r>
              <a:rPr lang="en-AU" dirty="0"/>
              <a:t>to business research;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4.2</a:t>
            </a:r>
            <a:r>
              <a:rPr lang="en-GB" dirty="0"/>
              <a:t> </a:t>
            </a:r>
            <a:r>
              <a:rPr lang="en-AU" dirty="0"/>
              <a:t>reflect on your own epistemological, ontological and axiological stance;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4.3 </a:t>
            </a:r>
            <a:r>
              <a:rPr lang="en-AU" dirty="0"/>
              <a:t>understand the main research paradigms that are significant for business research</a:t>
            </a:r>
            <a:r>
              <a:rPr lang="en-GB" dirty="0"/>
              <a:t>;</a:t>
            </a:r>
          </a:p>
          <a:p>
            <a:pPr marL="334963" indent="-334963">
              <a:buNone/>
            </a:pPr>
            <a:r>
              <a:rPr lang="en-GB" b="1" dirty="0">
                <a:solidFill>
                  <a:srgbClr val="007FA3"/>
                </a:solidFill>
              </a:rPr>
              <a:t>4.4</a:t>
            </a:r>
            <a:r>
              <a:rPr lang="en-GB" dirty="0"/>
              <a:t> </a:t>
            </a:r>
            <a:r>
              <a:rPr lang="en-AU" dirty="0"/>
              <a:t>explain the relevance for business research of philosophical positions such as positivism, critical realism, interpretivism, postmodernism and pragmatism;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FA3"/>
                </a:solidFill>
              </a:rPr>
              <a:t>4.5</a:t>
            </a:r>
            <a:r>
              <a:rPr lang="en-GB" dirty="0"/>
              <a:t> </a:t>
            </a:r>
            <a:r>
              <a:rPr lang="en-AU" dirty="0"/>
              <a:t>reflect on and articulate your own philosophical position in relation to your research;</a:t>
            </a:r>
          </a:p>
          <a:p>
            <a:pPr marL="334963" indent="-334963">
              <a:buNone/>
            </a:pPr>
            <a:r>
              <a:rPr lang="en-GB" b="1" dirty="0" smtClean="0">
                <a:solidFill>
                  <a:srgbClr val="007FA3"/>
                </a:solidFill>
              </a:rPr>
              <a:t>4.6</a:t>
            </a:r>
            <a:r>
              <a:rPr lang="en-GB" dirty="0" smtClean="0"/>
              <a:t> </a:t>
            </a:r>
            <a:r>
              <a:rPr lang="en-AU" dirty="0"/>
              <a:t>distinguish between deductive, inductive, abductive and retroductive approaches to theory development.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39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92288"/>
            <a:ext cx="6248400" cy="5064782"/>
          </a:xfrm>
          <a:prstGeom prst="rect">
            <a:avLst/>
          </a:prstGeom>
        </p:spPr>
      </p:pic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7159"/>
            <a:ext cx="8229600" cy="1066800"/>
          </a:xfrm>
        </p:spPr>
        <p:txBody>
          <a:bodyPr/>
          <a:lstStyle/>
          <a:p>
            <a:r>
              <a:rPr lang="en-US" sz="3400" b="1" dirty="0"/>
              <a:t>Figure 4.1 </a:t>
            </a:r>
            <a:br>
              <a:rPr lang="en-US" sz="3400" b="1" dirty="0"/>
            </a:br>
            <a:r>
              <a:rPr lang="en-US" sz="3400" b="1" dirty="0"/>
              <a:t>Th</a:t>
            </a:r>
            <a:r>
              <a:rPr lang="en-US" dirty="0"/>
              <a:t>e ‘research onion’</a:t>
            </a:r>
            <a:endParaRPr lang="en-US" sz="3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1524000" y="6167250"/>
            <a:ext cx="31566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©2018 Mark Saunders, Philip Lewis and Adrian Thornhill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451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7159"/>
            <a:ext cx="8229600" cy="1066800"/>
          </a:xfrm>
        </p:spPr>
        <p:txBody>
          <a:bodyPr/>
          <a:lstStyle/>
          <a:p>
            <a:r>
              <a:rPr lang="en-US" sz="3400" b="1" dirty="0"/>
              <a:t>Figure 4.2 </a:t>
            </a:r>
            <a:br>
              <a:rPr lang="en-US" sz="3400" b="1" dirty="0"/>
            </a:br>
            <a:endParaRPr lang="en-US" sz="3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977688" y="6029980"/>
            <a:ext cx="26645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©2018 Alexandra Bristow and Mark Saunders</a:t>
            </a:r>
            <a:endParaRPr lang="en-GB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86" y="1019051"/>
            <a:ext cx="5416828" cy="4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4.1a</a:t>
            </a:r>
            <a:br>
              <a:rPr lang="en-US" b="1" dirty="0"/>
            </a:br>
            <a:r>
              <a:rPr lang="en-US" b="1" dirty="0"/>
              <a:t>Ontological assumptions as a multi-dimensional set of criteria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348695"/>
              </p:ext>
            </p:extLst>
          </p:nvPr>
        </p:nvGraphicFramePr>
        <p:xfrm>
          <a:off x="533400" y="1905000"/>
          <a:ext cx="7924800" cy="3952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8388423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Questions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Continua with two</a:t>
                      </a:r>
                      <a:r>
                        <a:rPr lang="en-GB" baseline="0" dirty="0"/>
                        <a:t> sets of extreme</a:t>
                      </a:r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 Objectivism 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↔  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Subjectivism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 rowSpan="5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dirty="0"/>
                        <a:t>What is the nature of reality?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dirty="0"/>
                        <a:t>What is the world like?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dirty="0"/>
                        <a:t>For example:</a:t>
                      </a:r>
                    </a:p>
                    <a:p>
                      <a:pPr marL="742950" lvl="1" indent="-285750" algn="l">
                        <a:buFont typeface="Arial" pitchFamily="34" charset="0"/>
                        <a:buChar char="•"/>
                      </a:pPr>
                      <a:r>
                        <a:rPr lang="en-GB" dirty="0"/>
                        <a:t>What</a:t>
                      </a:r>
                      <a:r>
                        <a:rPr lang="en-GB" baseline="0" dirty="0"/>
                        <a:t> are organisations like?</a:t>
                      </a:r>
                    </a:p>
                    <a:p>
                      <a:pPr marL="742950" lvl="1" indent="-285750" algn="l"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What is it like being in organisations?</a:t>
                      </a:r>
                    </a:p>
                    <a:p>
                      <a:pPr marL="742950" lvl="1" indent="-285750" algn="l"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What is it like being a manager or being managed?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Real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Nominal/decided by convention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32081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External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Socially constructed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One true reality (universalism)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Multiple realities (relativism)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Granular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(things)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Flowing (processes)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Order 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1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7313"/>
            <a:ext cx="8229600" cy="1097280"/>
          </a:xfrm>
        </p:spPr>
        <p:txBody>
          <a:bodyPr/>
          <a:lstStyle/>
          <a:p>
            <a:r>
              <a:rPr lang="en-US" b="1" dirty="0"/>
              <a:t>Table 4.1b</a:t>
            </a:r>
            <a:br>
              <a:rPr lang="en-US" b="1" dirty="0"/>
            </a:br>
            <a:r>
              <a:rPr lang="en-US" b="1" dirty="0"/>
              <a:t>Epistemological assumptions as a multi-dimensional set of criteria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88699"/>
              </p:ext>
            </p:extLst>
          </p:nvPr>
        </p:nvGraphicFramePr>
        <p:xfrm>
          <a:off x="457200" y="1588874"/>
          <a:ext cx="7924800" cy="4592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8388423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Questions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Continua with two</a:t>
                      </a:r>
                      <a:r>
                        <a:rPr lang="en-GB" baseline="0" dirty="0"/>
                        <a:t> sets of extreme</a:t>
                      </a:r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 Objectivism 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↔  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Subjectivism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792">
                <a:tc rowSpan="5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How can we know what we know</a:t>
                      </a:r>
                      <a:br>
                        <a:rPr lang="en-GB" baseline="0" dirty="0"/>
                      </a:br>
                      <a:r>
                        <a:rPr lang="en-GB" sz="1200" baseline="0" dirty="0"/>
                        <a:t> </a:t>
                      </a:r>
                      <a:endParaRPr lang="en-GB" baseline="0" dirty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What is considered acceptable knowledge?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What constitutes good-quality data?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GB" baseline="0" dirty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What kinds of contribution to knowledge can be made?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Adopt assumptions of the natural scientist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Adopt the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assumptions of the arts and humanities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32081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Facts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Opinions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Numbers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Written,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spoken and visual accounts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Observable phenomena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Attributed meanings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Law-like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generalisations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Individuals and contexts, specifics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2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484359"/>
            <a:ext cx="8229600" cy="1097280"/>
          </a:xfrm>
        </p:spPr>
        <p:txBody>
          <a:bodyPr/>
          <a:lstStyle/>
          <a:p>
            <a:r>
              <a:rPr lang="en-US" b="1" dirty="0"/>
              <a:t>Table 4.1c</a:t>
            </a:r>
            <a:br>
              <a:rPr lang="en-US" b="1" dirty="0"/>
            </a:br>
            <a:r>
              <a:rPr lang="en-US" b="1" dirty="0"/>
              <a:t>Axiological assumptions as a multi-dimensional set of criteria</a:t>
            </a:r>
          </a:p>
        </p:txBody>
      </p:sp>
      <p:sp>
        <p:nvSpPr>
          <p:cNvPr id="2" name="Text Box 1"/>
          <p:cNvSpPr>
            <a:spLocks noGrp="1"/>
          </p:cNvSpPr>
          <p:nvPr>
            <p:ph idx="1"/>
          </p:nvPr>
        </p:nvSpPr>
        <p:spPr>
          <a:xfrm>
            <a:off x="1295400" y="15845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73DE3-B6BC-7F44-B6F4-09601379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931468"/>
              </p:ext>
            </p:extLst>
          </p:nvPr>
        </p:nvGraphicFramePr>
        <p:xfrm>
          <a:off x="457200" y="2328654"/>
          <a:ext cx="7924800" cy="3037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21616162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8388423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Questions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Continua with two</a:t>
                      </a:r>
                      <a:r>
                        <a:rPr lang="en-GB" baseline="0" dirty="0"/>
                        <a:t> sets of extreme</a:t>
                      </a:r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0811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  Objectivism 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↔  </a:t>
                      </a:r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Subjectivism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960">
                <a:tc rowSpan="2"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dirty="0"/>
                        <a:t>What is</a:t>
                      </a:r>
                      <a:r>
                        <a:rPr lang="en-GB" baseline="0" dirty="0"/>
                        <a:t> the role of values in research? Should we try to be morally-neutral when we do research, or should we let our values shape research?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baseline="0" dirty="0"/>
                        <a:t>How should we deal with the values of research participants?</a:t>
                      </a:r>
                    </a:p>
                  </a:txBody>
                  <a:tcPr>
                    <a:lnR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Value-free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Value-bound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32081"/>
                  </a:ext>
                </a:extLst>
              </a:tr>
              <a:tr h="6217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Detachment</a:t>
                      </a:r>
                    </a:p>
                  </a:txBody>
                  <a:tcPr>
                    <a:lnL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↔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+mj-lt"/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Integral and reflexive</a:t>
                      </a:r>
                    </a:p>
                  </a:txBody>
                  <a:tcPr>
                    <a:solidFill>
                      <a:srgbClr val="D4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42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Structure"/>
          <p:cNvSpPr>
            <a:spLocks noGrp="1"/>
          </p:cNvSpPr>
          <p:nvPr>
            <p:ph type="title"/>
          </p:nvPr>
        </p:nvSpPr>
        <p:spPr>
          <a:xfrm>
            <a:off x="457200" y="-30935"/>
            <a:ext cx="8229600" cy="1097280"/>
          </a:xfrm>
        </p:spPr>
        <p:txBody>
          <a:bodyPr/>
          <a:lstStyle/>
          <a:p>
            <a:r>
              <a:rPr lang="en-US" b="1" dirty="0"/>
              <a:t>Table 4.2</a:t>
            </a:r>
            <a:br>
              <a:rPr lang="en-US" b="1" dirty="0"/>
            </a:br>
            <a:r>
              <a:rPr lang="en-US" dirty="0"/>
              <a:t>The regulation-radical change dimension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377772" y="5021176"/>
            <a:ext cx="25298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Source: </a:t>
            </a:r>
            <a:r>
              <a:rPr lang="en-US" sz="800" dirty="0"/>
              <a:t>Developed from Burrell and Morgan (2016)</a:t>
            </a:r>
            <a:endParaRPr lang="en-GB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177705"/>
            <a:ext cx="8312727" cy="2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0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igure 6.1"/>
          <p:cNvSpPr>
            <a:spLocks noGrp="1"/>
          </p:cNvSpPr>
          <p:nvPr>
            <p:ph type="title"/>
          </p:nvPr>
        </p:nvSpPr>
        <p:spPr>
          <a:xfrm>
            <a:off x="457200" y="27159"/>
            <a:ext cx="8229600" cy="1066800"/>
          </a:xfrm>
        </p:spPr>
        <p:txBody>
          <a:bodyPr/>
          <a:lstStyle/>
          <a:p>
            <a:r>
              <a:rPr lang="en-US" sz="3400" b="1" dirty="0"/>
              <a:t>Figure 4.3 </a:t>
            </a:r>
            <a:br>
              <a:rPr lang="en-US" sz="3400" b="1" dirty="0"/>
            </a:br>
            <a:r>
              <a:rPr lang="en-US" dirty="0"/>
              <a:t>Four paradigms for organisational analysis</a:t>
            </a:r>
            <a:endParaRPr lang="en-US" sz="3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EE6E7-28B9-6848-A0EC-5DFF72140537}"/>
              </a:ext>
            </a:extLst>
          </p:cNvPr>
          <p:cNvSpPr txBox="1"/>
          <p:nvPr/>
        </p:nvSpPr>
        <p:spPr>
          <a:xfrm>
            <a:off x="1427734" y="5956756"/>
            <a:ext cx="46682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/>
              <a:t>Source</a:t>
            </a:r>
            <a:r>
              <a:rPr lang="en-US" sz="800" dirty="0"/>
              <a:t>: Developed from Burrell and Morgan (2016) </a:t>
            </a:r>
            <a:r>
              <a:rPr lang="en-US" sz="800" i="1" dirty="0"/>
              <a:t>Social Paradigms and </a:t>
            </a:r>
            <a:r>
              <a:rPr lang="en-US" sz="800" i="1" dirty="0" err="1"/>
              <a:t>Organisational</a:t>
            </a:r>
            <a:r>
              <a:rPr lang="en-US" sz="800" i="1" dirty="0"/>
              <a:t> Analysis</a:t>
            </a:r>
            <a:endParaRPr lang="en-GB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39547"/>
            <a:ext cx="6019800" cy="42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05115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368</TotalTime>
  <Words>374</Words>
  <Application>Microsoft Office PowerPoint</Application>
  <PresentationFormat>On-screen Show (4:3)</PresentationFormat>
  <Paragraphs>104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508 Lecture</vt:lpstr>
      <vt:lpstr>Research Methods for Business Students</vt:lpstr>
      <vt:lpstr>Learning Objectives</vt:lpstr>
      <vt:lpstr>Figure 4.1  The ‘research onion’</vt:lpstr>
      <vt:lpstr>Figure 4.2  </vt:lpstr>
      <vt:lpstr>Table 4.1a Ontological assumptions as a multi-dimensional set of criteria</vt:lpstr>
      <vt:lpstr>Table 4.1b Epistemological assumptions as a multi-dimensional set of criteria</vt:lpstr>
      <vt:lpstr>Table 4.1c Axiological assumptions as a multi-dimensional set of criteria</vt:lpstr>
      <vt:lpstr>Table 4.2 The regulation-radical change dimension</vt:lpstr>
      <vt:lpstr>Figure 4.3  Four paradigms for organisational analysis</vt:lpstr>
      <vt:lpstr>Table 4.3 (1 of 5) Comparison of five research philosophical positions in business and management research</vt:lpstr>
      <vt:lpstr>Table 4.3 (2 of 5) Comparison of five research philosophical positions in business and management research</vt:lpstr>
      <vt:lpstr>Table 4.3 (3 of 5) Comparison of five research philosophical positions in business and management research</vt:lpstr>
      <vt:lpstr>Table 4.3 (4 of 5) Comparison of five research philosophical positions in business and management research</vt:lpstr>
      <vt:lpstr>Table 4.3 (5 of 5) Comparison of five research philosophical positions in business and management research</vt:lpstr>
      <vt:lpstr>Figure 4.4  Critical realist stratified ontology</vt:lpstr>
      <vt:lpstr>Table 4.4 (1 of 2) Deduction, induction and abduction: from reason to research</vt:lpstr>
      <vt:lpstr>Table 4.4 (2 of 2) Deduction, induction and abduction: from reason to research</vt:lpstr>
      <vt:lpstr>Figure C4.1  Radar Graph of HARP Scores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Compliant Lecture PowerPoint</dc:title>
  <dc:subject>Research Methods for Business Students</dc:subject>
  <dc:creator>Ben Saunders</dc:creator>
  <cp:keywords>Research Methods</cp:keywords>
  <dc:description/>
  <cp:lastModifiedBy>Vivekan G</cp:lastModifiedBy>
  <cp:revision>188</cp:revision>
  <dcterms:created xsi:type="dcterms:W3CDTF">2014-07-14T20:04:21Z</dcterms:created>
  <dcterms:modified xsi:type="dcterms:W3CDTF">2019-06-08T09:40:45Z</dcterms:modified>
  <cp:category/>
</cp:coreProperties>
</file>