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18" r:id="rId2"/>
    <p:sldId id="319" r:id="rId3"/>
    <p:sldId id="346" r:id="rId4"/>
    <p:sldId id="347" r:id="rId5"/>
    <p:sldId id="349" r:id="rId6"/>
    <p:sldId id="350" r:id="rId7"/>
    <p:sldId id="351" r:id="rId8"/>
    <p:sldId id="332" r:id="rId9"/>
    <p:sldId id="352" r:id="rId10"/>
    <p:sldId id="353" r:id="rId11"/>
    <p:sldId id="354" r:id="rId12"/>
    <p:sldId id="355" r:id="rId13"/>
    <p:sldId id="357" r:id="rId14"/>
    <p:sldId id="356" r:id="rId15"/>
    <p:sldId id="360" r:id="rId16"/>
    <p:sldId id="358" r:id="rId17"/>
    <p:sldId id="359" r:id="rId18"/>
    <p:sldId id="36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056" userDrawn="1">
          <p15:clr>
            <a:srgbClr val="A4A3A4"/>
          </p15:clr>
        </p15:guide>
        <p15:guide id="4" orient="horz" pos="7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resh, Anandan" initials="SA" lastIdx="3" clrIdx="0">
    <p:extLst>
      <p:ext uri="{19B8F6BF-5375-455C-9EA6-DF929625EA0E}">
        <p15:presenceInfo xmlns:p15="http://schemas.microsoft.com/office/powerpoint/2012/main" userId="S-1-5-21-2752970185-40930380-1894245210-2183" providerId="AD"/>
      </p:ext>
    </p:extLst>
  </p:cmAuthor>
  <p:cmAuthor id="2" name="Syed,HaameedMazhar" initials="S" lastIdx="3" clrIdx="1">
    <p:extLst>
      <p:ext uri="{19B8F6BF-5375-455C-9EA6-DF929625EA0E}">
        <p15:presenceInfo xmlns:p15="http://schemas.microsoft.com/office/powerpoint/2012/main" userId="S-1-5-21-2752970185-40930380-1894245210-29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EAE4"/>
    <a:srgbClr val="007FA3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56" autoAdjust="0"/>
    <p:restoredTop sz="95124" autoAdjust="0"/>
  </p:normalViewPr>
  <p:slideViewPr>
    <p:cSldViewPr>
      <p:cViewPr varScale="1">
        <p:scale>
          <a:sx n="106" d="100"/>
          <a:sy n="106" d="100"/>
        </p:scale>
        <p:origin x="1044" y="102"/>
      </p:cViewPr>
      <p:guideLst>
        <p:guide orient="horz" pos="274"/>
        <p:guide pos="2880"/>
        <p:guide orient="horz" pos="1056"/>
        <p:guide orient="horz" pos="764"/>
      </p:guideLst>
    </p:cSldViewPr>
  </p:slideViewPr>
  <p:outlineViewPr>
    <p:cViewPr>
      <p:scale>
        <a:sx n="33" d="100"/>
        <a:sy n="33" d="100"/>
      </p:scale>
      <p:origin x="0" y="4725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179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t>6/8/2019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t>6/8/2019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395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34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083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083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F78A6-6942-440F-9655-1DC0E3C5C1F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083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white"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>
            <a:solidFill>
              <a:srgbClr val="007F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</p:spPr>
        <p:txBody>
          <a:bodyPr anchor="b"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687" y="3962400"/>
            <a:ext cx="7794626" cy="17526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6/8/2019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98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6/8/2019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76789"/>
            <a:ext cx="918000" cy="279915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600200" y="6429345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ea typeface="Verdana" panose="020B0604030504040204" pitchFamily="34" charset="0"/>
                <a:cs typeface="Verdana" panose="020B0604030504040204" pitchFamily="34" charset="0"/>
              </a:rPr>
              <a:t>Copyright © 2019, 2016, 2012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711136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Add edition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/>
              <a:t>Chapter ##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65337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6/8/2019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76789"/>
            <a:ext cx="918000" cy="279915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1600200" y="6429345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ea typeface="Verdana" panose="020B0604030504040204" pitchFamily="34" charset="0"/>
                <a:cs typeface="Verdana" panose="020B0604030504040204" pitchFamily="34" charset="0"/>
              </a:rPr>
              <a:t>Copyright © 2019, 2016, 2012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earning Objectiv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Learning Objectives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027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add Learning Objective(s)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6/8/2019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6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35713" y="113072"/>
            <a:ext cx="2133600" cy="182880"/>
          </a:xfrm>
        </p:spPr>
        <p:txBody>
          <a:bodyPr/>
          <a:lstStyle/>
          <a:p>
            <a:fld id="{A9DF6EFB-3F44-496C-A842-1E0B3D3B975A}" type="datetimeFigureOut">
              <a:rPr lang="en-US" smtClean="0"/>
              <a:pPr/>
              <a:t>6/8/2019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312" y="113072"/>
            <a:ext cx="551783" cy="182880"/>
          </a:xfrm>
        </p:spPr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18872" indent="-118872">
              <a:buClr>
                <a:srgbClr val="007FA3"/>
              </a:buClr>
              <a:buSzPct val="25000"/>
              <a:defRPr sz="1600"/>
            </a:lvl1pPr>
            <a:lvl2pPr marL="569913" indent="-285750">
              <a:buClr>
                <a:srgbClr val="007FA3"/>
              </a:buClr>
              <a:defRPr sz="1600"/>
            </a:lvl2pPr>
            <a:lvl3pPr>
              <a:buClr>
                <a:srgbClr val="007FA3"/>
              </a:buClr>
              <a:defRPr sz="1600"/>
            </a:lvl3pPr>
            <a:lvl4pPr>
              <a:buClr>
                <a:srgbClr val="007FA3"/>
              </a:buClr>
              <a:defRPr sz="1600"/>
            </a:lvl4pPr>
            <a:lvl5pPr>
              <a:buClr>
                <a:srgbClr val="007FA3"/>
              </a:buClr>
              <a:defRPr sz="1600"/>
            </a:lvl5pPr>
            <a:lvl6pPr>
              <a:buClr>
                <a:srgbClr val="007FA3"/>
              </a:buClr>
              <a:defRPr sz="1600"/>
            </a:lvl6pPr>
            <a:lvl7pPr>
              <a:buClr>
                <a:srgbClr val="007FA3"/>
              </a:buClr>
              <a:defRPr sz="1600"/>
            </a:lvl7pPr>
            <a:lvl8pPr>
              <a:buClr>
                <a:srgbClr val="007FA3"/>
              </a:buClr>
              <a:defRPr sz="1600"/>
            </a:lvl8pPr>
            <a:lvl9pPr>
              <a:buClr>
                <a:srgbClr val="007FA3"/>
              </a:buCl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6/8/2019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0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add figure number and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6/8/2019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76789"/>
            <a:ext cx="918000" cy="27991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1600200" y="6429345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ea typeface="Verdana" panose="020B0604030504040204" pitchFamily="34" charset="0"/>
                <a:cs typeface="Verdana" panose="020B0604030504040204" pitchFamily="34" charset="0"/>
              </a:rPr>
              <a:t>Copyright © 2019, 2016, 2012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37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3962400"/>
            <a:ext cx="8229600" cy="21637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6/8/2019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799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2152651"/>
          </a:xfrm>
        </p:spPr>
        <p:txBody>
          <a:bodyPr anchor="b">
            <a:noAutofit/>
          </a:bodyPr>
          <a:lstStyle>
            <a:lvl1pPr algn="l">
              <a:defRPr sz="3400" b="1" cap="none" baseline="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687" y="3962400"/>
            <a:ext cx="7794627" cy="17526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7FA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6/8/2019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70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6/8/2019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126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5713" y="113072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6/8/2019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312" y="113072"/>
            <a:ext cx="551783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earson Logo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376789"/>
            <a:ext cx="918000" cy="27991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600200" y="6429345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ea typeface="Verdana" panose="020B0604030504040204" pitchFamily="34" charset="0"/>
                <a:cs typeface="Verdana" panose="020B0604030504040204" pitchFamily="34" charset="0"/>
              </a:rPr>
              <a:t>Copyright © 2019, 2016, 2012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6" r:id="rId3"/>
    <p:sldLayoutId id="2147483650" r:id="rId4"/>
    <p:sldLayoutId id="2147483659" r:id="rId5"/>
    <p:sldLayoutId id="2147483658" r:id="rId6"/>
    <p:sldLayoutId id="2147483660" r:id="rId7"/>
    <p:sldLayoutId id="2147483651" r:id="rId8"/>
    <p:sldLayoutId id="2147483654" r:id="rId9"/>
    <p:sldLayoutId id="2147483655" r:id="rId10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Methods for Business Students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8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sz="2000" dirty="0"/>
              <a:t>edition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3000" dirty="0"/>
              <a:t>Chapter </a:t>
            </a:r>
            <a:r>
              <a:rPr lang="en-US" dirty="0"/>
              <a:t>3</a:t>
            </a:r>
            <a:endParaRPr lang="en-US" sz="3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Critically reviewing the literature</a:t>
            </a:r>
            <a:endParaRPr lang="en-US" sz="2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17FEEE-484F-5442-BF88-67D7EDE5AD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299" y="1282547"/>
            <a:ext cx="3644374" cy="49615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5386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dding Text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your literature search</a:t>
            </a:r>
            <a:endParaRPr lang="en-US" b="1" dirty="0"/>
          </a:p>
        </p:txBody>
      </p:sp>
      <p:sp>
        <p:nvSpPr>
          <p:cNvPr id="3" name="Text Box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parameters of your search;</a:t>
            </a:r>
          </a:p>
          <a:p>
            <a:r>
              <a:rPr lang="en-US" sz="2400" dirty="0"/>
              <a:t>The search terms and phrases you intend to use;</a:t>
            </a:r>
          </a:p>
          <a:p>
            <a:r>
              <a:rPr lang="en-US" sz="2400" dirty="0"/>
              <a:t>The online databases and search engines you intend to use;</a:t>
            </a:r>
          </a:p>
          <a:p>
            <a:r>
              <a:rPr lang="en-US" sz="2400" dirty="0"/>
              <a:t>The criteria you intend to use to select the relevant and useful studies from all the items you find.</a:t>
            </a:r>
          </a:p>
        </p:txBody>
      </p:sp>
    </p:spTree>
    <p:extLst>
      <p:ext uri="{BB962C8B-B14F-4D97-AF65-F5344CB8AC3E}">
        <p14:creationId xmlns:p14="http://schemas.microsoft.com/office/powerpoint/2010/main" val="2542949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dding Text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Conducting your literature search</a:t>
            </a:r>
            <a:endParaRPr lang="en-US" b="1" dirty="0"/>
          </a:p>
        </p:txBody>
      </p:sp>
      <p:sp>
        <p:nvSpPr>
          <p:cNvPr id="3" name="Text Box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Searching using online databases;</a:t>
            </a:r>
          </a:p>
          <a:p>
            <a:r>
              <a:rPr lang="en-US" sz="2400" dirty="0"/>
              <a:t>Obtaining relevant literature referenced in books and journal articles you have already read;</a:t>
            </a:r>
          </a:p>
          <a:p>
            <a:r>
              <a:rPr lang="en-US" sz="2400" dirty="0"/>
              <a:t>Browsing and scanning secondary literature in your library;</a:t>
            </a:r>
          </a:p>
          <a:p>
            <a:r>
              <a:rPr lang="en-US" sz="2400" dirty="0"/>
              <a:t>General online searching.</a:t>
            </a:r>
          </a:p>
        </p:txBody>
      </p:sp>
    </p:spTree>
    <p:extLst>
      <p:ext uri="{BB962C8B-B14F-4D97-AF65-F5344CB8AC3E}">
        <p14:creationId xmlns:p14="http://schemas.microsoft.com/office/powerpoint/2010/main" val="1303180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Structure"/>
          <p:cNvSpPr>
            <a:spLocks noGrp="1"/>
          </p:cNvSpPr>
          <p:nvPr>
            <p:ph type="title"/>
          </p:nvPr>
        </p:nvSpPr>
        <p:spPr>
          <a:xfrm>
            <a:off x="457200" y="487313"/>
            <a:ext cx="8229600" cy="1097280"/>
          </a:xfrm>
        </p:spPr>
        <p:txBody>
          <a:bodyPr/>
          <a:lstStyle/>
          <a:p>
            <a:r>
              <a:rPr lang="en-US" b="1" dirty="0"/>
              <a:t>Table </a:t>
            </a:r>
            <a:r>
              <a:rPr lang="en-US" dirty="0"/>
              <a:t>3.4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S</a:t>
            </a:r>
            <a:r>
              <a:rPr lang="en-US" b="1" dirty="0"/>
              <a:t>elected online search tools and their coverage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9873DE3-B6BC-7F44-B6F4-0960137927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976686"/>
              </p:ext>
            </p:extLst>
          </p:nvPr>
        </p:nvGraphicFramePr>
        <p:xfrm>
          <a:off x="457200" y="1828800"/>
          <a:ext cx="8001000" cy="41351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3216161624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580850730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Name</a:t>
                      </a:r>
                    </a:p>
                  </a:txBody>
                  <a:tcPr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FA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Internet</a:t>
                      </a:r>
                      <a:r>
                        <a:rPr lang="en-GB" baseline="0" dirty="0"/>
                        <a:t> address</a:t>
                      </a:r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F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108119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>
                        <a:spcAft>
                          <a:spcPts val="120"/>
                        </a:spcAft>
                      </a:pPr>
                      <a:r>
                        <a:rPr lang="en-GB" b="1" i="1" dirty="0"/>
                        <a:t>General search</a:t>
                      </a:r>
                      <a:r>
                        <a:rPr lang="en-GB" b="1" i="1" baseline="0" dirty="0"/>
                        <a:t> engines</a:t>
                      </a:r>
                    </a:p>
                    <a:p>
                      <a:pPr algn="l">
                        <a:spcAft>
                          <a:spcPts val="120"/>
                        </a:spcAft>
                      </a:pPr>
                      <a:r>
                        <a:rPr lang="en-GB" b="0" i="0" baseline="0" dirty="0"/>
                        <a:t>Bing</a:t>
                      </a:r>
                    </a:p>
                    <a:p>
                      <a:pPr algn="l">
                        <a:spcAft>
                          <a:spcPts val="120"/>
                        </a:spcAft>
                      </a:pPr>
                      <a:r>
                        <a:rPr lang="en-GB" b="0" i="0" baseline="0" dirty="0"/>
                        <a:t>Google</a:t>
                      </a:r>
                    </a:p>
                    <a:p>
                      <a:pPr algn="l">
                        <a:spcAft>
                          <a:spcPts val="120"/>
                        </a:spcAft>
                      </a:pPr>
                      <a:r>
                        <a:rPr lang="en-GB" b="0" i="0" baseline="0" dirty="0"/>
                        <a:t>Google UK</a:t>
                      </a:r>
                      <a:endParaRPr lang="en-GB" b="0" i="0" dirty="0"/>
                    </a:p>
                  </a:txBody>
                  <a:tcPr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A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"/>
                        </a:spcAft>
                      </a:pPr>
                      <a:endParaRPr lang="en-GB" dirty="0"/>
                    </a:p>
                    <a:p>
                      <a:pPr algn="l">
                        <a:spcAft>
                          <a:spcPts val="120"/>
                        </a:spcAft>
                      </a:pPr>
                      <a:r>
                        <a:rPr lang="en-GB" dirty="0"/>
                        <a:t>www.bing.com</a:t>
                      </a:r>
                    </a:p>
                    <a:p>
                      <a:pPr algn="l">
                        <a:spcAft>
                          <a:spcPts val="120"/>
                        </a:spcAft>
                      </a:pPr>
                      <a:r>
                        <a:rPr lang="en-GB" dirty="0"/>
                        <a:t>www.google.com</a:t>
                      </a:r>
                    </a:p>
                    <a:p>
                      <a:pPr algn="l">
                        <a:spcAft>
                          <a:spcPts val="120"/>
                        </a:spcAft>
                      </a:pPr>
                      <a:r>
                        <a:rPr lang="en-GB" dirty="0"/>
                        <a:t>www.google.co.uk</a:t>
                      </a:r>
                      <a:r>
                        <a:rPr lang="en-GB" baseline="0" dirty="0"/>
                        <a:t> </a:t>
                      </a:r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A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08516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>
                        <a:spcAft>
                          <a:spcPts val="120"/>
                        </a:spcAft>
                      </a:pPr>
                      <a:r>
                        <a:rPr lang="en-GB" b="1" i="1" dirty="0"/>
                        <a:t>Specialised search</a:t>
                      </a:r>
                      <a:r>
                        <a:rPr lang="en-GB" b="1" i="1" baseline="0" dirty="0"/>
                        <a:t> engines</a:t>
                      </a:r>
                    </a:p>
                    <a:p>
                      <a:pPr algn="l">
                        <a:spcAft>
                          <a:spcPts val="120"/>
                        </a:spcAft>
                      </a:pPr>
                      <a:r>
                        <a:rPr lang="en-GB" b="0" i="0" baseline="0" dirty="0"/>
                        <a:t>Google Scholar</a:t>
                      </a:r>
                    </a:p>
                    <a:p>
                      <a:pPr algn="l">
                        <a:spcAft>
                          <a:spcPts val="120"/>
                        </a:spcAft>
                      </a:pPr>
                      <a:r>
                        <a:rPr lang="en-GB" b="0" i="0" baseline="0" dirty="0"/>
                        <a:t>UK government</a:t>
                      </a:r>
                      <a:endParaRPr lang="en-GB" b="0" i="0" dirty="0"/>
                    </a:p>
                  </a:txBody>
                  <a:tcPr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A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"/>
                        </a:spcAft>
                      </a:pPr>
                      <a:endParaRPr lang="en-GB" dirty="0"/>
                    </a:p>
                    <a:p>
                      <a:pPr algn="l">
                        <a:spcAft>
                          <a:spcPts val="120"/>
                        </a:spcAft>
                      </a:pPr>
                      <a:r>
                        <a:rPr lang="en-GB" dirty="0"/>
                        <a:t>www.scholar.google.com</a:t>
                      </a:r>
                    </a:p>
                    <a:p>
                      <a:pPr algn="l">
                        <a:spcAft>
                          <a:spcPts val="120"/>
                        </a:spcAft>
                      </a:pPr>
                      <a:r>
                        <a:rPr lang="en-GB" dirty="0"/>
                        <a:t>www.gov.uk</a:t>
                      </a:r>
                      <a:r>
                        <a:rPr lang="en-GB" baseline="0" dirty="0"/>
                        <a:t>  </a:t>
                      </a:r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A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>
                        <a:spcAft>
                          <a:spcPts val="120"/>
                        </a:spcAft>
                      </a:pPr>
                      <a:r>
                        <a:rPr lang="en-GB" b="1" i="1" dirty="0"/>
                        <a:t>Information gateways</a:t>
                      </a:r>
                    </a:p>
                    <a:p>
                      <a:pPr algn="l">
                        <a:spcAft>
                          <a:spcPts val="120"/>
                        </a:spcAft>
                      </a:pPr>
                      <a:r>
                        <a:rPr lang="en-GB" b="0" i="0" dirty="0"/>
                        <a:t>Publishers’ catalogues homepage</a:t>
                      </a:r>
                    </a:p>
                  </a:txBody>
                  <a:tcPr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AE4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"/>
                        </a:spcAft>
                      </a:pPr>
                      <a:endParaRPr lang="en-GB" dirty="0"/>
                    </a:p>
                    <a:p>
                      <a:pPr algn="l">
                        <a:spcAft>
                          <a:spcPts val="120"/>
                        </a:spcAft>
                      </a:pPr>
                      <a:r>
                        <a:rPr lang="en-GB" dirty="0"/>
                        <a:t>www.lights.ca/publisher/</a:t>
                      </a:r>
                    </a:p>
                  </a:txBody>
                  <a:tcPr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A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715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>
                        <a:spcAft>
                          <a:spcPts val="120"/>
                        </a:spcAft>
                      </a:pPr>
                      <a:r>
                        <a:rPr lang="en-GB" b="1" i="1" dirty="0"/>
                        <a:t>Subject directories</a:t>
                      </a:r>
                    </a:p>
                    <a:p>
                      <a:pPr>
                        <a:spcAft>
                          <a:spcPts val="120"/>
                        </a:spcAft>
                      </a:pPr>
                      <a:r>
                        <a:rPr lang="en-GB" b="0" i="0" dirty="0"/>
                        <a:t>Dotdash</a:t>
                      </a:r>
                    </a:p>
                    <a:p>
                      <a:pPr>
                        <a:spcAft>
                          <a:spcPts val="120"/>
                        </a:spcAft>
                      </a:pPr>
                      <a:r>
                        <a:rPr lang="en-GB" b="0" i="0" dirty="0"/>
                        <a:t>ipl2</a:t>
                      </a:r>
                      <a:r>
                        <a:rPr lang="en-GB" b="0" i="0" baseline="0" dirty="0"/>
                        <a:t> </a:t>
                      </a:r>
                      <a:endParaRPr lang="en-GB" b="0" i="0" dirty="0"/>
                    </a:p>
                  </a:txBody>
                  <a:tcPr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4EA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20"/>
                        </a:spcAft>
                      </a:pPr>
                      <a:endParaRPr lang="en-GB" dirty="0"/>
                    </a:p>
                    <a:p>
                      <a:pPr>
                        <a:spcAft>
                          <a:spcPts val="120"/>
                        </a:spcAft>
                      </a:pPr>
                      <a:r>
                        <a:rPr lang="en-GB" dirty="0"/>
                        <a:t>www.dotdash.com</a:t>
                      </a:r>
                    </a:p>
                    <a:p>
                      <a:pPr>
                        <a:spcAft>
                          <a:spcPts val="120"/>
                        </a:spcAft>
                      </a:pPr>
                      <a:r>
                        <a:rPr lang="en-GB" dirty="0"/>
                        <a:t>www.ipl.org</a:t>
                      </a:r>
                      <a:r>
                        <a:rPr lang="en-GB" baseline="0" dirty="0"/>
                        <a:t> </a:t>
                      </a:r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4EA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342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51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dding Text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 questions to employ in critical reading</a:t>
            </a:r>
            <a:endParaRPr lang="en-US" b="1" dirty="0"/>
          </a:p>
        </p:txBody>
      </p:sp>
      <p:sp>
        <p:nvSpPr>
          <p:cNvPr id="3" name="Text Box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Why am I reading this?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What is the author trying to do in writing this?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What is the writer saying that is relevant to what I want to find out?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How convincing is what the author is saying?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What use can I make of the reading?</a:t>
            </a:r>
          </a:p>
        </p:txBody>
      </p:sp>
    </p:spTree>
    <p:extLst>
      <p:ext uri="{BB962C8B-B14F-4D97-AF65-F5344CB8AC3E}">
        <p14:creationId xmlns:p14="http://schemas.microsoft.com/office/powerpoint/2010/main" val="1302699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Structure"/>
          <p:cNvSpPr>
            <a:spLocks noGrp="1"/>
          </p:cNvSpPr>
          <p:nvPr>
            <p:ph type="title"/>
          </p:nvPr>
        </p:nvSpPr>
        <p:spPr>
          <a:xfrm>
            <a:off x="457200" y="-30935"/>
            <a:ext cx="8229600" cy="1097280"/>
          </a:xfrm>
        </p:spPr>
        <p:txBody>
          <a:bodyPr/>
          <a:lstStyle/>
          <a:p>
            <a:r>
              <a:rPr lang="en-US" b="1" dirty="0"/>
              <a:t>Table </a:t>
            </a:r>
            <a:r>
              <a:rPr lang="en-US" dirty="0"/>
              <a:t>3.5 (1 of 2)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Bibliographic details required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7" y="2809505"/>
            <a:ext cx="8312727" cy="176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594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Structure"/>
          <p:cNvSpPr>
            <a:spLocks noGrp="1"/>
          </p:cNvSpPr>
          <p:nvPr>
            <p:ph type="title"/>
          </p:nvPr>
        </p:nvSpPr>
        <p:spPr>
          <a:xfrm>
            <a:off x="457200" y="-30935"/>
            <a:ext cx="8229600" cy="1097280"/>
          </a:xfrm>
        </p:spPr>
        <p:txBody>
          <a:bodyPr/>
          <a:lstStyle/>
          <a:p>
            <a:r>
              <a:rPr lang="en-US" b="1" dirty="0"/>
              <a:t>Table </a:t>
            </a:r>
            <a:r>
              <a:rPr lang="en-US" dirty="0"/>
              <a:t>3.5 (2 of 2)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Bibliographic details required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7" y="2751374"/>
            <a:ext cx="8312727" cy="174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52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igure 6.1"/>
          <p:cNvSpPr>
            <a:spLocks noGrp="1"/>
          </p:cNvSpPr>
          <p:nvPr>
            <p:ph type="title"/>
          </p:nvPr>
        </p:nvSpPr>
        <p:spPr>
          <a:xfrm>
            <a:off x="457200" y="27159"/>
            <a:ext cx="8229600" cy="1066800"/>
          </a:xfrm>
        </p:spPr>
        <p:txBody>
          <a:bodyPr/>
          <a:lstStyle/>
          <a:p>
            <a:r>
              <a:rPr lang="en-US" sz="3400" b="1" dirty="0"/>
              <a:t>Figure 3.3 </a:t>
            </a:r>
            <a:br>
              <a:rPr lang="en-US" sz="3400" b="1" dirty="0"/>
            </a:br>
            <a:r>
              <a:rPr lang="en-US" sz="3400" b="1" dirty="0"/>
              <a:t>Reporting a Systematic Review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8EE6E7-28B9-6848-A0EC-5DFF72140537}"/>
              </a:ext>
            </a:extLst>
          </p:cNvPr>
          <p:cNvSpPr txBox="1"/>
          <p:nvPr/>
        </p:nvSpPr>
        <p:spPr>
          <a:xfrm>
            <a:off x="977688" y="6029980"/>
            <a:ext cx="21307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i="1" dirty="0"/>
              <a:t>Source</a:t>
            </a:r>
            <a:r>
              <a:rPr lang="en-GB" sz="800" dirty="0"/>
              <a:t>: Developed from Moher et al. 2009</a:t>
            </a:r>
            <a:endParaRPr lang="en-GB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24000"/>
            <a:ext cx="7738616" cy="433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863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dding Text"/>
          <p:cNvSpPr>
            <a:spLocks noGrp="1"/>
          </p:cNvSpPr>
          <p:nvPr>
            <p:ph type="title"/>
          </p:nvPr>
        </p:nvSpPr>
        <p:spPr>
          <a:xfrm>
            <a:off x="457200" y="856306"/>
            <a:ext cx="8229600" cy="465354"/>
          </a:xfrm>
        </p:spPr>
        <p:txBody>
          <a:bodyPr/>
          <a:lstStyle/>
          <a:p>
            <a:r>
              <a:rPr lang="en-US" dirty="0" smtClean="0"/>
              <a:t>Common </a:t>
            </a:r>
            <a:r>
              <a:rPr lang="en-US" dirty="0"/>
              <a:t>forms of plagiarism (1 of 2)</a:t>
            </a:r>
            <a:endParaRPr lang="en-US" b="1" dirty="0"/>
          </a:p>
        </p:txBody>
      </p:sp>
      <p:sp>
        <p:nvSpPr>
          <p:cNvPr id="3" name="Text Box 1"/>
          <p:cNvSpPr>
            <a:spLocks noGrp="1"/>
          </p:cNvSpPr>
          <p:nvPr>
            <p:ph idx="1"/>
          </p:nvPr>
        </p:nvSpPr>
        <p:spPr>
          <a:xfrm>
            <a:off x="457200" y="1606249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i="1" dirty="0"/>
              <a:t>Quoting</a:t>
            </a:r>
            <a:r>
              <a:rPr lang="en-US" sz="2400" dirty="0"/>
              <a:t> someone else’s work, word for word, without acknowledgement.</a:t>
            </a:r>
            <a:endParaRPr lang="en-US" sz="2400" i="1" dirty="0"/>
          </a:p>
          <a:p>
            <a:r>
              <a:rPr lang="en-US" sz="2400" i="1" dirty="0"/>
              <a:t>Cutting and pasting </a:t>
            </a:r>
            <a:r>
              <a:rPr lang="en-US" sz="2400" dirty="0"/>
              <a:t>text, diagrams or any other material from the Internet without acknowledgement.</a:t>
            </a:r>
          </a:p>
          <a:p>
            <a:r>
              <a:rPr lang="en-US" sz="2400" i="1" dirty="0"/>
              <a:t>Paraphrasing</a:t>
            </a:r>
            <a:r>
              <a:rPr lang="en-US" sz="2400" dirty="0"/>
              <a:t> someone else’s work by altering a few words or changing their order or closely following the structure of their argument  without acknowledgement. </a:t>
            </a:r>
            <a:endParaRPr lang="en-US" sz="2400" i="1" dirty="0"/>
          </a:p>
          <a:p>
            <a:r>
              <a:rPr lang="en-US" sz="2400" i="1" dirty="0"/>
              <a:t>Collaborating </a:t>
            </a:r>
            <a:r>
              <a:rPr lang="en-US" sz="2400" dirty="0"/>
              <a:t>with others (unless expressly asked to do so such as in group work) and not attributing the assistance received.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0081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>
            <a:spLocks noGrp="1"/>
          </p:cNvSpPr>
          <p:nvPr>
            <p:ph idx="1"/>
          </p:nvPr>
        </p:nvSpPr>
        <p:spPr>
          <a:xfrm>
            <a:off x="457200" y="163718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400" i="1" dirty="0"/>
              <a:t>Inaccurately referencing,</a:t>
            </a:r>
            <a:r>
              <a:rPr lang="en-US" sz="2400" dirty="0"/>
              <a:t> within the text and list of references, the source of a quoted passage. This often occurs when students pretend to have read an original source, when their knowledge is derived from a secondary source.</a:t>
            </a:r>
          </a:p>
          <a:p>
            <a:r>
              <a:rPr lang="en-US" sz="2400" i="1" dirty="0"/>
              <a:t>Failing to acknowledge assistance </a:t>
            </a:r>
            <a:r>
              <a:rPr lang="en-US" sz="2400" dirty="0"/>
              <a:t>that leads to substantive changes in the content or approach.</a:t>
            </a:r>
          </a:p>
          <a:p>
            <a:r>
              <a:rPr lang="en-US" sz="2400" i="1" dirty="0"/>
              <a:t>Using materials written by others</a:t>
            </a:r>
            <a:r>
              <a:rPr lang="en-US" sz="2400" dirty="0"/>
              <a:t> such as professional essay writing services, or friends, even with the consent of those who have written it.</a:t>
            </a:r>
          </a:p>
          <a:p>
            <a:r>
              <a:rPr lang="en-US" sz="2400" i="1" dirty="0"/>
              <a:t>Auto or self-plagiarising</a:t>
            </a:r>
            <a:r>
              <a:rPr lang="en-US" sz="2400" dirty="0"/>
              <a:t>, that is submitting work that you have already submitted (either in part or fully) for another assessment. However, it is usually acceptable to cite earlier work you have had published.</a:t>
            </a:r>
            <a:endParaRPr lang="en-US" sz="2400" i="1" dirty="0"/>
          </a:p>
          <a:p>
            <a:endParaRPr lang="en-US" sz="2400" dirty="0"/>
          </a:p>
        </p:txBody>
      </p:sp>
      <p:sp>
        <p:nvSpPr>
          <p:cNvPr id="4" name="Adding Text"/>
          <p:cNvSpPr txBox="1">
            <a:spLocks/>
          </p:cNvSpPr>
          <p:nvPr/>
        </p:nvSpPr>
        <p:spPr>
          <a:xfrm>
            <a:off x="457200" y="856306"/>
            <a:ext cx="8229600" cy="465354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400" b="1" kern="1200">
                <a:solidFill>
                  <a:srgbClr val="007FA3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Common forms of plagiarism (2 of 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011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arning Objectives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Objectives (1 of 2)</a:t>
            </a:r>
          </a:p>
        </p:txBody>
      </p:sp>
      <p:sp>
        <p:nvSpPr>
          <p:cNvPr id="3" name="Learning Objective List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800"/>
          </a:xfrm>
        </p:spPr>
        <p:txBody>
          <a:bodyPr/>
          <a:lstStyle/>
          <a:p>
            <a:pPr marL="0" indent="0">
              <a:buNone/>
            </a:pPr>
            <a:r>
              <a:rPr lang="en-GB" i="1" dirty="0"/>
              <a:t>By the end of this chapter you </a:t>
            </a:r>
            <a:r>
              <a:rPr lang="en-GB" i="1" dirty="0" smtClean="0"/>
              <a:t>should:</a:t>
            </a:r>
            <a:endParaRPr lang="en-GB" i="1" dirty="0"/>
          </a:p>
          <a:p>
            <a:pPr marL="0" indent="0">
              <a:buNone/>
            </a:pPr>
            <a:r>
              <a:rPr lang="en-GB" b="1" dirty="0">
                <a:solidFill>
                  <a:srgbClr val="007FA3"/>
                </a:solidFill>
              </a:rPr>
              <a:t>3.1</a:t>
            </a:r>
            <a:r>
              <a:rPr lang="en-GB" dirty="0"/>
              <a:t> understand what is meant by being critical when reviewing the literature;</a:t>
            </a:r>
          </a:p>
          <a:p>
            <a:pPr marL="0" indent="0">
              <a:buNone/>
            </a:pPr>
            <a:r>
              <a:rPr lang="en-GB" b="1" dirty="0">
                <a:solidFill>
                  <a:srgbClr val="007FA3"/>
                </a:solidFill>
              </a:rPr>
              <a:t>3.2</a:t>
            </a:r>
            <a:r>
              <a:rPr lang="en-GB" dirty="0"/>
              <a:t> understand the purpose of the critical literature review and its different forms;</a:t>
            </a:r>
          </a:p>
          <a:p>
            <a:pPr marL="0" indent="0">
              <a:buNone/>
            </a:pPr>
            <a:r>
              <a:rPr lang="en-GB" b="1" dirty="0">
                <a:solidFill>
                  <a:srgbClr val="007FA3"/>
                </a:solidFill>
              </a:rPr>
              <a:t>3.3</a:t>
            </a:r>
            <a:r>
              <a:rPr lang="en-GB" dirty="0"/>
              <a:t> be clear about the content of a critical literature review and possible ways to structure it;</a:t>
            </a:r>
          </a:p>
          <a:p>
            <a:pPr marL="0" indent="0">
              <a:buNone/>
            </a:pPr>
            <a:r>
              <a:rPr lang="en-GB" b="1" dirty="0">
                <a:solidFill>
                  <a:srgbClr val="007FA3"/>
                </a:solidFill>
              </a:rPr>
              <a:t>3.4</a:t>
            </a:r>
            <a:r>
              <a:rPr lang="en-GB" dirty="0"/>
              <a:t> be aware of types of literature available; </a:t>
            </a:r>
          </a:p>
          <a:p>
            <a:pPr marL="0" indent="0">
              <a:buNone/>
            </a:pPr>
            <a:r>
              <a:rPr lang="en-GB" b="1" dirty="0">
                <a:solidFill>
                  <a:srgbClr val="007FA3"/>
                </a:solidFill>
              </a:rPr>
              <a:t>3.5 </a:t>
            </a:r>
            <a:r>
              <a:rPr lang="en-GB" dirty="0"/>
              <a:t>be able to plan literature search strategy and undertake searches;</a:t>
            </a:r>
          </a:p>
          <a:p>
            <a:pPr marL="0" indent="0">
              <a:buNone/>
            </a:pPr>
            <a:r>
              <a:rPr lang="en-GB" b="1" dirty="0">
                <a:solidFill>
                  <a:srgbClr val="007FA3"/>
                </a:solidFill>
              </a:rPr>
              <a:t>3.6</a:t>
            </a:r>
            <a:r>
              <a:rPr lang="en-GB" dirty="0"/>
              <a:t> be able to evaluate the relevance, value and sufficiency of potentially relevant literature;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3399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arning Objectives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Objectives (2 of 2)</a:t>
            </a:r>
          </a:p>
        </p:txBody>
      </p:sp>
      <p:sp>
        <p:nvSpPr>
          <p:cNvPr id="3" name="Learning Objective List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800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007FA3"/>
                </a:solidFill>
              </a:rPr>
              <a:t>3.7</a:t>
            </a:r>
            <a:r>
              <a:rPr lang="en-GB" dirty="0"/>
              <a:t> be able to reference the literature accurately;</a:t>
            </a:r>
            <a:endParaRPr lang="en-GB" b="1" dirty="0">
              <a:solidFill>
                <a:srgbClr val="007FA3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007FA3"/>
                </a:solidFill>
              </a:rPr>
              <a:t>3.8</a:t>
            </a:r>
            <a:r>
              <a:rPr lang="en-GB" dirty="0"/>
              <a:t> understand the process of systematic review;</a:t>
            </a:r>
          </a:p>
          <a:p>
            <a:pPr marL="0" indent="0">
              <a:buNone/>
              <a:tabLst>
                <a:tab pos="449263" algn="l"/>
              </a:tabLst>
            </a:pPr>
            <a:r>
              <a:rPr lang="en-GB" b="1" dirty="0">
                <a:solidFill>
                  <a:srgbClr val="007FA3"/>
                </a:solidFill>
              </a:rPr>
              <a:t>3.9</a:t>
            </a:r>
            <a:r>
              <a:rPr lang="en-GB" dirty="0"/>
              <a:t> be able to draft a critical literature review; </a:t>
            </a:r>
          </a:p>
          <a:p>
            <a:pPr marL="0" indent="0">
              <a:buClr>
                <a:schemeClr val="bg1"/>
              </a:buClr>
              <a:buNone/>
            </a:pPr>
            <a:r>
              <a:rPr lang="en-US" b="1" dirty="0">
                <a:solidFill>
                  <a:srgbClr val="007FA3"/>
                </a:solidFill>
              </a:rPr>
              <a:t>3.10</a:t>
            </a:r>
            <a:r>
              <a:rPr lang="en-US" dirty="0"/>
              <a:t> understand why you must acknowledge others’ work or ideas and avoid plagiarism;</a:t>
            </a:r>
          </a:p>
          <a:p>
            <a:pPr marL="441325" indent="-441325">
              <a:buClr>
                <a:schemeClr val="bg1"/>
              </a:buClr>
              <a:buNone/>
            </a:pPr>
            <a:r>
              <a:rPr lang="en-US" b="1" dirty="0">
                <a:solidFill>
                  <a:srgbClr val="007FA3"/>
                </a:solidFill>
              </a:rPr>
              <a:t>3.11</a:t>
            </a:r>
            <a:r>
              <a:rPr lang="en-US" dirty="0"/>
              <a:t> be able to apply knowledge, skills and understanding gained to your own </a:t>
            </a:r>
            <a:r>
              <a:rPr lang="en-US" dirty="0" smtClean="0"/>
              <a:t>research</a:t>
            </a:r>
            <a:br>
              <a:rPr lang="en-US" dirty="0" smtClean="0"/>
            </a:br>
            <a:r>
              <a:rPr lang="en-US" dirty="0" smtClean="0"/>
              <a:t>project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8335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799" y="674454"/>
            <a:ext cx="3970264" cy="5726346"/>
          </a:xfrm>
          <a:prstGeom prst="rect">
            <a:avLst/>
          </a:prstGeom>
        </p:spPr>
      </p:pic>
      <p:sp>
        <p:nvSpPr>
          <p:cNvPr id="3" name="Figure 6.1"/>
          <p:cNvSpPr>
            <a:spLocks noGrp="1"/>
          </p:cNvSpPr>
          <p:nvPr>
            <p:ph type="title"/>
          </p:nvPr>
        </p:nvSpPr>
        <p:spPr>
          <a:xfrm>
            <a:off x="457200" y="27159"/>
            <a:ext cx="8229600" cy="1066800"/>
          </a:xfrm>
        </p:spPr>
        <p:txBody>
          <a:bodyPr/>
          <a:lstStyle/>
          <a:p>
            <a:r>
              <a:rPr lang="en-US" sz="3400" b="1" dirty="0"/>
              <a:t>Figure 3.1 </a:t>
            </a:r>
            <a:br>
              <a:rPr lang="en-US" sz="3400" b="1" dirty="0"/>
            </a:br>
            <a:r>
              <a:rPr lang="en-US" sz="3400" b="1" dirty="0"/>
              <a:t>The literature review process</a:t>
            </a:r>
          </a:p>
        </p:txBody>
      </p:sp>
    </p:spTree>
    <p:extLst>
      <p:ext uri="{BB962C8B-B14F-4D97-AF65-F5344CB8AC3E}">
        <p14:creationId xmlns:p14="http://schemas.microsoft.com/office/powerpoint/2010/main" val="224517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dding Text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Aspects of critical approach</a:t>
            </a:r>
            <a:endParaRPr lang="en-US" b="1" dirty="0"/>
          </a:p>
        </p:txBody>
      </p:sp>
      <p:sp>
        <p:nvSpPr>
          <p:cNvPr id="3" name="Text Box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Critique of rhetoric;</a:t>
            </a:r>
          </a:p>
          <a:p>
            <a:r>
              <a:rPr lang="en-US" sz="2400" dirty="0"/>
              <a:t>Critique of tradition;</a:t>
            </a:r>
          </a:p>
          <a:p>
            <a:r>
              <a:rPr lang="en-US" sz="2400" dirty="0"/>
              <a:t>Critique of authority;</a:t>
            </a:r>
          </a:p>
          <a:p>
            <a:r>
              <a:rPr lang="en-US" sz="2400" dirty="0"/>
              <a:t>Critique of objectivity.</a:t>
            </a:r>
          </a:p>
        </p:txBody>
      </p:sp>
    </p:spTree>
    <p:extLst>
      <p:ext uri="{BB962C8B-B14F-4D97-AF65-F5344CB8AC3E}">
        <p14:creationId xmlns:p14="http://schemas.microsoft.com/office/powerpoint/2010/main" val="1119020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dding Text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of critical review</a:t>
            </a:r>
            <a:endParaRPr lang="en-US" b="1" dirty="0"/>
          </a:p>
        </p:txBody>
      </p:sp>
      <p:sp>
        <p:nvSpPr>
          <p:cNvPr id="3" name="Text Box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Integrative review;</a:t>
            </a:r>
          </a:p>
          <a:p>
            <a:r>
              <a:rPr lang="en-US" sz="2400" dirty="0"/>
              <a:t>Theoretical review;</a:t>
            </a:r>
          </a:p>
          <a:p>
            <a:r>
              <a:rPr lang="en-US" sz="2400" dirty="0"/>
              <a:t>Historical review;</a:t>
            </a:r>
          </a:p>
          <a:p>
            <a:r>
              <a:rPr lang="en-US" sz="2400" dirty="0"/>
              <a:t>Methodological review;</a:t>
            </a:r>
          </a:p>
          <a:p>
            <a:r>
              <a:rPr lang="en-US" sz="2400" dirty="0"/>
              <a:t>Systematic review.</a:t>
            </a:r>
          </a:p>
        </p:txBody>
      </p:sp>
    </p:spTree>
    <p:extLst>
      <p:ext uri="{BB962C8B-B14F-4D97-AF65-F5344CB8AC3E}">
        <p14:creationId xmlns:p14="http://schemas.microsoft.com/office/powerpoint/2010/main" val="2853983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igure 6.1"/>
          <p:cNvSpPr>
            <a:spLocks noGrp="1"/>
          </p:cNvSpPr>
          <p:nvPr>
            <p:ph type="title"/>
          </p:nvPr>
        </p:nvSpPr>
        <p:spPr>
          <a:xfrm>
            <a:off x="457200" y="27159"/>
            <a:ext cx="8229600" cy="1066800"/>
          </a:xfrm>
        </p:spPr>
        <p:txBody>
          <a:bodyPr/>
          <a:lstStyle/>
          <a:p>
            <a:r>
              <a:rPr lang="en-US" sz="3400" b="1" dirty="0"/>
              <a:t>Figure 3.2 </a:t>
            </a:r>
            <a:br>
              <a:rPr lang="en-US" sz="3400" b="1" dirty="0"/>
            </a:br>
            <a:r>
              <a:rPr lang="en-US" dirty="0"/>
              <a:t>Literature review structure</a:t>
            </a:r>
            <a:endParaRPr lang="en-US" sz="3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24000"/>
            <a:ext cx="7772400" cy="4530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790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Structure"/>
          <p:cNvSpPr>
            <a:spLocks noGrp="1"/>
          </p:cNvSpPr>
          <p:nvPr>
            <p:ph type="title"/>
          </p:nvPr>
        </p:nvSpPr>
        <p:spPr>
          <a:xfrm>
            <a:off x="457200" y="-30480"/>
            <a:ext cx="8229600" cy="1097280"/>
          </a:xfrm>
        </p:spPr>
        <p:txBody>
          <a:bodyPr/>
          <a:lstStyle/>
          <a:p>
            <a:r>
              <a:rPr lang="en-US" b="1" dirty="0"/>
              <a:t>Table </a:t>
            </a:r>
            <a:r>
              <a:rPr lang="en-US" dirty="0"/>
              <a:t>3.1 (1 of 2)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Main literature sources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8EE6E7-28B9-6848-A0EC-5DFF72140537}"/>
              </a:ext>
            </a:extLst>
          </p:cNvPr>
          <p:cNvSpPr txBox="1"/>
          <p:nvPr/>
        </p:nvSpPr>
        <p:spPr>
          <a:xfrm>
            <a:off x="381000" y="5791200"/>
            <a:ext cx="32079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i="1" dirty="0"/>
              <a:t>Source</a:t>
            </a:r>
            <a:r>
              <a:rPr lang="en-GB" sz="800" dirty="0"/>
              <a:t>: © Mark Saunders, Phillip Lewis and Adrian Thornhill 2018</a:t>
            </a:r>
            <a:endParaRPr lang="en-GB" sz="2000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9873DE3-B6BC-7F44-B6F4-0960137927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133094"/>
              </p:ext>
            </p:extLst>
          </p:nvPr>
        </p:nvGraphicFramePr>
        <p:xfrm>
          <a:off x="457200" y="2230120"/>
          <a:ext cx="8001000" cy="34848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3216161624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580850730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Source</a:t>
                      </a:r>
                    </a:p>
                  </a:txBody>
                  <a:tcPr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FA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Content</a:t>
                      </a:r>
                    </a:p>
                  </a:txBody>
                  <a:tcPr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F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108119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Referenced</a:t>
                      </a:r>
                      <a:r>
                        <a:rPr lang="en-GB" baseline="0" dirty="0"/>
                        <a:t> (peer-reviewed) academic journal</a:t>
                      </a:r>
                      <a:endParaRPr lang="en-GB" dirty="0"/>
                    </a:p>
                  </a:txBody>
                  <a:tcPr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AE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Detailed reports of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research. Written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by experts and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evaluated by other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experts to assess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quality and suitability for publication.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Rigorous attention paid to detail and verification.</a:t>
                      </a:r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A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08516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Non-referenced</a:t>
                      </a:r>
                      <a:r>
                        <a:rPr lang="en-GB" baseline="0" dirty="0"/>
                        <a:t> academic journal</a:t>
                      </a:r>
                      <a:endParaRPr lang="en-GB" dirty="0"/>
                    </a:p>
                  </a:txBody>
                  <a:tcPr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AE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May contain detailed reports of research.</a:t>
                      </a:r>
                      <a:r>
                        <a:rPr lang="en-GB" baseline="0" dirty="0"/>
                        <a:t> Selected by editor or editorial board with subject knowledge.</a:t>
                      </a:r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A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Professional</a:t>
                      </a:r>
                      <a:r>
                        <a:rPr lang="en-GB" baseline="0" dirty="0"/>
                        <a:t> Journals</a:t>
                      </a:r>
                      <a:endParaRPr lang="en-GB" dirty="0"/>
                    </a:p>
                  </a:txBody>
                  <a:tcPr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AE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Mix</a:t>
                      </a:r>
                      <a:r>
                        <a:rPr lang="en-GB" baseline="0" dirty="0"/>
                        <a:t> of news items and practical detailed accounts. Sometimes include summaries of research.</a:t>
                      </a:r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A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715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dirty="0"/>
                        <a:t>Trade journals/magazines</a:t>
                      </a:r>
                    </a:p>
                  </a:txBody>
                  <a:tcPr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4EA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Mix of</a:t>
                      </a:r>
                      <a:r>
                        <a:rPr lang="en-GB" baseline="0" dirty="0"/>
                        <a:t> news items and practical detailed accounts.</a:t>
                      </a:r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4EA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342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6213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Structure"/>
          <p:cNvSpPr>
            <a:spLocks noGrp="1"/>
          </p:cNvSpPr>
          <p:nvPr>
            <p:ph type="title"/>
          </p:nvPr>
        </p:nvSpPr>
        <p:spPr>
          <a:xfrm>
            <a:off x="457200" y="-30935"/>
            <a:ext cx="8229600" cy="1097280"/>
          </a:xfrm>
        </p:spPr>
        <p:txBody>
          <a:bodyPr/>
          <a:lstStyle/>
          <a:p>
            <a:r>
              <a:rPr lang="en-US" b="1" dirty="0"/>
              <a:t>Table </a:t>
            </a:r>
            <a:r>
              <a:rPr lang="en-US" dirty="0"/>
              <a:t>3.1 (2 of 2)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Main literature sources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8EE6E7-28B9-6848-A0EC-5DFF72140537}"/>
              </a:ext>
            </a:extLst>
          </p:cNvPr>
          <p:cNvSpPr txBox="1"/>
          <p:nvPr/>
        </p:nvSpPr>
        <p:spPr>
          <a:xfrm>
            <a:off x="354421" y="5715000"/>
            <a:ext cx="32079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i="1" dirty="0"/>
              <a:t>Source</a:t>
            </a:r>
            <a:r>
              <a:rPr lang="en-GB" sz="800" dirty="0"/>
              <a:t>: © Mark Saunders, Phillip Lewis and Adrian Thornhill 2018</a:t>
            </a:r>
            <a:endParaRPr lang="en-GB" sz="20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9873DE3-B6BC-7F44-B6F4-0960137927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010862"/>
              </p:ext>
            </p:extLst>
          </p:nvPr>
        </p:nvGraphicFramePr>
        <p:xfrm>
          <a:off x="457200" y="2057400"/>
          <a:ext cx="8001000" cy="35864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3216161624"/>
                    </a:ext>
                  </a:extLst>
                </a:gridCol>
                <a:gridCol w="6400800">
                  <a:extLst>
                    <a:ext uri="{9D8B030D-6E8A-4147-A177-3AD203B41FA5}">
                      <a16:colId xmlns:a16="http://schemas.microsoft.com/office/drawing/2014/main" val="580850730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Source</a:t>
                      </a:r>
                    </a:p>
                  </a:txBody>
                  <a:tcPr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FA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Content</a:t>
                      </a:r>
                    </a:p>
                  </a:txBody>
                  <a:tcPr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F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108119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dirty="0"/>
                        <a:t>Books and e-books</a:t>
                      </a:r>
                    </a:p>
                  </a:txBody>
                  <a:tcPr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A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Written for specific</a:t>
                      </a:r>
                      <a:r>
                        <a:rPr lang="en-GB" baseline="0" dirty="0"/>
                        <a:t> audiences. Usually in an ordered and relatively accessible format. Often draw on wide range of sources</a:t>
                      </a:r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A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08516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Newspapers</a:t>
                      </a:r>
                    </a:p>
                  </a:txBody>
                  <a:tcPr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AE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Written for a particular market segment. Filtered dependant on events. May</a:t>
                      </a:r>
                      <a:r>
                        <a:rPr lang="en-GB" baseline="0" dirty="0"/>
                        <a:t> be written from particular viewpoint.</a:t>
                      </a:r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A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Conference proceedings</a:t>
                      </a:r>
                    </a:p>
                  </a:txBody>
                  <a:tcPr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AE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Selected papers presented at a conference.</a:t>
                      </a:r>
                    </a:p>
                  </a:txBody>
                  <a:tcPr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A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7715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dirty="0"/>
                        <a:t>Reports </a:t>
                      </a:r>
                    </a:p>
                  </a:txBody>
                  <a:tcPr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A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Topic specific. Written by academics and organisations.</a:t>
                      </a:r>
                      <a:r>
                        <a:rPr lang="en-GB" baseline="0" dirty="0"/>
                        <a:t> Those from established organisations often of high quality.</a:t>
                      </a:r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A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r>
                        <a:rPr lang="en-GB" dirty="0"/>
                        <a:t>Theses</a:t>
                      </a:r>
                    </a:p>
                  </a:txBody>
                  <a:tcPr>
                    <a:lnR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4EA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Often most</a:t>
                      </a:r>
                      <a:r>
                        <a:rPr lang="en-GB" baseline="0" dirty="0"/>
                        <a:t> up-to-date research but very specific.</a:t>
                      </a:r>
                      <a:endParaRPr lang="en-GB" dirty="0"/>
                    </a:p>
                  </a:txBody>
                  <a:tcPr>
                    <a:lnL w="571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4EA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342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790080"/>
      </p:ext>
    </p:extLst>
  </p:cSld>
  <p:clrMapOvr>
    <a:masterClrMapping/>
  </p:clrMapOvr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310</TotalTime>
  <Words>851</Words>
  <Application>Microsoft Office PowerPoint</Application>
  <PresentationFormat>On-screen Show (4:3)</PresentationFormat>
  <Paragraphs>119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Verdana</vt:lpstr>
      <vt:lpstr>Wingdings</vt:lpstr>
      <vt:lpstr>508 Lecture</vt:lpstr>
      <vt:lpstr>Research Methods for Business Students</vt:lpstr>
      <vt:lpstr>Learning Objectives (1 of 2)</vt:lpstr>
      <vt:lpstr>Learning Objectives (2 of 2)</vt:lpstr>
      <vt:lpstr>Figure 3.1  The literature review process</vt:lpstr>
      <vt:lpstr>Aspects of critical approach</vt:lpstr>
      <vt:lpstr>Forms of critical review</vt:lpstr>
      <vt:lpstr>Figure 3.2  Literature review structure</vt:lpstr>
      <vt:lpstr>Table 3.1 (1 of 2) Main literature sources</vt:lpstr>
      <vt:lpstr>Table 3.1 (2 of 2) Main literature sources</vt:lpstr>
      <vt:lpstr>Planning your literature search</vt:lpstr>
      <vt:lpstr>Conducting your literature search</vt:lpstr>
      <vt:lpstr>Table 3.4 Selected online search tools and their coverage</vt:lpstr>
      <vt:lpstr>Five questions to employ in critical reading</vt:lpstr>
      <vt:lpstr>Table 3.5 (1 of 2) Bibliographic details required</vt:lpstr>
      <vt:lpstr>Table 3.5 (2 of 2) Bibliographic details required</vt:lpstr>
      <vt:lpstr>Figure 3.3  Reporting a Systematic Review</vt:lpstr>
      <vt:lpstr>Common forms of plagiarism (1 of 2)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 Compliant Lecture PowerPoint</dc:title>
  <dc:subject>Research Methods for Business Students</dc:subject>
  <dc:creator>Ben Saunders</dc:creator>
  <cp:keywords>Research Methods</cp:keywords>
  <dc:description/>
  <cp:lastModifiedBy>Vivekan G</cp:lastModifiedBy>
  <cp:revision>177</cp:revision>
  <dcterms:created xsi:type="dcterms:W3CDTF">2014-07-14T20:04:21Z</dcterms:created>
  <dcterms:modified xsi:type="dcterms:W3CDTF">2019-06-08T09:39:25Z</dcterms:modified>
  <cp:category/>
</cp:coreProperties>
</file>