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18" r:id="rId2"/>
    <p:sldId id="319" r:id="rId3"/>
    <p:sldId id="332" r:id="rId4"/>
    <p:sldId id="320" r:id="rId5"/>
    <p:sldId id="349" r:id="rId6"/>
    <p:sldId id="350" r:id="rId7"/>
    <p:sldId id="352" r:id="rId8"/>
    <p:sldId id="351" r:id="rId9"/>
    <p:sldId id="347" r:id="rId10"/>
    <p:sldId id="34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resh, Anandan" initials="SA" lastIdx="1" clrIdx="0">
    <p:extLst>
      <p:ext uri="{19B8F6BF-5375-455C-9EA6-DF929625EA0E}">
        <p15:presenceInfo xmlns:p15="http://schemas.microsoft.com/office/powerpoint/2012/main" userId="S-1-5-21-2752970185-40930380-1894245210-21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EAE4"/>
    <a:srgbClr val="007FA3"/>
    <a:srgbClr val="0015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56" autoAdjust="0"/>
    <p:restoredTop sz="95124" autoAdjust="0"/>
  </p:normalViewPr>
  <p:slideViewPr>
    <p:cSldViewPr>
      <p:cViewPr varScale="1">
        <p:scale>
          <a:sx n="106" d="100"/>
          <a:sy n="106" d="100"/>
        </p:scale>
        <p:origin x="1896" y="102"/>
      </p:cViewPr>
      <p:guideLst>
        <p:guide orient="horz" pos="274"/>
        <p:guide pos="2880"/>
      </p:guideLst>
    </p:cSldViewPr>
  </p:slideViewPr>
  <p:outlineViewPr>
    <p:cViewPr>
      <p:scale>
        <a:sx n="33" d="100"/>
        <a:sy n="33" d="100"/>
      </p:scale>
      <p:origin x="0" y="4725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179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D874E-E9D5-433B-A149-BDF6BFDD40A8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AA22-461C-45B4-A301-BFCA580174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9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51F04-9E25-42C3-8BC5-EC2E8469D95E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D6722-9B4D-4E29-B226-C325925A81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F78A6-6942-440F-9655-1DC0E3C5C1F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395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F78A6-6942-440F-9655-1DC0E3C5C1F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083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F78A6-6942-440F-9655-1DC0E3C5C1F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429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white">
          <a:xfrm>
            <a:off x="0" y="0"/>
            <a:ext cx="9144000" cy="3886200"/>
          </a:xfrm>
          <a:prstGeom prst="rect">
            <a:avLst/>
          </a:prstGeom>
          <a:solidFill>
            <a:srgbClr val="007FA3"/>
          </a:solidFill>
          <a:ln>
            <a:solidFill>
              <a:srgbClr val="007F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</p:spPr>
        <p:txBody>
          <a:bodyPr anchor="b">
            <a:no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687" y="3962400"/>
            <a:ext cx="7794626" cy="17526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980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5/25/2019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10" y="6376789"/>
            <a:ext cx="918000" cy="279915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1600200" y="6429345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>
                <a:ea typeface="Verdana" panose="020B0604030504040204" pitchFamily="34" charset="0"/>
                <a:cs typeface="Verdana" panose="020B0604030504040204" pitchFamily="34" charset="0"/>
              </a:rPr>
              <a:t>Copyright © </a:t>
            </a:r>
            <a:r>
              <a:rPr lang="en-US" altLang="en-US" sz="12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2019, 2016, 2012 </a:t>
            </a:r>
            <a:r>
              <a:rPr lang="en-US" altLang="en-US" sz="1200" b="0" dirty="0">
                <a:ea typeface="Verdana" panose="020B0604030504040204" pitchFamily="34" charset="0"/>
                <a:cs typeface="Verdana" panose="020B0604030504040204" pitchFamily="34" charset="0"/>
              </a:rPr>
              <a:t>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711136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Add edition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0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/>
              <a:t>Chapter ##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/>
              <a:t>Chapter title</a:t>
            </a:r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93969" y="6165337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5/25/2019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76789"/>
            <a:ext cx="918000" cy="279915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1600200" y="6429345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>
                <a:ea typeface="Verdana" panose="020B0604030504040204" pitchFamily="34" charset="0"/>
                <a:cs typeface="Verdana" panose="020B0604030504040204" pitchFamily="34" charset="0"/>
              </a:rPr>
              <a:t>Copyright © 2019, </a:t>
            </a:r>
            <a:r>
              <a:rPr lang="en-US" altLang="en-US" sz="12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2016, </a:t>
            </a:r>
            <a:r>
              <a:rPr lang="en-US" altLang="en-US" sz="1200" b="0" dirty="0">
                <a:ea typeface="Verdana" panose="020B0604030504040204" pitchFamily="34" charset="0"/>
                <a:cs typeface="Verdana" panose="020B0604030504040204" pitchFamily="34" charset="0"/>
              </a:rPr>
              <a:t>2012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981062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Learning Objectiv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Learning Objectives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027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add Learning Objective(s)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5/25/2019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63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FA3"/>
              </a:buClr>
              <a:buSzPct val="100000"/>
              <a:defRPr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335713" y="113072"/>
            <a:ext cx="2133600" cy="182880"/>
          </a:xfrm>
        </p:spPr>
        <p:txBody>
          <a:bodyPr/>
          <a:lstStyle/>
          <a:p>
            <a:fld id="{A9DF6EFB-3F44-496C-A842-1E0B3D3B975A}" type="datetimeFigureOut">
              <a:rPr lang="en-US" smtClean="0"/>
              <a:pPr/>
              <a:t>5/25/2019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9312" y="113072"/>
            <a:ext cx="551783" cy="182880"/>
          </a:xfrm>
        </p:spPr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18872" indent="-118872">
              <a:buClr>
                <a:srgbClr val="007FA3"/>
              </a:buClr>
              <a:buSzPct val="25000"/>
              <a:defRPr sz="1600"/>
            </a:lvl1pPr>
            <a:lvl2pPr marL="569913" indent="-285750">
              <a:buClr>
                <a:srgbClr val="007FA3"/>
              </a:buClr>
              <a:defRPr sz="1600"/>
            </a:lvl2pPr>
            <a:lvl3pPr>
              <a:buClr>
                <a:srgbClr val="007FA3"/>
              </a:buClr>
              <a:defRPr sz="1600"/>
            </a:lvl3pPr>
            <a:lvl4pPr>
              <a:buClr>
                <a:srgbClr val="007FA3"/>
              </a:buClr>
              <a:defRPr sz="1600"/>
            </a:lvl4pPr>
            <a:lvl5pPr>
              <a:buClr>
                <a:srgbClr val="007FA3"/>
              </a:buClr>
              <a:defRPr sz="1600"/>
            </a:lvl5pPr>
            <a:lvl6pPr>
              <a:buClr>
                <a:srgbClr val="007FA3"/>
              </a:buClr>
              <a:defRPr sz="1600"/>
            </a:lvl6pPr>
            <a:lvl7pPr>
              <a:buClr>
                <a:srgbClr val="007FA3"/>
              </a:buClr>
              <a:defRPr sz="1600"/>
            </a:lvl7pPr>
            <a:lvl8pPr>
              <a:buClr>
                <a:srgbClr val="007FA3"/>
              </a:buClr>
              <a:defRPr sz="1600"/>
            </a:lvl8pPr>
            <a:lvl9pPr>
              <a:buClr>
                <a:srgbClr val="007FA3"/>
              </a:buCl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00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1066800"/>
          </a:xfrm>
        </p:spPr>
        <p:txBody>
          <a:bodyPr anchor="t"/>
          <a:lstStyle>
            <a:lvl1pPr>
              <a:defRPr sz="3400">
                <a:solidFill>
                  <a:srgbClr val="007FA3"/>
                </a:solidFill>
              </a:defRPr>
            </a:lvl1pPr>
          </a:lstStyle>
          <a:p>
            <a:r>
              <a:rPr lang="en-US" dirty="0"/>
              <a:t>Click to add figure number and 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5/25/2019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10" y="6376789"/>
            <a:ext cx="918000" cy="27991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600200" y="6429345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>
                <a:ea typeface="Verdana" panose="020B0604030504040204" pitchFamily="34" charset="0"/>
                <a:cs typeface="Verdana" panose="020B0604030504040204" pitchFamily="34" charset="0"/>
              </a:rPr>
              <a:t>Copyright © 2019, </a:t>
            </a:r>
            <a:r>
              <a:rPr lang="en-US" altLang="en-US" sz="12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2016, </a:t>
            </a:r>
            <a:r>
              <a:rPr lang="en-US" altLang="en-US" sz="1200" b="0" dirty="0">
                <a:ea typeface="Verdana" panose="020B0604030504040204" pitchFamily="34" charset="0"/>
                <a:cs typeface="Verdana" panose="020B0604030504040204" pitchFamily="34" charset="0"/>
              </a:rPr>
              <a:t>2012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637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3962400"/>
            <a:ext cx="8229600" cy="21637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799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2152651"/>
          </a:xfrm>
        </p:spPr>
        <p:txBody>
          <a:bodyPr anchor="b">
            <a:noAutofit/>
          </a:bodyPr>
          <a:lstStyle>
            <a:lvl1pPr algn="l">
              <a:defRPr sz="3400" b="1" cap="none" baseline="0">
                <a:solidFill>
                  <a:srgbClr val="007FA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4687" y="3962400"/>
            <a:ext cx="7794627" cy="175260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rgbClr val="007FA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704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126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35713" y="113072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5/25/2019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9312" y="113072"/>
            <a:ext cx="551783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Pearson Logo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76789"/>
            <a:ext cx="918000" cy="279915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600200" y="6429345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>
                <a:ea typeface="Verdana" panose="020B0604030504040204" pitchFamily="34" charset="0"/>
                <a:cs typeface="Verdana" panose="020B0604030504040204" pitchFamily="34" charset="0"/>
              </a:rPr>
              <a:t>Copyright © 2019, </a:t>
            </a:r>
            <a:r>
              <a:rPr lang="en-US" altLang="en-US" sz="12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2016, </a:t>
            </a:r>
            <a:r>
              <a:rPr lang="en-US" altLang="en-US" sz="1200" b="0" dirty="0">
                <a:ea typeface="Verdana" panose="020B0604030504040204" pitchFamily="34" charset="0"/>
                <a:cs typeface="Verdana" panose="020B0604030504040204" pitchFamily="34" charset="0"/>
              </a:rPr>
              <a:t>2012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9157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6" r:id="rId3"/>
    <p:sldLayoutId id="2147483650" r:id="rId4"/>
    <p:sldLayoutId id="2147483659" r:id="rId5"/>
    <p:sldLayoutId id="2147483658" r:id="rId6"/>
    <p:sldLayoutId id="2147483660" r:id="rId7"/>
    <p:sldLayoutId id="2147483651" r:id="rId8"/>
    <p:sldLayoutId id="2147483654" r:id="rId9"/>
    <p:sldLayoutId id="2147483655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400" b="1" kern="1200">
          <a:solidFill>
            <a:srgbClr val="007FA3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56032" indent="-256032" algn="l" defTabSz="914400" rtl="0" eaLnBrk="1" latinLnBrk="0" hangingPunct="1">
        <a:spcBef>
          <a:spcPts val="15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Clr>
          <a:srgbClr val="007FA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Methods for Business Students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8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sz="2000" dirty="0"/>
              <a:t>edition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3000" dirty="0"/>
              <a:t>Chapter 2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Choosing a research topic and developing your research proposal</a:t>
            </a:r>
            <a:endParaRPr lang="en-US" sz="2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617FEEE-484F-5442-BF88-67D7EDE5AD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99" y="1282547"/>
            <a:ext cx="3644374" cy="496154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53861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igure 6.1"/>
          <p:cNvSpPr>
            <a:spLocks noGrp="1"/>
          </p:cNvSpPr>
          <p:nvPr>
            <p:ph type="title"/>
          </p:nvPr>
        </p:nvSpPr>
        <p:spPr>
          <a:xfrm>
            <a:off x="457200" y="27159"/>
            <a:ext cx="8229600" cy="1066800"/>
          </a:xfrm>
        </p:spPr>
        <p:txBody>
          <a:bodyPr/>
          <a:lstStyle/>
          <a:p>
            <a:r>
              <a:rPr lang="en-US" sz="3400" b="1" dirty="0"/>
              <a:t>Figure 2.2 </a:t>
            </a:r>
            <a:br>
              <a:rPr lang="en-US" sz="3400" b="1" dirty="0"/>
            </a:br>
            <a:r>
              <a:rPr lang="en-US" sz="3400" b="1" dirty="0"/>
              <a:t>Gantt chart for a student’s research project (part)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976115"/>
            <a:ext cx="7530452" cy="4196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11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arning Objectives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Learning Objectives</a:t>
            </a:r>
          </a:p>
        </p:txBody>
      </p:sp>
      <p:sp>
        <p:nvSpPr>
          <p:cNvPr id="3" name="Learning Objective List"/>
          <p:cNvSpPr>
            <a:spLocks noGrp="1"/>
          </p:cNvSpPr>
          <p:nvPr>
            <p:ph idx="1"/>
          </p:nvPr>
        </p:nvSpPr>
        <p:spPr>
          <a:xfrm>
            <a:off x="457200" y="1600201"/>
            <a:ext cx="8534400" cy="4038600"/>
          </a:xfrm>
        </p:spPr>
        <p:txBody>
          <a:bodyPr/>
          <a:lstStyle/>
          <a:p>
            <a:pPr marL="0" indent="0">
              <a:buNone/>
            </a:pPr>
            <a:r>
              <a:rPr lang="en-GB" i="1" dirty="0"/>
              <a:t>By the end of this chapter you </a:t>
            </a:r>
            <a:r>
              <a:rPr lang="en-GB" i="1" dirty="0" smtClean="0"/>
              <a:t>should be able to:</a:t>
            </a:r>
          </a:p>
          <a:p>
            <a:pPr marL="0" indent="0">
              <a:buNone/>
            </a:pPr>
            <a:r>
              <a:rPr lang="en-GB" b="1" dirty="0">
                <a:solidFill>
                  <a:srgbClr val="007FA3"/>
                </a:solidFill>
              </a:rPr>
              <a:t>2.1</a:t>
            </a:r>
            <a:r>
              <a:rPr lang="en-GB" dirty="0"/>
              <a:t> identify the characteristics of a good research topic;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007FA3"/>
                </a:solidFill>
              </a:rPr>
              <a:t>2.2</a:t>
            </a:r>
            <a:r>
              <a:rPr lang="en-GB" dirty="0" smtClean="0"/>
              <a:t> </a:t>
            </a:r>
            <a:r>
              <a:rPr lang="en-GB" dirty="0"/>
              <a:t>generate and refine ideas to choose a suitable research topic;</a:t>
            </a:r>
          </a:p>
          <a:p>
            <a:pPr marL="344488" indent="-344488">
              <a:buNone/>
            </a:pPr>
            <a:r>
              <a:rPr lang="en-GB" b="1" dirty="0">
                <a:solidFill>
                  <a:srgbClr val="007FA3"/>
                </a:solidFill>
              </a:rPr>
              <a:t>2.3</a:t>
            </a:r>
            <a:r>
              <a:rPr lang="en-GB" dirty="0"/>
              <a:t> express your research topic as a clear research question(s), and as an aim </a:t>
            </a:r>
            <a:r>
              <a:rPr lang="en-GB" dirty="0" smtClean="0"/>
              <a:t>and</a:t>
            </a:r>
            <a:br>
              <a:rPr lang="en-GB" dirty="0" smtClean="0"/>
            </a:br>
            <a:r>
              <a:rPr lang="en-GB" dirty="0" smtClean="0"/>
              <a:t>objectives</a:t>
            </a:r>
            <a:r>
              <a:rPr lang="en-GB" dirty="0"/>
              <a:t>;</a:t>
            </a:r>
          </a:p>
          <a:p>
            <a:pPr marL="344488" indent="-344488" defTabSz="1077913">
              <a:buNone/>
            </a:pPr>
            <a:r>
              <a:rPr lang="en-GB" b="1" dirty="0">
                <a:solidFill>
                  <a:srgbClr val="007FA3"/>
                </a:solidFill>
              </a:rPr>
              <a:t>2.4</a:t>
            </a:r>
            <a:r>
              <a:rPr lang="en-GB" dirty="0"/>
              <a:t> understand the relationship between the research question(s), research aim </a:t>
            </a:r>
            <a:r>
              <a:rPr lang="en-GB" dirty="0" smtClean="0"/>
              <a:t>and</a:t>
            </a:r>
            <a:br>
              <a:rPr lang="en-GB" dirty="0" smtClean="0"/>
            </a:br>
            <a:r>
              <a:rPr lang="en-GB" dirty="0" smtClean="0"/>
              <a:t>research </a:t>
            </a:r>
            <a:r>
              <a:rPr lang="en-GB" dirty="0"/>
              <a:t>objectives;</a:t>
            </a:r>
          </a:p>
          <a:p>
            <a:pPr marL="344488" indent="-344488">
              <a:buNone/>
            </a:pPr>
            <a:r>
              <a:rPr lang="en-GB" b="1" dirty="0">
                <a:solidFill>
                  <a:srgbClr val="007FA3"/>
                </a:solidFill>
              </a:rPr>
              <a:t>2.5</a:t>
            </a:r>
            <a:r>
              <a:rPr lang="en-GB" dirty="0"/>
              <a:t> recognise the role of theory in developing the research question(s), research aim and research objectives;</a:t>
            </a:r>
          </a:p>
          <a:p>
            <a:pPr marL="0" indent="0">
              <a:buNone/>
            </a:pPr>
            <a:r>
              <a:rPr lang="en-GB" b="1" dirty="0">
                <a:solidFill>
                  <a:srgbClr val="007FA3"/>
                </a:solidFill>
              </a:rPr>
              <a:t>2.6</a:t>
            </a:r>
            <a:r>
              <a:rPr lang="en-GB" dirty="0"/>
              <a:t> develop a written research proposal that outlines your proposed research project.</a:t>
            </a:r>
          </a:p>
        </p:txBody>
      </p:sp>
    </p:spTree>
    <p:extLst>
      <p:ext uri="{BB962C8B-B14F-4D97-AF65-F5344CB8AC3E}">
        <p14:creationId xmlns:p14="http://schemas.microsoft.com/office/powerpoint/2010/main" val="79339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Structure"/>
          <p:cNvSpPr>
            <a:spLocks noGrp="1"/>
          </p:cNvSpPr>
          <p:nvPr>
            <p:ph type="title"/>
          </p:nvPr>
        </p:nvSpPr>
        <p:spPr>
          <a:xfrm>
            <a:off x="457200" y="487313"/>
            <a:ext cx="8229600" cy="1097280"/>
          </a:xfrm>
        </p:spPr>
        <p:txBody>
          <a:bodyPr/>
          <a:lstStyle/>
          <a:p>
            <a:r>
              <a:rPr lang="en-US" b="1" dirty="0"/>
              <a:t>Table 2.1 </a:t>
            </a:r>
            <a:br>
              <a:rPr lang="en-US" b="1" dirty="0"/>
            </a:br>
            <a:r>
              <a:rPr lang="en-US" b="1" dirty="0"/>
              <a:t>More frequently used techniques for generating and refining research ideas</a:t>
            </a:r>
          </a:p>
        </p:txBody>
      </p:sp>
      <p:sp>
        <p:nvSpPr>
          <p:cNvPr id="2" name="Text Box 1"/>
          <p:cNvSpPr>
            <a:spLocks noGrp="1"/>
          </p:cNvSpPr>
          <p:nvPr>
            <p:ph idx="1"/>
          </p:nvPr>
        </p:nvSpPr>
        <p:spPr>
          <a:xfrm>
            <a:off x="1295400" y="1584593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7" y="2362200"/>
            <a:ext cx="8312727" cy="2343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21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dding Text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Brainstorming</a:t>
            </a:r>
            <a:endParaRPr lang="en-US" b="1" dirty="0"/>
          </a:p>
        </p:txBody>
      </p:sp>
      <p:sp>
        <p:nvSpPr>
          <p:cNvPr id="3" name="Text Box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  <a:tabLst>
                <a:tab pos="388938" algn="l"/>
              </a:tabLst>
            </a:pPr>
            <a:r>
              <a:rPr lang="en-US" b="1" dirty="0" smtClean="0"/>
              <a:t> </a:t>
            </a:r>
            <a:r>
              <a:rPr lang="en-US" b="1" i="1" dirty="0" smtClean="0"/>
              <a:t>Defining </a:t>
            </a:r>
            <a:r>
              <a:rPr lang="en-US" b="1" i="1" dirty="0"/>
              <a:t>the problem. </a:t>
            </a:r>
            <a:r>
              <a:rPr lang="en-US" dirty="0"/>
              <a:t>This will focus on the sorts of ideas you are interested in – as </a:t>
            </a:r>
            <a:r>
              <a:rPr lang="en-US" dirty="0" smtClean="0"/>
              <a:t>	precisely </a:t>
            </a:r>
            <a:r>
              <a:rPr lang="en-US" dirty="0"/>
              <a:t>as possible. In the early stages of formulating a topic this may be as vague </a:t>
            </a:r>
            <a:r>
              <a:rPr lang="en-US" dirty="0" smtClean="0"/>
              <a:t>	as</a:t>
            </a:r>
            <a:r>
              <a:rPr lang="en-US" dirty="0"/>
              <a:t>, ‘I am interested in marketing but don’t know what to do for my research topic’.</a:t>
            </a:r>
            <a:endParaRPr lang="en-US" b="1" i="1" dirty="0"/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 </a:t>
            </a:r>
            <a:r>
              <a:rPr lang="en-US" b="1" i="1" dirty="0" smtClean="0"/>
              <a:t>Asking </a:t>
            </a:r>
            <a:r>
              <a:rPr lang="en-US" b="1" i="1" dirty="0"/>
              <a:t>for suggestions. </a:t>
            </a:r>
            <a:r>
              <a:rPr lang="en-US" dirty="0"/>
              <a:t>These will relate to the problem.</a:t>
            </a:r>
            <a:endParaRPr lang="en-US" b="1" i="1" dirty="0"/>
          </a:p>
          <a:p>
            <a:pPr marL="342900" indent="-342900">
              <a:buFont typeface="+mj-lt"/>
              <a:buAutoNum type="arabicPeriod"/>
              <a:tabLst>
                <a:tab pos="388938" algn="l"/>
              </a:tabLst>
            </a:pPr>
            <a:r>
              <a:rPr lang="en-US" b="1" dirty="0" smtClean="0"/>
              <a:t> </a:t>
            </a:r>
            <a:r>
              <a:rPr lang="en-US" b="1" i="1" dirty="0" smtClean="0"/>
              <a:t>Recording </a:t>
            </a:r>
            <a:r>
              <a:rPr lang="en-US" b="1" i="1" dirty="0"/>
              <a:t>suggestions. </a:t>
            </a:r>
            <a:r>
              <a:rPr lang="en-US" dirty="0"/>
              <a:t>As you record these you will need to observe the following </a:t>
            </a:r>
            <a:r>
              <a:rPr lang="en-US" dirty="0" smtClean="0"/>
              <a:t>	rules</a:t>
            </a:r>
            <a:r>
              <a:rPr lang="en-US" dirty="0"/>
              <a:t>: </a:t>
            </a:r>
          </a:p>
          <a:p>
            <a:pPr marL="642938" lvl="1" indent="-254000">
              <a:buFont typeface="Arial" pitchFamily="34" charset="0"/>
              <a:buChar char="•"/>
            </a:pPr>
            <a:r>
              <a:rPr lang="en-US" dirty="0"/>
              <a:t>No suggestion should be </a:t>
            </a:r>
            <a:r>
              <a:rPr lang="en-US" dirty="0" err="1"/>
              <a:t>criticised</a:t>
            </a:r>
            <a:r>
              <a:rPr lang="en-US" dirty="0"/>
              <a:t> or evaluated in any way before all ideas have been considered.</a:t>
            </a:r>
          </a:p>
          <a:p>
            <a:pPr marL="642938" lvl="1" indent="-254000">
              <a:buFont typeface="Arial" pitchFamily="34" charset="0"/>
              <a:buChar char="•"/>
            </a:pPr>
            <a:r>
              <a:rPr lang="en-US" dirty="0"/>
              <a:t>All suggestions, however wild, should be recorded and considered.</a:t>
            </a:r>
          </a:p>
          <a:p>
            <a:pPr marL="642938" lvl="1" indent="-254000">
              <a:buFont typeface="Arial" pitchFamily="34" charset="0"/>
              <a:buChar char="•"/>
            </a:pPr>
            <a:r>
              <a:rPr lang="en-US" dirty="0"/>
              <a:t>As many suggestions as possible should be recorded.</a:t>
            </a:r>
          </a:p>
          <a:p>
            <a:pPr marL="342900" indent="-342900">
              <a:buFont typeface="+mj-lt"/>
              <a:buAutoNum type="arabicPeriod"/>
              <a:tabLst>
                <a:tab pos="388938" algn="l"/>
              </a:tabLst>
            </a:pPr>
            <a:r>
              <a:rPr lang="en-US" b="1" dirty="0" smtClean="0"/>
              <a:t> </a:t>
            </a:r>
            <a:r>
              <a:rPr lang="en-US" b="1" i="1" dirty="0" smtClean="0"/>
              <a:t>Reviewing </a:t>
            </a:r>
            <a:r>
              <a:rPr lang="en-US" b="1" i="1" dirty="0"/>
              <a:t>suggestions. </a:t>
            </a:r>
            <a:r>
              <a:rPr lang="en-US" dirty="0"/>
              <a:t>You will seek to explore what is meant by each as you </a:t>
            </a:r>
            <a:r>
              <a:rPr lang="en-US" dirty="0" smtClean="0"/>
              <a:t>	review </a:t>
            </a:r>
            <a:r>
              <a:rPr lang="en-US" dirty="0"/>
              <a:t>these.</a:t>
            </a:r>
            <a:endParaRPr lang="en-US" b="1" i="1" dirty="0"/>
          </a:p>
          <a:p>
            <a:pPr marL="342900" indent="-342900">
              <a:buFont typeface="+mj-lt"/>
              <a:buAutoNum type="arabicPeriod"/>
              <a:tabLst>
                <a:tab pos="388938" algn="l"/>
              </a:tabLst>
            </a:pPr>
            <a:r>
              <a:rPr lang="en-US" b="1" dirty="0" smtClean="0"/>
              <a:t> </a:t>
            </a:r>
            <a:r>
              <a:rPr lang="en-US" b="1" i="1" dirty="0" err="1" smtClean="0"/>
              <a:t>Analysing</a:t>
            </a:r>
            <a:r>
              <a:rPr lang="en-US" b="1" i="1" dirty="0" smtClean="0"/>
              <a:t> </a:t>
            </a:r>
            <a:r>
              <a:rPr lang="en-US" b="1" i="1" dirty="0"/>
              <a:t>suggestions. </a:t>
            </a:r>
            <a:r>
              <a:rPr lang="en-US" dirty="0"/>
              <a:t>Work through the list of ideas and decide which appeal to </a:t>
            </a:r>
            <a:r>
              <a:rPr lang="en-US" dirty="0" smtClean="0"/>
              <a:t>	you </a:t>
            </a:r>
            <a:r>
              <a:rPr lang="en-US" dirty="0"/>
              <a:t>most as research ideas and why.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08033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Structure"/>
          <p:cNvSpPr>
            <a:spLocks noGrp="1"/>
          </p:cNvSpPr>
          <p:nvPr>
            <p:ph type="title"/>
          </p:nvPr>
        </p:nvSpPr>
        <p:spPr>
          <a:xfrm>
            <a:off x="457200" y="487313"/>
            <a:ext cx="8229600" cy="1097280"/>
          </a:xfrm>
        </p:spPr>
        <p:txBody>
          <a:bodyPr/>
          <a:lstStyle/>
          <a:p>
            <a:r>
              <a:rPr lang="en-US" b="1" dirty="0"/>
              <a:t>Table 2.2 </a:t>
            </a:r>
            <a:br>
              <a:rPr lang="en-US" b="1" dirty="0"/>
            </a:br>
            <a:r>
              <a:rPr lang="en-US" b="1" dirty="0"/>
              <a:t>Examples of research ideas and resulting general focus research questions</a:t>
            </a:r>
          </a:p>
        </p:txBody>
      </p:sp>
      <p:sp>
        <p:nvSpPr>
          <p:cNvPr id="2" name="Text Box 1"/>
          <p:cNvSpPr>
            <a:spLocks noGrp="1"/>
          </p:cNvSpPr>
          <p:nvPr>
            <p:ph idx="1"/>
          </p:nvPr>
        </p:nvSpPr>
        <p:spPr>
          <a:xfrm>
            <a:off x="1295400" y="1584593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7" y="2327888"/>
            <a:ext cx="8312727" cy="315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52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Structure"/>
          <p:cNvSpPr>
            <a:spLocks noGrp="1"/>
          </p:cNvSpPr>
          <p:nvPr>
            <p:ph type="title"/>
          </p:nvPr>
        </p:nvSpPr>
        <p:spPr>
          <a:xfrm>
            <a:off x="457200" y="487313"/>
            <a:ext cx="8229600" cy="1097280"/>
          </a:xfrm>
        </p:spPr>
        <p:txBody>
          <a:bodyPr/>
          <a:lstStyle/>
          <a:p>
            <a:r>
              <a:rPr lang="en-US" b="1" dirty="0"/>
              <a:t>Table 2.3 </a:t>
            </a:r>
            <a:br>
              <a:rPr lang="en-US" b="1" dirty="0"/>
            </a:br>
            <a:r>
              <a:rPr lang="en-US" b="1" dirty="0"/>
              <a:t>Examples of research questions and related research aims (1 of 2)</a:t>
            </a:r>
          </a:p>
        </p:txBody>
      </p:sp>
      <p:sp>
        <p:nvSpPr>
          <p:cNvPr id="2" name="Text Box 1"/>
          <p:cNvSpPr>
            <a:spLocks noGrp="1"/>
          </p:cNvSpPr>
          <p:nvPr>
            <p:ph idx="1"/>
          </p:nvPr>
        </p:nvSpPr>
        <p:spPr>
          <a:xfrm>
            <a:off x="1295400" y="1584593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7" y="2427591"/>
            <a:ext cx="8312727" cy="2830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52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Structure"/>
          <p:cNvSpPr>
            <a:spLocks noGrp="1"/>
          </p:cNvSpPr>
          <p:nvPr>
            <p:ph type="title"/>
          </p:nvPr>
        </p:nvSpPr>
        <p:spPr>
          <a:xfrm>
            <a:off x="457200" y="487313"/>
            <a:ext cx="8229600" cy="1097280"/>
          </a:xfrm>
        </p:spPr>
        <p:txBody>
          <a:bodyPr/>
          <a:lstStyle/>
          <a:p>
            <a:r>
              <a:rPr lang="en-US" b="1" dirty="0"/>
              <a:t>Table 2.3 </a:t>
            </a:r>
            <a:br>
              <a:rPr lang="en-US" b="1" dirty="0"/>
            </a:br>
            <a:r>
              <a:rPr lang="en-US" b="1" dirty="0"/>
              <a:t>Examples of research questions and related research aims (2 of 2)</a:t>
            </a:r>
          </a:p>
        </p:txBody>
      </p:sp>
      <p:sp>
        <p:nvSpPr>
          <p:cNvPr id="2" name="Text Box 1"/>
          <p:cNvSpPr>
            <a:spLocks noGrp="1"/>
          </p:cNvSpPr>
          <p:nvPr>
            <p:ph idx="1"/>
          </p:nvPr>
        </p:nvSpPr>
        <p:spPr>
          <a:xfrm>
            <a:off x="1295400" y="1584593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7" y="2670477"/>
            <a:ext cx="8312727" cy="2053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52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Structure"/>
          <p:cNvSpPr>
            <a:spLocks noGrp="1"/>
          </p:cNvSpPr>
          <p:nvPr>
            <p:ph type="title"/>
          </p:nvPr>
        </p:nvSpPr>
        <p:spPr>
          <a:xfrm>
            <a:off x="457200" y="-30935"/>
            <a:ext cx="8229600" cy="1097280"/>
          </a:xfrm>
        </p:spPr>
        <p:txBody>
          <a:bodyPr/>
          <a:lstStyle/>
          <a:p>
            <a:r>
              <a:rPr lang="en-US" b="1" dirty="0"/>
              <a:t>Table 2.4 </a:t>
            </a:r>
            <a:br>
              <a:rPr lang="en-US" b="1" dirty="0"/>
            </a:br>
            <a:r>
              <a:rPr lang="en-US" b="1" dirty="0"/>
              <a:t>Criteria to devis</a:t>
            </a:r>
            <a:r>
              <a:rPr lang="en-US" dirty="0"/>
              <a:t>e useful research objectives</a:t>
            </a:r>
            <a:endParaRPr lang="en-US" b="1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9873DE3-B6BC-7F44-B6F4-0960137927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503716"/>
              </p:ext>
            </p:extLst>
          </p:nvPr>
        </p:nvGraphicFramePr>
        <p:xfrm>
          <a:off x="609600" y="2133600"/>
          <a:ext cx="8001000" cy="263144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8001000">
                  <a:extLst>
                    <a:ext uri="{9D8B030D-6E8A-4147-A177-3AD203B41FA5}">
                      <a16:colId xmlns:a16="http://schemas.microsoft.com/office/drawing/2014/main" val="3216161624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Criterion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F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108119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Transparency </a:t>
                      </a:r>
                      <a:r>
                        <a:rPr lang="en-GB" i="1" dirty="0"/>
                        <a:t>(Wha</a:t>
                      </a:r>
                      <a:r>
                        <a:rPr lang="en-GB" i="1" baseline="0" dirty="0"/>
                        <a:t>t does it mean?)</a:t>
                      </a:r>
                      <a:endParaRPr lang="en-GB" i="1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A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23208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Specificity </a:t>
                      </a:r>
                      <a:r>
                        <a:rPr lang="en-GB" i="1" dirty="0"/>
                        <a:t>(What</a:t>
                      </a:r>
                      <a:r>
                        <a:rPr lang="en-GB" i="1" baseline="0" dirty="0"/>
                        <a:t> am I going to do?)</a:t>
                      </a:r>
                      <a:endParaRPr lang="en-GB" i="1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A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08516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Relevance </a:t>
                      </a:r>
                      <a:r>
                        <a:rPr lang="en-GB" i="1" dirty="0"/>
                        <a:t>(Why I</a:t>
                      </a:r>
                      <a:r>
                        <a:rPr lang="en-GB" i="1" baseline="0" dirty="0"/>
                        <a:t> am going to do this?)</a:t>
                      </a:r>
                      <a:endParaRPr lang="en-GB" i="1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A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Interconnectivity </a:t>
                      </a:r>
                      <a:r>
                        <a:rPr lang="en-GB" i="1" dirty="0"/>
                        <a:t>(How</a:t>
                      </a:r>
                      <a:r>
                        <a:rPr lang="en-GB" i="1" baseline="0" dirty="0"/>
                        <a:t> will it help to complete the research project?)</a:t>
                      </a:r>
                      <a:endParaRPr lang="en-GB" i="1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A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Answerability</a:t>
                      </a:r>
                      <a:r>
                        <a:rPr lang="en-GB" baseline="0" dirty="0"/>
                        <a:t> </a:t>
                      </a:r>
                      <a:r>
                        <a:rPr lang="en-GB" i="1" baseline="0" dirty="0"/>
                        <a:t>(Will this be possible?) (Where shall I obtain data?)</a:t>
                      </a:r>
                      <a:endParaRPr lang="en-GB" i="1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A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7715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Measurability </a:t>
                      </a:r>
                      <a:r>
                        <a:rPr lang="en-GB" i="1" dirty="0"/>
                        <a:t>(When</a:t>
                      </a:r>
                      <a:r>
                        <a:rPr lang="en-GB" i="1" baseline="0" dirty="0"/>
                        <a:t> will it be done?)</a:t>
                      </a:r>
                      <a:endParaRPr lang="en-GB" i="1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4EA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342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552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igure 6.1"/>
          <p:cNvSpPr>
            <a:spLocks noGrp="1"/>
          </p:cNvSpPr>
          <p:nvPr>
            <p:ph type="title"/>
          </p:nvPr>
        </p:nvSpPr>
        <p:spPr>
          <a:xfrm>
            <a:off x="457200" y="27159"/>
            <a:ext cx="8229600" cy="1066800"/>
          </a:xfrm>
        </p:spPr>
        <p:txBody>
          <a:bodyPr/>
          <a:lstStyle/>
          <a:p>
            <a:r>
              <a:rPr lang="en-US" sz="3400" b="1" dirty="0"/>
              <a:t>Figure 2.1 </a:t>
            </a:r>
            <a:br>
              <a:rPr lang="en-US" sz="3400" b="1" dirty="0"/>
            </a:br>
            <a:r>
              <a:rPr lang="en-US" sz="3400" b="1" dirty="0"/>
              <a:t>Grand, middle range and substantive theories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403" y="1981200"/>
            <a:ext cx="7892797" cy="339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1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08 Lecture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</TotalTime>
  <Words>172</Words>
  <Application>Microsoft Office PowerPoint</Application>
  <PresentationFormat>On-screen Show (4:3)</PresentationFormat>
  <Paragraphs>42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Verdana</vt:lpstr>
      <vt:lpstr>Wingdings</vt:lpstr>
      <vt:lpstr>508 Lecture</vt:lpstr>
      <vt:lpstr>Research Methods for Business Students</vt:lpstr>
      <vt:lpstr>Learning Objectives</vt:lpstr>
      <vt:lpstr>Table 2.1  More frequently used techniques for generating and refining research ideas</vt:lpstr>
      <vt:lpstr>Brainstorming</vt:lpstr>
      <vt:lpstr>Table 2.2  Examples of research ideas and resulting general focus research questions</vt:lpstr>
      <vt:lpstr>Table 2.3  Examples of research questions and related research aims (1 of 2)</vt:lpstr>
      <vt:lpstr>Table 2.3  Examples of research questions and related research aims (2 of 2)</vt:lpstr>
      <vt:lpstr>Table 2.4  Criteria to devise useful research objectives</vt:lpstr>
      <vt:lpstr>Figure 2.1  Grand, middle range and substantive theories</vt:lpstr>
      <vt:lpstr>Figure 2.2  Gantt chart for a student’s research project (part)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 Compliant Lecture PowerPoint</dc:title>
  <dc:subject>Research Methods for Business Students</dc:subject>
  <dc:creator>Ben Saunders</dc:creator>
  <cp:keywords>Research Methods</cp:keywords>
  <dc:description/>
  <cp:lastModifiedBy>Vivekan G</cp:lastModifiedBy>
  <cp:revision>168</cp:revision>
  <dcterms:created xsi:type="dcterms:W3CDTF">2014-07-14T20:04:21Z</dcterms:created>
  <dcterms:modified xsi:type="dcterms:W3CDTF">2019-05-25T07:23:06Z</dcterms:modified>
  <cp:category/>
</cp:coreProperties>
</file>