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8" r:id="rId2"/>
    <p:sldId id="319" r:id="rId3"/>
    <p:sldId id="349" r:id="rId4"/>
    <p:sldId id="332" r:id="rId5"/>
    <p:sldId id="347" r:id="rId6"/>
    <p:sldId id="348" r:id="rId7"/>
    <p:sldId id="32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1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005948" initials="S" lastIdx="1" clrIdx="0">
    <p:extLst>
      <p:ext uri="{19B8F6BF-5375-455C-9EA6-DF929625EA0E}">
        <p15:presenceInfo xmlns:p15="http://schemas.microsoft.com/office/powerpoint/2012/main" userId="00594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AE4"/>
    <a:srgbClr val="007FA3"/>
    <a:srgbClr val="001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56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1746" y="114"/>
      </p:cViewPr>
      <p:guideLst>
        <p:guide orient="horz" pos="272"/>
        <p:guide pos="2880"/>
        <p:guide orient="horz" pos="4166"/>
      </p:guideLst>
    </p:cSldViewPr>
  </p:slideViewPr>
  <p:outlineViewPr>
    <p:cViewPr>
      <p:scale>
        <a:sx n="33" d="100"/>
        <a:sy n="33" d="100"/>
      </p:scale>
      <p:origin x="0" y="47250"/>
    </p:cViewPr>
  </p:outlineViewPr>
  <p:notesTextViewPr>
    <p:cViewPr>
      <p:scale>
        <a:sx n="300" d="100"/>
        <a:sy n="3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79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t>5/25/2019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t>5/25/2019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9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8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5/25/2019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5/25/2019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5/25/2019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5/25/2019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5/25/2019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sz="1600"/>
            </a:lvl1pPr>
            <a:lvl2pPr marL="569913" indent="-285750">
              <a:buClr>
                <a:srgbClr val="007FA3"/>
              </a:buClr>
              <a:defRPr sz="1600"/>
            </a:lvl2pPr>
            <a:lvl3pPr>
              <a:buClr>
                <a:srgbClr val="007FA3"/>
              </a:buClr>
              <a:defRPr sz="1600"/>
            </a:lvl3pPr>
            <a:lvl4pPr>
              <a:buClr>
                <a:srgbClr val="007FA3"/>
              </a:buClr>
              <a:defRPr sz="1600"/>
            </a:lvl4pPr>
            <a:lvl5pPr>
              <a:buClr>
                <a:srgbClr val="007FA3"/>
              </a:buClr>
              <a:defRPr sz="1600"/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5/25/2019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5/25/2019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5/25/2019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5/25/2019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5/25/2019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Methods for Business Students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sz="2000" dirty="0"/>
              <a:t>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000" dirty="0"/>
              <a:t>Chapter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Business and management research, reflective diaries  and the purpose of this book</a:t>
            </a: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17FEEE-484F-5442-BF88-67D7EDE5A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9" y="1282547"/>
            <a:ext cx="3644374" cy="49615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8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arning Objectives"/>
          <p:cNvSpPr>
            <a:spLocks noGrp="1"/>
          </p:cNvSpPr>
          <p:nvPr>
            <p:ph type="title" idx="4294967295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b="1" dirty="0"/>
              <a:t>Learning Objectives</a:t>
            </a:r>
          </a:p>
        </p:txBody>
      </p:sp>
      <p:sp>
        <p:nvSpPr>
          <p:cNvPr id="3" name="Learning Objective Lis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By the end of this chapter you should: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FA3"/>
                </a:solidFill>
              </a:rPr>
              <a:t>1.1</a:t>
            </a:r>
            <a:r>
              <a:rPr lang="en-GB" dirty="0"/>
              <a:t> be able to explain the nature of research;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FA3"/>
                </a:solidFill>
              </a:rPr>
              <a:t>1.2</a:t>
            </a:r>
            <a:r>
              <a:rPr lang="en-GB" dirty="0"/>
              <a:t> be able to outline the features of business and management research;</a:t>
            </a:r>
          </a:p>
          <a:p>
            <a:pPr marL="336550" indent="-336550">
              <a:buNone/>
            </a:pPr>
            <a:r>
              <a:rPr lang="en-GB" b="1" dirty="0">
                <a:solidFill>
                  <a:srgbClr val="007FA3"/>
                </a:solidFill>
              </a:rPr>
              <a:t>1.3</a:t>
            </a:r>
            <a:r>
              <a:rPr lang="en-GB" dirty="0"/>
              <a:t> be able to place your research project on a basic–applied research continuum </a:t>
            </a:r>
            <a:r>
              <a:rPr lang="en-GB" dirty="0" smtClean="0"/>
              <a:t>according </a:t>
            </a:r>
            <a:r>
              <a:rPr lang="en-GB" dirty="0"/>
              <a:t>to its purpose and context;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FA3"/>
                </a:solidFill>
              </a:rPr>
              <a:t>1.4</a:t>
            </a:r>
            <a:r>
              <a:rPr lang="en-GB" dirty="0"/>
              <a:t> understand the usefulness and importance of keeping a reflective diary;</a:t>
            </a:r>
          </a:p>
          <a:p>
            <a:pPr marL="336550" indent="-336550">
              <a:buNone/>
            </a:pPr>
            <a:r>
              <a:rPr lang="en-GB" b="1" dirty="0">
                <a:solidFill>
                  <a:srgbClr val="007FA3"/>
                </a:solidFill>
              </a:rPr>
              <a:t>1.5</a:t>
            </a:r>
            <a:r>
              <a:rPr lang="en-GB" dirty="0"/>
              <a:t> understand the stages you will need to complete (and revisit) as part of your research process;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FA3"/>
                </a:solidFill>
              </a:rPr>
              <a:t>1.6</a:t>
            </a:r>
            <a:r>
              <a:rPr lang="en-GB" dirty="0"/>
              <a:t> have an overview of this book’s purpose, structure and features;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FA3"/>
                </a:solidFill>
              </a:rPr>
              <a:t>1.7</a:t>
            </a:r>
            <a:r>
              <a:rPr lang="en-GB" dirty="0"/>
              <a:t> be aware of some of the ways you can use this book.</a:t>
            </a:r>
          </a:p>
        </p:txBody>
      </p:sp>
    </p:spTree>
    <p:extLst>
      <p:ext uri="{BB962C8B-B14F-4D97-AF65-F5344CB8AC3E}">
        <p14:creationId xmlns:p14="http://schemas.microsoft.com/office/powerpoint/2010/main" val="7933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487313"/>
            <a:ext cx="8229600" cy="1097280"/>
          </a:xfrm>
        </p:spPr>
        <p:txBody>
          <a:bodyPr/>
          <a:lstStyle/>
          <a:p>
            <a:r>
              <a:rPr lang="en-US" b="1" dirty="0"/>
              <a:t>Table 1.1 </a:t>
            </a:r>
            <a:br>
              <a:rPr lang="en-US" b="1" dirty="0"/>
            </a:br>
            <a:r>
              <a:rPr lang="en-US" b="1" dirty="0"/>
              <a:t>A taxonomy for considering the ‘relevance gap’ in relation to managerial knowledge</a:t>
            </a:r>
          </a:p>
        </p:txBody>
      </p:sp>
      <p:sp>
        <p:nvSpPr>
          <p:cNvPr id="2" name="Text Box 1"/>
          <p:cNvSpPr>
            <a:spLocks noGrp="1"/>
          </p:cNvSpPr>
          <p:nvPr>
            <p:ph idx="1"/>
          </p:nvPr>
        </p:nvSpPr>
        <p:spPr>
          <a:xfrm>
            <a:off x="1295400" y="15845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304800" y="4420898"/>
            <a:ext cx="24513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</a:t>
            </a:r>
            <a:r>
              <a:rPr lang="en-US" sz="800" dirty="0"/>
              <a:t>: Developed from Hodgkinson et al. (2001)</a:t>
            </a:r>
            <a:endParaRPr lang="en-GB" sz="1100" dirty="0" err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2465675"/>
            <a:ext cx="8312728" cy="192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5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487313"/>
            <a:ext cx="8229600" cy="1097280"/>
          </a:xfrm>
        </p:spPr>
        <p:txBody>
          <a:bodyPr/>
          <a:lstStyle/>
          <a:p>
            <a:r>
              <a:rPr lang="en-US" b="1" dirty="0"/>
              <a:t>Table 1.2 </a:t>
            </a:r>
            <a:br>
              <a:rPr lang="en-US" b="1" dirty="0"/>
            </a:br>
            <a:r>
              <a:rPr lang="en-US" b="1" dirty="0"/>
              <a:t>Practitioner and management researcher orientations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466725" y="6156781"/>
            <a:ext cx="20954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/>
              <a:t>Source</a:t>
            </a:r>
            <a:r>
              <a:rPr lang="en-GB" sz="800" dirty="0"/>
              <a:t>: Developed from Saunders (2011</a:t>
            </a:r>
            <a:r>
              <a:rPr lang="en-GB" sz="800" dirty="0" smtClean="0"/>
              <a:t>)</a:t>
            </a:r>
            <a:endParaRPr lang="en-GB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5" y="1733362"/>
            <a:ext cx="8068251" cy="438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1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25878"/>
            <a:ext cx="8229600" cy="1066800"/>
          </a:xfrm>
        </p:spPr>
        <p:txBody>
          <a:bodyPr/>
          <a:lstStyle/>
          <a:p>
            <a:r>
              <a:rPr lang="en-US" sz="3400" b="1" dirty="0"/>
              <a:t>Figure 1.1 </a:t>
            </a:r>
            <a:br>
              <a:rPr lang="en-US" sz="3400" b="1" dirty="0"/>
            </a:br>
            <a:r>
              <a:rPr lang="en-US" sz="3400" b="1" dirty="0"/>
              <a:t>Basic and applied research</a:t>
            </a:r>
          </a:p>
        </p:txBody>
      </p:sp>
      <p:sp>
        <p:nvSpPr>
          <p:cNvPr id="2" name="Caption"/>
          <p:cNvSpPr>
            <a:spLocks noGrp="1"/>
          </p:cNvSpPr>
          <p:nvPr>
            <p:ph type="body" sz="quarter" idx="4294967295"/>
          </p:nvPr>
        </p:nvSpPr>
        <p:spPr>
          <a:xfrm>
            <a:off x="1428750" y="6222370"/>
            <a:ext cx="6016026" cy="130642"/>
          </a:xfrm>
        </p:spPr>
        <p:txBody>
          <a:bodyPr/>
          <a:lstStyle/>
          <a:p>
            <a:pPr marL="0" indent="0">
              <a:buNone/>
            </a:pPr>
            <a:r>
              <a:rPr lang="en-US" sz="800" i="1" dirty="0"/>
              <a:t>Sources</a:t>
            </a:r>
            <a:r>
              <a:rPr lang="en-US" sz="800" dirty="0"/>
              <a:t>: Authors’ experience; </a:t>
            </a:r>
            <a:r>
              <a:rPr lang="en-US" sz="800" dirty="0" err="1"/>
              <a:t>Easterby</a:t>
            </a:r>
            <a:r>
              <a:rPr lang="en-US" sz="800" dirty="0"/>
              <a:t>-Smith et al. (2012) ; Hedrick et al. (1993), </a:t>
            </a:r>
            <a:r>
              <a:rPr lang="en-US" sz="800" dirty="0" err="1"/>
              <a:t>MacIntosh</a:t>
            </a:r>
            <a:r>
              <a:rPr lang="en-US" sz="800" dirty="0"/>
              <a:t> et al. (2017)</a:t>
            </a:r>
            <a:endParaRPr lang="en-US" sz="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5383F-4980-3D40-A0D5-71F06CE21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015" y="1362075"/>
            <a:ext cx="6435971" cy="480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25878"/>
            <a:ext cx="8229600" cy="1066800"/>
          </a:xfrm>
        </p:spPr>
        <p:txBody>
          <a:bodyPr/>
          <a:lstStyle/>
          <a:p>
            <a:r>
              <a:rPr lang="en-US" sz="3400" b="1" dirty="0"/>
              <a:t>Figure 1.2 </a:t>
            </a:r>
            <a:br>
              <a:rPr lang="en-US" sz="3400" b="1" dirty="0"/>
            </a:br>
            <a:r>
              <a:rPr lang="en-US" sz="3400" b="1" dirty="0"/>
              <a:t>The research process (1 of 2)</a:t>
            </a:r>
          </a:p>
        </p:txBody>
      </p:sp>
      <p:sp>
        <p:nvSpPr>
          <p:cNvPr id="2" name="Caption"/>
          <p:cNvSpPr>
            <a:spLocks noGrp="1"/>
          </p:cNvSpPr>
          <p:nvPr>
            <p:ph type="body" sz="quarter" idx="4294967295"/>
          </p:nvPr>
        </p:nvSpPr>
        <p:spPr>
          <a:xfrm>
            <a:off x="1533525" y="6168189"/>
            <a:ext cx="3393205" cy="156411"/>
          </a:xfrm>
        </p:spPr>
        <p:txBody>
          <a:bodyPr/>
          <a:lstStyle/>
          <a:p>
            <a:pPr marL="0" indent="0">
              <a:buNone/>
            </a:pPr>
            <a:r>
              <a:rPr lang="en-US" sz="800" i="1" dirty="0"/>
              <a:t>Source: </a:t>
            </a:r>
            <a:r>
              <a:rPr lang="en-US" sz="800" dirty="0"/>
              <a:t>© Mark Saunders, Philip Lewis and Adrian Thornhill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72EFF-1F9A-4341-886A-0C4949A6A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01" y="1489110"/>
            <a:ext cx="6185799" cy="4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17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25878"/>
            <a:ext cx="8229600" cy="1066800"/>
          </a:xfrm>
        </p:spPr>
        <p:txBody>
          <a:bodyPr/>
          <a:lstStyle/>
          <a:p>
            <a:r>
              <a:rPr lang="en-US" sz="3400" b="1" dirty="0"/>
              <a:t>Figure 1.2 </a:t>
            </a:r>
            <a:br>
              <a:rPr lang="en-US" sz="3400" b="1" dirty="0"/>
            </a:br>
            <a:r>
              <a:rPr lang="en-US" sz="3400" b="1" dirty="0"/>
              <a:t>The research process (2 of 2)</a:t>
            </a:r>
          </a:p>
        </p:txBody>
      </p:sp>
      <p:sp>
        <p:nvSpPr>
          <p:cNvPr id="2" name="Caption"/>
          <p:cNvSpPr>
            <a:spLocks noGrp="1"/>
          </p:cNvSpPr>
          <p:nvPr>
            <p:ph type="body" sz="quarter" idx="4294967295"/>
          </p:nvPr>
        </p:nvSpPr>
        <p:spPr>
          <a:xfrm>
            <a:off x="1371600" y="6185507"/>
            <a:ext cx="3084732" cy="156411"/>
          </a:xfrm>
        </p:spPr>
        <p:txBody>
          <a:bodyPr/>
          <a:lstStyle/>
          <a:p>
            <a:pPr marL="0" indent="0">
              <a:buNone/>
            </a:pPr>
            <a:r>
              <a:rPr lang="en-US" sz="800" i="1" dirty="0"/>
              <a:t>Source: </a:t>
            </a:r>
            <a:r>
              <a:rPr lang="en-US" sz="800" dirty="0"/>
              <a:t>© Mark Saunders, Philip Lewis and Adrian Thornhill 2018</a:t>
            </a:r>
          </a:p>
          <a:p>
            <a:endParaRPr lang="en-US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0D721-9ADB-9945-AE13-3B1056817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835" y="1828800"/>
            <a:ext cx="6342331" cy="42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96124"/>
      </p:ext>
    </p:extLst>
  </p:cSld>
  <p:clrMapOvr>
    <a:masterClrMapping/>
  </p:clrMapOvr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203</TotalTime>
  <Words>221</Words>
  <Application>Microsoft Office PowerPoint</Application>
  <PresentationFormat>On-screen Show (4:3)</PresentationFormat>
  <Paragraphs>28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Verdana</vt:lpstr>
      <vt:lpstr>Wingdings</vt:lpstr>
      <vt:lpstr>508 Lecture</vt:lpstr>
      <vt:lpstr>Research Methods for Business Students</vt:lpstr>
      <vt:lpstr>Learning Objectives</vt:lpstr>
      <vt:lpstr>Table 1.1  A taxonomy for considering the ‘relevance gap’ in relation to managerial knowledge</vt:lpstr>
      <vt:lpstr>Table 1.2  Practitioner and management researcher orientations</vt:lpstr>
      <vt:lpstr>Figure 1.1  Basic and applied research</vt:lpstr>
      <vt:lpstr>Figure 1.2  The research process (1 of 2)</vt:lpstr>
      <vt:lpstr>Figure 1.2  The research process (2 of 2)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 Compliant Lecture PowerPoint</dc:title>
  <dc:subject>Research Methods for Business Students</dc:subject>
  <dc:creator>Ben Saunders</dc:creator>
  <cp:keywords>Research Methods</cp:keywords>
  <cp:lastModifiedBy>Vivekan G</cp:lastModifiedBy>
  <cp:revision>157</cp:revision>
  <dcterms:created xsi:type="dcterms:W3CDTF">2014-07-14T20:04:21Z</dcterms:created>
  <dcterms:modified xsi:type="dcterms:W3CDTF">2019-05-25T07:21:50Z</dcterms:modified>
</cp:coreProperties>
</file>