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1"/>
  </p:notesMasterIdLst>
  <p:sldIdLst>
    <p:sldId id="257" r:id="rId2"/>
    <p:sldId id="258" r:id="rId3"/>
    <p:sldId id="259" r:id="rId4"/>
    <p:sldId id="279" r:id="rId5"/>
    <p:sldId id="280" r:id="rId6"/>
    <p:sldId id="260" r:id="rId7"/>
    <p:sldId id="261" r:id="rId8"/>
    <p:sldId id="262" r:id="rId9"/>
    <p:sldId id="263" r:id="rId10"/>
    <p:sldId id="283" r:id="rId11"/>
    <p:sldId id="286" r:id="rId12"/>
    <p:sldId id="285" r:id="rId13"/>
    <p:sldId id="267" r:id="rId14"/>
    <p:sldId id="271" r:id="rId15"/>
    <p:sldId id="273" r:id="rId16"/>
    <p:sldId id="287" r:id="rId17"/>
    <p:sldId id="274" r:id="rId18"/>
    <p:sldId id="275" r:id="rId19"/>
    <p:sldId id="28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2DE11-0D59-494B-9986-9EF794B71C8E}" type="datetimeFigureOut">
              <a:rPr lang="en-US" smtClean="0"/>
              <a:pPr/>
              <a:t>12/3/14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963F4-0CBA-3B44-A10B-E96A89A62F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CBBEB7-B581-D946-8831-3A1E36F93BC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Agenesis, </a:t>
            </a:r>
            <a:r>
              <a:rPr lang="en-US" dirty="0" err="1" smtClean="0"/>
              <a:t>aplasia</a:t>
            </a:r>
            <a:r>
              <a:rPr lang="en-US" dirty="0" smtClean="0"/>
              <a:t> and </a:t>
            </a:r>
            <a:r>
              <a:rPr lang="en-US" dirty="0" err="1" smtClean="0"/>
              <a:t>hypoplasia</a:t>
            </a:r>
            <a:r>
              <a:rPr lang="en-US" dirty="0" smtClean="0"/>
              <a:t> can occur in any tissue or organ.</a:t>
            </a:r>
          </a:p>
          <a:p>
            <a:endParaRPr lang="en-US" dirty="0"/>
          </a:p>
        </p:txBody>
      </p:sp>
      <p:sp>
        <p:nvSpPr>
          <p:cNvPr id="4" name="Slide Number Placeholder 3"/>
          <p:cNvSpPr>
            <a:spLocks noGrp="1"/>
          </p:cNvSpPr>
          <p:nvPr>
            <p:ph type="sldNum" sz="quarter" idx="10"/>
          </p:nvPr>
        </p:nvSpPr>
        <p:spPr/>
        <p:txBody>
          <a:bodyPr/>
          <a:lstStyle/>
          <a:p>
            <a:fld id="{A66963F4-0CBA-3B44-A10B-E96A89A62FD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Cleft </a:t>
            </a:r>
            <a:r>
              <a:rPr lang="en-US" dirty="0" smtClean="0"/>
              <a:t>palate: abnormal facial</a:t>
            </a:r>
            <a:r>
              <a:rPr lang="en-US" baseline="0" dirty="0" smtClean="0"/>
              <a:t> development</a:t>
            </a:r>
          </a:p>
          <a:p>
            <a:r>
              <a:rPr lang="en-US" baseline="0" dirty="0" smtClean="0"/>
              <a:t>Supernumerary organs (3 nipples..)</a:t>
            </a:r>
            <a:endParaRPr lang="en-US" dirty="0"/>
          </a:p>
        </p:txBody>
      </p:sp>
      <p:sp>
        <p:nvSpPr>
          <p:cNvPr id="4" name="Slide Number Placeholder 3"/>
          <p:cNvSpPr>
            <a:spLocks noGrp="1"/>
          </p:cNvSpPr>
          <p:nvPr>
            <p:ph type="sldNum" sz="quarter" idx="10"/>
          </p:nvPr>
        </p:nvSpPr>
        <p:spPr/>
        <p:txBody>
          <a:bodyPr/>
          <a:lstStyle/>
          <a:p>
            <a:fld id="{A66963F4-0CBA-3B44-A10B-E96A89A62FD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Mild dysplasia is commonly reversible</a:t>
            </a:r>
            <a:r>
              <a:rPr lang="en-US" baseline="0" dirty="0" smtClean="0"/>
              <a:t> when the irritation is removed. Severe dysplasia is considered a </a:t>
            </a:r>
            <a:r>
              <a:rPr lang="en-US" baseline="0" dirty="0" err="1" smtClean="0"/>
              <a:t>preinvasive</a:t>
            </a:r>
            <a:r>
              <a:rPr lang="en-US" baseline="0" dirty="0" smtClean="0"/>
              <a:t> neoplasm (</a:t>
            </a:r>
            <a:r>
              <a:rPr lang="en-US" baseline="0" dirty="0" err="1" smtClean="0"/>
              <a:t>cancinoma</a:t>
            </a:r>
            <a:r>
              <a:rPr lang="en-US" baseline="0" dirty="0" smtClean="0"/>
              <a:t> in situ)</a:t>
            </a:r>
            <a:endParaRPr lang="en-US" dirty="0"/>
          </a:p>
        </p:txBody>
      </p:sp>
      <p:sp>
        <p:nvSpPr>
          <p:cNvPr id="4" name="Slide Number Placeholder 3"/>
          <p:cNvSpPr>
            <a:spLocks noGrp="1"/>
          </p:cNvSpPr>
          <p:nvPr>
            <p:ph type="sldNum" sz="quarter" idx="10"/>
          </p:nvPr>
        </p:nvSpPr>
        <p:spPr/>
        <p:txBody>
          <a:bodyPr/>
          <a:lstStyle/>
          <a:p>
            <a:fld id="{A66963F4-0CBA-3B44-A10B-E96A89A62FD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Independent of the normal process of body</a:t>
            </a:r>
            <a:r>
              <a:rPr lang="en-US" baseline="0" dirty="0" smtClean="0"/>
              <a:t> growth: </a:t>
            </a:r>
            <a:r>
              <a:rPr lang="en-US" baseline="0" dirty="0" err="1" smtClean="0"/>
              <a:t>lipoma</a:t>
            </a:r>
            <a:r>
              <a:rPr lang="en-US" baseline="0" dirty="0" smtClean="0"/>
              <a:t> continues to grow even when the body is starving.</a:t>
            </a:r>
            <a:r>
              <a:rPr lang="en-US" dirty="0" smtClean="0"/>
              <a:t> </a:t>
            </a:r>
            <a:endParaRPr lang="en-US" dirty="0"/>
          </a:p>
        </p:txBody>
      </p:sp>
      <p:sp>
        <p:nvSpPr>
          <p:cNvPr id="4" name="Slide Number Placeholder 3"/>
          <p:cNvSpPr>
            <a:spLocks noGrp="1"/>
          </p:cNvSpPr>
          <p:nvPr>
            <p:ph type="sldNum" sz="quarter" idx="10"/>
          </p:nvPr>
        </p:nvSpPr>
        <p:spPr/>
        <p:txBody>
          <a:bodyPr/>
          <a:lstStyle/>
          <a:p>
            <a:fld id="{A66963F4-0CBA-3B44-A10B-E96A89A62FD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Carcinoma: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Sarcoma:</a:t>
            </a:r>
          </a:p>
          <a:p>
            <a:endParaRPr lang="en-US" dirty="0"/>
          </a:p>
        </p:txBody>
      </p:sp>
      <p:sp>
        <p:nvSpPr>
          <p:cNvPr id="4" name="Slide Number Placeholder 3"/>
          <p:cNvSpPr>
            <a:spLocks noGrp="1"/>
          </p:cNvSpPr>
          <p:nvPr>
            <p:ph type="sldNum" sz="quarter" idx="10"/>
          </p:nvPr>
        </p:nvSpPr>
        <p:spPr/>
        <p:txBody>
          <a:bodyPr/>
          <a:lstStyle/>
          <a:p>
            <a:fld id="{A66963F4-0CBA-3B44-A10B-E96A89A62FD1}"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Hereditary: Some cancers run in certain families more than others</a:t>
            </a:r>
          </a:p>
          <a:p>
            <a:r>
              <a:rPr lang="en-US" dirty="0" smtClean="0"/>
              <a:t>Lifestyle: </a:t>
            </a:r>
            <a:r>
              <a:rPr lang="en-US" dirty="0" err="1" smtClean="0"/>
              <a:t>alchol</a:t>
            </a:r>
            <a:r>
              <a:rPr lang="en-US" dirty="0" smtClean="0"/>
              <a:t> consumption, </a:t>
            </a:r>
            <a:r>
              <a:rPr lang="en-US" dirty="0" err="1" smtClean="0"/>
              <a:t>obisity</a:t>
            </a:r>
            <a:r>
              <a:rPr lang="en-US" dirty="0" smtClean="0"/>
              <a:t>, </a:t>
            </a:r>
          </a:p>
          <a:p>
            <a:r>
              <a:rPr lang="en-US" dirty="0" smtClean="0"/>
              <a:t>Exposure to the sun UV rays </a:t>
            </a:r>
            <a:endParaRPr lang="en-US" dirty="0"/>
          </a:p>
        </p:txBody>
      </p:sp>
      <p:sp>
        <p:nvSpPr>
          <p:cNvPr id="4" name="Slide Number Placeholder 3"/>
          <p:cNvSpPr>
            <a:spLocks noGrp="1"/>
          </p:cNvSpPr>
          <p:nvPr>
            <p:ph type="sldNum" sz="quarter" idx="10"/>
          </p:nvPr>
        </p:nvSpPr>
        <p:spPr/>
        <p:txBody>
          <a:bodyPr/>
          <a:lstStyle/>
          <a:p>
            <a:fld id="{A66963F4-0CBA-3B44-A10B-E96A89A62FD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D03944-28BD-0C46-AD93-57CC70CC3652}" type="datetimeFigureOut">
              <a:rPr lang="en-US" smtClean="0"/>
              <a:pPr/>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03944-28BD-0C46-AD93-57CC70CC3652}" type="datetimeFigureOut">
              <a:rPr lang="en-US" smtClean="0"/>
              <a:pPr/>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03944-28BD-0C46-AD93-57CC70CC3652}" type="datetimeFigureOut">
              <a:rPr lang="en-US" smtClean="0"/>
              <a:pPr/>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03944-28BD-0C46-AD93-57CC70CC3652}" type="datetimeFigureOut">
              <a:rPr lang="en-US" smtClean="0"/>
              <a:pPr/>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03944-28BD-0C46-AD93-57CC70CC3652}" type="datetimeFigureOut">
              <a:rPr lang="en-US" smtClean="0"/>
              <a:pPr/>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D03944-28BD-0C46-AD93-57CC70CC3652}" type="datetimeFigureOut">
              <a:rPr lang="en-US" smtClean="0"/>
              <a:pPr/>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03944-28BD-0C46-AD93-57CC70CC3652}" type="datetimeFigureOut">
              <a:rPr lang="en-US" smtClean="0"/>
              <a:pPr/>
              <a:t>12/3/14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03944-28BD-0C46-AD93-57CC70CC3652}" type="datetimeFigureOut">
              <a:rPr lang="en-US" smtClean="0"/>
              <a:pPr/>
              <a:t>12/3/14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03944-28BD-0C46-AD93-57CC70CC3652}" type="datetimeFigureOut">
              <a:rPr lang="en-US" smtClean="0"/>
              <a:pPr/>
              <a:t>12/3/14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03944-28BD-0C46-AD93-57CC70CC3652}" type="datetimeFigureOut">
              <a:rPr lang="en-US" smtClean="0"/>
              <a:pPr/>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03944-28BD-0C46-AD93-57CC70CC3652}" type="datetimeFigureOut">
              <a:rPr lang="en-US" smtClean="0"/>
              <a:pPr/>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7F1FA-B654-D44A-B5F5-31467E304A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03944-28BD-0C46-AD93-57CC70CC3652}" type="datetimeFigureOut">
              <a:rPr lang="en-US" smtClean="0"/>
              <a:pPr/>
              <a:t>12/3/14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7F1FA-B654-D44A-B5F5-31467E304A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7772400" cy="1470025"/>
          </a:xfrm>
        </p:spPr>
        <p:txBody>
          <a:bodyPr/>
          <a:lstStyle/>
          <a:p>
            <a:r>
              <a:rPr lang="en-US" dirty="0" smtClean="0"/>
              <a:t>CLS 223</a:t>
            </a:r>
            <a:endParaRPr lang="en-US" dirty="0"/>
          </a:p>
        </p:txBody>
      </p:sp>
      <p:pic>
        <p:nvPicPr>
          <p:cNvPr id="3076" name="Picture 4"/>
          <p:cNvPicPr>
            <a:picLocks noChangeAspect="1" noChangeArrowheads="1"/>
          </p:cNvPicPr>
          <p:nvPr/>
        </p:nvPicPr>
        <p:blipFill>
          <a:blip r:embed="rId2"/>
          <a:srcRect/>
          <a:stretch>
            <a:fillRect/>
          </a:stretch>
        </p:blipFill>
        <p:spPr bwMode="auto">
          <a:xfrm>
            <a:off x="5867400" y="2657231"/>
            <a:ext cx="3276600" cy="4200769"/>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1524000" y="0"/>
            <a:ext cx="10127960" cy="2391324"/>
          </a:xfrm>
          <a:prstGeom prst="rect">
            <a:avLst/>
          </a:prstGeom>
          <a:noFill/>
          <a:ln w="9525">
            <a:noFill/>
            <a:miter lim="800000"/>
            <a:headEnd/>
            <a:tailEnd/>
          </a:ln>
          <a:effectLst/>
        </p:spPr>
      </p:pic>
      <p:pic>
        <p:nvPicPr>
          <p:cNvPr id="9" name="Picture 8" descr="ksu logoo.jpeg"/>
          <p:cNvPicPr>
            <a:picLocks noChangeAspect="1"/>
          </p:cNvPicPr>
          <p:nvPr/>
        </p:nvPicPr>
        <p:blipFill>
          <a:blip r:embed="rId4"/>
          <a:stretch>
            <a:fillRect/>
          </a:stretch>
        </p:blipFill>
        <p:spPr>
          <a:xfrm>
            <a:off x="7086600" y="152400"/>
            <a:ext cx="2057400" cy="2391324"/>
          </a:xfrm>
          <a:prstGeom prst="rect">
            <a:avLst/>
          </a:prstGeom>
        </p:spPr>
      </p:pic>
      <p:sp>
        <p:nvSpPr>
          <p:cNvPr id="10" name="Subtitle 2"/>
          <p:cNvSpPr>
            <a:spLocks noGrp="1"/>
          </p:cNvSpPr>
          <p:nvPr>
            <p:ph type="subTitle" idx="1"/>
          </p:nvPr>
        </p:nvSpPr>
        <p:spPr>
          <a:xfrm>
            <a:off x="685800" y="3962400"/>
            <a:ext cx="6400800" cy="1752600"/>
          </a:xfrm>
        </p:spPr>
        <p:txBody>
          <a:bodyPr/>
          <a:lstStyle/>
          <a:p>
            <a:pPr algn="l"/>
            <a:r>
              <a:rPr lang="en-US" b="1" dirty="0" err="1" smtClean="0"/>
              <a:t>Reem</a:t>
            </a:r>
            <a:r>
              <a:rPr lang="en-US" b="1" dirty="0" smtClean="0"/>
              <a:t> </a:t>
            </a:r>
            <a:r>
              <a:rPr lang="en-US" b="1" dirty="0" err="1" smtClean="0"/>
              <a:t>Alkhamis</a:t>
            </a:r>
            <a:endParaRPr lang="en-US" b="1" dirty="0" smtClean="0"/>
          </a:p>
          <a:p>
            <a:pPr algn="l"/>
            <a:r>
              <a:rPr lang="en-US" dirty="0" smtClean="0"/>
              <a:t>Email: </a:t>
            </a:r>
            <a:r>
              <a:rPr lang="en-US" dirty="0" err="1" smtClean="0"/>
              <a:t>ralkhamis@ksu.edu.sa</a:t>
            </a:r>
            <a:endParaRPr lang="en-US" dirty="0" smtClean="0"/>
          </a:p>
          <a:p>
            <a:pPr algn="l"/>
            <a:r>
              <a:rPr lang="en-US" dirty="0" smtClean="0"/>
              <a:t>3</a:t>
            </a:r>
            <a:r>
              <a:rPr lang="en-US" baseline="30000" dirty="0" smtClean="0"/>
              <a:t>rd</a:t>
            </a:r>
            <a:r>
              <a:rPr lang="en-US" dirty="0" smtClean="0"/>
              <a:t> floor/ office # 125 </a:t>
            </a:r>
            <a:endParaRPr lang="x-non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54319"/>
          <a:ext cx="9144000" cy="6727481"/>
        </p:xfrm>
        <a:graphic>
          <a:graphicData uri="http://schemas.openxmlformats.org/drawingml/2006/table">
            <a:tbl>
              <a:tblPr firstRow="1" bandRow="1">
                <a:tableStyleId>{5C22544A-7EE6-4342-B048-85BDC9FD1C3A}</a:tableStyleId>
              </a:tblPr>
              <a:tblGrid>
                <a:gridCol w="2895600"/>
                <a:gridCol w="3200400"/>
                <a:gridCol w="3048000"/>
              </a:tblGrid>
              <a:tr h="402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u="sng" dirty="0" smtClean="0"/>
                        <a:t>Characteristics: </a:t>
                      </a:r>
                    </a:p>
                    <a:p>
                      <a:r>
                        <a:rPr lang="en-US" sz="2400" dirty="0" smtClean="0"/>
                        <a:t> </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3366FF"/>
                          </a:solidFill>
                        </a:rPr>
                        <a:t>Benign tumors</a:t>
                      </a:r>
                      <a:endParaRPr lang="en-US" sz="2400" dirty="0" smtClean="0"/>
                    </a:p>
                    <a:p>
                      <a:endParaRPr lang="en-US" sz="2400" dirty="0"/>
                    </a:p>
                  </a:txBody>
                  <a:tcPr/>
                </a:tc>
                <a:tc>
                  <a:txBody>
                    <a:bodyPr/>
                    <a:lstStyle/>
                    <a:p>
                      <a:r>
                        <a:rPr lang="en-US" sz="2400" dirty="0" smtClean="0">
                          <a:solidFill>
                            <a:schemeClr val="accent6">
                              <a:lumMod val="50000"/>
                            </a:schemeClr>
                          </a:solidFill>
                        </a:rPr>
                        <a:t>Malignant tumors</a:t>
                      </a:r>
                      <a:endParaRPr lang="en-US" sz="2400" dirty="0"/>
                    </a:p>
                  </a:txBody>
                  <a:tcPr/>
                </a:tc>
              </a:tr>
              <a:tr h="1323860">
                <a:tc>
                  <a:txBody>
                    <a:bodyPr/>
                    <a:lstStyle/>
                    <a:p>
                      <a:r>
                        <a:rPr lang="en-US" sz="2400" dirty="0" smtClean="0"/>
                        <a:t>mass</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Small size, spherical shape, with sharply defined margin</a:t>
                      </a:r>
                    </a:p>
                    <a:p>
                      <a:endParaRPr lang="en-US" sz="2000" dirty="0"/>
                    </a:p>
                  </a:txBody>
                  <a:tcPr/>
                </a:tc>
                <a:tc>
                  <a:txBody>
                    <a:bodyPr/>
                    <a:lstStyle/>
                    <a:p>
                      <a:r>
                        <a:rPr lang="en-US" sz="2000" dirty="0" smtClean="0"/>
                        <a:t>Reach large size within short time, different shapes, irregular margin </a:t>
                      </a:r>
                      <a:endParaRPr lang="en-US" sz="2000" dirty="0"/>
                    </a:p>
                  </a:txBody>
                  <a:tcPr/>
                </a:tc>
              </a:tr>
              <a:tr h="1323860">
                <a:tc>
                  <a:txBody>
                    <a:bodyPr/>
                    <a:lstStyle/>
                    <a:p>
                      <a:r>
                        <a:rPr lang="en-US" sz="2400" dirty="0" smtClean="0"/>
                        <a:t>Fibrous Capsule: formed</a:t>
                      </a:r>
                      <a:r>
                        <a:rPr lang="en-US" sz="2400" baseline="0" dirty="0" smtClean="0"/>
                        <a:t> by normal tissue around the tumor</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Present </a:t>
                      </a:r>
                    </a:p>
                    <a:p>
                      <a:endParaRPr lang="en-US" sz="2000" dirty="0"/>
                    </a:p>
                  </a:txBody>
                  <a:tcPr/>
                </a:tc>
                <a:tc>
                  <a:txBody>
                    <a:bodyPr/>
                    <a:lstStyle/>
                    <a:p>
                      <a:r>
                        <a:rPr lang="en-US" sz="2000" dirty="0" smtClean="0"/>
                        <a:t>Absent</a:t>
                      </a:r>
                      <a:endParaRPr lang="en-US" sz="2000" dirty="0"/>
                    </a:p>
                  </a:txBody>
                  <a:tcPr/>
                </a:tc>
              </a:tr>
              <a:tr h="1632333">
                <a:tc>
                  <a:txBody>
                    <a:bodyPr/>
                    <a:lstStyle/>
                    <a:p>
                      <a:r>
                        <a:rPr lang="en-US" sz="2400" dirty="0" smtClean="0"/>
                        <a:t>Cells type and arrangement   </a:t>
                      </a:r>
                      <a:endParaRPr lang="en-US" sz="2400" dirty="0"/>
                    </a:p>
                  </a:txBody>
                  <a:tcPr/>
                </a:tc>
                <a:tc>
                  <a:txBody>
                    <a:bodyPr/>
                    <a:lstStyle/>
                    <a:p>
                      <a:pPr marL="514350" indent="-514350">
                        <a:buNone/>
                      </a:pPr>
                      <a:r>
                        <a:rPr lang="en-US" sz="2000" dirty="0" smtClean="0"/>
                        <a:t>Cells resemble the tissue of origin regarding cell type and arrangement (differentiation) </a:t>
                      </a:r>
                    </a:p>
                    <a:p>
                      <a:endParaRPr lang="en-US" sz="2000" dirty="0"/>
                    </a:p>
                  </a:txBody>
                  <a:tcPr/>
                </a:tc>
                <a:tc>
                  <a:txBody>
                    <a:bodyPr/>
                    <a:lstStyle/>
                    <a:p>
                      <a:r>
                        <a:rPr lang="en-US" sz="2000" dirty="0" smtClean="0"/>
                        <a:t>Fail to reproduce the exact type and pattern of parent tissue</a:t>
                      </a:r>
                    </a:p>
                    <a:p>
                      <a:r>
                        <a:rPr lang="en-US" sz="2000" dirty="0" smtClean="0"/>
                        <a:t>(Loss of differentiation)</a:t>
                      </a:r>
                      <a:endParaRPr lang="en-US" sz="2000" dirty="0"/>
                    </a:p>
                  </a:txBody>
                  <a:tcPr/>
                </a:tc>
              </a:tr>
              <a:tr h="1015388">
                <a:tc>
                  <a:txBody>
                    <a:bodyPr/>
                    <a:lstStyle/>
                    <a:p>
                      <a:r>
                        <a:rPr lang="en-US" sz="2400" dirty="0" smtClean="0"/>
                        <a:t>Cell size</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Cells are usually small and similar in size and shape.</a:t>
                      </a:r>
                    </a:p>
                    <a:p>
                      <a:endParaRPr lang="en-US" sz="2000" dirty="0"/>
                    </a:p>
                  </a:txBody>
                  <a:tcPr/>
                </a:tc>
                <a:tc>
                  <a:txBody>
                    <a:bodyPr/>
                    <a:lstStyle/>
                    <a:p>
                      <a:r>
                        <a:rPr lang="en-US" sz="2000" dirty="0" err="1" smtClean="0"/>
                        <a:t>Pleomorphism</a:t>
                      </a:r>
                      <a:r>
                        <a:rPr lang="en-US" sz="2000" dirty="0" smtClean="0"/>
                        <a:t> ( change in size and shape of the cells) </a:t>
                      </a:r>
                      <a:endParaRPr lang="en-US" sz="2000" dirty="0"/>
                    </a:p>
                  </a:txBody>
                  <a:tcPr/>
                </a:tc>
              </a:tr>
              <a:tr h="706916">
                <a:tc>
                  <a:txBody>
                    <a:bodyPr/>
                    <a:lstStyle/>
                    <a:p>
                      <a:r>
                        <a:rPr lang="en-US" sz="2400" dirty="0" smtClean="0"/>
                        <a:t>BV</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Few blood vessels. </a:t>
                      </a:r>
                    </a:p>
                    <a:p>
                      <a:endParaRPr lang="en-US" sz="2000" dirty="0"/>
                    </a:p>
                  </a:txBody>
                  <a:tcPr/>
                </a:tc>
                <a:tc>
                  <a:txBody>
                    <a:bodyPr/>
                    <a:lstStyle/>
                    <a:p>
                      <a:r>
                        <a:rPr lang="en-US" sz="2000" dirty="0" smtClean="0"/>
                        <a:t>More blood vessels involved</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685800" y="0"/>
            <a:ext cx="7937260" cy="3078162"/>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039237" y="3779428"/>
            <a:ext cx="4104763" cy="3078572"/>
          </a:xfrm>
          <a:prstGeom prst="rect">
            <a:avLst/>
          </a:prstGeom>
          <a:noFill/>
          <a:ln w="9525">
            <a:noFill/>
            <a:miter lim="800000"/>
            <a:headEnd/>
            <a:tailEnd/>
          </a:ln>
          <a:effectLst/>
        </p:spPr>
      </p:pic>
      <p:pic>
        <p:nvPicPr>
          <p:cNvPr id="57346" name="Picture 2"/>
          <p:cNvPicPr>
            <a:picLocks noChangeAspect="1" noChangeArrowheads="1"/>
          </p:cNvPicPr>
          <p:nvPr/>
        </p:nvPicPr>
        <p:blipFill>
          <a:blip r:embed="rId4"/>
          <a:srcRect/>
          <a:stretch>
            <a:fillRect/>
          </a:stretch>
        </p:blipFill>
        <p:spPr bwMode="auto">
          <a:xfrm>
            <a:off x="381000" y="4495800"/>
            <a:ext cx="4330700" cy="1879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0" y="276860"/>
          <a:ext cx="9144000" cy="6123940"/>
        </p:xfrm>
        <a:graphic>
          <a:graphicData uri="http://schemas.openxmlformats.org/drawingml/2006/table">
            <a:tbl>
              <a:tblPr firstRow="1" bandRow="1">
                <a:tableStyleId>{5C22544A-7EE6-4342-B048-85BDC9FD1C3A}</a:tableStyleId>
              </a:tblPr>
              <a:tblGrid>
                <a:gridCol w="2438400"/>
                <a:gridCol w="3124200"/>
                <a:gridCol w="3581400"/>
              </a:tblGrid>
              <a:tr h="286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u="sng" dirty="0" smtClean="0"/>
                        <a:t>Behavior:</a:t>
                      </a:r>
                    </a:p>
                    <a:p>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3366FF"/>
                          </a:solidFill>
                        </a:rPr>
                        <a:t>Benign tumors</a:t>
                      </a:r>
                      <a:endParaRPr lang="en-US" sz="2400" dirty="0" smtClean="0"/>
                    </a:p>
                    <a:p>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accent6">
                              <a:lumMod val="50000"/>
                            </a:schemeClr>
                          </a:solidFill>
                        </a:rPr>
                        <a:t>Malignant tumors</a:t>
                      </a:r>
                      <a:endParaRPr lang="en-US" sz="2400" dirty="0" smtClean="0"/>
                    </a:p>
                    <a:p>
                      <a:endParaRPr lang="en-US" sz="2400" dirty="0"/>
                    </a:p>
                  </a:txBody>
                  <a:tcPr/>
                </a:tc>
              </a:tr>
              <a:tr h="378460">
                <a:tc>
                  <a:txBody>
                    <a:bodyPr/>
                    <a:lstStyle/>
                    <a:p>
                      <a:r>
                        <a:rPr lang="en-US" sz="2400" dirty="0" smtClean="0"/>
                        <a:t>Rate of growth:</a:t>
                      </a:r>
                      <a:endParaRPr lang="en-US" sz="2400" dirty="0"/>
                    </a:p>
                  </a:txBody>
                  <a:tcPr/>
                </a:tc>
                <a:tc>
                  <a:txBody>
                    <a:bodyPr/>
                    <a:lstStyle/>
                    <a:p>
                      <a:pPr>
                        <a:buNone/>
                      </a:pPr>
                      <a:r>
                        <a:rPr lang="en-US" sz="2000" dirty="0" smtClean="0"/>
                        <a:t>Slow</a:t>
                      </a:r>
                    </a:p>
                  </a:txBody>
                  <a:tcPr/>
                </a:tc>
                <a:tc>
                  <a:txBody>
                    <a:bodyPr/>
                    <a:lstStyle/>
                    <a:p>
                      <a:pPr>
                        <a:buNone/>
                      </a:pPr>
                      <a:r>
                        <a:rPr lang="en-US" sz="2000" dirty="0" smtClean="0"/>
                        <a:t>Rapid</a:t>
                      </a:r>
                    </a:p>
                    <a:p>
                      <a:endParaRPr lang="en-US" sz="2000" dirty="0"/>
                    </a:p>
                  </a:txBody>
                  <a:tcPr/>
                </a:tc>
              </a:tr>
              <a:tr h="3169920">
                <a:tc>
                  <a:txBody>
                    <a:bodyPr/>
                    <a:lstStyle/>
                    <a:p>
                      <a:r>
                        <a:rPr lang="en-US" sz="2400" dirty="0" smtClean="0"/>
                        <a:t>Mode of growth</a:t>
                      </a:r>
                    </a:p>
                    <a:p>
                      <a:r>
                        <a:rPr lang="en-US" sz="2400" dirty="0" smtClean="0"/>
                        <a:t>and</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Effect on the host </a:t>
                      </a:r>
                    </a:p>
                    <a:p>
                      <a:endParaRPr lang="en-US" sz="2400" dirty="0"/>
                    </a:p>
                  </a:txBody>
                  <a:tcPr/>
                </a:tc>
                <a:tc>
                  <a:txBody>
                    <a:bodyPr/>
                    <a:lstStyle/>
                    <a:p>
                      <a:r>
                        <a:rPr lang="en-US" sz="2000" dirty="0" smtClean="0"/>
                        <a:t>By expansion, Compress on the surrounding tissue to form room for itself without destroying the surrounding tissue, so it isn’t dangerous except when it compresses vital structures as the brain, spinal cord, heart...</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By</a:t>
                      </a:r>
                      <a:r>
                        <a:rPr lang="en-US" sz="2000" baseline="0" dirty="0" smtClean="0"/>
                        <a:t> </a:t>
                      </a:r>
                      <a:r>
                        <a:rPr lang="en-US" sz="2000" dirty="0" smtClean="0"/>
                        <a:t>Infiltration and destruction of all the surrounding tissues. Malignant cells push themselves in between surrounding normal cells in all directions and take most of their nutrients, so normal cells undergo necrosis</a:t>
                      </a:r>
                      <a:r>
                        <a:rPr lang="en-US" sz="2000" baseline="0" dirty="0" smtClean="0"/>
                        <a:t> which usually kills the patient even if it was in the skin </a:t>
                      </a:r>
                      <a:r>
                        <a:rPr lang="en-US" sz="2000" dirty="0" smtClean="0"/>
                        <a:t> </a:t>
                      </a:r>
                    </a:p>
                    <a:p>
                      <a:endParaRPr lang="en-US" sz="2000" dirty="0"/>
                    </a:p>
                  </a:txBody>
                  <a:tcPr/>
                </a:tc>
              </a:tr>
              <a:tr h="990600">
                <a:tc>
                  <a:txBody>
                    <a:bodyPr/>
                    <a:lstStyle/>
                    <a:p>
                      <a:r>
                        <a:rPr lang="en-US" sz="2400" dirty="0" smtClean="0"/>
                        <a:t>localization</a:t>
                      </a:r>
                      <a:endParaRPr lang="en-US" sz="2400" dirty="0"/>
                    </a:p>
                  </a:txBody>
                  <a:tcPr/>
                </a:tc>
                <a:tc>
                  <a:txBody>
                    <a:bodyPr/>
                    <a:lstStyle/>
                    <a:p>
                      <a:r>
                        <a:rPr lang="en-US" sz="2000" dirty="0" smtClean="0"/>
                        <a:t>Localized at the site of origin.</a:t>
                      </a:r>
                      <a:endParaRPr lang="en-US" sz="2000" dirty="0"/>
                    </a:p>
                  </a:txBody>
                  <a:tcPr/>
                </a:tc>
                <a:tc>
                  <a:txBody>
                    <a:bodyPr/>
                    <a:lstStyle/>
                    <a:p>
                      <a:r>
                        <a:rPr lang="en-US" sz="2000" dirty="0" smtClean="0"/>
                        <a:t>Not localized at site of origin but metastasis occurs.</a:t>
                      </a:r>
                      <a:endParaRPr lang="en-US" sz="2000" dirty="0"/>
                    </a:p>
                  </a:txBody>
                  <a:tcPr/>
                </a:tc>
              </a:tr>
              <a:tr h="253792">
                <a:tc>
                  <a:txBody>
                    <a:bodyPr/>
                    <a:lstStyle/>
                    <a:p>
                      <a:r>
                        <a:rPr lang="en-US" sz="2400" dirty="0" smtClean="0"/>
                        <a:t>Recurrence</a:t>
                      </a:r>
                      <a:endParaRPr lang="en-US" sz="2400" dirty="0"/>
                    </a:p>
                  </a:txBody>
                  <a:tcPr/>
                </a:tc>
                <a:tc>
                  <a:txBody>
                    <a:bodyPr/>
                    <a:lstStyle/>
                    <a:p>
                      <a:pPr>
                        <a:buNone/>
                      </a:pPr>
                      <a:r>
                        <a:rPr lang="en-US" sz="2000" dirty="0" smtClean="0"/>
                        <a:t>If well removed, there is no recurrence (Good prognosis)</a:t>
                      </a:r>
                    </a:p>
                    <a:p>
                      <a:endParaRPr lang="en-US" sz="2000" dirty="0" smtClean="0"/>
                    </a:p>
                    <a:p>
                      <a:endParaRPr lang="en-US" sz="2000" dirty="0"/>
                    </a:p>
                  </a:txBody>
                  <a:tcPr/>
                </a:tc>
                <a:tc>
                  <a:txBody>
                    <a:bodyPr/>
                    <a:lstStyle/>
                    <a:p>
                      <a:r>
                        <a:rPr lang="en-US" sz="2000" dirty="0" smtClean="0"/>
                        <a:t>Even after surgical removal it often reoccurs (bad prognosis)</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984807"/>
                </a:solidFill>
              </a:rPr>
              <a:t>Malignant tumor </a:t>
            </a:r>
            <a:endParaRPr lang="en-US" sz="3600" dirty="0">
              <a:solidFill>
                <a:srgbClr val="984807"/>
              </a:solidFill>
            </a:endParaRPr>
          </a:p>
        </p:txBody>
      </p:sp>
      <p:graphicFrame>
        <p:nvGraphicFramePr>
          <p:cNvPr id="4" name="Table 3"/>
          <p:cNvGraphicFramePr>
            <a:graphicFrameLocks noGrp="1"/>
          </p:cNvGraphicFramePr>
          <p:nvPr/>
        </p:nvGraphicFramePr>
        <p:xfrm>
          <a:off x="-1" y="685800"/>
          <a:ext cx="9144000" cy="6172202"/>
        </p:xfrm>
        <a:graphic>
          <a:graphicData uri="http://schemas.openxmlformats.org/drawingml/2006/table">
            <a:tbl>
              <a:tblPr firstRow="1" bandRow="1">
                <a:tableStyleId>{5C22544A-7EE6-4342-B048-85BDC9FD1C3A}</a:tableStyleId>
              </a:tblPr>
              <a:tblGrid>
                <a:gridCol w="1875692"/>
                <a:gridCol w="3595077"/>
                <a:gridCol w="3673231"/>
              </a:tblGrid>
              <a:tr h="491461">
                <a:tc>
                  <a:txBody>
                    <a:bodyPr/>
                    <a:lstStyle/>
                    <a:p>
                      <a:endParaRPr lang="en-US" sz="2400" u="none" dirty="0"/>
                    </a:p>
                  </a:txBody>
                  <a:tcPr/>
                </a:tc>
                <a:tc>
                  <a:txBody>
                    <a:bodyPr/>
                    <a:lstStyle/>
                    <a:p>
                      <a:r>
                        <a:rPr lang="en-US" sz="2400" u="none" dirty="0" smtClean="0"/>
                        <a:t>Carcinoma</a:t>
                      </a:r>
                      <a:endParaRPr lang="en-US" sz="2400" u="none" dirty="0"/>
                    </a:p>
                  </a:txBody>
                  <a:tcPr/>
                </a:tc>
                <a:tc>
                  <a:txBody>
                    <a:bodyPr/>
                    <a:lstStyle/>
                    <a:p>
                      <a:r>
                        <a:rPr lang="en-US" sz="2400" u="none" dirty="0" smtClean="0"/>
                        <a:t>sarcoma</a:t>
                      </a:r>
                      <a:endParaRPr lang="en-US" sz="2400" u="none" dirty="0"/>
                    </a:p>
                  </a:txBody>
                  <a:tcPr/>
                </a:tc>
              </a:tr>
              <a:tr h="1225880">
                <a:tc>
                  <a:txBody>
                    <a:bodyPr/>
                    <a:lstStyle/>
                    <a:p>
                      <a:r>
                        <a:rPr lang="en-US" sz="2000" dirty="0" smtClean="0"/>
                        <a:t>Definition</a:t>
                      </a:r>
                      <a:endParaRPr lang="en-US" sz="2000" dirty="0"/>
                    </a:p>
                  </a:txBody>
                  <a:tcPr/>
                </a:tc>
                <a:tc>
                  <a:txBody>
                    <a:bodyPr/>
                    <a:lstStyle/>
                    <a:p>
                      <a:r>
                        <a:rPr lang="en-US" sz="2000" dirty="0" smtClean="0"/>
                        <a:t>Tumor of epithelial tissue </a:t>
                      </a:r>
                      <a:endParaRPr lang="en-US" sz="2000" dirty="0"/>
                    </a:p>
                  </a:txBody>
                  <a:tcPr/>
                </a:tc>
                <a:tc>
                  <a:txBody>
                    <a:bodyPr/>
                    <a:lstStyle/>
                    <a:p>
                      <a:r>
                        <a:rPr lang="en-US" sz="2000" dirty="0" smtClean="0"/>
                        <a:t>Tumor of </a:t>
                      </a:r>
                      <a:r>
                        <a:rPr lang="en-US" sz="2000" dirty="0" err="1" smtClean="0"/>
                        <a:t>mesenchymal</a:t>
                      </a:r>
                      <a:r>
                        <a:rPr lang="en-US" sz="2000" dirty="0" smtClean="0"/>
                        <a:t> tissue: made of bone, cartilage, fat, muscle, vascular, or blood tissue</a:t>
                      </a:r>
                      <a:endParaRPr lang="en-US" sz="2000" dirty="0"/>
                    </a:p>
                  </a:txBody>
                  <a:tcPr/>
                </a:tc>
              </a:tr>
              <a:tr h="425405">
                <a:tc>
                  <a:txBody>
                    <a:bodyPr/>
                    <a:lstStyle/>
                    <a:p>
                      <a:r>
                        <a:rPr lang="en-US" sz="2000" dirty="0" smtClean="0"/>
                        <a:t>Incidence</a:t>
                      </a:r>
                      <a:endParaRPr lang="en-US" sz="2000" dirty="0"/>
                    </a:p>
                  </a:txBody>
                  <a:tcPr/>
                </a:tc>
                <a:tc>
                  <a:txBody>
                    <a:bodyPr/>
                    <a:lstStyle/>
                    <a:p>
                      <a:r>
                        <a:rPr lang="en-US" sz="2000" dirty="0" smtClean="0"/>
                        <a:t>More common </a:t>
                      </a:r>
                      <a:endParaRPr lang="en-US" sz="2000" dirty="0"/>
                    </a:p>
                  </a:txBody>
                  <a:tcPr/>
                </a:tc>
                <a:tc>
                  <a:txBody>
                    <a:bodyPr/>
                    <a:lstStyle/>
                    <a:p>
                      <a:r>
                        <a:rPr lang="en-US" sz="2000" dirty="0" smtClean="0"/>
                        <a:t>Less common</a:t>
                      </a:r>
                      <a:endParaRPr lang="en-US" sz="2000" dirty="0"/>
                    </a:p>
                  </a:txBody>
                  <a:tcPr/>
                </a:tc>
              </a:tr>
              <a:tr h="742477">
                <a:tc>
                  <a:txBody>
                    <a:bodyPr/>
                    <a:lstStyle/>
                    <a:p>
                      <a:r>
                        <a:rPr lang="en-US" sz="2000" dirty="0" smtClean="0"/>
                        <a:t>Age</a:t>
                      </a:r>
                      <a:endParaRPr lang="en-US" sz="2000" dirty="0"/>
                    </a:p>
                  </a:txBody>
                  <a:tcPr/>
                </a:tc>
                <a:tc>
                  <a:txBody>
                    <a:bodyPr/>
                    <a:lstStyle/>
                    <a:p>
                      <a:r>
                        <a:rPr lang="en-US" sz="2000" dirty="0" smtClean="0"/>
                        <a:t>Middle and old age (40-60ys)</a:t>
                      </a:r>
                      <a:endParaRPr lang="en-US" sz="2000" dirty="0"/>
                    </a:p>
                  </a:txBody>
                  <a:tcPr/>
                </a:tc>
                <a:tc>
                  <a:txBody>
                    <a:bodyPr/>
                    <a:lstStyle/>
                    <a:p>
                      <a:r>
                        <a:rPr lang="en-US" sz="2000" dirty="0" smtClean="0"/>
                        <a:t>Adolescent and early adult life (10-20ys)</a:t>
                      </a:r>
                      <a:endParaRPr lang="en-US" sz="2000" dirty="0"/>
                    </a:p>
                  </a:txBody>
                  <a:tcPr/>
                </a:tc>
              </a:tr>
              <a:tr h="425405">
                <a:tc>
                  <a:txBody>
                    <a:bodyPr/>
                    <a:lstStyle/>
                    <a:p>
                      <a:r>
                        <a:rPr lang="en-US" sz="2000" dirty="0" smtClean="0"/>
                        <a:t>Rate of growth </a:t>
                      </a:r>
                      <a:endParaRPr lang="en-US" sz="2000" dirty="0"/>
                    </a:p>
                  </a:txBody>
                  <a:tcPr/>
                </a:tc>
                <a:tc>
                  <a:txBody>
                    <a:bodyPr/>
                    <a:lstStyle/>
                    <a:p>
                      <a:r>
                        <a:rPr lang="en-US" sz="2000" dirty="0" smtClean="0"/>
                        <a:t>Slower than sarcoma </a:t>
                      </a:r>
                      <a:endParaRPr lang="en-US" sz="2000" dirty="0"/>
                    </a:p>
                  </a:txBody>
                  <a:tcPr/>
                </a:tc>
                <a:tc>
                  <a:txBody>
                    <a:bodyPr/>
                    <a:lstStyle/>
                    <a:p>
                      <a:r>
                        <a:rPr lang="en-US" sz="2000" dirty="0" smtClean="0"/>
                        <a:t>More rapid than carcinoma</a:t>
                      </a:r>
                      <a:endParaRPr lang="en-US" sz="2000" dirty="0"/>
                    </a:p>
                  </a:txBody>
                  <a:tcPr/>
                </a:tc>
              </a:tr>
              <a:tr h="742477">
                <a:tc>
                  <a:txBody>
                    <a:bodyPr/>
                    <a:lstStyle/>
                    <a:p>
                      <a:r>
                        <a:rPr lang="en-US" sz="2000" dirty="0" smtClean="0"/>
                        <a:t>Mode of growth</a:t>
                      </a:r>
                      <a:endParaRPr lang="en-US" sz="2000" dirty="0"/>
                    </a:p>
                  </a:txBody>
                  <a:tcPr/>
                </a:tc>
                <a:tc>
                  <a:txBody>
                    <a:bodyPr/>
                    <a:lstStyle/>
                    <a:p>
                      <a:r>
                        <a:rPr lang="en-US" sz="2000" dirty="0" smtClean="0"/>
                        <a:t>More by infiltration than by expansion</a:t>
                      </a:r>
                      <a:endParaRPr lang="en-US" sz="2000" dirty="0"/>
                    </a:p>
                  </a:txBody>
                  <a:tcPr/>
                </a:tc>
                <a:tc>
                  <a:txBody>
                    <a:bodyPr/>
                    <a:lstStyle/>
                    <a:p>
                      <a:r>
                        <a:rPr lang="en-US" sz="2000" dirty="0" smtClean="0"/>
                        <a:t>Is by expansion and by infiltration. </a:t>
                      </a:r>
                      <a:endParaRPr lang="en-US" sz="2000" dirty="0"/>
                    </a:p>
                  </a:txBody>
                  <a:tcPr/>
                </a:tc>
              </a:tr>
              <a:tr h="425405">
                <a:tc>
                  <a:txBody>
                    <a:bodyPr/>
                    <a:lstStyle/>
                    <a:p>
                      <a:r>
                        <a:rPr lang="en-US" sz="2000" dirty="0" smtClean="0"/>
                        <a:t>Gross picture</a:t>
                      </a:r>
                      <a:endParaRPr lang="en-US" sz="2000" dirty="0"/>
                    </a:p>
                  </a:txBody>
                  <a:tcPr/>
                </a:tc>
                <a:tc>
                  <a:txBody>
                    <a:bodyPr/>
                    <a:lstStyle/>
                    <a:p>
                      <a:r>
                        <a:rPr lang="en-US" sz="2000" dirty="0" smtClean="0"/>
                        <a:t>Hard mass</a:t>
                      </a:r>
                    </a:p>
                  </a:txBody>
                  <a:tcPr/>
                </a:tc>
                <a:tc>
                  <a:txBody>
                    <a:bodyPr/>
                    <a:lstStyle/>
                    <a:p>
                      <a:pPr>
                        <a:buNone/>
                      </a:pPr>
                      <a:r>
                        <a:rPr lang="en-US" sz="2000" dirty="0" smtClean="0"/>
                        <a:t>Soft mass</a:t>
                      </a:r>
                    </a:p>
                    <a:p>
                      <a:endParaRPr lang="en-US" sz="2000" dirty="0"/>
                    </a:p>
                  </a:txBody>
                  <a:tcPr/>
                </a:tc>
              </a:tr>
              <a:tr h="1693692">
                <a:tc>
                  <a:txBody>
                    <a:bodyPr/>
                    <a:lstStyle/>
                    <a:p>
                      <a:r>
                        <a:rPr lang="en-US" sz="2000" dirty="0" smtClean="0"/>
                        <a:t>Microscopic picture</a:t>
                      </a:r>
                      <a:endParaRPr lang="en-US" sz="2000" dirty="0"/>
                    </a:p>
                  </a:txBody>
                  <a:tcPr/>
                </a:tc>
                <a:tc>
                  <a:txBody>
                    <a:bodyPr/>
                    <a:lstStyle/>
                    <a:p>
                      <a:pPr>
                        <a:buNone/>
                      </a:pPr>
                      <a:r>
                        <a:rPr lang="en-US" sz="2000" dirty="0" smtClean="0"/>
                        <a:t>Carcinoma cells are arranged in groups, separated by fibrous stroma, with less numerous blood vessels.</a:t>
                      </a:r>
                    </a:p>
                    <a:p>
                      <a:endParaRPr lang="en-US" sz="2000" dirty="0" smtClean="0"/>
                    </a:p>
                    <a:p>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Sarcoma cells are arranged singly, separated by scanty amount of fibrous stroma with numerous blood vessels.  </a:t>
                      </a:r>
                    </a:p>
                    <a:p>
                      <a:endParaRPr lang="en-US" sz="2000"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Factors causing cancer</a:t>
            </a:r>
            <a:endParaRPr lang="en-US" sz="3600" dirty="0"/>
          </a:p>
        </p:txBody>
      </p:sp>
      <p:sp>
        <p:nvSpPr>
          <p:cNvPr id="3" name="Content Placeholder 2"/>
          <p:cNvSpPr>
            <a:spLocks noGrp="1"/>
          </p:cNvSpPr>
          <p:nvPr>
            <p:ph idx="1"/>
          </p:nvPr>
        </p:nvSpPr>
        <p:spPr>
          <a:xfrm>
            <a:off x="0" y="1143000"/>
            <a:ext cx="9144000" cy="5715000"/>
          </a:xfrm>
        </p:spPr>
        <p:txBody>
          <a:bodyPr>
            <a:normAutofit/>
          </a:bodyPr>
          <a:lstStyle/>
          <a:p>
            <a:pPr marL="514350" indent="-514350">
              <a:buNone/>
            </a:pPr>
            <a:r>
              <a:rPr lang="en-US" sz="2400" dirty="0" smtClean="0"/>
              <a:t>Cancer is a complex disease with many possible causes.</a:t>
            </a:r>
          </a:p>
          <a:p>
            <a:pPr marL="514350" indent="-514350">
              <a:buNone/>
            </a:pPr>
            <a:r>
              <a:rPr lang="en-US" sz="2400" dirty="0" smtClean="0"/>
              <a:t>1) Hereditary: E.g. breast cancer</a:t>
            </a:r>
          </a:p>
          <a:p>
            <a:pPr marL="514350" indent="-514350">
              <a:buNone/>
            </a:pPr>
            <a:endParaRPr lang="en-US" sz="2400" dirty="0" smtClean="0"/>
          </a:p>
          <a:p>
            <a:pPr marL="514350" indent="-514350">
              <a:buNone/>
            </a:pPr>
            <a:endParaRPr lang="en-US" sz="2400" dirty="0" smtClean="0"/>
          </a:p>
          <a:p>
            <a:pPr marL="514350" indent="-514350">
              <a:buNone/>
            </a:pPr>
            <a:r>
              <a:rPr lang="en-US" sz="2400" dirty="0" smtClean="0"/>
              <a:t>2)Organisms: mostly viruses can lead to cancer e.g. Human </a:t>
            </a:r>
            <a:r>
              <a:rPr lang="en-US" sz="2400" dirty="0" err="1" smtClean="0"/>
              <a:t>papilloma</a:t>
            </a:r>
            <a:r>
              <a:rPr lang="en-US" sz="2400" dirty="0" smtClean="0"/>
              <a:t> virus (HVP) is strongly linked to cervical cancer.</a:t>
            </a:r>
          </a:p>
          <a:p>
            <a:pPr marL="514350" indent="-514350">
              <a:buNone/>
            </a:pPr>
            <a:endParaRPr lang="en-US" sz="2400" dirty="0" smtClean="0"/>
          </a:p>
          <a:p>
            <a:pPr marL="514350" indent="-514350">
              <a:buNone/>
            </a:pPr>
            <a:endParaRPr lang="en-US" sz="2400" dirty="0" smtClean="0"/>
          </a:p>
          <a:p>
            <a:pPr marL="514350" indent="-514350">
              <a:buNone/>
            </a:pPr>
            <a:r>
              <a:rPr lang="en-US" sz="2400" dirty="0" smtClean="0"/>
              <a:t>3)Carcinogens: Agents natural or synthetic capable of causing cancer</a:t>
            </a:r>
          </a:p>
          <a:p>
            <a:pPr marL="514350" indent="-514350">
              <a:buNone/>
            </a:pPr>
            <a:r>
              <a:rPr lang="en-US" sz="2400" dirty="0" smtClean="0"/>
              <a:t>E.g. Smoking can lead to lung cancer. Radiation exposure..</a:t>
            </a:r>
          </a:p>
          <a:p>
            <a:pPr marL="514350" indent="-514350">
              <a:buNone/>
            </a:pPr>
            <a:endParaRPr lang="en-US" sz="2400" dirty="0" smtClean="0"/>
          </a:p>
          <a:p>
            <a:pPr>
              <a:buNone/>
            </a:pPr>
            <a:r>
              <a:rPr lang="en-US" sz="2400" dirty="0" smtClean="0"/>
              <a:t> </a:t>
            </a:r>
          </a:p>
          <a:p>
            <a:pPr marL="514350" indent="-514350">
              <a:buAutoNum type="arabicParenR"/>
            </a:pPr>
            <a:endParaRPr lang="en-US"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Effects of cancer growth on body function</a:t>
            </a:r>
            <a:endParaRPr lang="en-US" sz="3600" dirty="0"/>
          </a:p>
        </p:txBody>
      </p:sp>
      <p:sp>
        <p:nvSpPr>
          <p:cNvPr id="3" name="Content Placeholder 2"/>
          <p:cNvSpPr>
            <a:spLocks noGrp="1"/>
          </p:cNvSpPr>
          <p:nvPr>
            <p:ph idx="1"/>
          </p:nvPr>
        </p:nvSpPr>
        <p:spPr>
          <a:xfrm>
            <a:off x="0" y="1143000"/>
            <a:ext cx="9144000" cy="5715000"/>
          </a:xfrm>
        </p:spPr>
        <p:txBody>
          <a:bodyPr>
            <a:noAutofit/>
          </a:bodyPr>
          <a:lstStyle/>
          <a:p>
            <a:pPr>
              <a:buNone/>
            </a:pPr>
            <a:r>
              <a:rPr lang="en-US" sz="2400" dirty="0" smtClean="0"/>
              <a:t>1) Destruction &amp; replacement of normal tissue by </a:t>
            </a:r>
            <a:r>
              <a:rPr lang="en-US" sz="2400" dirty="0" err="1" smtClean="0"/>
              <a:t>neoplastic</a:t>
            </a:r>
            <a:r>
              <a:rPr lang="en-US" sz="2400" dirty="0" smtClean="0"/>
              <a:t> growth lead to </a:t>
            </a:r>
            <a:r>
              <a:rPr lang="en-US" sz="2400" u="sng" dirty="0" smtClean="0"/>
              <a:t>altered function of that tissue.</a:t>
            </a:r>
          </a:p>
          <a:p>
            <a:pPr>
              <a:buNone/>
            </a:pPr>
            <a:r>
              <a:rPr lang="en-US" sz="2400" dirty="0" smtClean="0"/>
              <a:t>2) Compression on BV lead to ischemia, necrosis. Compression on surrounding hollow viscera can lead to their obstruction. </a:t>
            </a:r>
          </a:p>
          <a:p>
            <a:pPr>
              <a:buNone/>
            </a:pPr>
            <a:r>
              <a:rPr lang="en-US" sz="2400" dirty="0" smtClean="0"/>
              <a:t>3) Inappropriate production of hormones (in case of cancer in any of the endocrine glands).</a:t>
            </a:r>
          </a:p>
          <a:p>
            <a:pPr>
              <a:buNone/>
            </a:pPr>
            <a:r>
              <a:rPr lang="en-US" sz="2400" dirty="0" smtClean="0"/>
              <a:t>4) In some tumors, there is abnormal production of coagulation factors and this increase the risk of thrombosis. </a:t>
            </a:r>
          </a:p>
          <a:p>
            <a:pPr>
              <a:buNone/>
            </a:pPr>
            <a:r>
              <a:rPr lang="en-US" sz="2400" dirty="0" smtClean="0"/>
              <a:t>5) In some tumors, there is bleeding and/or decrease in RBC production, and leads to anemia. </a:t>
            </a:r>
          </a:p>
          <a:p>
            <a:pPr>
              <a:buNone/>
            </a:pPr>
            <a:r>
              <a:rPr lang="en-US" sz="2400" dirty="0" smtClean="0"/>
              <a:t>6) Metastatic invasion of bone that occurs in advanced stages of the tumors leads to bone destruction.</a:t>
            </a:r>
          </a:p>
          <a:p>
            <a:pPr>
              <a:buNone/>
            </a:pPr>
            <a:r>
              <a:rPr lang="en-US" sz="2400" dirty="0" smtClean="0"/>
              <a:t>7) Pain occurs in some tumors due to compression on nerve ends or liberation of pain mediators.</a:t>
            </a:r>
          </a:p>
          <a:p>
            <a:pPr>
              <a:buNone/>
            </a:pP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752600" y="457200"/>
            <a:ext cx="5956300" cy="592807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Diagnosis of cancer</a:t>
            </a:r>
            <a:endParaRPr lang="en-US" sz="3600" dirty="0"/>
          </a:p>
        </p:txBody>
      </p:sp>
      <p:sp>
        <p:nvSpPr>
          <p:cNvPr id="3" name="Content Placeholder 2"/>
          <p:cNvSpPr>
            <a:spLocks noGrp="1"/>
          </p:cNvSpPr>
          <p:nvPr>
            <p:ph idx="1"/>
          </p:nvPr>
        </p:nvSpPr>
        <p:spPr>
          <a:xfrm>
            <a:off x="0" y="1417638"/>
            <a:ext cx="9144000" cy="5440362"/>
          </a:xfrm>
        </p:spPr>
        <p:txBody>
          <a:bodyPr>
            <a:normAutofit/>
          </a:bodyPr>
          <a:lstStyle/>
          <a:p>
            <a:pPr>
              <a:buNone/>
            </a:pPr>
            <a:endParaRPr lang="en-US" sz="2400" dirty="0" smtClean="0"/>
          </a:p>
          <a:p>
            <a:pPr marL="514350" indent="-514350">
              <a:buNone/>
            </a:pPr>
            <a:r>
              <a:rPr lang="en-US" sz="2400" dirty="0" smtClean="0"/>
              <a:t>  </a:t>
            </a:r>
            <a:endParaRPr lang="en-US" sz="2400" dirty="0"/>
          </a:p>
        </p:txBody>
      </p:sp>
      <p:pic>
        <p:nvPicPr>
          <p:cNvPr id="32770" name="Picture 2"/>
          <p:cNvPicPr>
            <a:picLocks noChangeAspect="1" noChangeArrowheads="1"/>
          </p:cNvPicPr>
          <p:nvPr/>
        </p:nvPicPr>
        <p:blipFill>
          <a:blip r:embed="rId2"/>
          <a:srcRect/>
          <a:stretch>
            <a:fillRect/>
          </a:stretch>
        </p:blipFill>
        <p:spPr bwMode="auto">
          <a:xfrm>
            <a:off x="0" y="0"/>
            <a:ext cx="9144000" cy="7590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257800"/>
          </a:xfrm>
        </p:spPr>
        <p:txBody>
          <a:bodyPr>
            <a:normAutofit/>
          </a:bodyPr>
          <a:lstStyle/>
          <a:p>
            <a:pPr>
              <a:buNone/>
            </a:pPr>
            <a:endParaRPr lang="en-US" sz="2400" dirty="0" smtClean="0"/>
          </a:p>
          <a:p>
            <a:pPr>
              <a:buNone/>
            </a:pPr>
            <a:endParaRPr lang="en-US" sz="2400" dirty="0" smtClean="0"/>
          </a:p>
          <a:p>
            <a:pPr>
              <a:buNone/>
            </a:pPr>
            <a:r>
              <a:rPr lang="en-US" sz="2400" dirty="0" smtClean="0"/>
              <a:t>2. Pap smear (cervical smear): obtaining superficial cells from the cervix and examining them to detect abnormality.</a:t>
            </a:r>
          </a:p>
          <a:p>
            <a:pPr>
              <a:buNone/>
            </a:pPr>
            <a:endParaRPr lang="en-US" sz="2400" dirty="0" smtClean="0"/>
          </a:p>
          <a:p>
            <a:pPr>
              <a:buNone/>
            </a:pPr>
            <a:r>
              <a:rPr lang="en-US" sz="2400" dirty="0" smtClean="0"/>
              <a:t>  </a:t>
            </a:r>
            <a:endParaRPr lang="en-US" sz="2400" dirty="0"/>
          </a:p>
        </p:txBody>
      </p:sp>
      <p:pic>
        <p:nvPicPr>
          <p:cNvPr id="9" name="Picture 2"/>
          <p:cNvPicPr>
            <a:picLocks noChangeAspect="1" noChangeArrowheads="1"/>
          </p:cNvPicPr>
          <p:nvPr/>
        </p:nvPicPr>
        <p:blipFill>
          <a:blip r:embed="rId2"/>
          <a:srcRect/>
          <a:stretch>
            <a:fillRect/>
          </a:stretch>
        </p:blipFill>
        <p:spPr bwMode="auto">
          <a:xfrm>
            <a:off x="1468718" y="2362200"/>
            <a:ext cx="5617882" cy="477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8229600" cy="4525963"/>
          </a:xfrm>
        </p:spPr>
        <p:txBody>
          <a:bodyPr>
            <a:normAutofit/>
          </a:bodyPr>
          <a:lstStyle/>
          <a:p>
            <a:pPr>
              <a:buNone/>
            </a:pPr>
            <a:r>
              <a:rPr lang="en-US" sz="2400" dirty="0" smtClean="0"/>
              <a:t>3. Biopsy: obtaining deep cells:</a:t>
            </a:r>
          </a:p>
          <a:p>
            <a:pPr>
              <a:buNone/>
            </a:pPr>
            <a:r>
              <a:rPr lang="en-US" sz="2400" dirty="0" smtClean="0"/>
              <a:t>-needle aspiration</a:t>
            </a:r>
          </a:p>
          <a:p>
            <a:pPr>
              <a:buNone/>
            </a:pPr>
            <a:r>
              <a:rPr lang="en-US" sz="2400" dirty="0" smtClean="0"/>
              <a:t>-Using endoscope</a:t>
            </a:r>
          </a:p>
          <a:p>
            <a:pPr>
              <a:buNone/>
            </a:pPr>
            <a:endParaRPr lang="en-US" sz="2400" dirty="0" smtClean="0"/>
          </a:p>
          <a:p>
            <a:pPr>
              <a:buNone/>
            </a:pPr>
            <a:r>
              <a:rPr lang="en-US" sz="2400" dirty="0" smtClean="0"/>
              <a:t>4. Others as x-ray, blood film  </a:t>
            </a:r>
          </a:p>
          <a:p>
            <a:endParaRPr lang="en-US" sz="2400" dirty="0"/>
          </a:p>
        </p:txBody>
      </p:sp>
      <p:pic>
        <p:nvPicPr>
          <p:cNvPr id="5" name="Picture 3"/>
          <p:cNvPicPr>
            <a:picLocks noChangeAspect="1" noChangeArrowheads="1"/>
          </p:cNvPicPr>
          <p:nvPr/>
        </p:nvPicPr>
        <p:blipFill>
          <a:blip r:embed="rId2"/>
          <a:srcRect/>
          <a:stretch>
            <a:fillRect/>
          </a:stretch>
        </p:blipFill>
        <p:spPr bwMode="auto">
          <a:xfrm>
            <a:off x="2247900" y="4572000"/>
            <a:ext cx="3568700" cy="22860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0" y="2730500"/>
            <a:ext cx="3213100" cy="2527300"/>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3962400" y="0"/>
            <a:ext cx="2641600" cy="3086100"/>
          </a:xfrm>
          <a:prstGeom prst="rect">
            <a:avLst/>
          </a:prstGeom>
          <a:noFill/>
          <a:ln w="9525">
            <a:noFill/>
            <a:miter lim="800000"/>
            <a:headEnd/>
            <a:tailEnd/>
          </a:ln>
          <a:effectLst/>
        </p:spPr>
      </p:pic>
      <p:pic>
        <p:nvPicPr>
          <p:cNvPr id="8" name="Picture 6"/>
          <p:cNvPicPr>
            <a:picLocks noChangeAspect="1" noChangeArrowheads="1"/>
          </p:cNvPicPr>
          <p:nvPr/>
        </p:nvPicPr>
        <p:blipFill>
          <a:blip r:embed="rId5"/>
          <a:srcRect/>
          <a:stretch>
            <a:fillRect/>
          </a:stretch>
        </p:blipFill>
        <p:spPr bwMode="auto">
          <a:xfrm>
            <a:off x="5816600" y="2819400"/>
            <a:ext cx="3327400" cy="2438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17638"/>
            <a:ext cx="9144000" cy="3459163"/>
          </a:xfrm>
          <a:prstGeom prst="rect">
            <a:avLst/>
          </a:prstGeom>
          <a:noFill/>
          <a:ln w="9525">
            <a:noFill/>
            <a:miter lim="800000"/>
            <a:headEnd/>
            <a:tailEnd/>
          </a:ln>
          <a:effectLst/>
        </p:spPr>
      </p:pic>
      <p:sp>
        <p:nvSpPr>
          <p:cNvPr id="2" name="Title 1"/>
          <p:cNvSpPr>
            <a:spLocks noGrp="1"/>
          </p:cNvSpPr>
          <p:nvPr>
            <p:ph type="title"/>
          </p:nvPr>
        </p:nvSpPr>
        <p:spPr>
          <a:xfrm>
            <a:off x="0" y="274638"/>
            <a:ext cx="9144000" cy="1143000"/>
          </a:xfrm>
        </p:spPr>
        <p:txBody>
          <a:bodyPr/>
          <a:lstStyle/>
          <a:p>
            <a:r>
              <a:rPr lang="en-US" dirty="0" smtClean="0"/>
              <a:t>Lecture # 9</a:t>
            </a:r>
            <a:endParaRPr lang="en-US" dirty="0"/>
          </a:p>
        </p:txBody>
      </p:sp>
      <p:sp>
        <p:nvSpPr>
          <p:cNvPr id="3" name="Content Placeholder 2"/>
          <p:cNvSpPr>
            <a:spLocks noGrp="1"/>
          </p:cNvSpPr>
          <p:nvPr>
            <p:ph idx="1"/>
          </p:nvPr>
        </p:nvSpPr>
        <p:spPr>
          <a:xfrm>
            <a:off x="-1219200" y="2332037"/>
            <a:ext cx="8229600" cy="4525963"/>
          </a:xfrm>
        </p:spPr>
        <p:txBody>
          <a:bodyPr>
            <a:normAutofit/>
          </a:bodyPr>
          <a:lstStyle/>
          <a:p>
            <a:pPr algn="ctr">
              <a:buNone/>
            </a:pPr>
            <a:r>
              <a:rPr sz="4000" dirty="0" smtClean="0">
                <a:solidFill>
                  <a:schemeClr val="bg1"/>
                </a:solidFill>
              </a:rPr>
              <a:t>Dis</a:t>
            </a:r>
            <a:r>
              <a:rPr lang="en-US" sz="4000" dirty="0" err="1" smtClean="0">
                <a:solidFill>
                  <a:schemeClr val="bg1"/>
                </a:solidFill>
              </a:rPr>
              <a:t>turbances</a:t>
            </a:r>
            <a:r>
              <a:rPr sz="4000" dirty="0" smtClean="0">
                <a:solidFill>
                  <a:schemeClr val="bg1"/>
                </a:solidFill>
              </a:rPr>
              <a:t> </a:t>
            </a:r>
            <a:r>
              <a:rPr sz="4000" dirty="0">
                <a:solidFill>
                  <a:schemeClr val="bg1"/>
                </a:solidFill>
              </a:rPr>
              <a:t>of</a:t>
            </a:r>
            <a:r>
              <a:rPr sz="4000" dirty="0" smtClean="0">
                <a:solidFill>
                  <a:schemeClr val="bg1"/>
                </a:solidFill>
              </a:rPr>
              <a:t> </a:t>
            </a:r>
            <a:r>
              <a:rPr lang="en-US" sz="4000" dirty="0" smtClean="0">
                <a:solidFill>
                  <a:schemeClr val="bg1"/>
                </a:solidFill>
              </a:rPr>
              <a:t>G</a:t>
            </a:r>
            <a:r>
              <a:rPr sz="4000" dirty="0" smtClean="0">
                <a:solidFill>
                  <a:schemeClr val="bg1"/>
                </a:solidFill>
              </a:rPr>
              <a:t>rowth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Disturbance of growth are divided into </a:t>
            </a:r>
            <a:endParaRPr lang="en-US" sz="3600" dirty="0"/>
          </a:p>
        </p:txBody>
      </p:sp>
      <p:sp>
        <p:nvSpPr>
          <p:cNvPr id="3" name="Content Placeholder 2"/>
          <p:cNvSpPr>
            <a:spLocks noGrp="1"/>
          </p:cNvSpPr>
          <p:nvPr>
            <p:ph idx="1"/>
          </p:nvPr>
        </p:nvSpPr>
        <p:spPr>
          <a:xfrm>
            <a:off x="304800" y="1143000"/>
            <a:ext cx="8534400" cy="5715000"/>
          </a:xfrm>
        </p:spPr>
        <p:txBody>
          <a:bodyPr>
            <a:normAutofit/>
          </a:bodyPr>
          <a:lstStyle/>
          <a:p>
            <a:pPr marL="514350" indent="-514350">
              <a:buAutoNum type="arabicParenR"/>
            </a:pPr>
            <a:r>
              <a:rPr lang="en-US" sz="2400" b="1" dirty="0" smtClean="0">
                <a:solidFill>
                  <a:schemeClr val="accent4"/>
                </a:solidFill>
              </a:rPr>
              <a:t>Congenital anomalies </a:t>
            </a:r>
            <a:r>
              <a:rPr lang="en-US" sz="2400" dirty="0" smtClean="0"/>
              <a:t>(Developmental disorders)</a:t>
            </a:r>
          </a:p>
          <a:p>
            <a:pPr marL="514350" indent="-514350">
              <a:buNone/>
            </a:pPr>
            <a:endParaRPr lang="en-US" sz="2400" dirty="0" smtClean="0"/>
          </a:p>
          <a:p>
            <a:pPr marL="514350" indent="-514350" algn="ctr">
              <a:buAutoNum type="arabicParenR"/>
            </a:pPr>
            <a:r>
              <a:rPr lang="en-US" sz="2400" b="1" dirty="0" smtClean="0">
                <a:solidFill>
                  <a:schemeClr val="accent6"/>
                </a:solidFill>
              </a:rPr>
              <a:t>Atrophy</a:t>
            </a:r>
          </a:p>
          <a:p>
            <a:pPr marL="514350" indent="-514350" algn="ctr">
              <a:buAutoNum type="arabicParenR"/>
            </a:pPr>
            <a:r>
              <a:rPr lang="en-US" sz="2400" b="1" dirty="0" smtClean="0">
                <a:solidFill>
                  <a:schemeClr val="accent6"/>
                </a:solidFill>
              </a:rPr>
              <a:t>Hypertrophy</a:t>
            </a:r>
          </a:p>
          <a:p>
            <a:pPr marL="514350" indent="-514350" algn="ctr">
              <a:buAutoNum type="arabicParenR"/>
            </a:pPr>
            <a:r>
              <a:rPr lang="en-US" sz="2400" b="1" dirty="0" smtClean="0">
                <a:solidFill>
                  <a:schemeClr val="accent6"/>
                </a:solidFill>
              </a:rPr>
              <a:t>Hyperplasia</a:t>
            </a:r>
          </a:p>
          <a:p>
            <a:pPr marL="514350" indent="-514350" algn="ctr">
              <a:buAutoNum type="arabicParenR"/>
            </a:pPr>
            <a:r>
              <a:rPr lang="en-US" sz="2400" b="1" dirty="0" smtClean="0">
                <a:solidFill>
                  <a:schemeClr val="accent6"/>
                </a:solidFill>
              </a:rPr>
              <a:t>Metaplasia</a:t>
            </a:r>
          </a:p>
          <a:p>
            <a:pPr marL="514350" indent="-514350">
              <a:buAutoNum type="arabicParenR"/>
            </a:pPr>
            <a:r>
              <a:rPr lang="en-US" sz="2400" b="1" dirty="0" err="1" smtClean="0">
                <a:solidFill>
                  <a:schemeClr val="accent3"/>
                </a:solidFill>
              </a:rPr>
              <a:t>Dyslasia</a:t>
            </a:r>
            <a:endParaRPr lang="en-US" sz="2400" b="1" dirty="0" smtClean="0">
              <a:solidFill>
                <a:schemeClr val="accent3"/>
              </a:solidFill>
            </a:endParaRPr>
          </a:p>
          <a:p>
            <a:pPr marL="514350" indent="-514350">
              <a:buAutoNum type="arabicParenR"/>
            </a:pPr>
            <a:r>
              <a:rPr lang="en-US" sz="2400" b="1" dirty="0" smtClean="0">
                <a:solidFill>
                  <a:schemeClr val="accent2"/>
                </a:solidFill>
              </a:rPr>
              <a:t>Neoplasia</a:t>
            </a:r>
            <a:endParaRPr lang="en-US" sz="2400" dirty="0" smtClean="0">
              <a:solidFill>
                <a:schemeClr val="accent2"/>
              </a:solidFill>
            </a:endParaRPr>
          </a:p>
          <a:p>
            <a:pPr marL="514350" indent="-514350">
              <a:buNone/>
            </a:pPr>
            <a:endParaRPr lang="en-US" sz="2400" b="1" dirty="0" smtClean="0">
              <a:solidFill>
                <a:srgbClr val="8064A2"/>
              </a:solidFill>
            </a:endParaRPr>
          </a:p>
          <a:p>
            <a:pPr marL="514350" indent="-514350" algn="ctr">
              <a:buNone/>
            </a:pPr>
            <a:r>
              <a:rPr lang="en-US" sz="2400" dirty="0" smtClean="0"/>
              <a:t>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2"/>
          <p:cNvSpPr txBox="1">
            <a:spLocks/>
          </p:cNvSpPr>
          <p:nvPr/>
        </p:nvSpPr>
        <p:spPr>
          <a:xfrm>
            <a:off x="0" y="1714488"/>
            <a:ext cx="9144000" cy="5143512"/>
          </a:xfrm>
          <a:prstGeom prst="rect">
            <a:avLst/>
          </a:prstGeom>
        </p:spPr>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Tx/>
              <a:buChar char="-"/>
              <a:tabLst/>
              <a:defRPr/>
            </a:pPr>
            <a:endParaRPr/>
          </a:p>
        </p:txBody>
      </p:sp>
      <p:graphicFrame>
        <p:nvGraphicFramePr>
          <p:cNvPr id="6" name="Table 5"/>
          <p:cNvGraphicFramePr>
            <a:graphicFrameLocks noGrp="1"/>
          </p:cNvGraphicFramePr>
          <p:nvPr/>
        </p:nvGraphicFramePr>
        <p:xfrm>
          <a:off x="2057400" y="2362200"/>
          <a:ext cx="7010400" cy="2834640"/>
        </p:xfrm>
        <a:graphic>
          <a:graphicData uri="http://schemas.openxmlformats.org/drawingml/2006/table">
            <a:tbl>
              <a:tblPr firstRow="1" bandRow="1">
                <a:tableStyleId>{5C22544A-7EE6-4342-B048-85BDC9FD1C3A}</a:tableStyleId>
              </a:tblPr>
              <a:tblGrid>
                <a:gridCol w="1905000"/>
                <a:gridCol w="5105400"/>
              </a:tblGrid>
              <a:tr h="370840">
                <a:tc>
                  <a:txBody>
                    <a:bodyPr/>
                    <a:lstStyle/>
                    <a:p>
                      <a:r>
                        <a:rPr lang="en-US" sz="2400" dirty="0" smtClean="0"/>
                        <a:t>Adaptive </a:t>
                      </a:r>
                      <a:endParaRPr lang="en-US" sz="2400" dirty="0"/>
                    </a:p>
                  </a:txBody>
                  <a:tcPr/>
                </a:tc>
                <a:tc>
                  <a:txBody>
                    <a:bodyPr/>
                    <a:lstStyle/>
                    <a:p>
                      <a:r>
                        <a:rPr lang="en-US" sz="2400" dirty="0" smtClean="0"/>
                        <a:t>Non-adaptive (</a:t>
                      </a:r>
                      <a:r>
                        <a:rPr lang="en-US" sz="2400" b="1" dirty="0" smtClean="0">
                          <a:cs typeface="Calibri"/>
                        </a:rPr>
                        <a:t>cell injury-----cell death)</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hypertrophy</a:t>
                      </a:r>
                    </a:p>
                    <a:p>
                      <a:endParaRPr lang="en-US" sz="2400" dirty="0"/>
                    </a:p>
                  </a:txBody>
                  <a:tcPr/>
                </a:tc>
                <a:tc>
                  <a:txBody>
                    <a:bodyPr/>
                    <a:lstStyle/>
                    <a:p>
                      <a:r>
                        <a:rPr lang="en-US" sz="2400" dirty="0" smtClean="0"/>
                        <a:t>Dysplasia</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hyperplasia</a:t>
                      </a:r>
                    </a:p>
                  </a:txBody>
                  <a:tcPr/>
                </a:tc>
                <a:tc>
                  <a:txBody>
                    <a:bodyPr/>
                    <a:lstStyle/>
                    <a:p>
                      <a:r>
                        <a:rPr lang="en-US" sz="2400" dirty="0" smtClean="0"/>
                        <a:t>neoplasia</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Atrophy</a:t>
                      </a:r>
                    </a:p>
                    <a:p>
                      <a:endParaRPr lang="en-US" sz="2400" dirty="0"/>
                    </a:p>
                  </a:txBody>
                  <a:tcPr/>
                </a:tc>
                <a:tc>
                  <a:txBody>
                    <a:bodyPr/>
                    <a:lstStyle/>
                    <a:p>
                      <a:r>
                        <a:rPr lang="en-US" sz="2400" dirty="0" smtClean="0"/>
                        <a:t>Degeneration</a:t>
                      </a:r>
                      <a:endParaRPr lang="en-US" sz="2400" dirty="0"/>
                    </a:p>
                  </a:txBody>
                  <a:tcPr/>
                </a:tc>
              </a:tr>
              <a:tr h="370840">
                <a:tc>
                  <a:txBody>
                    <a:bodyPr/>
                    <a:lstStyle/>
                    <a:p>
                      <a:r>
                        <a:rPr lang="en-US" sz="2400" dirty="0" smtClean="0"/>
                        <a:t>Metaplasia</a:t>
                      </a:r>
                      <a:endParaRPr lang="en-US" sz="2400" dirty="0"/>
                    </a:p>
                  </a:txBody>
                  <a:tcPr/>
                </a:tc>
                <a:tc>
                  <a:txBody>
                    <a:bodyPr/>
                    <a:lstStyle/>
                    <a:p>
                      <a:r>
                        <a:rPr lang="en-US" sz="2400" dirty="0" smtClean="0"/>
                        <a:t>Necrosis, apoptosis</a:t>
                      </a:r>
                      <a:r>
                        <a:rPr lang="en-US" sz="2400" baseline="0" dirty="0" smtClean="0"/>
                        <a:t> &amp; gangrene</a:t>
                      </a:r>
                      <a:endParaRPr lang="en-US" sz="2400" dirty="0"/>
                    </a:p>
                  </a:txBody>
                  <a:tcPr/>
                </a:tc>
              </a:tr>
              <a:tr h="370840">
                <a:tc>
                  <a:txBody>
                    <a:bodyPr/>
                    <a:lstStyle/>
                    <a:p>
                      <a:r>
                        <a:rPr lang="en-US" sz="2400" dirty="0" smtClean="0"/>
                        <a:t>Reversible</a:t>
                      </a:r>
                      <a:endParaRPr lang="en-US" sz="2400" dirty="0"/>
                    </a:p>
                  </a:txBody>
                  <a:tcPr/>
                </a:tc>
                <a:tc>
                  <a:txBody>
                    <a:bodyPr/>
                    <a:lstStyle/>
                    <a:p>
                      <a:r>
                        <a:rPr lang="en-US" sz="2400" dirty="0" smtClean="0"/>
                        <a:t>Reversible* / Irreversible</a:t>
                      </a:r>
                      <a:endParaRPr lang="en-US" sz="2400" dirty="0"/>
                    </a:p>
                  </a:txBody>
                  <a:tcPr/>
                </a:tc>
              </a:tr>
            </a:tbl>
          </a:graphicData>
        </a:graphic>
      </p:graphicFrame>
      <p:sp>
        <p:nvSpPr>
          <p:cNvPr id="7" name="TextBox 6"/>
          <p:cNvSpPr txBox="1"/>
          <p:nvPr/>
        </p:nvSpPr>
        <p:spPr>
          <a:xfrm>
            <a:off x="6010151" y="5715000"/>
            <a:ext cx="2067049" cy="369332"/>
          </a:xfrm>
          <a:prstGeom prst="rect">
            <a:avLst/>
          </a:prstGeom>
          <a:noFill/>
        </p:spPr>
        <p:txBody>
          <a:bodyPr wrap="none" rtlCol="0">
            <a:spAutoFit/>
          </a:bodyPr>
          <a:lstStyle/>
          <a:p>
            <a:r>
              <a:rPr lang="en-US" dirty="0" smtClean="0"/>
              <a:t>*to a certain limit</a:t>
            </a:r>
            <a:endParaRPr lang="en-US" dirty="0"/>
          </a:p>
        </p:txBody>
      </p:sp>
      <p:sp>
        <p:nvSpPr>
          <p:cNvPr id="8" name="Rectangle 7"/>
          <p:cNvSpPr/>
          <p:nvPr/>
        </p:nvSpPr>
        <p:spPr>
          <a:xfrm>
            <a:off x="1371600" y="1175879"/>
            <a:ext cx="6781800" cy="1077218"/>
          </a:xfrm>
          <a:prstGeom prst="rect">
            <a:avLst/>
          </a:prstGeom>
        </p:spPr>
        <p:txBody>
          <a:bodyPr wrap="square">
            <a:spAutoFit/>
          </a:bodyPr>
          <a:lstStyle/>
          <a:p>
            <a:pPr algn="ctr">
              <a:buNone/>
            </a:pPr>
            <a:r>
              <a:rPr lang="en-US" sz="3200" b="1" dirty="0" smtClean="0"/>
              <a:t>Cellular response to stress may be </a:t>
            </a:r>
            <a:r>
              <a:rPr lang="en-US" sz="3200" b="1" u="sng" dirty="0" smtClean="0"/>
              <a:t>adaptive</a:t>
            </a:r>
            <a:r>
              <a:rPr lang="en-US" sz="3200" b="1" dirty="0" smtClean="0"/>
              <a:t> or </a:t>
            </a:r>
            <a:r>
              <a:rPr lang="en-US" sz="3200" b="1" u="sng" dirty="0" smtClean="0"/>
              <a:t>non adaptive</a:t>
            </a:r>
            <a:r>
              <a:rPr lang="en-US" sz="3200" b="1" dirty="0" smtClean="0"/>
              <a:t>.</a:t>
            </a:r>
          </a:p>
        </p:txBody>
      </p:sp>
      <p:sp>
        <p:nvSpPr>
          <p:cNvPr id="9" name="Title 1"/>
          <p:cNvSpPr>
            <a:spLocks noGrp="1"/>
          </p:cNvSpPr>
          <p:nvPr>
            <p:ph type="title"/>
          </p:nvPr>
        </p:nvSpPr>
        <p:spPr>
          <a:xfrm>
            <a:off x="457200" y="0"/>
            <a:ext cx="8229600" cy="1143000"/>
          </a:xfrm>
        </p:spPr>
        <p:txBody>
          <a:bodyPr/>
          <a:lstStyle/>
          <a:p>
            <a:r>
              <a:rPr lang="en-US" dirty="0" smtClean="0">
                <a:solidFill>
                  <a:srgbClr val="3366FF"/>
                </a:solidFill>
              </a:rPr>
              <a:t>Cellular response to stress</a:t>
            </a:r>
            <a:endParaRPr lang="en-US" dirty="0">
              <a:solidFill>
                <a:srgbClr val="3366FF"/>
              </a:solidFill>
            </a:endParaRPr>
          </a:p>
        </p:txBody>
      </p:sp>
      <p:sp>
        <p:nvSpPr>
          <p:cNvPr id="11" name="TextBox 10"/>
          <p:cNvSpPr txBox="1"/>
          <p:nvPr/>
        </p:nvSpPr>
        <p:spPr>
          <a:xfrm>
            <a:off x="0" y="5562600"/>
            <a:ext cx="2590800" cy="923330"/>
          </a:xfrm>
          <a:prstGeom prst="rect">
            <a:avLst/>
          </a:prstGeom>
          <a:noFill/>
        </p:spPr>
        <p:txBody>
          <a:bodyPr wrap="square" rtlCol="0">
            <a:spAutoFit/>
          </a:bodyPr>
          <a:lstStyle/>
          <a:p>
            <a:r>
              <a:rPr lang="en-US" b="1" dirty="0" smtClean="0"/>
              <a:t>2) Inflammation and repair</a:t>
            </a:r>
          </a:p>
          <a:p>
            <a:r>
              <a:rPr lang="en-US" b="1" dirty="0" smtClean="0"/>
              <a:t>3) </a:t>
            </a:r>
            <a:r>
              <a:rPr lang="en-US" b="1" dirty="0" smtClean="0">
                <a:solidFill>
                  <a:schemeClr val="accent6"/>
                </a:solidFill>
              </a:rPr>
              <a:t>Immune response</a:t>
            </a:r>
            <a:endParaRPr lang="en-US" b="1" dirty="0">
              <a:solidFill>
                <a:schemeClr val="accent6"/>
              </a:solidFill>
            </a:endParaRPr>
          </a:p>
        </p:txBody>
      </p:sp>
      <p:sp>
        <p:nvSpPr>
          <p:cNvPr id="12" name="Left Brace 11"/>
          <p:cNvSpPr/>
          <p:nvPr/>
        </p:nvSpPr>
        <p:spPr>
          <a:xfrm>
            <a:off x="1752600" y="2819400"/>
            <a:ext cx="304800" cy="1905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0" y="3581400"/>
            <a:ext cx="1905000" cy="923330"/>
          </a:xfrm>
          <a:prstGeom prst="rect">
            <a:avLst/>
          </a:prstGeom>
          <a:noFill/>
        </p:spPr>
        <p:txBody>
          <a:bodyPr wrap="square" rtlCol="0">
            <a:spAutoFit/>
          </a:bodyPr>
          <a:lstStyle/>
          <a:p>
            <a:r>
              <a:rPr lang="en-US" b="1" dirty="0" smtClean="0"/>
              <a:t>1) Change in cell number, size, type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13"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solidFill>
                  <a:srgbClr val="8064A2"/>
                </a:solidFill>
              </a:rPr>
              <a:t>1) Congenital anomalies :</a:t>
            </a:r>
            <a:br>
              <a:rPr lang="en-US" b="1" dirty="0" smtClean="0">
                <a:solidFill>
                  <a:srgbClr val="8064A2"/>
                </a:solidFill>
              </a:rPr>
            </a:br>
            <a:endParaRPr lang="en-US" dirty="0"/>
          </a:p>
        </p:txBody>
      </p:sp>
      <p:sp>
        <p:nvSpPr>
          <p:cNvPr id="4" name="Rectangle 3"/>
          <p:cNvSpPr/>
          <p:nvPr/>
        </p:nvSpPr>
        <p:spPr>
          <a:xfrm>
            <a:off x="990600" y="1143000"/>
            <a:ext cx="7239000" cy="1938992"/>
          </a:xfrm>
          <a:prstGeom prst="rect">
            <a:avLst/>
          </a:prstGeom>
        </p:spPr>
        <p:txBody>
          <a:bodyPr wrap="square">
            <a:spAutoFit/>
          </a:bodyPr>
          <a:lstStyle/>
          <a:p>
            <a:pPr marL="514350" indent="-514350">
              <a:buNone/>
            </a:pPr>
            <a:r>
              <a:rPr lang="en-US" sz="2400" dirty="0" smtClean="0"/>
              <a:t>Causes: </a:t>
            </a:r>
          </a:p>
          <a:p>
            <a:pPr marL="514350" indent="-514350" algn="ctr">
              <a:buNone/>
            </a:pPr>
            <a:r>
              <a:rPr lang="en-US" sz="2400" dirty="0" smtClean="0"/>
              <a:t>-Genetics.</a:t>
            </a:r>
          </a:p>
          <a:p>
            <a:pPr marL="514350" indent="-514350" algn="ctr">
              <a:buNone/>
            </a:pPr>
            <a:endParaRPr lang="en-US" sz="2400" dirty="0" smtClean="0"/>
          </a:p>
          <a:p>
            <a:pPr marL="514350" indent="-514350" algn="ctr">
              <a:buNone/>
            </a:pPr>
            <a:r>
              <a:rPr lang="en-US" sz="2400" dirty="0" smtClean="0"/>
              <a:t>-Environmental: Exposure of the mother during pregnancy to X-ray, Drugs, toxins..ect</a:t>
            </a:r>
          </a:p>
        </p:txBody>
      </p:sp>
      <p:sp>
        <p:nvSpPr>
          <p:cNvPr id="5" name="Title 1"/>
          <p:cNvSpPr txBox="1">
            <a:spLocks/>
          </p:cNvSpPr>
          <p:nvPr/>
        </p:nvSpPr>
        <p:spPr>
          <a:xfrm>
            <a:off x="457200" y="34290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solidFill>
                <a:effectLst/>
                <a:uLnTx/>
                <a:uFillTx/>
                <a:latin typeface="+mj-lt"/>
                <a:ea typeface="+mj-ea"/>
                <a:cs typeface="+mj-cs"/>
              </a:rPr>
              <a:t>Examples of Congenital anomalies :</a:t>
            </a:r>
            <a:endParaRPr kumimoji="0" lang="en-US" sz="3600" b="1" i="0" u="none" strike="noStrike" kern="1200" cap="none" spc="0" normalizeH="0" baseline="0" noProof="0" dirty="0">
              <a:ln>
                <a:noFill/>
              </a:ln>
              <a:solidFill>
                <a:schemeClr val="accent4"/>
              </a:solidFill>
              <a:effectLst/>
              <a:uLnTx/>
              <a:uFillTx/>
              <a:latin typeface="+mj-lt"/>
              <a:ea typeface="+mj-ea"/>
              <a:cs typeface="+mj-cs"/>
            </a:endParaRPr>
          </a:p>
        </p:txBody>
      </p:sp>
      <p:sp>
        <p:nvSpPr>
          <p:cNvPr id="6" name="Rectangle 5"/>
          <p:cNvSpPr/>
          <p:nvPr/>
        </p:nvSpPr>
        <p:spPr>
          <a:xfrm>
            <a:off x="0" y="4724400"/>
            <a:ext cx="9144000" cy="1569660"/>
          </a:xfrm>
          <a:prstGeom prst="rect">
            <a:avLst/>
          </a:prstGeom>
        </p:spPr>
        <p:txBody>
          <a:bodyPr wrap="square">
            <a:spAutoFit/>
          </a:bodyPr>
          <a:lstStyle/>
          <a:p>
            <a:pPr>
              <a:buFont typeface="Arial"/>
              <a:buChar char="•"/>
            </a:pPr>
            <a:r>
              <a:rPr lang="en-US" sz="2400" dirty="0" smtClean="0">
                <a:solidFill>
                  <a:srgbClr val="8064A2"/>
                </a:solidFill>
              </a:rPr>
              <a:t>Agenesis or </a:t>
            </a:r>
            <a:r>
              <a:rPr lang="en-US" sz="2400" dirty="0" err="1" smtClean="0">
                <a:solidFill>
                  <a:srgbClr val="8064A2"/>
                </a:solidFill>
              </a:rPr>
              <a:t>Aplasia</a:t>
            </a:r>
            <a:r>
              <a:rPr lang="en-US" sz="2400" dirty="0" smtClean="0">
                <a:solidFill>
                  <a:srgbClr val="8064A2"/>
                </a:solidFill>
              </a:rPr>
              <a:t>: </a:t>
            </a:r>
            <a:r>
              <a:rPr lang="en-US" sz="2400" dirty="0" smtClean="0"/>
              <a:t>Complete failure of an organ or tissue to develop. The organ is totally absent.</a:t>
            </a:r>
          </a:p>
          <a:p>
            <a:endParaRPr lang="en-US" sz="2400" dirty="0" smtClean="0"/>
          </a:p>
          <a:p>
            <a:pPr>
              <a:buFont typeface="Arial"/>
              <a:buChar char="•"/>
            </a:pPr>
            <a:r>
              <a:rPr lang="en-US" sz="2400" dirty="0" err="1" smtClean="0">
                <a:solidFill>
                  <a:srgbClr val="8064A2"/>
                </a:solidFill>
              </a:rPr>
              <a:t>Hypoplasia</a:t>
            </a:r>
            <a:r>
              <a:rPr lang="en-US" sz="2400" dirty="0" smtClean="0">
                <a:solidFill>
                  <a:srgbClr val="8064A2"/>
                </a:solidFill>
              </a:rPr>
              <a:t>: </a:t>
            </a:r>
            <a:r>
              <a:rPr lang="en-US" sz="2400" dirty="0" smtClean="0"/>
              <a:t>Failure of an organ to achieve the full size.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2400" dirty="0" smtClean="0">
                <a:solidFill>
                  <a:srgbClr val="8064A2"/>
                </a:solidFill>
              </a:rPr>
              <a:t>Failure to fuse </a:t>
            </a:r>
            <a:r>
              <a:rPr lang="en-US" sz="2400" dirty="0" smtClean="0"/>
              <a:t>(E.g. Cleft palate, cleft lip)</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r>
              <a:rPr lang="en-US" sz="2400" dirty="0" smtClean="0">
                <a:solidFill>
                  <a:srgbClr val="8064A2"/>
                </a:solidFill>
              </a:rPr>
              <a:t>Failure to separate </a:t>
            </a:r>
            <a:r>
              <a:rPr lang="en-US" sz="2400" dirty="0" smtClean="0"/>
              <a:t>(In toes or fingers)</a:t>
            </a:r>
          </a:p>
          <a:p>
            <a:r>
              <a:rPr lang="en-US" sz="2400" dirty="0" smtClean="0">
                <a:solidFill>
                  <a:srgbClr val="8064A2"/>
                </a:solidFill>
              </a:rPr>
              <a:t>Supernumerary organs </a:t>
            </a:r>
            <a:r>
              <a:rPr lang="en-US" sz="2400" dirty="0" smtClean="0"/>
              <a:t>(E.g. more than 5 toes)</a:t>
            </a:r>
          </a:p>
          <a:p>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r>
              <a:rPr lang="en-US" sz="2400" dirty="0" smtClean="0">
                <a:solidFill>
                  <a:srgbClr val="8064A2"/>
                </a:solidFill>
              </a:rPr>
              <a:t>Failure to canalize </a:t>
            </a:r>
            <a:r>
              <a:rPr lang="en-US" sz="2400" dirty="0" smtClean="0"/>
              <a:t>(E.g. esophagus)</a:t>
            </a:r>
          </a:p>
          <a:p>
            <a:pPr>
              <a:buNone/>
            </a:pPr>
            <a:endParaRPr lang="en-US" sz="2400" dirty="0" smtClean="0"/>
          </a:p>
        </p:txBody>
      </p:sp>
      <p:pic>
        <p:nvPicPr>
          <p:cNvPr id="7" name="Picture 2"/>
          <p:cNvPicPr>
            <a:picLocks noChangeAspect="1" noChangeArrowheads="1"/>
          </p:cNvPicPr>
          <p:nvPr/>
        </p:nvPicPr>
        <p:blipFill>
          <a:blip r:embed="rId3"/>
          <a:srcRect/>
          <a:stretch>
            <a:fillRect/>
          </a:stretch>
        </p:blipFill>
        <p:spPr bwMode="auto">
          <a:xfrm>
            <a:off x="2209800" y="804862"/>
            <a:ext cx="1511300" cy="152400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3886200" y="804862"/>
            <a:ext cx="1371600" cy="1872905"/>
          </a:xfrm>
          <a:prstGeom prst="rect">
            <a:avLst/>
          </a:prstGeom>
          <a:noFill/>
          <a:ln w="9525">
            <a:noFill/>
            <a:miter lim="800000"/>
            <a:headEnd/>
            <a:tailEnd/>
          </a:ln>
          <a:effectLst/>
        </p:spPr>
      </p:pic>
      <p:pic>
        <p:nvPicPr>
          <p:cNvPr id="9" name="Picture 4"/>
          <p:cNvPicPr>
            <a:picLocks noChangeAspect="1" noChangeArrowheads="1"/>
          </p:cNvPicPr>
          <p:nvPr/>
        </p:nvPicPr>
        <p:blipFill>
          <a:blip r:embed="rId5"/>
          <a:srcRect/>
          <a:stretch>
            <a:fillRect/>
          </a:stretch>
        </p:blipFill>
        <p:spPr bwMode="auto">
          <a:xfrm>
            <a:off x="457200" y="804862"/>
            <a:ext cx="1524000" cy="1524000"/>
          </a:xfrm>
          <a:prstGeom prst="rect">
            <a:avLst/>
          </a:prstGeom>
          <a:noFill/>
          <a:ln w="9525">
            <a:noFill/>
            <a:miter lim="800000"/>
            <a:headEnd/>
            <a:tailEnd/>
          </a:ln>
          <a:effectLst/>
        </p:spPr>
      </p:pic>
      <p:pic>
        <p:nvPicPr>
          <p:cNvPr id="10" name="Picture 6"/>
          <p:cNvPicPr>
            <a:picLocks noChangeAspect="1" noChangeArrowheads="1"/>
          </p:cNvPicPr>
          <p:nvPr/>
        </p:nvPicPr>
        <p:blipFill>
          <a:blip r:embed="rId6"/>
          <a:srcRect/>
          <a:stretch>
            <a:fillRect/>
          </a:stretch>
        </p:blipFill>
        <p:spPr bwMode="auto">
          <a:xfrm>
            <a:off x="4114800" y="4114800"/>
            <a:ext cx="3683000" cy="2209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3"/>
                </a:solidFill>
              </a:rPr>
              <a:t>6) Dysplasia</a:t>
            </a:r>
            <a:endParaRPr lang="en-US" sz="3600" b="1" dirty="0">
              <a:solidFill>
                <a:schemeClr val="accent3"/>
              </a:solidFill>
            </a:endParaRPr>
          </a:p>
        </p:txBody>
      </p:sp>
      <p:sp>
        <p:nvSpPr>
          <p:cNvPr id="3" name="Content Placeholder 2"/>
          <p:cNvSpPr>
            <a:spLocks noGrp="1"/>
          </p:cNvSpPr>
          <p:nvPr>
            <p:ph idx="1"/>
          </p:nvPr>
        </p:nvSpPr>
        <p:spPr/>
        <p:txBody>
          <a:bodyPr>
            <a:normAutofit/>
          </a:bodyPr>
          <a:lstStyle/>
          <a:p>
            <a:pPr algn="just">
              <a:buNone/>
            </a:pPr>
            <a:r>
              <a:rPr lang="en-US" sz="2400" dirty="0" smtClean="0"/>
              <a:t>Disordered epithelial cell growth leading to formation of tissue with various size, shape and appearance.</a:t>
            </a:r>
          </a:p>
          <a:p>
            <a:pPr algn="just">
              <a:buNone/>
            </a:pPr>
            <a:endParaRPr lang="en-US" sz="2400" dirty="0" smtClean="0"/>
          </a:p>
          <a:p>
            <a:pPr algn="just"/>
            <a:r>
              <a:rPr lang="en-US" sz="2400" dirty="0" smtClean="0"/>
              <a:t>The Variation in caused by: </a:t>
            </a:r>
          </a:p>
          <a:p>
            <a:pPr algn="just"/>
            <a:endParaRPr lang="en-US" sz="2400" dirty="0" smtClean="0"/>
          </a:p>
          <a:p>
            <a:pPr algn="just">
              <a:buNone/>
            </a:pPr>
            <a:r>
              <a:rPr lang="en-US" sz="2400" dirty="0" smtClean="0"/>
              <a:t>1- Chronic irritation.</a:t>
            </a:r>
          </a:p>
          <a:p>
            <a:pPr>
              <a:buNone/>
            </a:pPr>
            <a:r>
              <a:rPr lang="en-US" sz="2400" dirty="0" smtClean="0"/>
              <a:t>2- Chronic inflammation.</a:t>
            </a:r>
          </a:p>
          <a:p>
            <a:pPr>
              <a:buNone/>
            </a:pPr>
            <a:r>
              <a:rPr lang="en-US" sz="2400" dirty="0" smtClean="0"/>
              <a:t> </a:t>
            </a:r>
          </a:p>
          <a:p>
            <a:r>
              <a:rPr lang="en-US" sz="2400" dirty="0" smtClean="0"/>
              <a:t>It might lead to neoplasia (tumors) (malignancy).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b="1" dirty="0" smtClean="0">
                <a:solidFill>
                  <a:schemeClr val="accent2"/>
                </a:solidFill>
              </a:rPr>
              <a:t>7)Neoplasia </a:t>
            </a:r>
            <a:r>
              <a:rPr lang="en-US" sz="3600" dirty="0" smtClean="0"/>
              <a:t>(tumors)</a:t>
            </a:r>
            <a:endParaRPr lang="en-US" sz="3600" dirty="0"/>
          </a:p>
        </p:txBody>
      </p:sp>
      <p:sp>
        <p:nvSpPr>
          <p:cNvPr id="3" name="Content Placeholder 2"/>
          <p:cNvSpPr>
            <a:spLocks noGrp="1"/>
          </p:cNvSpPr>
          <p:nvPr>
            <p:ph idx="1"/>
          </p:nvPr>
        </p:nvSpPr>
        <p:spPr>
          <a:xfrm>
            <a:off x="0" y="990600"/>
            <a:ext cx="9144000" cy="5867400"/>
          </a:xfrm>
        </p:spPr>
        <p:txBody>
          <a:bodyPr>
            <a:normAutofit/>
          </a:bodyPr>
          <a:lstStyle/>
          <a:p>
            <a:r>
              <a:rPr lang="en-US" sz="2400" dirty="0" smtClean="0"/>
              <a:t>Definition: </a:t>
            </a:r>
            <a:r>
              <a:rPr lang="en-US" sz="2400" u="sng" dirty="0" smtClean="0"/>
              <a:t>Self-controlling growth </a:t>
            </a:r>
            <a:r>
              <a:rPr lang="en-US" sz="2400" dirty="0" smtClean="0"/>
              <a:t>formed by the </a:t>
            </a:r>
            <a:r>
              <a:rPr lang="en-US" sz="2400" u="sng" dirty="0" smtClean="0"/>
              <a:t>unlimited multiplication</a:t>
            </a:r>
            <a:r>
              <a:rPr lang="en-US" sz="2400" dirty="0" smtClean="0"/>
              <a:t> of abnormal cells in one of the body tissues or organs.</a:t>
            </a:r>
          </a:p>
          <a:p>
            <a:pPr>
              <a:buNone/>
            </a:pPr>
            <a:endParaRPr lang="en-US" sz="2400" dirty="0" smtClean="0"/>
          </a:p>
          <a:p>
            <a:r>
              <a:rPr lang="en-US" sz="2400" dirty="0" smtClean="0"/>
              <a:t>General characters of tumors:</a:t>
            </a:r>
          </a:p>
          <a:p>
            <a:pPr marL="457200" indent="-457200">
              <a:buAutoNum type="arabicParenR"/>
            </a:pPr>
            <a:r>
              <a:rPr lang="en-US" sz="2400" dirty="0" smtClean="0"/>
              <a:t>The </a:t>
            </a:r>
            <a:r>
              <a:rPr lang="en-US" sz="2400" u="sng" dirty="0" smtClean="0"/>
              <a:t>growth is unlimited </a:t>
            </a:r>
            <a:r>
              <a:rPr lang="en-US" sz="2400" dirty="0" smtClean="0"/>
              <a:t>and </a:t>
            </a:r>
            <a:r>
              <a:rPr lang="en-US" sz="2400" u="sng" dirty="0" smtClean="0"/>
              <a:t>independent </a:t>
            </a:r>
            <a:r>
              <a:rPr lang="en-US" sz="2400" dirty="0" smtClean="0"/>
              <a:t>of the normal process of body growth.</a:t>
            </a:r>
          </a:p>
          <a:p>
            <a:pPr>
              <a:buNone/>
            </a:pPr>
            <a:r>
              <a:rPr lang="en-US" sz="2400" dirty="0" smtClean="0"/>
              <a:t>2)Cells of tumor have supporting stroma of fibrous tissue and blood supply derived from the host.</a:t>
            </a:r>
          </a:p>
          <a:p>
            <a:pPr>
              <a:buNone/>
            </a:pPr>
            <a:r>
              <a:rPr lang="en-US" sz="2400" dirty="0" smtClean="0"/>
              <a:t>3)The tumor mainly forms a mass which has no useful function. The activity of the tumor is spent mainly in multiplication. However, functional activity might be present e.g. in tumors of endocrine glands. This functional activity is not needed and harmful.</a:t>
            </a:r>
          </a:p>
          <a:p>
            <a:pPr>
              <a:buNone/>
            </a:pPr>
            <a:r>
              <a:rPr lang="en-US" sz="2400" dirty="0" smtClean="0"/>
              <a:t>4)Tumors are classified according to their behavior into </a:t>
            </a:r>
            <a:r>
              <a:rPr lang="en-US" sz="2400" dirty="0" smtClean="0">
                <a:solidFill>
                  <a:srgbClr val="3366FF"/>
                </a:solidFill>
              </a:rPr>
              <a:t>benign</a:t>
            </a:r>
            <a:r>
              <a:rPr lang="en-US" sz="2400" dirty="0" smtClean="0"/>
              <a:t> and </a:t>
            </a:r>
            <a:r>
              <a:rPr lang="en-US" sz="2400" dirty="0" smtClean="0">
                <a:solidFill>
                  <a:schemeClr val="accent2"/>
                </a:solidFill>
              </a:rPr>
              <a:t>malignant.</a:t>
            </a:r>
            <a:r>
              <a:rPr lang="en-US" sz="2400" dirty="0" smtClean="0"/>
              <a:t>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Tumor = Swelling. </a:t>
            </a:r>
          </a:p>
          <a:p>
            <a:r>
              <a:rPr lang="en-US" dirty="0" smtClean="0"/>
              <a:t>It ends with (</a:t>
            </a:r>
            <a:r>
              <a:rPr lang="en-US" dirty="0" err="1" smtClean="0">
                <a:solidFill>
                  <a:srgbClr val="C0504D"/>
                </a:solidFill>
              </a:rPr>
              <a:t>oma</a:t>
            </a:r>
            <a:r>
              <a:rPr lang="en-US" dirty="0" smtClean="0"/>
              <a:t>)</a:t>
            </a:r>
          </a:p>
          <a:p>
            <a:pPr>
              <a:buNone/>
            </a:pPr>
            <a:r>
              <a:rPr lang="en-US" dirty="0" smtClean="0"/>
              <a:t>e.g. Retinoblast</a:t>
            </a:r>
            <a:r>
              <a:rPr lang="en-US" dirty="0" smtClean="0">
                <a:solidFill>
                  <a:srgbClr val="C0504D"/>
                </a:solidFill>
              </a:rPr>
              <a:t>oma</a:t>
            </a:r>
            <a:r>
              <a:rPr lang="en-US" dirty="0" smtClean="0"/>
              <a:t>, </a:t>
            </a:r>
            <a:r>
              <a:rPr lang="en-US" dirty="0" err="1" smtClean="0"/>
              <a:t>lip</a:t>
            </a:r>
            <a:r>
              <a:rPr lang="en-US" dirty="0" err="1" smtClean="0">
                <a:solidFill>
                  <a:srgbClr val="C0504D"/>
                </a:solidFill>
              </a:rPr>
              <a:t>oma</a:t>
            </a:r>
            <a:r>
              <a:rPr lang="en-US" dirty="0" smtClean="0"/>
              <a:t>, carcin</a:t>
            </a:r>
            <a:r>
              <a:rPr lang="en-US" dirty="0" smtClean="0">
                <a:solidFill>
                  <a:srgbClr val="C0504D"/>
                </a:solidFill>
              </a:rPr>
              <a:t>oma</a:t>
            </a:r>
          </a:p>
          <a:p>
            <a:pPr>
              <a:buNone/>
            </a:pPr>
            <a:endParaRPr lang="en-US" dirty="0" smtClean="0">
              <a:solidFill>
                <a:srgbClr val="C0504D"/>
              </a:solidFill>
            </a:endParaRPr>
          </a:p>
          <a:p>
            <a:pPr>
              <a:buNone/>
            </a:pPr>
            <a:r>
              <a:rPr lang="en-US" dirty="0" smtClean="0"/>
              <a:t>Oncology: is the study of neoplasms and their treatment.</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TotalTime>
  <Words>1182</Words>
  <Application>Microsoft Macintosh PowerPoint</Application>
  <PresentationFormat>On-screen Show (4:3)</PresentationFormat>
  <Paragraphs>192</Paragraphs>
  <Slides>19</Slides>
  <Notes>7</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CLS 223</vt:lpstr>
      <vt:lpstr>Lecture # 9</vt:lpstr>
      <vt:lpstr>Disturbance of growth are divided into </vt:lpstr>
      <vt:lpstr>Cellular response to stress</vt:lpstr>
      <vt:lpstr>1) Congenital anomalies : </vt:lpstr>
      <vt:lpstr>Slide 6</vt:lpstr>
      <vt:lpstr>6) Dysplasia</vt:lpstr>
      <vt:lpstr>7)Neoplasia (tumors)</vt:lpstr>
      <vt:lpstr>Slide 9</vt:lpstr>
      <vt:lpstr>Slide 10</vt:lpstr>
      <vt:lpstr>Slide 11</vt:lpstr>
      <vt:lpstr>Slide 12</vt:lpstr>
      <vt:lpstr>Malignant tumor </vt:lpstr>
      <vt:lpstr>Factors causing cancer</vt:lpstr>
      <vt:lpstr>Effects of cancer growth on body function</vt:lpstr>
      <vt:lpstr>Slide 16</vt:lpstr>
      <vt:lpstr>Diagnosis of cancer</vt:lpstr>
      <vt:lpstr>Slide 18</vt:lpstr>
      <vt:lpstr>Slide 19</vt:lpstr>
    </vt:vector>
  </TitlesOfParts>
  <Company>mac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 223</dc:title>
  <dc:creator>mac pro</dc:creator>
  <cp:lastModifiedBy>mac pro</cp:lastModifiedBy>
  <cp:revision>37</cp:revision>
  <dcterms:created xsi:type="dcterms:W3CDTF">2014-12-03T18:08:40Z</dcterms:created>
  <dcterms:modified xsi:type="dcterms:W3CDTF">2014-12-03T18:14:09Z</dcterms:modified>
</cp:coreProperties>
</file>