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72" r:id="rId6"/>
    <p:sldId id="273" r:id="rId7"/>
    <p:sldId id="259" r:id="rId8"/>
    <p:sldId id="276" r:id="rId9"/>
    <p:sldId id="260" r:id="rId10"/>
    <p:sldId id="274" r:id="rId11"/>
    <p:sldId id="275" r:id="rId12"/>
    <p:sldId id="261" r:id="rId13"/>
    <p:sldId id="262" r:id="rId14"/>
    <p:sldId id="263" r:id="rId15"/>
    <p:sldId id="264" r:id="rId16"/>
    <p:sldId id="265" r:id="rId17"/>
    <p:sldId id="266" r:id="rId18"/>
    <p:sldId id="268" r:id="rId19"/>
    <p:sldId id="284" r:id="rId20"/>
    <p:sldId id="285" r:id="rId21"/>
    <p:sldId id="281" r:id="rId22"/>
    <p:sldId id="282" r:id="rId23"/>
    <p:sldId id="267" r:id="rId24"/>
    <p:sldId id="269"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5" d="100"/>
          <a:sy n="55" d="100"/>
        </p:scale>
        <p:origin x="-1806"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9144000" cy="3295651"/>
          </a:xfrm>
        </p:spPr>
        <p:txBody>
          <a:bodyPr>
            <a:normAutofit fontScale="90000"/>
          </a:bodyPr>
          <a:lstStyle/>
          <a:p>
            <a:pPr lvl="0"/>
            <a:r>
              <a:rPr lang="en-US" b="1" dirty="0" smtClean="0"/>
              <a:t>The effect of inhibitor </a:t>
            </a:r>
            <a:br>
              <a:rPr lang="en-US" b="1" dirty="0" smtClean="0"/>
            </a:br>
            <a:r>
              <a:rPr lang="en-US" b="1" dirty="0" smtClean="0"/>
              <a:t>(Inorganic phosphate &amp; Sodium fluoride) on the rate of an enzyme catalyzed reaction</a:t>
            </a:r>
            <a:br>
              <a:rPr lang="en-US" b="1" dirty="0" smtClean="0"/>
            </a:br>
            <a:endParaRPr lang="ar-SA" dirty="0"/>
          </a:p>
        </p:txBody>
      </p:sp>
      <p:sp>
        <p:nvSpPr>
          <p:cNvPr id="3" name="Subtitle 2"/>
          <p:cNvSpPr>
            <a:spLocks noGrp="1"/>
          </p:cNvSpPr>
          <p:nvPr>
            <p:ph type="subTitle" idx="1"/>
          </p:nvPr>
        </p:nvSpPr>
        <p:spPr/>
        <p:txBody>
          <a:bodyPr/>
          <a:lstStyle/>
          <a:p>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77000"/>
          </a:xfrm>
        </p:spPr>
        <p:txBody>
          <a:bodyPr/>
          <a:lstStyle/>
          <a:p>
            <a:pPr>
              <a:buNone/>
            </a:pPr>
            <a:r>
              <a:rPr lang="en-US" dirty="0" smtClean="0"/>
              <a:t>In </a:t>
            </a:r>
            <a:r>
              <a:rPr lang="en-US" b="1" dirty="0" smtClean="0"/>
              <a:t>uncompetitive inhibition</a:t>
            </a:r>
            <a:r>
              <a:rPr lang="en-US" dirty="0" smtClean="0"/>
              <a:t>, the inhibitor </a:t>
            </a:r>
            <a:r>
              <a:rPr lang="en-US" dirty="0" smtClean="0">
                <a:solidFill>
                  <a:srgbClr val="FF66CC"/>
                </a:solidFill>
              </a:rPr>
              <a:t>binds only to the substrate-enzyme complex</a:t>
            </a:r>
            <a:r>
              <a:rPr lang="en-US" dirty="0" smtClean="0"/>
              <a:t>; it should not be confused with non-competitive inhibitors. This type of inhibition </a:t>
            </a:r>
            <a:r>
              <a:rPr lang="en-US" b="1" dirty="0" smtClean="0">
                <a:solidFill>
                  <a:srgbClr val="FF66CC"/>
                </a:solidFill>
              </a:rPr>
              <a:t>causes V max to decrease</a:t>
            </a:r>
            <a:r>
              <a:rPr lang="en-US" dirty="0" smtClean="0"/>
              <a:t> (maximum velocity decreases as a result of removing activated complex) </a:t>
            </a:r>
            <a:r>
              <a:rPr lang="en-US" b="1" dirty="0" smtClean="0">
                <a:solidFill>
                  <a:srgbClr val="FF66CC"/>
                </a:solidFill>
              </a:rPr>
              <a:t>and Km to decrease </a:t>
            </a:r>
            <a:r>
              <a:rPr lang="en-US" dirty="0" smtClean="0"/>
              <a:t>(due to better binding efficiency thus decreasing the Km which indicates a higher binding affinity).</a:t>
            </a:r>
          </a:p>
          <a:p>
            <a:pPr>
              <a:buNone/>
            </a:pPr>
            <a:endParaRPr lang="ar-SA" dirty="0"/>
          </a:p>
        </p:txBody>
      </p:sp>
      <p:pic>
        <p:nvPicPr>
          <p:cNvPr id="5" name="Picture 2"/>
          <p:cNvPicPr>
            <a:picLocks noChangeAspect="1" noChangeArrowheads="1"/>
          </p:cNvPicPr>
          <p:nvPr/>
        </p:nvPicPr>
        <p:blipFill>
          <a:blip r:embed="rId2" cstate="print"/>
          <a:srcRect t="78787" b="6061"/>
          <a:stretch>
            <a:fillRect/>
          </a:stretch>
        </p:blipFill>
        <p:spPr bwMode="auto">
          <a:xfrm>
            <a:off x="2057400" y="5029200"/>
            <a:ext cx="5052060" cy="1066800"/>
          </a:xfrm>
          <a:prstGeom prst="rect">
            <a:avLst/>
          </a:prstGeom>
          <a:noFill/>
          <a:ln w="9525">
            <a:noFill/>
            <a:miter lim="800000"/>
            <a:headEnd/>
            <a:tailEnd/>
          </a:ln>
        </p:spPr>
      </p:pic>
      <p:sp>
        <p:nvSpPr>
          <p:cNvPr id="6" name="TextBox 5"/>
          <p:cNvSpPr txBox="1"/>
          <p:nvPr/>
        </p:nvSpPr>
        <p:spPr>
          <a:xfrm>
            <a:off x="0" y="6211669"/>
            <a:ext cx="9601200" cy="369332"/>
          </a:xfrm>
          <a:prstGeom prst="rect">
            <a:avLst/>
          </a:prstGeom>
          <a:noFill/>
        </p:spPr>
        <p:txBody>
          <a:bodyPr wrap="square" rtlCol="1">
            <a:spAutoFit/>
          </a:bodyPr>
          <a:lstStyle/>
          <a:p>
            <a:r>
              <a:rPr lang="en-US" dirty="0" smtClean="0"/>
              <a:t>Uncompetitive inhibitor binds only to the ES complex. The (ESI) complex does not lead to product.</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lstStyle/>
          <a:p>
            <a:r>
              <a:rPr lang="en-US" b="1" dirty="0" smtClean="0"/>
              <a:t>3-Uncompetitive inhibition</a:t>
            </a:r>
            <a:endParaRPr lang="ar-SA" dirty="0"/>
          </a:p>
        </p:txBody>
      </p:sp>
      <p:pic>
        <p:nvPicPr>
          <p:cNvPr id="5" name="Content Placeholder 4" descr="https://upload.wikimedia.org/wikipedia/commons/thumb/7/74/Michaelis-Menten_plot_uncompetitive_inhibition.svg/514px-Michaelis-Menten_plot_uncompetitive_inhibition.svg.png"/>
          <p:cNvPicPr>
            <a:picLocks noGrp="1"/>
          </p:cNvPicPr>
          <p:nvPr>
            <p:ph idx="1"/>
          </p:nvPr>
        </p:nvPicPr>
        <p:blipFill>
          <a:blip r:embed="rId2" cstate="print"/>
          <a:srcRect/>
          <a:stretch>
            <a:fillRect/>
          </a:stretch>
        </p:blipFill>
        <p:spPr bwMode="auto">
          <a:xfrm>
            <a:off x="0" y="2819400"/>
            <a:ext cx="5410200" cy="3082449"/>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343400" y="1524000"/>
            <a:ext cx="4800600" cy="457200"/>
          </a:xfrm>
          <a:prstGeom prst="rect">
            <a:avLst/>
          </a:prstGeom>
          <a:noFill/>
          <a:ln w="9525">
            <a:noFill/>
            <a:miter lim="800000"/>
            <a:headEnd/>
            <a:tailEnd/>
          </a:ln>
        </p:spPr>
      </p:pic>
      <p:pic>
        <p:nvPicPr>
          <p:cNvPr id="7" name="Content Placeholder 3" descr="http://guweb2.gonzaga.edu/faculty/cronk/CHEM440/images/inhibition_Lineweaver_Burk.gif"/>
          <p:cNvPicPr>
            <a:picLocks/>
          </p:cNvPicPr>
          <p:nvPr/>
        </p:nvPicPr>
        <p:blipFill>
          <a:blip r:embed="rId3" cstate="print"/>
          <a:srcRect l="33054" t="12958" r="33473"/>
          <a:stretch>
            <a:fillRect/>
          </a:stretch>
        </p:blipFill>
        <p:spPr bwMode="auto">
          <a:xfrm>
            <a:off x="5181600" y="2286000"/>
            <a:ext cx="3733800" cy="36044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CC"/>
                </a:solidFill>
              </a:rPr>
              <a:t>summary</a:t>
            </a:r>
            <a:endParaRPr lang="ar-SA" dirty="0">
              <a:solidFill>
                <a:srgbClr val="FF66CC"/>
              </a:solidFill>
            </a:endParaRPr>
          </a:p>
        </p:txBody>
      </p:sp>
      <p:sp>
        <p:nvSpPr>
          <p:cNvPr id="3" name="Content Placeholder 2"/>
          <p:cNvSpPr>
            <a:spLocks noGrp="1"/>
          </p:cNvSpPr>
          <p:nvPr>
            <p:ph idx="1"/>
          </p:nvPr>
        </p:nvSpPr>
        <p:spPr/>
        <p:txBody>
          <a:bodyPr/>
          <a:lstStyle/>
          <a:p>
            <a:pPr>
              <a:buNone/>
            </a:pPr>
            <a:r>
              <a:rPr lang="en-US" dirty="0" smtClean="0"/>
              <a:t>In summary, it is relatively simple to distinguish the three types of reversible inhibition by comparing the </a:t>
            </a:r>
            <a:r>
              <a:rPr lang="en-US" dirty="0" err="1" smtClean="0"/>
              <a:t>Michaelis-Menten</a:t>
            </a:r>
            <a:r>
              <a:rPr lang="en-US" dirty="0" smtClean="0"/>
              <a:t> and </a:t>
            </a:r>
            <a:r>
              <a:rPr lang="en-US" dirty="0" err="1" smtClean="0"/>
              <a:t>Lineweaver</a:t>
            </a:r>
            <a:r>
              <a:rPr lang="en-US" dirty="0" smtClean="0"/>
              <a:t>-Burke kinetics in the presence and absence of the inhibitor</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66CC"/>
                </a:solidFill>
              </a:rPr>
              <a:t>Inhibitors for Acid </a:t>
            </a:r>
            <a:r>
              <a:rPr lang="en-US" dirty="0" err="1" smtClean="0">
                <a:solidFill>
                  <a:srgbClr val="FF66CC"/>
                </a:solidFill>
              </a:rPr>
              <a:t>phosphatase</a:t>
            </a:r>
            <a:endParaRPr lang="ar-SA" dirty="0">
              <a:solidFill>
                <a:srgbClr val="FF66CC"/>
              </a:solidFill>
            </a:endParaRPr>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The inhibition of acid </a:t>
            </a:r>
            <a:r>
              <a:rPr lang="en-US" dirty="0" err="1" smtClean="0"/>
              <a:t>phosphatase</a:t>
            </a:r>
            <a:r>
              <a:rPr lang="en-US" dirty="0" smtClean="0"/>
              <a:t> by inorganic phosphate.</a:t>
            </a:r>
          </a:p>
          <a:p>
            <a:r>
              <a:rPr lang="en-US" dirty="0" smtClean="0"/>
              <a:t>The inhibition of acid </a:t>
            </a:r>
            <a:r>
              <a:rPr lang="en-US" dirty="0" err="1" smtClean="0"/>
              <a:t>phosphatase</a:t>
            </a:r>
            <a:r>
              <a:rPr lang="en-US" dirty="0" smtClean="0"/>
              <a:t> by Sodium </a:t>
            </a:r>
            <a:r>
              <a:rPr lang="en-US" dirty="0" err="1" smtClean="0"/>
              <a:t>Floride</a:t>
            </a:r>
            <a:r>
              <a:rPr lang="en-US" dirty="0" smtClean="0"/>
              <a:t>.</a:t>
            </a:r>
          </a:p>
          <a:p>
            <a:endParaRPr lang="en-US" dirty="0" smtClean="0"/>
          </a:p>
          <a:p>
            <a:endParaRPr lang="en-US" dirty="0" smtClean="0"/>
          </a:p>
          <a:p>
            <a:pPr>
              <a:buNone/>
            </a:pPr>
            <a:endParaRPr lang="en-US" dirty="0" smtClean="0"/>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r>
              <a:rPr lang="en-US" b="1" dirty="0" smtClean="0">
                <a:solidFill>
                  <a:srgbClr val="FF66CC"/>
                </a:solidFill>
              </a:rPr>
              <a:t>Inorganic phosphate (Pi)  and sodium fluoride</a:t>
            </a:r>
            <a:r>
              <a:rPr lang="en-US" dirty="0" smtClean="0"/>
              <a:t> are inhibitors of acid </a:t>
            </a:r>
            <a:r>
              <a:rPr lang="en-US" dirty="0" err="1" smtClean="0"/>
              <a:t>phosphatase</a:t>
            </a:r>
            <a:r>
              <a:rPr lang="en-US" dirty="0" smtClean="0"/>
              <a:t> and it is your task to determine whether they are competitive, noncompetitive, or uncompetitive inhibitor. </a:t>
            </a:r>
          </a:p>
          <a:p>
            <a:r>
              <a:rPr lang="en-US" dirty="0" smtClean="0"/>
              <a:t>The kinetics for the uninhibited reactions must be compared with those of reactions run in the presence of the inhibitor.</a:t>
            </a:r>
          </a:p>
          <a:p>
            <a:r>
              <a:rPr lang="en-US" dirty="0" smtClean="0"/>
              <a:t> The setup is basically the same as in the experiment  for the effect of substrate concentration on reaction velocity, except that a constant amount </a:t>
            </a:r>
            <a:r>
              <a:rPr lang="en-US" dirty="0"/>
              <a:t>of </a:t>
            </a:r>
            <a:r>
              <a:rPr lang="en-US" dirty="0" smtClean="0"/>
              <a:t>inhibitor is added.</a:t>
            </a:r>
          </a:p>
          <a:p>
            <a:pPr>
              <a:buNone/>
            </a:pPr>
            <a:endParaRPr lang="en-US"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r>
              <a:rPr lang="en-US" dirty="0" smtClean="0">
                <a:solidFill>
                  <a:srgbClr val="FF66CC"/>
                </a:solidFill>
              </a:rPr>
              <a:t>phosphate (1.0 </a:t>
            </a:r>
            <a:r>
              <a:rPr lang="en-US" dirty="0" err="1" smtClean="0">
                <a:solidFill>
                  <a:srgbClr val="FF66CC"/>
                </a:solidFill>
              </a:rPr>
              <a:t>mM</a:t>
            </a:r>
            <a:r>
              <a:rPr lang="en-US" dirty="0" smtClean="0">
                <a:solidFill>
                  <a:srgbClr val="FF66CC"/>
                </a:solidFill>
              </a:rPr>
              <a:t> K</a:t>
            </a:r>
            <a:r>
              <a:rPr lang="en-US" baseline="-25000" dirty="0" smtClean="0">
                <a:solidFill>
                  <a:srgbClr val="FF66CC"/>
                </a:solidFill>
              </a:rPr>
              <a:t>2</a:t>
            </a:r>
            <a:r>
              <a:rPr lang="en-US" dirty="0" smtClean="0">
                <a:solidFill>
                  <a:srgbClr val="FF66CC"/>
                </a:solidFill>
              </a:rPr>
              <a:t>HPO</a:t>
            </a:r>
            <a:r>
              <a:rPr lang="en-US" baseline="-25000" dirty="0" smtClean="0">
                <a:solidFill>
                  <a:srgbClr val="FF66CC"/>
                </a:solidFill>
              </a:rPr>
              <a:t>4</a:t>
            </a:r>
            <a:r>
              <a:rPr lang="en-US" dirty="0" smtClean="0">
                <a:solidFill>
                  <a:srgbClr val="FF66CC"/>
                </a:solidFill>
              </a:rPr>
              <a:t>) or sodium fluoride (</a:t>
            </a:r>
            <a:r>
              <a:rPr lang="en-US" dirty="0" err="1" smtClean="0">
                <a:solidFill>
                  <a:srgbClr val="FF66CC"/>
                </a:solidFill>
              </a:rPr>
              <a:t>NaF</a:t>
            </a:r>
            <a:r>
              <a:rPr lang="en-US" dirty="0" smtClean="0">
                <a:solidFill>
                  <a:srgbClr val="FF66CC"/>
                </a:solidFill>
              </a:rPr>
              <a:t> 5mM) will be present</a:t>
            </a:r>
            <a:r>
              <a:rPr lang="en-US" dirty="0" smtClean="0"/>
              <a:t> </a:t>
            </a:r>
            <a:r>
              <a:rPr lang="en-US" dirty="0" smtClean="0">
                <a:solidFill>
                  <a:srgbClr val="FF66CC"/>
                </a:solidFill>
              </a:rPr>
              <a:t>in each reaction tube. </a:t>
            </a:r>
            <a:r>
              <a:rPr lang="en-US" dirty="0" smtClean="0"/>
              <a:t>Run the reactions as before and compare </a:t>
            </a:r>
            <a:r>
              <a:rPr lang="en-US" dirty="0" err="1" smtClean="0"/>
              <a:t>Michaelis-Menten</a:t>
            </a:r>
            <a:r>
              <a:rPr lang="en-US" dirty="0" smtClean="0"/>
              <a:t> and </a:t>
            </a:r>
            <a:r>
              <a:rPr lang="en-US" dirty="0" err="1" smtClean="0"/>
              <a:t>Lineweaver</a:t>
            </a:r>
            <a:r>
              <a:rPr lang="en-US" dirty="0" smtClean="0"/>
              <a:t>-Burke plots in the presence and absence .</a:t>
            </a:r>
          </a:p>
          <a:p>
            <a:r>
              <a:rPr lang="en-US" dirty="0" smtClean="0"/>
              <a:t>Determinations of V</a:t>
            </a:r>
            <a:r>
              <a:rPr lang="en-US" baseline="-25000" dirty="0" smtClean="0"/>
              <a:t>MAX</a:t>
            </a:r>
            <a:r>
              <a:rPr lang="en-US" dirty="0" smtClean="0"/>
              <a:t> and K</a:t>
            </a:r>
            <a:r>
              <a:rPr lang="en-US" baseline="-25000" dirty="0" smtClean="0"/>
              <a:t>M</a:t>
            </a:r>
            <a:r>
              <a:rPr lang="en-US" dirty="0" smtClean="0"/>
              <a:t> will  help you to determine the specific mode of inhibition</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solidFill>
                  <a:srgbClr val="FF66CC"/>
                </a:solidFill>
              </a:rPr>
              <a:t> Materials:</a:t>
            </a:r>
            <a:r>
              <a:rPr lang="en-US" dirty="0" smtClean="0">
                <a:solidFill>
                  <a:srgbClr val="FF66CC"/>
                </a:solidFill>
              </a:rPr>
              <a:t/>
            </a:r>
            <a:br>
              <a:rPr lang="en-US" dirty="0" smtClean="0">
                <a:solidFill>
                  <a:srgbClr val="FF66CC"/>
                </a:solidFill>
              </a:rPr>
            </a:br>
            <a:endParaRPr lang="ar-SA" dirty="0">
              <a:solidFill>
                <a:srgbClr val="FF66CC"/>
              </a:solidFill>
            </a:endParaRPr>
          </a:p>
        </p:txBody>
      </p:sp>
      <p:sp>
        <p:nvSpPr>
          <p:cNvPr id="3" name="Content Placeholder 2"/>
          <p:cNvSpPr>
            <a:spLocks noGrp="1"/>
          </p:cNvSpPr>
          <p:nvPr>
            <p:ph idx="1"/>
          </p:nvPr>
        </p:nvSpPr>
        <p:spPr>
          <a:xfrm>
            <a:off x="0" y="609600"/>
            <a:ext cx="8991600" cy="6248400"/>
          </a:xfrm>
        </p:spPr>
        <p:txBody>
          <a:bodyPr>
            <a:normAutofit fontScale="77500" lnSpcReduction="20000"/>
          </a:bodyPr>
          <a:lstStyle/>
          <a:p>
            <a:r>
              <a:rPr lang="en-US" dirty="0" smtClean="0"/>
              <a:t>1.0M Sodium acetate buffer</a:t>
            </a:r>
          </a:p>
          <a:p>
            <a:r>
              <a:rPr lang="en-US" dirty="0" smtClean="0"/>
              <a:t>0.1M Magnesium chloride</a:t>
            </a:r>
          </a:p>
          <a:p>
            <a:r>
              <a:rPr lang="en-US" dirty="0" smtClean="0"/>
              <a:t>0.05M </a:t>
            </a:r>
            <a:r>
              <a:rPr lang="en-US" dirty="0" err="1" smtClean="0"/>
              <a:t>para-nitrophenyl</a:t>
            </a:r>
            <a:r>
              <a:rPr lang="en-US" dirty="0" smtClean="0"/>
              <a:t> phosphate</a:t>
            </a:r>
          </a:p>
          <a:p>
            <a:r>
              <a:rPr lang="en-US" dirty="0" smtClean="0"/>
              <a:t>0.5M Potassium hydroxide</a:t>
            </a:r>
          </a:p>
          <a:p>
            <a:r>
              <a:rPr lang="en-US" dirty="0" smtClean="0"/>
              <a:t>0.005M Potassium hydrogen phosphate</a:t>
            </a:r>
          </a:p>
          <a:p>
            <a:r>
              <a:rPr lang="en-US" dirty="0" smtClean="0">
                <a:solidFill>
                  <a:srgbClr val="FF66CC"/>
                </a:solidFill>
              </a:rPr>
              <a:t>5mM Sodium fluoride</a:t>
            </a:r>
          </a:p>
          <a:p>
            <a:r>
              <a:rPr lang="en-US" dirty="0">
                <a:solidFill>
                  <a:srgbClr val="FF66CC"/>
                </a:solidFill>
              </a:rPr>
              <a:t>phosphate (1.0 </a:t>
            </a:r>
            <a:r>
              <a:rPr lang="en-US" dirty="0" err="1">
                <a:solidFill>
                  <a:srgbClr val="FF66CC"/>
                </a:solidFill>
              </a:rPr>
              <a:t>mM</a:t>
            </a:r>
            <a:r>
              <a:rPr lang="en-US" dirty="0">
                <a:solidFill>
                  <a:srgbClr val="FF66CC"/>
                </a:solidFill>
              </a:rPr>
              <a:t> K</a:t>
            </a:r>
            <a:r>
              <a:rPr lang="en-US" baseline="-25000" dirty="0">
                <a:solidFill>
                  <a:srgbClr val="FF66CC"/>
                </a:solidFill>
              </a:rPr>
              <a:t>2</a:t>
            </a:r>
            <a:r>
              <a:rPr lang="en-US" dirty="0">
                <a:solidFill>
                  <a:srgbClr val="FF66CC"/>
                </a:solidFill>
              </a:rPr>
              <a:t>HPO</a:t>
            </a:r>
            <a:r>
              <a:rPr lang="en-US" baseline="-25000" dirty="0">
                <a:solidFill>
                  <a:srgbClr val="FF66CC"/>
                </a:solidFill>
              </a:rPr>
              <a:t>4</a:t>
            </a:r>
            <a:r>
              <a:rPr lang="en-US" dirty="0">
                <a:solidFill>
                  <a:srgbClr val="FF66CC"/>
                </a:solidFill>
              </a:rPr>
              <a:t>)</a:t>
            </a:r>
            <a:endParaRPr lang="en-US" dirty="0" smtClean="0">
              <a:solidFill>
                <a:srgbClr val="FF66CC"/>
              </a:solidFill>
            </a:endParaRPr>
          </a:p>
          <a:p>
            <a:r>
              <a:rPr lang="en-US" dirty="0" smtClean="0"/>
              <a:t>Stock solution of crude/purified wheat germ Acid Phosphatase</a:t>
            </a:r>
          </a:p>
          <a:p>
            <a:pPr>
              <a:buNone/>
            </a:pPr>
            <a:r>
              <a:rPr lang="en-US" b="1" dirty="0" smtClean="0"/>
              <a:t>Equipments:</a:t>
            </a:r>
            <a:endParaRPr lang="en-US" dirty="0" smtClean="0"/>
          </a:p>
          <a:p>
            <a:r>
              <a:rPr lang="en-US" dirty="0" smtClean="0"/>
              <a:t>pH meter</a:t>
            </a:r>
          </a:p>
          <a:p>
            <a:r>
              <a:rPr lang="en-US" dirty="0" err="1" smtClean="0"/>
              <a:t>Waterbath</a:t>
            </a:r>
            <a:endParaRPr lang="en-US" dirty="0" smtClean="0"/>
          </a:p>
          <a:p>
            <a:r>
              <a:rPr lang="en-US" dirty="0" smtClean="0"/>
              <a:t>Spectrophotometer</a:t>
            </a:r>
          </a:p>
          <a:p>
            <a:r>
              <a:rPr lang="en-US" u="sng" dirty="0" smtClean="0"/>
              <a:t>Glassware</a:t>
            </a:r>
            <a:r>
              <a:rPr lang="en-US" dirty="0" smtClean="0"/>
              <a:t>:</a:t>
            </a:r>
          </a:p>
          <a:p>
            <a:r>
              <a:rPr lang="en-US" dirty="0" smtClean="0"/>
              <a:t>Test tubes </a:t>
            </a:r>
          </a:p>
          <a:p>
            <a:r>
              <a:rPr lang="en-US" dirty="0" err="1" smtClean="0"/>
              <a:t>Pipetts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smtClean="0">
                <a:solidFill>
                  <a:srgbClr val="FF66CC"/>
                </a:solidFill>
              </a:rPr>
              <a:t>Method:</a:t>
            </a:r>
            <a:endParaRPr lang="ar-SA" dirty="0">
              <a:solidFill>
                <a:srgbClr val="FF66CC"/>
              </a:solidFill>
            </a:endParaRPr>
          </a:p>
        </p:txBody>
      </p:sp>
      <p:sp>
        <p:nvSpPr>
          <p:cNvPr id="3" name="Content Placeholder 2"/>
          <p:cNvSpPr>
            <a:spLocks noGrp="1"/>
          </p:cNvSpPr>
          <p:nvPr>
            <p:ph idx="1"/>
          </p:nvPr>
        </p:nvSpPr>
        <p:spPr>
          <a:xfrm>
            <a:off x="0" y="1066800"/>
            <a:ext cx="8991600" cy="5638800"/>
          </a:xfrm>
        </p:spPr>
        <p:txBody>
          <a:bodyPr>
            <a:normAutofit fontScale="70000" lnSpcReduction="20000"/>
          </a:bodyPr>
          <a:lstStyle/>
          <a:p>
            <a:pPr marL="514350" lvl="0" indent="-514350">
              <a:buFont typeface="+mj-lt"/>
              <a:buAutoNum type="arabicParenR"/>
            </a:pPr>
            <a:r>
              <a:rPr lang="en-US" dirty="0" smtClean="0"/>
              <a:t>Use the same set of substrate dilutions prepared for the experiment on effect of substrate concentration on rate of enzyme catalyzed reaction.(0 to 0.05 M p-</a:t>
            </a:r>
            <a:r>
              <a:rPr lang="en-US" dirty="0" err="1" smtClean="0"/>
              <a:t>nitrophenyl</a:t>
            </a:r>
            <a:r>
              <a:rPr lang="en-US" dirty="0" smtClean="0"/>
              <a:t> phosphate). </a:t>
            </a:r>
          </a:p>
          <a:p>
            <a:pPr marL="514350" lvl="0" indent="-514350">
              <a:buFont typeface="+mj-lt"/>
              <a:buAutoNum type="arabicParenR"/>
            </a:pPr>
            <a:r>
              <a:rPr lang="en-US" dirty="0" smtClean="0"/>
              <a:t>Prepare 16 reaction tubes labeled in accordance with substrate concentrations to be used. To each tube add 0.5 ml of 1.0 M sodium acetate buffer (pH 5.7), 0.5 ml of 0.1M MgCl</a:t>
            </a:r>
            <a:r>
              <a:rPr lang="en-US" baseline="-25000" dirty="0" smtClean="0"/>
              <a:t>2</a:t>
            </a:r>
            <a:r>
              <a:rPr lang="en-US" dirty="0" smtClean="0"/>
              <a:t>, 4ml of distilled water, and 1.0ml of 0.005M K</a:t>
            </a:r>
            <a:r>
              <a:rPr lang="en-US" baseline="-25000" dirty="0" smtClean="0"/>
              <a:t>2</a:t>
            </a:r>
            <a:r>
              <a:rPr lang="en-US" dirty="0" smtClean="0"/>
              <a:t>HPO</a:t>
            </a:r>
            <a:r>
              <a:rPr lang="en-US" baseline="-25000" dirty="0" smtClean="0"/>
              <a:t>4</a:t>
            </a:r>
            <a:r>
              <a:rPr lang="en-US" dirty="0" smtClean="0"/>
              <a:t> or 5mM Sodium fluoride .</a:t>
            </a:r>
          </a:p>
          <a:p>
            <a:pPr marL="514350" lvl="0" indent="-514350">
              <a:buFont typeface="+mj-lt"/>
              <a:buAutoNum type="arabicParenR"/>
            </a:pPr>
            <a:r>
              <a:rPr lang="en-US" dirty="0" smtClean="0">
                <a:solidFill>
                  <a:srgbClr val="FF66CC"/>
                </a:solidFill>
              </a:rPr>
              <a:t> To each tube add 0.5ml of the appropriate diluted substrate (p-</a:t>
            </a:r>
            <a:r>
              <a:rPr lang="en-US" dirty="0" err="1" smtClean="0">
                <a:solidFill>
                  <a:srgbClr val="FF66CC"/>
                </a:solidFill>
              </a:rPr>
              <a:t>nitrophenyl</a:t>
            </a:r>
            <a:r>
              <a:rPr lang="en-US" dirty="0" smtClean="0">
                <a:solidFill>
                  <a:srgbClr val="FF66CC"/>
                </a:solidFill>
              </a:rPr>
              <a:t> phosphate). Note that each tube contains a different substrate concentration and the identical inhibitor concentration.   </a:t>
            </a:r>
          </a:p>
          <a:p>
            <a:pPr marL="514350" lvl="0" indent="-514350">
              <a:buFont typeface="+mj-lt"/>
              <a:buAutoNum type="arabicParenR"/>
            </a:pPr>
            <a:r>
              <a:rPr lang="en-US" dirty="0" smtClean="0"/>
              <a:t>Place the tubes in a 37 ºC water bath for 5 minutes. </a:t>
            </a:r>
          </a:p>
          <a:p>
            <a:pPr marL="514350" lvl="0" indent="-514350">
              <a:buFont typeface="+mj-lt"/>
              <a:buAutoNum type="arabicParenR"/>
            </a:pPr>
            <a:r>
              <a:rPr lang="en-US" dirty="0" smtClean="0"/>
              <a:t>Begin the reaction in each assay tube at 2-minute intervals by adding 0.5 ml of the enzyme, let the reaction proceed for 5 minutes, and then stop them by adding 0.5ml of 0.5M KOH. </a:t>
            </a:r>
          </a:p>
          <a:p>
            <a:pPr marL="514350" lvl="0" indent="-514350">
              <a:buFont typeface="+mj-lt"/>
              <a:buAutoNum type="arabicParenR"/>
            </a:pPr>
            <a:r>
              <a:rPr lang="en-US" dirty="0" smtClean="0"/>
              <a:t>Determine the absorbance at 405 nm for each sample, using the first tube as the blank. </a:t>
            </a:r>
          </a:p>
          <a:p>
            <a:pPr marL="0" lvl="0" indent="0">
              <a:buNone/>
            </a:pPr>
            <a:r>
              <a:rPr lang="en-US" dirty="0" smtClean="0"/>
              <a:t>  </a:t>
            </a:r>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b="1" dirty="0" smtClean="0">
                <a:solidFill>
                  <a:srgbClr val="FF66CC"/>
                </a:solidFill>
              </a:rPr>
              <a:t> Results:</a:t>
            </a:r>
            <a:r>
              <a:rPr lang="en-US" dirty="0" smtClean="0">
                <a:solidFill>
                  <a:srgbClr val="FF66CC"/>
                </a:solidFill>
              </a:rPr>
              <a:t/>
            </a:r>
            <a:br>
              <a:rPr lang="en-US" dirty="0" smtClean="0">
                <a:solidFill>
                  <a:srgbClr val="FF66CC"/>
                </a:solidFill>
              </a:rPr>
            </a:br>
            <a:r>
              <a:rPr lang="en-US" dirty="0" smtClean="0">
                <a:solidFill>
                  <a:srgbClr val="FF66CC"/>
                </a:solidFill>
              </a:rPr>
              <a:t>I) </a:t>
            </a:r>
            <a:r>
              <a:rPr lang="en-US" b="1" dirty="0" smtClean="0">
                <a:solidFill>
                  <a:srgbClr val="FF66CC"/>
                </a:solidFill>
              </a:rPr>
              <a:t>Absorbance</a:t>
            </a:r>
            <a:endParaRPr lang="ar-SA" b="1" dirty="0">
              <a:solidFill>
                <a:srgbClr val="FF66CC"/>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975215616"/>
              </p:ext>
            </p:extLst>
          </p:nvPr>
        </p:nvGraphicFramePr>
        <p:xfrm>
          <a:off x="533400" y="1600200"/>
          <a:ext cx="8077200" cy="4597400"/>
        </p:xfrm>
        <a:graphic>
          <a:graphicData uri="http://schemas.openxmlformats.org/drawingml/2006/table">
            <a:tbl>
              <a:tblPr/>
              <a:tblGrid>
                <a:gridCol w="1017792"/>
                <a:gridCol w="1781136"/>
                <a:gridCol w="1478414"/>
                <a:gridCol w="1899929"/>
                <a:gridCol w="1899929"/>
              </a:tblGrid>
              <a:tr h="431800">
                <a:tc rowSpan="2">
                  <a:txBody>
                    <a:bodyPr/>
                    <a:lstStyle/>
                    <a:p>
                      <a:pPr algn="ctr" rtl="0">
                        <a:lnSpc>
                          <a:spcPct val="150000"/>
                        </a:lnSpc>
                        <a:spcAft>
                          <a:spcPts val="0"/>
                        </a:spcAft>
                      </a:pPr>
                      <a:r>
                        <a:rPr lang="en-US" sz="1400" b="1" dirty="0">
                          <a:latin typeface="+mn-lt"/>
                          <a:ea typeface="Times New Roman"/>
                        </a:rPr>
                        <a:t>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rowSpan="2">
                  <a:txBody>
                    <a:bodyPr/>
                    <a:lstStyle/>
                    <a:p>
                      <a:pPr algn="ctr" rtl="0">
                        <a:lnSpc>
                          <a:spcPct val="150000"/>
                        </a:lnSpc>
                        <a:spcAft>
                          <a:spcPts val="0"/>
                        </a:spcAft>
                      </a:pPr>
                      <a:r>
                        <a:rPr lang="en-US" sz="1400" b="1" dirty="0">
                          <a:latin typeface="+mn-lt"/>
                          <a:ea typeface="Times New Roman"/>
                        </a:rPr>
                        <a:t>Concentration of dilute PNPP (M)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gridSpan="3">
                  <a:txBody>
                    <a:bodyPr/>
                    <a:lstStyle/>
                    <a:p>
                      <a:pPr algn="ctr" rtl="0">
                        <a:lnSpc>
                          <a:spcPct val="150000"/>
                        </a:lnSpc>
                        <a:spcAft>
                          <a:spcPts val="0"/>
                        </a:spcAft>
                      </a:pPr>
                      <a:r>
                        <a:rPr lang="en-US" sz="1400" b="1" dirty="0">
                          <a:latin typeface="+mn-lt"/>
                          <a:ea typeface="Times New Roman"/>
                        </a:rPr>
                        <a:t>Absorbance at 405nm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c hMerge="1">
                  <a:txBody>
                    <a:bodyPr/>
                    <a:lstStyle/>
                    <a:p>
                      <a:pPr rtl="1"/>
                      <a:endParaRPr lang="ar-SA"/>
                    </a:p>
                  </a:txBody>
                  <a:tcPr/>
                </a:tc>
                <a:tc hMerge="1">
                  <a:txBody>
                    <a:bodyPr/>
                    <a:lstStyle/>
                    <a:p>
                      <a:pPr rtl="1"/>
                      <a:endParaRPr lang="ar-SA"/>
                    </a:p>
                  </a:txBody>
                  <a:tcPr/>
                </a:tc>
              </a:tr>
              <a:tr h="711200">
                <a:tc vMerge="1">
                  <a:txBody>
                    <a:bodyPr/>
                    <a:lstStyle/>
                    <a:p>
                      <a:pPr rtl="1"/>
                      <a:endParaRPr lang="ar-SA"/>
                    </a:p>
                  </a:txBody>
                  <a:tcPr/>
                </a:tc>
                <a:tc vMerge="1">
                  <a:txBody>
                    <a:bodyPr/>
                    <a:lstStyle/>
                    <a:p>
                      <a:pPr rtl="1"/>
                      <a:endParaRPr lang="ar-SA"/>
                    </a:p>
                  </a:txBody>
                  <a:tcPr/>
                </a:tc>
                <a:tc>
                  <a:txBody>
                    <a:bodyPr/>
                    <a:lstStyle/>
                    <a:p>
                      <a:pPr algn="ctr" rtl="0">
                        <a:lnSpc>
                          <a:spcPct val="150000"/>
                        </a:lnSpc>
                        <a:spcAft>
                          <a:spcPts val="0"/>
                        </a:spcAft>
                      </a:pPr>
                      <a:r>
                        <a:rPr lang="en-US" sz="1400" b="1" dirty="0">
                          <a:latin typeface="+mn-lt"/>
                          <a:ea typeface="Times New Roman"/>
                        </a:rPr>
                        <a:t>Without inhibitor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With inorganic phosphate as inhibitor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c>
                  <a:txBody>
                    <a:bodyPr/>
                    <a:lstStyle/>
                    <a:p>
                      <a:pPr algn="ctr" rtl="0">
                        <a:lnSpc>
                          <a:spcPct val="150000"/>
                        </a:lnSpc>
                        <a:spcAft>
                          <a:spcPts val="0"/>
                        </a:spcAft>
                      </a:pPr>
                      <a:r>
                        <a:rPr lang="en-US" sz="1400" b="1" dirty="0">
                          <a:latin typeface="+mn-lt"/>
                          <a:ea typeface="Times New Roman"/>
                        </a:rPr>
                        <a:t>With sodium fluoride as inhibitor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r>
              <a:tr h="431800">
                <a:tc>
                  <a:txBody>
                    <a:bodyPr/>
                    <a:lstStyle/>
                    <a:p>
                      <a:pPr algn="ctr" rtl="0">
                        <a:lnSpc>
                          <a:spcPct val="150000"/>
                        </a:lnSpc>
                        <a:spcAft>
                          <a:spcPts val="0"/>
                        </a:spcAft>
                      </a:pPr>
                      <a:r>
                        <a:rPr lang="en-US" sz="1400" b="1" dirty="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a:latin typeface="+mn-lt"/>
                          <a:ea typeface="Times New Roman"/>
                        </a:rPr>
                        <a:t>0.0005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838200"/>
            <a:ext cx="8229600" cy="715962"/>
          </a:xfrm>
        </p:spPr>
        <p:txBody>
          <a:bodyPr>
            <a:normAutofit fontScale="90000"/>
          </a:bodyPr>
          <a:lstStyle/>
          <a:p>
            <a:r>
              <a:rPr lang="en-US" b="1" dirty="0" smtClean="0">
                <a:solidFill>
                  <a:srgbClr val="FF66CC"/>
                </a:solidFill>
              </a:rPr>
              <a:t> Results:</a:t>
            </a:r>
            <a:br>
              <a:rPr lang="en-US" b="1" dirty="0" smtClean="0">
                <a:solidFill>
                  <a:srgbClr val="FF66CC"/>
                </a:solidFill>
              </a:rPr>
            </a:br>
            <a:r>
              <a:rPr lang="en-US" b="1" dirty="0" smtClean="0">
                <a:solidFill>
                  <a:srgbClr val="FF66CC"/>
                </a:solidFill>
              </a:rPr>
              <a:t>II)-A In </a:t>
            </a:r>
            <a:r>
              <a:rPr lang="en-US" b="1" dirty="0" err="1" smtClean="0">
                <a:solidFill>
                  <a:srgbClr val="FF66CC"/>
                </a:solidFill>
              </a:rPr>
              <a:t>Michaelis</a:t>
            </a:r>
            <a:r>
              <a:rPr lang="en-US" b="1" dirty="0" smtClean="0">
                <a:solidFill>
                  <a:srgbClr val="FF66CC"/>
                </a:solidFill>
              </a:rPr>
              <a:t> and </a:t>
            </a:r>
            <a:r>
              <a:rPr lang="en-US" b="1" dirty="0" err="1" smtClean="0">
                <a:solidFill>
                  <a:srgbClr val="FF66CC"/>
                </a:solidFill>
              </a:rPr>
              <a:t>Menten</a:t>
            </a:r>
            <a:r>
              <a:rPr lang="en-US" b="1" dirty="0" smtClean="0">
                <a:solidFill>
                  <a:srgbClr val="FF66CC"/>
                </a:solidFill>
              </a:rPr>
              <a:t>  Manner without Inhibitor </a:t>
            </a:r>
            <a:r>
              <a:rPr lang="en-US" dirty="0" smtClean="0">
                <a:solidFill>
                  <a:srgbClr val="FF66CC"/>
                </a:solidFill>
              </a:rPr>
              <a:t/>
            </a:r>
            <a:br>
              <a:rPr lang="en-US" dirty="0" smtClean="0">
                <a:solidFill>
                  <a:srgbClr val="FF66CC"/>
                </a:solidFill>
              </a:rPr>
            </a:br>
            <a:endParaRPr lang="ar-SA" dirty="0">
              <a:solidFill>
                <a:srgbClr val="FF66CC"/>
              </a:solidFill>
            </a:endParaRPr>
          </a:p>
        </p:txBody>
      </p:sp>
      <p:graphicFrame>
        <p:nvGraphicFramePr>
          <p:cNvPr id="5" name="Content Placeholder 3"/>
          <p:cNvGraphicFramePr>
            <a:graphicFrameLocks noGrp="1"/>
          </p:cNvGraphicFramePr>
          <p:nvPr>
            <p:ph idx="1"/>
            <p:extLst>
              <p:ext uri="{D42A27DB-BD31-4B8C-83A1-F6EECF244321}">
                <p14:modId xmlns="" xmlns:p14="http://schemas.microsoft.com/office/powerpoint/2010/main" val="1659037496"/>
              </p:ext>
            </p:extLst>
          </p:nvPr>
        </p:nvGraphicFramePr>
        <p:xfrm>
          <a:off x="762000" y="1752600"/>
          <a:ext cx="7238271" cy="4876128"/>
        </p:xfrm>
        <a:graphic>
          <a:graphicData uri="http://schemas.openxmlformats.org/drawingml/2006/table">
            <a:tbl>
              <a:tblPr/>
              <a:tblGrid>
                <a:gridCol w="1427802"/>
                <a:gridCol w="2498653"/>
                <a:gridCol w="3311816"/>
              </a:tblGrid>
              <a:tr h="777998">
                <a:tc>
                  <a:txBody>
                    <a:bodyPr/>
                    <a:lstStyle/>
                    <a:p>
                      <a:pPr algn="ctr" rtl="0">
                        <a:lnSpc>
                          <a:spcPct val="150000"/>
                        </a:lnSpc>
                        <a:spcAft>
                          <a:spcPts val="0"/>
                        </a:spcAft>
                      </a:pPr>
                      <a:r>
                        <a:rPr lang="en-US" sz="1600" b="1" dirty="0">
                          <a:latin typeface="+mn-lt"/>
                          <a:ea typeface="Times New Roman"/>
                        </a:rPr>
                        <a:t>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Concentration of dilute PNPP (M)</a:t>
                      </a:r>
                    </a:p>
                    <a:p>
                      <a:pPr marL="0" marR="0" indent="0" algn="ctr" defTabSz="914400" rtl="0" eaLnBrk="1" fontAlgn="auto" latinLnBrk="0" hangingPunct="1">
                        <a:lnSpc>
                          <a:spcPct val="150000"/>
                        </a:lnSpc>
                        <a:spcBef>
                          <a:spcPts val="0"/>
                        </a:spcBef>
                        <a:spcAft>
                          <a:spcPts val="0"/>
                        </a:spcAft>
                        <a:buClrTx/>
                        <a:buSzTx/>
                        <a:buFontTx/>
                        <a:buNone/>
                        <a:tabLst/>
                        <a:defRPr/>
                      </a:pPr>
                      <a:r>
                        <a:rPr lang="en-US" sz="1600" b="1" dirty="0" smtClean="0">
                          <a:solidFill>
                            <a:schemeClr val="tx1"/>
                          </a:solidFill>
                        </a:rPr>
                        <a:t>[S] </a:t>
                      </a:r>
                      <a:endParaRPr lang="en-US" sz="1600" b="1" dirty="0" smtClean="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smtClean="0">
                          <a:solidFill>
                            <a:schemeClr val="tx1"/>
                          </a:solidFill>
                        </a:rPr>
                        <a:t>Velocity </a:t>
                      </a:r>
                      <a:r>
                        <a:rPr lang="en-US" sz="1600" dirty="0" smtClean="0"/>
                        <a:t>(µmoles of p-</a:t>
                      </a:r>
                      <a:r>
                        <a:rPr lang="en-US" sz="1600" dirty="0" err="1" smtClean="0"/>
                        <a:t>nitrophenol</a:t>
                      </a:r>
                      <a:r>
                        <a:rPr lang="en-US" sz="1600" dirty="0" smtClean="0"/>
                        <a:t>/minute) </a:t>
                      </a:r>
                      <a:endParaRPr lang="en-US" sz="16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472356">
                <a:tc>
                  <a:txBody>
                    <a:bodyPr/>
                    <a:lstStyle/>
                    <a:p>
                      <a:pPr algn="ctr" rtl="0">
                        <a:lnSpc>
                          <a:spcPct val="150000"/>
                        </a:lnSpc>
                        <a:spcAft>
                          <a:spcPts val="0"/>
                        </a:spcAft>
                      </a:pPr>
                      <a:r>
                        <a:rPr lang="en-US" sz="1600" b="1" dirty="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4696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Inhibitors </a:t>
            </a:r>
            <a:endParaRPr lang="ar-SA" dirty="0"/>
          </a:p>
        </p:txBody>
      </p:sp>
      <p:sp>
        <p:nvSpPr>
          <p:cNvPr id="3" name="Content Placeholder 2"/>
          <p:cNvSpPr>
            <a:spLocks noGrp="1"/>
          </p:cNvSpPr>
          <p:nvPr>
            <p:ph idx="1"/>
          </p:nvPr>
        </p:nvSpPr>
        <p:spPr>
          <a:xfrm>
            <a:off x="0" y="1600200"/>
            <a:ext cx="8686800" cy="5334000"/>
          </a:xfrm>
        </p:spPr>
        <p:txBody>
          <a:bodyPr>
            <a:normAutofit lnSpcReduction="10000"/>
          </a:bodyPr>
          <a:lstStyle/>
          <a:p>
            <a:r>
              <a:rPr lang="en-US" dirty="0" smtClean="0"/>
              <a:t>There exist a number of molecular species which, in the presence of an </a:t>
            </a:r>
            <a:r>
              <a:rPr lang="en-US" dirty="0" smtClean="0">
                <a:solidFill>
                  <a:srgbClr val="FF66CC"/>
                </a:solidFill>
              </a:rPr>
              <a:t>enzyme and its substrate</a:t>
            </a:r>
            <a:r>
              <a:rPr lang="en-US" dirty="0" smtClean="0"/>
              <a:t>, have the effect of binding to the enzyme (or to the </a:t>
            </a:r>
            <a:r>
              <a:rPr lang="en-US" dirty="0" smtClean="0">
                <a:solidFill>
                  <a:srgbClr val="FF66CC"/>
                </a:solidFill>
              </a:rPr>
              <a:t>enzyme-substrate complex</a:t>
            </a:r>
            <a:r>
              <a:rPr lang="en-US" dirty="0" smtClean="0"/>
              <a:t>) and </a:t>
            </a:r>
            <a:r>
              <a:rPr lang="en-US" u="sng" dirty="0" smtClean="0"/>
              <a:t>totally or partially inhibiting the reaction. </a:t>
            </a:r>
          </a:p>
          <a:p>
            <a:r>
              <a:rPr lang="en-US" dirty="0" smtClean="0"/>
              <a:t>In those cases where the binding is </a:t>
            </a:r>
            <a:r>
              <a:rPr lang="en-US" b="1" dirty="0" smtClean="0">
                <a:solidFill>
                  <a:schemeClr val="accent5">
                    <a:lumMod val="75000"/>
                  </a:schemeClr>
                </a:solidFill>
              </a:rPr>
              <a:t>irreversibly, </a:t>
            </a:r>
            <a:r>
              <a:rPr lang="en-US" dirty="0" smtClean="0"/>
              <a:t>the reaction is inalterably inhibited and </a:t>
            </a:r>
            <a:r>
              <a:rPr lang="en-US" b="1" dirty="0" smtClean="0">
                <a:solidFill>
                  <a:schemeClr val="accent5">
                    <a:lumMod val="75000"/>
                  </a:schemeClr>
                </a:solidFill>
              </a:rPr>
              <a:t>not subject to kinetic analysis. </a:t>
            </a:r>
          </a:p>
          <a:p>
            <a:r>
              <a:rPr lang="en-US" dirty="0" smtClean="0"/>
              <a:t>If the binding is </a:t>
            </a:r>
            <a:r>
              <a:rPr lang="en-US" dirty="0" smtClean="0">
                <a:solidFill>
                  <a:srgbClr val="FF66CC"/>
                </a:solidFill>
              </a:rPr>
              <a:t>reversible</a:t>
            </a:r>
            <a:r>
              <a:rPr lang="en-US" dirty="0" smtClean="0"/>
              <a:t>, however, the specific type of inhibition can be </a:t>
            </a:r>
            <a:r>
              <a:rPr lang="en-US" dirty="0" smtClean="0">
                <a:solidFill>
                  <a:srgbClr val="FF66CC"/>
                </a:solidFill>
              </a:rPr>
              <a:t>determined by kinetic analysis.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838200"/>
            <a:ext cx="8229600" cy="715962"/>
          </a:xfrm>
        </p:spPr>
        <p:txBody>
          <a:bodyPr>
            <a:normAutofit fontScale="90000"/>
          </a:bodyPr>
          <a:lstStyle/>
          <a:p>
            <a:r>
              <a:rPr lang="en-US" b="1" dirty="0" smtClean="0">
                <a:solidFill>
                  <a:srgbClr val="FF66CC"/>
                </a:solidFill>
              </a:rPr>
              <a:t> Results:</a:t>
            </a:r>
            <a:br>
              <a:rPr lang="en-US" b="1" dirty="0" smtClean="0">
                <a:solidFill>
                  <a:srgbClr val="FF66CC"/>
                </a:solidFill>
              </a:rPr>
            </a:br>
            <a:r>
              <a:rPr lang="en-US" b="1" dirty="0" smtClean="0">
                <a:solidFill>
                  <a:srgbClr val="FF66CC"/>
                </a:solidFill>
              </a:rPr>
              <a:t>II)-B In  </a:t>
            </a:r>
            <a:r>
              <a:rPr lang="en-US" b="1" dirty="0" err="1" smtClean="0">
                <a:solidFill>
                  <a:srgbClr val="FF66CC"/>
                </a:solidFill>
              </a:rPr>
              <a:t>Michaelis</a:t>
            </a:r>
            <a:r>
              <a:rPr lang="en-US" b="1" dirty="0" smtClean="0">
                <a:solidFill>
                  <a:srgbClr val="FF66CC"/>
                </a:solidFill>
              </a:rPr>
              <a:t> and </a:t>
            </a:r>
            <a:r>
              <a:rPr lang="en-US" b="1" dirty="0" err="1" smtClean="0">
                <a:solidFill>
                  <a:srgbClr val="FF66CC"/>
                </a:solidFill>
              </a:rPr>
              <a:t>Menten</a:t>
            </a:r>
            <a:r>
              <a:rPr lang="en-US" b="1" dirty="0" smtClean="0">
                <a:solidFill>
                  <a:srgbClr val="FF66CC"/>
                </a:solidFill>
              </a:rPr>
              <a:t>  Manner with Inhibitor </a:t>
            </a:r>
            <a:r>
              <a:rPr lang="en-US" dirty="0" smtClean="0">
                <a:solidFill>
                  <a:srgbClr val="FF66CC"/>
                </a:solidFill>
              </a:rPr>
              <a:t/>
            </a:r>
            <a:br>
              <a:rPr lang="en-US" dirty="0" smtClean="0">
                <a:solidFill>
                  <a:srgbClr val="FF66CC"/>
                </a:solidFill>
              </a:rPr>
            </a:br>
            <a:endParaRPr lang="ar-SA" dirty="0">
              <a:solidFill>
                <a:srgbClr val="FF66CC"/>
              </a:solidFill>
            </a:endParaRPr>
          </a:p>
        </p:txBody>
      </p:sp>
      <p:graphicFrame>
        <p:nvGraphicFramePr>
          <p:cNvPr id="5" name="Content Placeholder 3"/>
          <p:cNvGraphicFramePr>
            <a:graphicFrameLocks noGrp="1"/>
          </p:cNvGraphicFramePr>
          <p:nvPr>
            <p:ph idx="1"/>
            <p:extLst>
              <p:ext uri="{D42A27DB-BD31-4B8C-83A1-F6EECF244321}">
                <p14:modId xmlns="" xmlns:p14="http://schemas.microsoft.com/office/powerpoint/2010/main" val="1659037496"/>
              </p:ext>
            </p:extLst>
          </p:nvPr>
        </p:nvGraphicFramePr>
        <p:xfrm>
          <a:off x="228600" y="1905000"/>
          <a:ext cx="8229600" cy="4556846"/>
        </p:xfrm>
        <a:graphic>
          <a:graphicData uri="http://schemas.openxmlformats.org/drawingml/2006/table">
            <a:tbl>
              <a:tblPr/>
              <a:tblGrid>
                <a:gridCol w="1623349"/>
                <a:gridCol w="2840860"/>
                <a:gridCol w="3765391"/>
              </a:tblGrid>
              <a:tr h="777998">
                <a:tc>
                  <a:txBody>
                    <a:bodyPr/>
                    <a:lstStyle/>
                    <a:p>
                      <a:pPr algn="ctr" rtl="0">
                        <a:lnSpc>
                          <a:spcPct val="150000"/>
                        </a:lnSpc>
                        <a:spcAft>
                          <a:spcPts val="0"/>
                        </a:spcAft>
                      </a:pPr>
                      <a:r>
                        <a:rPr lang="en-US" sz="1600" b="1" dirty="0">
                          <a:latin typeface="+mn-lt"/>
                          <a:ea typeface="Times New Roman"/>
                        </a:rPr>
                        <a:t>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Concentration of dilute PNPP (M</a:t>
                      </a:r>
                      <a:r>
                        <a:rPr lang="en-US" sz="1600" b="1" dirty="0" smtClean="0">
                          <a:latin typeface="+mn-lt"/>
                          <a:ea typeface="Times New Roman"/>
                        </a:rPr>
                        <a:t>)</a:t>
                      </a:r>
                      <a:r>
                        <a:rPr lang="en-US" sz="1600" b="1" baseline="0" dirty="0" smtClean="0">
                          <a:latin typeface="+mn-lt"/>
                          <a:ea typeface="Times New Roman"/>
                        </a:rPr>
                        <a:t> </a:t>
                      </a:r>
                      <a:r>
                        <a:rPr lang="en-US" sz="1600" b="1" dirty="0" smtClean="0">
                          <a:solidFill>
                            <a:schemeClr val="tx1"/>
                          </a:solidFill>
                        </a:rPr>
                        <a:t>[S] </a:t>
                      </a:r>
                      <a:endParaRPr lang="en-US" sz="1600" b="1" dirty="0" smtClean="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smtClean="0">
                          <a:solidFill>
                            <a:schemeClr val="tx1"/>
                          </a:solidFill>
                        </a:rPr>
                        <a:t>Velocity </a:t>
                      </a:r>
                      <a:r>
                        <a:rPr lang="en-US" sz="1600" dirty="0" smtClean="0"/>
                        <a:t>(µmoles of p-</a:t>
                      </a:r>
                      <a:r>
                        <a:rPr lang="en-US" sz="1600" dirty="0" err="1" smtClean="0"/>
                        <a:t>nitrophenol</a:t>
                      </a:r>
                      <a:r>
                        <a:rPr lang="en-US" sz="1600" dirty="0" smtClean="0"/>
                        <a:t>/minute) </a:t>
                      </a:r>
                      <a:endParaRPr lang="en-US" sz="16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r>
              <a:tr h="472356">
                <a:tc>
                  <a:txBody>
                    <a:bodyPr/>
                    <a:lstStyle/>
                    <a:p>
                      <a:pPr algn="ctr" rtl="0">
                        <a:lnSpc>
                          <a:spcPct val="150000"/>
                        </a:lnSpc>
                        <a:spcAft>
                          <a:spcPts val="0"/>
                        </a:spcAft>
                      </a:pPr>
                      <a:r>
                        <a:rPr lang="en-US" sz="1600" b="1" dirty="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46962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 xmlns:p14="http://schemas.microsoft.com/office/powerpoint/2010/main" val="1659037496"/>
              </p:ext>
            </p:extLst>
          </p:nvPr>
        </p:nvGraphicFramePr>
        <p:xfrm>
          <a:off x="228600" y="1981200"/>
          <a:ext cx="8229601" cy="4556846"/>
        </p:xfrm>
        <a:graphic>
          <a:graphicData uri="http://schemas.openxmlformats.org/drawingml/2006/table">
            <a:tbl>
              <a:tblPr/>
              <a:tblGrid>
                <a:gridCol w="1036996"/>
                <a:gridCol w="1814742"/>
                <a:gridCol w="958262"/>
                <a:gridCol w="2971800"/>
                <a:gridCol w="1447801"/>
              </a:tblGrid>
              <a:tr h="777998">
                <a:tc>
                  <a:txBody>
                    <a:bodyPr/>
                    <a:lstStyle/>
                    <a:p>
                      <a:pPr algn="ctr" rtl="0">
                        <a:lnSpc>
                          <a:spcPct val="150000"/>
                        </a:lnSpc>
                        <a:spcAft>
                          <a:spcPts val="0"/>
                        </a:spcAft>
                      </a:pPr>
                      <a:r>
                        <a:rPr lang="en-US" sz="1600" b="1" dirty="0">
                          <a:latin typeface="+mn-lt"/>
                          <a:ea typeface="Times New Roman"/>
                        </a:rPr>
                        <a:t>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Concentration of dilute PNPP (M)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b="1" dirty="0" smtClean="0">
                          <a:solidFill>
                            <a:schemeClr val="tx1"/>
                          </a:solidFill>
                        </a:rPr>
                        <a:t>(1/[S]) </a:t>
                      </a:r>
                      <a:endParaRPr lang="en-US" sz="1600" b="1" dirty="0" smtClean="0">
                        <a:solidFill>
                          <a:schemeClr val="tx1"/>
                        </a:solidFill>
                        <a:latin typeface="+mn-lt"/>
                        <a:ea typeface="Times New Roman"/>
                      </a:endParaRPr>
                    </a:p>
                    <a:p>
                      <a:pPr algn="ctr" rtl="0">
                        <a:lnSpc>
                          <a:spcPct val="150000"/>
                        </a:lnSpc>
                        <a:spcAft>
                          <a:spcPts val="0"/>
                        </a:spcAft>
                      </a:pPr>
                      <a:endParaRPr lang="en-US" sz="16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600" b="1" dirty="0" smtClean="0">
                          <a:solidFill>
                            <a:schemeClr val="tx1"/>
                          </a:solidFill>
                        </a:rPr>
                        <a:t>Velocity </a:t>
                      </a:r>
                      <a:r>
                        <a:rPr lang="en-US" sz="1600" dirty="0" smtClean="0"/>
                        <a:t>(µmoles of p-</a:t>
                      </a:r>
                      <a:r>
                        <a:rPr lang="en-US" sz="1600" dirty="0" err="1" smtClean="0"/>
                        <a:t>nitrophenol</a:t>
                      </a:r>
                      <a:r>
                        <a:rPr lang="en-US" sz="1600" dirty="0" smtClean="0"/>
                        <a:t>/minute) </a:t>
                      </a:r>
                      <a:endParaRPr lang="en-US" sz="1600" b="1" dirty="0" smtClean="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smtClean="0">
                          <a:solidFill>
                            <a:schemeClr val="tx1"/>
                          </a:solidFill>
                        </a:rPr>
                        <a:t>(1/v) </a:t>
                      </a:r>
                    </a:p>
                    <a:p>
                      <a:pPr algn="ctr" rtl="0">
                        <a:lnSpc>
                          <a:spcPct val="150000"/>
                        </a:lnSpc>
                        <a:spcAft>
                          <a:spcPts val="0"/>
                        </a:spcAft>
                      </a:pPr>
                      <a:endParaRPr lang="en-US" sz="16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r>
              <a:tr h="472356">
                <a:tc>
                  <a:txBody>
                    <a:bodyPr/>
                    <a:lstStyle/>
                    <a:p>
                      <a:pPr algn="ctr" rtl="0">
                        <a:lnSpc>
                          <a:spcPct val="150000"/>
                        </a:lnSpc>
                        <a:spcAft>
                          <a:spcPts val="0"/>
                        </a:spcAft>
                      </a:pPr>
                      <a:r>
                        <a:rPr lang="en-US" sz="1600" b="1" dirty="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a:latin typeface="+mn-lt"/>
                          <a:ea typeface="Times New Roman"/>
                        </a:rPr>
                        <a:t>0.0005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dirty="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356">
                <a:tc>
                  <a:txBody>
                    <a:bodyPr/>
                    <a:lstStyle/>
                    <a:p>
                      <a:pPr algn="ctr" rtl="0">
                        <a:lnSpc>
                          <a:spcPct val="150000"/>
                        </a:lnSpc>
                        <a:spcAft>
                          <a:spcPts val="0"/>
                        </a:spcAft>
                      </a:pPr>
                      <a:r>
                        <a:rPr lang="en-US" sz="1600" b="1">
                          <a:latin typeface="+mn-lt"/>
                          <a:ea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600" b="1" dirty="0">
                          <a:latin typeface="+mn-lt"/>
                          <a:ea typeface="Times New Roman"/>
                        </a:rPr>
                        <a:t>0.050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6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itle 1"/>
          <p:cNvSpPr txBox="1">
            <a:spLocks/>
          </p:cNvSpPr>
          <p:nvPr/>
        </p:nvSpPr>
        <p:spPr>
          <a:xfrm>
            <a:off x="0" y="838200"/>
            <a:ext cx="9144000" cy="715962"/>
          </a:xfrm>
          <a:prstGeom prst="rect">
            <a:avLst/>
          </a:prstGeom>
        </p:spPr>
        <p:txBody>
          <a:bodyPr vert="horz" lIns="91440" tIns="45720" rIns="91440" bIns="45720" rtlCol="0" anchor="ctr">
            <a:noAutofit/>
          </a:bodyPr>
          <a:lstStyle/>
          <a:p>
            <a:pPr lvl="0" algn="ctr">
              <a:spcBef>
                <a:spcPct val="0"/>
              </a:spcBef>
            </a:pPr>
            <a:r>
              <a:rPr kumimoji="0" lang="en-US" sz="3600" b="1" i="0" u="none" strike="noStrike" kern="1200" cap="none" spc="0" normalizeH="0" baseline="0" noProof="0" dirty="0" smtClean="0">
                <a:ln>
                  <a:noFill/>
                </a:ln>
                <a:solidFill>
                  <a:srgbClr val="FF66CC"/>
                </a:solidFill>
                <a:effectLst/>
                <a:uLnTx/>
                <a:uFillTx/>
                <a:latin typeface="+mj-lt"/>
                <a:ea typeface="+mj-ea"/>
                <a:cs typeface="+mj-cs"/>
              </a:rPr>
              <a:t> Results:</a:t>
            </a:r>
            <a:r>
              <a:rPr kumimoji="0" lang="en-US" sz="3600" i="0" u="none" strike="noStrike" kern="1200" cap="none" spc="0" normalizeH="0" baseline="0" noProof="0" dirty="0" smtClean="0">
                <a:ln>
                  <a:noFill/>
                </a:ln>
                <a:effectLst/>
                <a:uLnTx/>
                <a:uFillTx/>
                <a:latin typeface="+mj-lt"/>
                <a:ea typeface="+mj-ea"/>
                <a:cs typeface="+mj-cs"/>
              </a:rPr>
              <a:t/>
            </a:r>
            <a:br>
              <a:rPr kumimoji="0" lang="en-US" sz="3600" i="0" u="none" strike="noStrike" kern="1200" cap="none" spc="0" normalizeH="0" baseline="0" noProof="0" dirty="0" smtClean="0">
                <a:ln>
                  <a:noFill/>
                </a:ln>
                <a:effectLst/>
                <a:uLnTx/>
                <a:uFillTx/>
                <a:latin typeface="+mj-lt"/>
                <a:ea typeface="+mj-ea"/>
                <a:cs typeface="+mj-cs"/>
              </a:rPr>
            </a:br>
            <a:r>
              <a:rPr kumimoji="0" lang="en-US" sz="3600" i="0" u="none" strike="noStrike" kern="1200" cap="none" spc="0" normalizeH="0" baseline="0" noProof="0" dirty="0" smtClean="0">
                <a:ln>
                  <a:noFill/>
                </a:ln>
                <a:effectLst/>
                <a:uLnTx/>
                <a:uFillTx/>
                <a:latin typeface="+mj-lt"/>
                <a:ea typeface="+mj-ea"/>
                <a:cs typeface="+mj-cs"/>
              </a:rPr>
              <a:t>III)-A In </a:t>
            </a:r>
            <a:r>
              <a:rPr lang="en-US" sz="3600" dirty="0" err="1" smtClean="0"/>
              <a:t>Lineweaver</a:t>
            </a:r>
            <a:r>
              <a:rPr lang="en-US" sz="3600" dirty="0" smtClean="0"/>
              <a:t>-Burke </a:t>
            </a:r>
            <a:r>
              <a:rPr kumimoji="0" lang="en-US" sz="3600" i="0" u="none" strike="noStrike" kern="1200" cap="none" spc="0" normalizeH="0" baseline="0" noProof="0" dirty="0" smtClean="0">
                <a:ln>
                  <a:noFill/>
                </a:ln>
                <a:effectLst/>
                <a:uLnTx/>
                <a:uFillTx/>
                <a:latin typeface="+mj-lt"/>
                <a:ea typeface="+mj-ea"/>
                <a:cs typeface="+mj-cs"/>
              </a:rPr>
              <a:t>Manner </a:t>
            </a:r>
            <a:r>
              <a:rPr kumimoji="0" lang="en-US" sz="3600" b="1" i="0" u="none" strike="noStrike" kern="1200" cap="none" spc="0" normalizeH="0" baseline="0" noProof="0" dirty="0" smtClean="0">
                <a:ln>
                  <a:noFill/>
                </a:ln>
                <a:effectLst/>
                <a:uLnTx/>
                <a:uFillTx/>
                <a:latin typeface="+mj-lt"/>
                <a:ea typeface="+mj-ea"/>
                <a:cs typeface="+mj-cs"/>
              </a:rPr>
              <a:t>without</a:t>
            </a:r>
            <a:r>
              <a:rPr kumimoji="0" lang="en-US" sz="3600" b="1" i="0" u="none" strike="noStrike" kern="1200" cap="none" spc="0" normalizeH="0" noProof="0" dirty="0" smtClean="0">
                <a:ln>
                  <a:noFill/>
                </a:ln>
                <a:effectLst/>
                <a:uLnTx/>
                <a:uFillTx/>
                <a:latin typeface="+mj-lt"/>
                <a:ea typeface="+mj-ea"/>
                <a:cs typeface="+mj-cs"/>
              </a:rPr>
              <a:t> </a:t>
            </a:r>
            <a:r>
              <a:rPr kumimoji="0" lang="en-US" sz="3600" i="0" u="none" strike="noStrike" kern="1200" cap="none" spc="0" normalizeH="0" baseline="0" noProof="0" dirty="0" smtClean="0">
                <a:ln>
                  <a:noFill/>
                </a:ln>
                <a:effectLst/>
                <a:uLnTx/>
                <a:uFillTx/>
                <a:latin typeface="+mj-lt"/>
                <a:ea typeface="+mj-ea"/>
                <a:cs typeface="+mj-cs"/>
              </a:rPr>
              <a:t> Inhibitor </a:t>
            </a:r>
            <a:br>
              <a:rPr kumimoji="0" lang="en-US" sz="3600" i="0" u="none" strike="noStrike" kern="1200" cap="none" spc="0" normalizeH="0" baseline="0" noProof="0" dirty="0" smtClean="0">
                <a:ln>
                  <a:noFill/>
                </a:ln>
                <a:effectLst/>
                <a:uLnTx/>
                <a:uFillTx/>
                <a:latin typeface="+mj-lt"/>
                <a:ea typeface="+mj-ea"/>
                <a:cs typeface="+mj-cs"/>
              </a:rPr>
            </a:br>
            <a:endParaRPr kumimoji="0" lang="ar-SA" sz="3600"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 xmlns:p14="http://schemas.microsoft.com/office/powerpoint/2010/main" val="2446962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3107682063"/>
              </p:ext>
            </p:extLst>
          </p:nvPr>
        </p:nvGraphicFramePr>
        <p:xfrm>
          <a:off x="533400" y="2057400"/>
          <a:ext cx="7924800" cy="4414520"/>
        </p:xfrm>
        <a:graphic>
          <a:graphicData uri="http://schemas.openxmlformats.org/drawingml/2006/table">
            <a:tbl>
              <a:tblPr/>
              <a:tblGrid>
                <a:gridCol w="1072126"/>
                <a:gridCol w="1814368"/>
                <a:gridCol w="749801"/>
                <a:gridCol w="2391666"/>
                <a:gridCol w="1896839"/>
              </a:tblGrid>
              <a:tr h="711200">
                <a:tc>
                  <a:txBody>
                    <a:bodyPr/>
                    <a:lstStyle/>
                    <a:p>
                      <a:pPr algn="ctr" rtl="0">
                        <a:lnSpc>
                          <a:spcPct val="150000"/>
                        </a:lnSpc>
                        <a:spcAft>
                          <a:spcPts val="0"/>
                        </a:spcAft>
                      </a:pPr>
                      <a:r>
                        <a:rPr lang="en-US" sz="1400" b="1" dirty="0">
                          <a:latin typeface="+mn-lt"/>
                          <a:ea typeface="Times New Roman"/>
                        </a:rPr>
                        <a:t>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Concentration of dilute PNPP (M)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en-US" sz="1400" b="1" dirty="0" smtClean="0">
                          <a:solidFill>
                            <a:schemeClr val="tx1"/>
                          </a:solidFill>
                        </a:rPr>
                        <a:t>(1/[S]) </a:t>
                      </a:r>
                      <a:endParaRPr lang="en-US" sz="1400" b="1" dirty="0" smtClean="0">
                        <a:solidFill>
                          <a:schemeClr val="tx1"/>
                        </a:solidFill>
                        <a:latin typeface="+mn-lt"/>
                        <a:ea typeface="Times New Roman"/>
                      </a:endParaRPr>
                    </a:p>
                    <a:p>
                      <a:pPr algn="ctr" rtl="0">
                        <a:lnSpc>
                          <a:spcPct val="150000"/>
                        </a:lnSpc>
                        <a:spcAft>
                          <a:spcPts val="0"/>
                        </a:spcAft>
                      </a:pPr>
                      <a:endParaRPr lang="en-US" sz="14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c>
                  <a:txBody>
                    <a:bodyPr/>
                    <a:lstStyle/>
                    <a:p>
                      <a:pPr algn="ctr" rtl="0">
                        <a:lnSpc>
                          <a:spcPct val="150000"/>
                        </a:lnSpc>
                        <a:spcAft>
                          <a:spcPts val="0"/>
                        </a:spcAft>
                      </a:pPr>
                      <a:r>
                        <a:rPr lang="en-US" sz="1400" b="1" dirty="0" smtClean="0">
                          <a:solidFill>
                            <a:schemeClr val="tx1"/>
                          </a:solidFill>
                        </a:rPr>
                        <a:t>Velocity </a:t>
                      </a:r>
                      <a:r>
                        <a:rPr lang="en-US" sz="1400" dirty="0" smtClean="0"/>
                        <a:t>(µmoles of p-</a:t>
                      </a:r>
                      <a:r>
                        <a:rPr lang="en-US" sz="1400" dirty="0" err="1" smtClean="0"/>
                        <a:t>nitrophenol</a:t>
                      </a:r>
                      <a:r>
                        <a:rPr lang="en-US" sz="1400" dirty="0" smtClean="0"/>
                        <a:t>/minute) </a:t>
                      </a:r>
                      <a:endParaRPr lang="en-US" sz="1400" b="1" dirty="0" smtClean="0">
                        <a:solidFill>
                          <a:schemeClr val="tx1"/>
                        </a:solidFill>
                        <a:latin typeface="+mn-lt"/>
                        <a:ea typeface="Times New Roman"/>
                      </a:endParaRPr>
                    </a:p>
                    <a:p>
                      <a:pPr algn="ctr" rtl="0">
                        <a:lnSpc>
                          <a:spcPct val="150000"/>
                        </a:lnSpc>
                        <a:spcAft>
                          <a:spcPts val="0"/>
                        </a:spcAft>
                      </a:pPr>
                      <a:r>
                        <a:rPr lang="en-US" sz="1400" b="1" baseline="0" dirty="0" smtClean="0">
                          <a:solidFill>
                            <a:schemeClr val="tx1"/>
                          </a:solidFill>
                          <a:latin typeface="+mn-lt"/>
                          <a:ea typeface="Times New Roman"/>
                        </a:rPr>
                        <a:t>In presence of Pi or </a:t>
                      </a:r>
                      <a:r>
                        <a:rPr lang="en-US" sz="1400" b="1" baseline="0" dirty="0" err="1" smtClean="0">
                          <a:solidFill>
                            <a:schemeClr val="tx1"/>
                          </a:solidFill>
                          <a:latin typeface="+mn-lt"/>
                          <a:ea typeface="Times New Roman"/>
                        </a:rPr>
                        <a:t>NaF</a:t>
                      </a:r>
                      <a:endParaRPr lang="en-US" sz="1400" b="1" dirty="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c>
                  <a:txBody>
                    <a:bodyPr/>
                    <a:lstStyle/>
                    <a:p>
                      <a:pPr algn="ctr" rtl="0">
                        <a:lnSpc>
                          <a:spcPct val="150000"/>
                        </a:lnSpc>
                        <a:spcAft>
                          <a:spcPts val="0"/>
                        </a:spcAft>
                      </a:pPr>
                      <a:r>
                        <a:rPr lang="en-US" sz="1400" b="1" dirty="0" smtClean="0">
                          <a:solidFill>
                            <a:schemeClr val="tx1"/>
                          </a:solidFill>
                        </a:rPr>
                        <a:t>(1/v) </a:t>
                      </a:r>
                    </a:p>
                    <a:p>
                      <a:pPr marL="0" marR="0" indent="0" algn="ctr" defTabSz="914400" rtl="0" eaLnBrk="1" fontAlgn="auto" latinLnBrk="0" hangingPunct="1">
                        <a:lnSpc>
                          <a:spcPct val="150000"/>
                        </a:lnSpc>
                        <a:spcBef>
                          <a:spcPts val="0"/>
                        </a:spcBef>
                        <a:spcAft>
                          <a:spcPts val="0"/>
                        </a:spcAft>
                        <a:buClrTx/>
                        <a:buSzTx/>
                        <a:buFontTx/>
                        <a:buNone/>
                        <a:tabLst/>
                        <a:defRPr/>
                      </a:pPr>
                      <a:r>
                        <a:rPr lang="en-US" sz="1400" b="1" baseline="0" dirty="0" smtClean="0">
                          <a:solidFill>
                            <a:schemeClr val="tx1"/>
                          </a:solidFill>
                          <a:latin typeface="+mn-lt"/>
                          <a:ea typeface="Times New Roman"/>
                        </a:rPr>
                        <a:t>In presence of Pi or </a:t>
                      </a:r>
                      <a:r>
                        <a:rPr lang="en-US" sz="1400" b="1" baseline="0" dirty="0" err="1" smtClean="0">
                          <a:solidFill>
                            <a:schemeClr val="tx1"/>
                          </a:solidFill>
                          <a:latin typeface="+mn-lt"/>
                          <a:ea typeface="Times New Roman"/>
                        </a:rPr>
                        <a:t>NaF</a:t>
                      </a:r>
                      <a:endParaRPr lang="en-US" sz="1400" b="1" dirty="0" smtClean="0">
                        <a:solidFill>
                          <a:schemeClr val="tx1"/>
                        </a:solidFill>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CC"/>
                    </a:solidFill>
                  </a:tcPr>
                </a:tc>
              </a:tr>
              <a:tr h="431800">
                <a:tc>
                  <a:txBody>
                    <a:bodyPr/>
                    <a:lstStyle/>
                    <a:p>
                      <a:pPr algn="ctr" rtl="0">
                        <a:lnSpc>
                          <a:spcPct val="150000"/>
                        </a:lnSpc>
                        <a:spcAft>
                          <a:spcPts val="0"/>
                        </a:spcAft>
                      </a:pPr>
                      <a:r>
                        <a:rPr lang="en-US" sz="1400" b="1" dirty="0">
                          <a:latin typeface="+mn-lt"/>
                          <a:ea typeface="Times New Roman"/>
                        </a:rPr>
                        <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a:latin typeface="+mn-lt"/>
                          <a:ea typeface="Times New Roman"/>
                        </a:rPr>
                        <a:t>0.0005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dirty="0">
                          <a:latin typeface="+mn-lt"/>
                          <a:ea typeface="Times New Roman"/>
                        </a:rPr>
                        <a:t>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algn="ctr" rtl="0">
                        <a:lnSpc>
                          <a:spcPct val="150000"/>
                        </a:lnSpc>
                        <a:spcAft>
                          <a:spcPts val="0"/>
                        </a:spcAft>
                      </a:pPr>
                      <a:r>
                        <a:rPr lang="en-US" sz="1400" b="1">
                          <a:latin typeface="+mn-lt"/>
                          <a:ea typeface="Times New Roman"/>
                        </a:rPr>
                        <a: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r>
                        <a:rPr lang="en-US" sz="1400" b="1" dirty="0">
                          <a:latin typeface="+mn-lt"/>
                          <a:ea typeface="Times New Roman"/>
                        </a:rPr>
                        <a:t>0.050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tc>
                  <a:txBody>
                    <a:bodyPr/>
                    <a:lstStyle/>
                    <a:p>
                      <a:pPr algn="ctr" rtl="0">
                        <a:lnSpc>
                          <a:spcPct val="150000"/>
                        </a:lnSpc>
                        <a:spcAft>
                          <a:spcPts val="0"/>
                        </a:spcAft>
                      </a:pPr>
                      <a:endParaRPr lang="en-US" sz="1400" b="1">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400" b="1"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0" y="838200"/>
            <a:ext cx="9144000" cy="715962"/>
          </a:xfrm>
          <a:prstGeom prst="rect">
            <a:avLst/>
          </a:prstGeom>
        </p:spPr>
        <p:txBody>
          <a:bodyPr vert="horz" lIns="91440" tIns="45720" rIns="91440" bIns="45720" rtlCol="0" anchor="ctr">
            <a:noAutofit/>
          </a:bodyPr>
          <a:lstStyle/>
          <a:p>
            <a:pPr lvl="0" algn="ctr">
              <a:spcBef>
                <a:spcPct val="0"/>
              </a:spcBef>
            </a:pPr>
            <a:r>
              <a:rPr kumimoji="0" lang="en-US" sz="3600" b="1" i="0" u="none" strike="noStrike" kern="1200" cap="none" spc="0" normalizeH="0" baseline="0" noProof="0" dirty="0" smtClean="0">
                <a:ln>
                  <a:noFill/>
                </a:ln>
                <a:solidFill>
                  <a:srgbClr val="FF66CC"/>
                </a:solidFill>
                <a:effectLst/>
                <a:uLnTx/>
                <a:uFillTx/>
                <a:latin typeface="+mj-lt"/>
                <a:ea typeface="+mj-ea"/>
                <a:cs typeface="+mj-cs"/>
              </a:rPr>
              <a:t> Results:</a:t>
            </a:r>
            <a:r>
              <a:rPr kumimoji="0" lang="en-US" sz="3600" i="0" u="none" strike="noStrike" kern="1200" cap="none" spc="0" normalizeH="0" baseline="0" noProof="0" dirty="0" smtClean="0">
                <a:ln>
                  <a:noFill/>
                </a:ln>
                <a:effectLst/>
                <a:uLnTx/>
                <a:uFillTx/>
                <a:latin typeface="+mj-lt"/>
                <a:ea typeface="+mj-ea"/>
                <a:cs typeface="+mj-cs"/>
              </a:rPr>
              <a:t/>
            </a:r>
            <a:br>
              <a:rPr kumimoji="0" lang="en-US" sz="3600" i="0" u="none" strike="noStrike" kern="1200" cap="none" spc="0" normalizeH="0" baseline="0" noProof="0" dirty="0" smtClean="0">
                <a:ln>
                  <a:noFill/>
                </a:ln>
                <a:effectLst/>
                <a:uLnTx/>
                <a:uFillTx/>
                <a:latin typeface="+mj-lt"/>
                <a:ea typeface="+mj-ea"/>
                <a:cs typeface="+mj-cs"/>
              </a:rPr>
            </a:br>
            <a:r>
              <a:rPr kumimoji="0" lang="en-US" sz="3600" i="0" u="none" strike="noStrike" kern="1200" cap="none" spc="0" normalizeH="0" baseline="0" noProof="0" dirty="0" smtClean="0">
                <a:ln>
                  <a:noFill/>
                </a:ln>
                <a:effectLst/>
                <a:uLnTx/>
                <a:uFillTx/>
                <a:latin typeface="+mj-lt"/>
                <a:ea typeface="+mj-ea"/>
                <a:cs typeface="+mj-cs"/>
              </a:rPr>
              <a:t>III)-B In </a:t>
            </a:r>
            <a:r>
              <a:rPr lang="en-US" sz="3600" dirty="0" err="1" smtClean="0"/>
              <a:t>Lineweaver</a:t>
            </a:r>
            <a:r>
              <a:rPr lang="en-US" sz="3600" dirty="0" smtClean="0"/>
              <a:t>-Burke </a:t>
            </a:r>
            <a:r>
              <a:rPr kumimoji="0" lang="en-US" sz="3600" i="0" u="none" strike="noStrike" kern="1200" cap="none" spc="0" normalizeH="0" baseline="0" noProof="0" dirty="0" smtClean="0">
                <a:ln>
                  <a:noFill/>
                </a:ln>
                <a:effectLst/>
                <a:uLnTx/>
                <a:uFillTx/>
                <a:latin typeface="+mj-lt"/>
                <a:ea typeface="+mj-ea"/>
                <a:cs typeface="+mj-cs"/>
              </a:rPr>
              <a:t>Manner </a:t>
            </a:r>
            <a:r>
              <a:rPr kumimoji="0" lang="en-US" sz="3600" b="1" i="0" u="none" strike="noStrike" kern="1200" cap="none" spc="0" normalizeH="0" baseline="0" noProof="0" dirty="0" smtClean="0">
                <a:ln>
                  <a:noFill/>
                </a:ln>
                <a:effectLst/>
                <a:uLnTx/>
                <a:uFillTx/>
                <a:latin typeface="+mj-lt"/>
                <a:ea typeface="+mj-ea"/>
                <a:cs typeface="+mj-cs"/>
              </a:rPr>
              <a:t>with</a:t>
            </a:r>
            <a:r>
              <a:rPr kumimoji="0" lang="en-US" sz="3600" b="1" i="0" u="none" strike="noStrike" kern="1200" cap="none" spc="0" normalizeH="0" noProof="0" dirty="0" smtClean="0">
                <a:ln>
                  <a:noFill/>
                </a:ln>
                <a:effectLst/>
                <a:uLnTx/>
                <a:uFillTx/>
                <a:latin typeface="+mj-lt"/>
                <a:ea typeface="+mj-ea"/>
                <a:cs typeface="+mj-cs"/>
              </a:rPr>
              <a:t> </a:t>
            </a:r>
            <a:r>
              <a:rPr kumimoji="0" lang="en-US" sz="3600" i="0" u="none" strike="noStrike" kern="1200" cap="none" spc="0" normalizeH="0" baseline="0" noProof="0" dirty="0" smtClean="0">
                <a:ln>
                  <a:noFill/>
                </a:ln>
                <a:effectLst/>
                <a:uLnTx/>
                <a:uFillTx/>
                <a:latin typeface="+mj-lt"/>
                <a:ea typeface="+mj-ea"/>
                <a:cs typeface="+mj-cs"/>
              </a:rPr>
              <a:t> Inhibitor </a:t>
            </a:r>
            <a:br>
              <a:rPr kumimoji="0" lang="en-US" sz="3600" i="0" u="none" strike="noStrike" kern="1200" cap="none" spc="0" normalizeH="0" baseline="0" noProof="0" dirty="0" smtClean="0">
                <a:ln>
                  <a:noFill/>
                </a:ln>
                <a:effectLst/>
                <a:uLnTx/>
                <a:uFillTx/>
                <a:latin typeface="+mj-lt"/>
                <a:ea typeface="+mj-ea"/>
                <a:cs typeface="+mj-cs"/>
              </a:rPr>
            </a:br>
            <a:endParaRPr kumimoji="0" lang="ar-SA" sz="3600" i="0" u="none" strike="noStrike" kern="1200" cap="none" spc="0" normalizeH="0" baseline="0" noProof="0" dirty="0">
              <a:ln>
                <a:noFill/>
              </a:ln>
              <a:effectLst/>
              <a:uLnTx/>
              <a:uFillTx/>
              <a:latin typeface="+mj-lt"/>
              <a:ea typeface="+mj-ea"/>
              <a:cs typeface="+mj-cs"/>
            </a:endParaRPr>
          </a:p>
        </p:txBody>
      </p:sp>
    </p:spTree>
    <p:extLst>
      <p:ext uri="{BB962C8B-B14F-4D97-AF65-F5344CB8AC3E}">
        <p14:creationId xmlns="" xmlns:p14="http://schemas.microsoft.com/office/powerpoint/2010/main" val="2541298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534400" cy="5486400"/>
          </a:xfrm>
        </p:spPr>
        <p:txBody>
          <a:bodyPr>
            <a:normAutofit fontScale="85000" lnSpcReduction="10000"/>
          </a:bodyPr>
          <a:lstStyle/>
          <a:p>
            <a:r>
              <a:rPr lang="en-US" dirty="0" smtClean="0"/>
              <a:t>Determine the amount of </a:t>
            </a:r>
            <a:r>
              <a:rPr lang="en-US" b="1" dirty="0" smtClean="0">
                <a:solidFill>
                  <a:srgbClr val="FF66CC"/>
                </a:solidFill>
              </a:rPr>
              <a:t>conc</a:t>
            </a:r>
            <a:r>
              <a:rPr lang="en-US" dirty="0">
                <a:solidFill>
                  <a:srgbClr val="FF66CC"/>
                </a:solidFill>
              </a:rPr>
              <a:t>.</a:t>
            </a:r>
            <a:r>
              <a:rPr lang="en-US" dirty="0" smtClean="0">
                <a:solidFill>
                  <a:srgbClr val="FF66CC"/>
                </a:solidFill>
              </a:rPr>
              <a:t> </a:t>
            </a:r>
            <a:r>
              <a:rPr lang="en-US" b="1" dirty="0" smtClean="0">
                <a:solidFill>
                  <a:srgbClr val="FF66CC"/>
                </a:solidFill>
              </a:rPr>
              <a:t>p-</a:t>
            </a:r>
            <a:r>
              <a:rPr lang="en-US" b="1" dirty="0" err="1" smtClean="0">
                <a:solidFill>
                  <a:srgbClr val="FF66CC"/>
                </a:solidFill>
              </a:rPr>
              <a:t>nitrophenol</a:t>
            </a:r>
            <a:r>
              <a:rPr lang="en-US" b="1" dirty="0" smtClean="0">
                <a:solidFill>
                  <a:srgbClr val="FF66CC"/>
                </a:solidFill>
              </a:rPr>
              <a:t> </a:t>
            </a:r>
            <a:r>
              <a:rPr lang="en-US" dirty="0" smtClean="0"/>
              <a:t>produced in 5 minutes for each substrate concentration. </a:t>
            </a:r>
          </a:p>
          <a:p>
            <a:r>
              <a:rPr lang="en-US" dirty="0" smtClean="0"/>
              <a:t>Calculate </a:t>
            </a:r>
            <a:r>
              <a:rPr lang="en-US" b="1" dirty="0" smtClean="0">
                <a:solidFill>
                  <a:srgbClr val="FF66CC"/>
                </a:solidFill>
              </a:rPr>
              <a:t>the velocity </a:t>
            </a:r>
            <a:r>
              <a:rPr lang="en-US" dirty="0" smtClean="0"/>
              <a:t>(µmoles of p-</a:t>
            </a:r>
            <a:r>
              <a:rPr lang="en-US" dirty="0" err="1" smtClean="0"/>
              <a:t>nitrophenol</a:t>
            </a:r>
            <a:r>
              <a:rPr lang="en-US" dirty="0" smtClean="0"/>
              <a:t>/minute) for each substrate  dilution.</a:t>
            </a:r>
          </a:p>
          <a:p>
            <a:r>
              <a:rPr lang="en-US" dirty="0" smtClean="0"/>
              <a:t>Plot velocity against substrate concentration (</a:t>
            </a:r>
            <a:r>
              <a:rPr lang="en-US" dirty="0" err="1" smtClean="0"/>
              <a:t>mmoles</a:t>
            </a:r>
            <a:r>
              <a:rPr lang="en-US" dirty="0" smtClean="0"/>
              <a:t> p-</a:t>
            </a:r>
            <a:r>
              <a:rPr lang="en-US" dirty="0" err="1" smtClean="0"/>
              <a:t>nitrophenyl</a:t>
            </a:r>
            <a:r>
              <a:rPr lang="en-US" dirty="0" smtClean="0"/>
              <a:t> phosphate) in the standard manner of </a:t>
            </a:r>
            <a:r>
              <a:rPr lang="en-US" b="1" dirty="0" err="1" smtClean="0">
                <a:solidFill>
                  <a:srgbClr val="FF66CC"/>
                </a:solidFill>
              </a:rPr>
              <a:t>Michaelis</a:t>
            </a:r>
            <a:r>
              <a:rPr lang="en-US" b="1" dirty="0" smtClean="0">
                <a:solidFill>
                  <a:srgbClr val="FF66CC"/>
                </a:solidFill>
              </a:rPr>
              <a:t> and </a:t>
            </a:r>
            <a:r>
              <a:rPr lang="en-US" b="1" dirty="0" err="1" smtClean="0">
                <a:solidFill>
                  <a:srgbClr val="FF66CC"/>
                </a:solidFill>
              </a:rPr>
              <a:t>Menten</a:t>
            </a:r>
            <a:r>
              <a:rPr lang="en-US" b="1" dirty="0" smtClean="0">
                <a:solidFill>
                  <a:srgbClr val="FF66CC"/>
                </a:solidFill>
              </a:rPr>
              <a:t>  </a:t>
            </a:r>
            <a:r>
              <a:rPr lang="en-US" dirty="0" smtClean="0"/>
              <a:t>. Determine V</a:t>
            </a:r>
            <a:r>
              <a:rPr lang="en-US" baseline="-25000" dirty="0" smtClean="0"/>
              <a:t>MAX</a:t>
            </a:r>
            <a:r>
              <a:rPr lang="en-US" dirty="0" smtClean="0"/>
              <a:t> and K</a:t>
            </a:r>
            <a:r>
              <a:rPr lang="en-US" baseline="-25000" dirty="0" smtClean="0"/>
              <a:t>M</a:t>
            </a:r>
            <a:r>
              <a:rPr lang="en-US" dirty="0" smtClean="0"/>
              <a:t> for acid phosphatase in both of them.  </a:t>
            </a:r>
          </a:p>
          <a:p>
            <a:r>
              <a:rPr lang="en-US" dirty="0" smtClean="0"/>
              <a:t>Calculate the </a:t>
            </a:r>
            <a:r>
              <a:rPr lang="en-US" b="1" dirty="0" smtClean="0">
                <a:solidFill>
                  <a:srgbClr val="FF66CC"/>
                </a:solidFill>
              </a:rPr>
              <a:t>reciprocals of velocity (1/v) </a:t>
            </a:r>
            <a:r>
              <a:rPr lang="en-US" dirty="0" smtClean="0"/>
              <a:t>and </a:t>
            </a:r>
            <a:r>
              <a:rPr lang="en-US" b="1" dirty="0" smtClean="0">
                <a:solidFill>
                  <a:srgbClr val="FF66CC"/>
                </a:solidFill>
              </a:rPr>
              <a:t>substrate concentration (1/[S]) </a:t>
            </a:r>
            <a:r>
              <a:rPr lang="en-US" dirty="0" smtClean="0"/>
              <a:t>and present these data as a table.  </a:t>
            </a:r>
          </a:p>
          <a:p>
            <a:r>
              <a:rPr lang="en-US" dirty="0" smtClean="0"/>
              <a:t> Prepare the double-reciprocal plot of </a:t>
            </a:r>
            <a:r>
              <a:rPr lang="en-US" b="1" dirty="0" err="1" smtClean="0">
                <a:solidFill>
                  <a:srgbClr val="FF66CC"/>
                </a:solidFill>
              </a:rPr>
              <a:t>Lineweaver</a:t>
            </a:r>
            <a:r>
              <a:rPr lang="en-US" dirty="0" smtClean="0"/>
              <a:t> and Burk and determine the V</a:t>
            </a:r>
            <a:r>
              <a:rPr lang="en-US" baseline="-25000" dirty="0" smtClean="0"/>
              <a:t>MAX</a:t>
            </a:r>
            <a:r>
              <a:rPr lang="en-US" dirty="0" smtClean="0"/>
              <a:t> and K</a:t>
            </a:r>
            <a:r>
              <a:rPr lang="en-US" baseline="-25000" dirty="0" smtClean="0"/>
              <a:t>M</a:t>
            </a:r>
            <a:r>
              <a:rPr lang="en-US" dirty="0" smtClean="0"/>
              <a:t> from the x and y intercepts. </a:t>
            </a:r>
          </a:p>
          <a:p>
            <a:endParaRPr lang="ar-SA" dirty="0"/>
          </a:p>
        </p:txBody>
      </p:sp>
      <p:sp>
        <p:nvSpPr>
          <p:cNvPr id="4" name="Title 1"/>
          <p:cNvSpPr>
            <a:spLocks noGrp="1"/>
          </p:cNvSpPr>
          <p:nvPr>
            <p:ph type="title"/>
          </p:nvPr>
        </p:nvSpPr>
        <p:spPr>
          <a:xfrm>
            <a:off x="457200" y="274638"/>
            <a:ext cx="8229600" cy="868362"/>
          </a:xfrm>
        </p:spPr>
        <p:txBody>
          <a:bodyPr>
            <a:normAutofit fontScale="90000"/>
          </a:bodyPr>
          <a:lstStyle/>
          <a:p>
            <a:r>
              <a:rPr lang="en-US" b="1" dirty="0" smtClean="0">
                <a:solidFill>
                  <a:srgbClr val="FF66CC"/>
                </a:solidFill>
              </a:rPr>
              <a:t> Results:</a:t>
            </a:r>
            <a:r>
              <a:rPr lang="en-US" dirty="0" smtClean="0">
                <a:solidFill>
                  <a:srgbClr val="FF66CC"/>
                </a:solidFill>
              </a:rPr>
              <a:t/>
            </a:r>
            <a:br>
              <a:rPr lang="en-US" dirty="0" smtClean="0">
                <a:solidFill>
                  <a:srgbClr val="FF66CC"/>
                </a:solidFill>
              </a:rPr>
            </a:br>
            <a:endParaRPr lang="ar-SA" dirty="0">
              <a:solidFill>
                <a:srgbClr val="FF66CC"/>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525963"/>
          </a:xfrm>
        </p:spPr>
        <p:txBody>
          <a:bodyPr/>
          <a:lstStyle/>
          <a:p>
            <a:r>
              <a:rPr lang="en-US" dirty="0" smtClean="0"/>
              <a:t>Prepare </a:t>
            </a:r>
            <a:r>
              <a:rPr lang="en-US" dirty="0" err="1" smtClean="0"/>
              <a:t>Michaelis-Menten</a:t>
            </a:r>
            <a:r>
              <a:rPr lang="en-US" dirty="0" smtClean="0"/>
              <a:t> and </a:t>
            </a:r>
            <a:r>
              <a:rPr lang="en-US" dirty="0" err="1" smtClean="0"/>
              <a:t>Lineweaver</a:t>
            </a:r>
            <a:r>
              <a:rPr lang="en-US" dirty="0" smtClean="0"/>
              <a:t>-Burke plots that </a:t>
            </a:r>
            <a:r>
              <a:rPr lang="en-US" b="1" dirty="0" smtClean="0">
                <a:solidFill>
                  <a:srgbClr val="FF66CC"/>
                </a:solidFill>
              </a:rPr>
              <a:t>compare</a:t>
            </a:r>
            <a:r>
              <a:rPr lang="en-US" dirty="0" smtClean="0"/>
              <a:t> the inhibited reaction with the uninhibited reaction. </a:t>
            </a:r>
          </a:p>
          <a:p>
            <a:r>
              <a:rPr lang="en-US" dirty="0" smtClean="0"/>
              <a:t> Determine the </a:t>
            </a:r>
            <a:r>
              <a:rPr lang="en-US" b="1" dirty="0" smtClean="0">
                <a:solidFill>
                  <a:srgbClr val="FF66CC"/>
                </a:solidFill>
              </a:rPr>
              <a:t>K</a:t>
            </a:r>
            <a:r>
              <a:rPr lang="en-US" b="1" baseline="-25000" dirty="0" smtClean="0">
                <a:solidFill>
                  <a:srgbClr val="FF66CC"/>
                </a:solidFill>
              </a:rPr>
              <a:t>M</a:t>
            </a:r>
            <a:r>
              <a:rPr lang="en-US" dirty="0" smtClean="0">
                <a:solidFill>
                  <a:srgbClr val="FF66CC"/>
                </a:solidFill>
              </a:rPr>
              <a:t> </a:t>
            </a:r>
            <a:r>
              <a:rPr lang="en-US" dirty="0" smtClean="0"/>
              <a:t>and </a:t>
            </a:r>
            <a:r>
              <a:rPr lang="en-US" b="1" dirty="0" smtClean="0">
                <a:solidFill>
                  <a:srgbClr val="FF66CC"/>
                </a:solidFill>
              </a:rPr>
              <a:t>V</a:t>
            </a:r>
            <a:r>
              <a:rPr lang="en-US" b="1" baseline="-25000" dirty="0" smtClean="0">
                <a:solidFill>
                  <a:srgbClr val="FF66CC"/>
                </a:solidFill>
              </a:rPr>
              <a:t>MAX</a:t>
            </a:r>
            <a:r>
              <a:rPr lang="en-US" dirty="0" smtClean="0"/>
              <a:t> in the presence of phosphate and sodium fluoride. </a:t>
            </a:r>
          </a:p>
          <a:p>
            <a:endParaRPr lang="en-US" dirty="0" smtClean="0"/>
          </a:p>
        </p:txBody>
      </p:sp>
      <p:sp>
        <p:nvSpPr>
          <p:cNvPr id="4" name="Title 1"/>
          <p:cNvSpPr txBox="1">
            <a:spLocks/>
          </p:cNvSpPr>
          <p:nvPr/>
        </p:nvSpPr>
        <p:spPr>
          <a:xfrm>
            <a:off x="381000" y="37531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66CC"/>
                </a:solidFill>
              </a:rPr>
              <a:t> Discussion :</a:t>
            </a:r>
            <a:r>
              <a:rPr lang="en-US" dirty="0" smtClean="0">
                <a:solidFill>
                  <a:srgbClr val="FF66CC"/>
                </a:solidFill>
              </a:rPr>
              <a:t/>
            </a:r>
            <a:br>
              <a:rPr lang="en-US" dirty="0" smtClean="0">
                <a:solidFill>
                  <a:srgbClr val="FF66CC"/>
                </a:solidFill>
              </a:rPr>
            </a:br>
            <a:endParaRPr lang="ar-SA" dirty="0">
              <a:solidFill>
                <a:srgbClr val="FF66CC"/>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noAutofit/>
          </a:bodyPr>
          <a:lstStyle/>
          <a:p>
            <a:pPr algn="ctr">
              <a:buNone/>
            </a:pPr>
            <a:r>
              <a:rPr lang="en-US" sz="14000" dirty="0" smtClean="0">
                <a:solidFill>
                  <a:srgbClr val="FF66CC"/>
                </a:solidFill>
                <a:latin typeface="Amienne" pitchFamily="82" charset="0"/>
              </a:rPr>
              <a:t>Thank You</a:t>
            </a:r>
          </a:p>
          <a:p>
            <a:pPr algn="ctr">
              <a:buNone/>
            </a:pPr>
            <a:r>
              <a:rPr lang="en-US" sz="14000" dirty="0" smtClean="0">
                <a:solidFill>
                  <a:srgbClr val="FF66CC"/>
                </a:solidFill>
                <a:latin typeface="Amienne" pitchFamily="82" charset="0"/>
              </a:rPr>
              <a:t>&amp;</a:t>
            </a:r>
          </a:p>
          <a:p>
            <a:pPr algn="ctr">
              <a:buNone/>
            </a:pPr>
            <a:r>
              <a:rPr lang="en-US" sz="14000" dirty="0" smtClean="0">
                <a:solidFill>
                  <a:srgbClr val="FF66CC"/>
                </a:solidFill>
                <a:latin typeface="Amienne" pitchFamily="82" charset="0"/>
              </a:rPr>
              <a:t>Good Luck</a:t>
            </a:r>
            <a:endParaRPr lang="ar-SA" sz="14000" dirty="0">
              <a:solidFill>
                <a:srgbClr val="FF66CC"/>
              </a:solidFill>
              <a:latin typeface="Amienne"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i="1" u="sng" dirty="0" smtClean="0"/>
              <a:t>Types of reversible Enzyme inhibitors</a:t>
            </a:r>
            <a:r>
              <a:rPr lang="en-US" dirty="0" smtClean="0"/>
              <a:t> </a:t>
            </a:r>
            <a:endParaRPr lang="ar-SA" dirty="0"/>
          </a:p>
        </p:txBody>
      </p:sp>
      <p:sp>
        <p:nvSpPr>
          <p:cNvPr id="3" name="Content Placeholder 2"/>
          <p:cNvSpPr>
            <a:spLocks noGrp="1"/>
          </p:cNvSpPr>
          <p:nvPr>
            <p:ph idx="1"/>
          </p:nvPr>
        </p:nvSpPr>
        <p:spPr>
          <a:xfrm>
            <a:off x="0" y="1219200"/>
            <a:ext cx="9144000" cy="5638800"/>
          </a:xfrm>
        </p:spPr>
        <p:txBody>
          <a:bodyPr>
            <a:normAutofit/>
          </a:bodyPr>
          <a:lstStyle/>
          <a:p>
            <a:pPr>
              <a:buNone/>
            </a:pPr>
            <a:r>
              <a:rPr lang="en-US" dirty="0" smtClean="0"/>
              <a:t>The three types of revisable inhibitors that can be clearly distinguished in this manner are  : </a:t>
            </a:r>
          </a:p>
          <a:p>
            <a:pPr>
              <a:buNone/>
            </a:pPr>
            <a:r>
              <a:rPr lang="en-US" dirty="0" smtClean="0">
                <a:solidFill>
                  <a:srgbClr val="FF66CC"/>
                </a:solidFill>
              </a:rPr>
              <a:t>competitive, noncompetitive, and uncompetitive</a:t>
            </a:r>
            <a:r>
              <a:rPr lang="en-US" dirty="0" smtClean="0"/>
              <a:t>. </a:t>
            </a:r>
          </a:p>
          <a:p>
            <a:pPr>
              <a:buNone/>
            </a:pPr>
            <a:r>
              <a:rPr lang="en-US" dirty="0" smtClean="0"/>
              <a:t>Experimentally, these are distinguished by amount of the inhibitor at ever-increasing concentrations of the substrate. </a:t>
            </a:r>
          </a:p>
          <a:p>
            <a:pPr>
              <a:buNone/>
            </a:pPr>
            <a:r>
              <a:rPr lang="en-US" dirty="0" smtClean="0"/>
              <a:t>When the </a:t>
            </a:r>
            <a:r>
              <a:rPr lang="en-US" u="sng" dirty="0" smtClean="0"/>
              <a:t>inhibited reaction </a:t>
            </a:r>
            <a:r>
              <a:rPr lang="en-US" dirty="0" smtClean="0"/>
              <a:t>is </a:t>
            </a:r>
            <a:r>
              <a:rPr lang="en-US" u="sng" dirty="0" smtClean="0"/>
              <a:t>compared with the normal reaction</a:t>
            </a:r>
            <a:r>
              <a:rPr lang="en-US" dirty="0" smtClean="0"/>
              <a:t> </a:t>
            </a:r>
            <a:r>
              <a:rPr lang="en-US" u="sng" dirty="0" smtClean="0"/>
              <a:t>using the graphic analyses of </a:t>
            </a:r>
            <a:r>
              <a:rPr lang="en-US" u="sng" dirty="0" err="1" smtClean="0"/>
              <a:t>Michaelis</a:t>
            </a:r>
            <a:r>
              <a:rPr lang="en-US" u="sng" dirty="0" smtClean="0"/>
              <a:t> and </a:t>
            </a:r>
            <a:r>
              <a:rPr lang="en-US" u="sng" dirty="0" err="1" smtClean="0"/>
              <a:t>Menten</a:t>
            </a:r>
            <a:r>
              <a:rPr lang="en-US" u="sng" dirty="0" smtClean="0"/>
              <a:t> or </a:t>
            </a:r>
            <a:r>
              <a:rPr lang="en-US" u="sng" dirty="0" err="1" smtClean="0"/>
              <a:t>Lineweaver</a:t>
            </a:r>
            <a:r>
              <a:rPr lang="en-US" u="sng" dirty="0" smtClean="0"/>
              <a:t> and Burke</a:t>
            </a:r>
            <a:r>
              <a:rPr lang="en-US" dirty="0" smtClean="0"/>
              <a:t>, the type of inhibition is clearly indicated. </a:t>
            </a:r>
          </a:p>
          <a:p>
            <a:pPr>
              <a:buNone/>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68362"/>
          </a:xfrm>
        </p:spPr>
        <p:txBody>
          <a:bodyPr/>
          <a:lstStyle/>
          <a:p>
            <a:r>
              <a:rPr lang="en-US" dirty="0" smtClean="0">
                <a:solidFill>
                  <a:srgbClr val="FF66CC"/>
                </a:solidFill>
              </a:rPr>
              <a:t>1-Competitive inhibitor</a:t>
            </a:r>
            <a:endParaRPr lang="ar-SA" dirty="0">
              <a:solidFill>
                <a:srgbClr val="FF66CC"/>
              </a:solidFill>
            </a:endParaRPr>
          </a:p>
        </p:txBody>
      </p:sp>
      <p:sp>
        <p:nvSpPr>
          <p:cNvPr id="3" name="Content Placeholder 2"/>
          <p:cNvSpPr>
            <a:spLocks noGrp="1"/>
          </p:cNvSpPr>
          <p:nvPr>
            <p:ph idx="1"/>
          </p:nvPr>
        </p:nvSpPr>
        <p:spPr>
          <a:xfrm>
            <a:off x="0" y="1143000"/>
            <a:ext cx="9144000" cy="5715000"/>
          </a:xfrm>
        </p:spPr>
        <p:txBody>
          <a:bodyPr/>
          <a:lstStyle/>
          <a:p>
            <a:pPr>
              <a:buNone/>
            </a:pPr>
            <a:r>
              <a:rPr lang="en-US" dirty="0" smtClean="0"/>
              <a:t>In the case of competitive inhibition, </a:t>
            </a:r>
            <a:r>
              <a:rPr lang="en-US" dirty="0" smtClean="0">
                <a:solidFill>
                  <a:srgbClr val="00B050"/>
                </a:solidFill>
              </a:rPr>
              <a:t>high substrate concentrations wipe out the inhibitory effect </a:t>
            </a:r>
            <a:r>
              <a:rPr lang="en-US" dirty="0" smtClean="0"/>
              <a:t>and the </a:t>
            </a:r>
            <a:r>
              <a:rPr lang="en-US" b="1" dirty="0" smtClean="0">
                <a:solidFill>
                  <a:srgbClr val="FF66CC"/>
                </a:solidFill>
              </a:rPr>
              <a:t>V</a:t>
            </a:r>
            <a:r>
              <a:rPr lang="en-US" b="1" baseline="-25000" dirty="0" smtClean="0">
                <a:solidFill>
                  <a:srgbClr val="FF66CC"/>
                </a:solidFill>
              </a:rPr>
              <a:t>MAX</a:t>
            </a:r>
            <a:r>
              <a:rPr lang="en-US" dirty="0" smtClean="0"/>
              <a:t> for the inhibited reaction is </a:t>
            </a:r>
            <a:r>
              <a:rPr lang="en-US" dirty="0" smtClean="0">
                <a:solidFill>
                  <a:srgbClr val="FF66CC"/>
                </a:solidFill>
              </a:rPr>
              <a:t>identical</a:t>
            </a:r>
            <a:r>
              <a:rPr lang="en-US" dirty="0" smtClean="0"/>
              <a:t> to that for the uninhibited reaction</a:t>
            </a:r>
          </a:p>
          <a:p>
            <a:pPr>
              <a:buNone/>
            </a:pPr>
            <a:r>
              <a:rPr lang="en-US" dirty="0" smtClean="0"/>
              <a:t>The </a:t>
            </a:r>
            <a:r>
              <a:rPr lang="en-US" dirty="0" smtClean="0">
                <a:solidFill>
                  <a:srgbClr val="FF66CC"/>
                </a:solidFill>
              </a:rPr>
              <a:t>K</a:t>
            </a:r>
            <a:r>
              <a:rPr lang="en-US" baseline="-25000" dirty="0" smtClean="0">
                <a:solidFill>
                  <a:srgbClr val="FF66CC"/>
                </a:solidFill>
              </a:rPr>
              <a:t>M</a:t>
            </a:r>
            <a:r>
              <a:rPr lang="en-US" dirty="0" smtClean="0"/>
              <a:t> of the inhibited reaction (K</a:t>
            </a:r>
            <a:r>
              <a:rPr lang="en-US" baseline="-25000" dirty="0" smtClean="0"/>
              <a:t>M</a:t>
            </a:r>
            <a:r>
              <a:rPr lang="en-US" dirty="0" smtClean="0"/>
              <a:t>) is significantly </a:t>
            </a:r>
            <a:r>
              <a:rPr lang="en-US" dirty="0" smtClean="0">
                <a:solidFill>
                  <a:srgbClr val="FF66CC"/>
                </a:solidFill>
              </a:rPr>
              <a:t>higher</a:t>
            </a:r>
            <a:r>
              <a:rPr lang="en-US" dirty="0" smtClean="0"/>
              <a:t> than that of the reaction run in the absence of inhibitor, which indicates an apparent decrease I the affinity of the enzyme for its substrate </a:t>
            </a:r>
            <a:endParaRPr lang="ar-SA" dirty="0" smtClean="0"/>
          </a:p>
          <a:p>
            <a:pPr>
              <a:buNone/>
            </a:pPr>
            <a:endParaRPr lang="ar-SA" dirty="0"/>
          </a:p>
        </p:txBody>
      </p:sp>
      <p:pic>
        <p:nvPicPr>
          <p:cNvPr id="4" name="Picture 2"/>
          <p:cNvPicPr>
            <a:picLocks noChangeAspect="1" noChangeArrowheads="1"/>
          </p:cNvPicPr>
          <p:nvPr/>
        </p:nvPicPr>
        <p:blipFill>
          <a:blip r:embed="rId2" cstate="print"/>
          <a:srcRect l="1508" b="69697"/>
          <a:stretch>
            <a:fillRect/>
          </a:stretch>
        </p:blipFill>
        <p:spPr bwMode="auto">
          <a:xfrm>
            <a:off x="3810000" y="5181600"/>
            <a:ext cx="4975860" cy="1523999"/>
          </a:xfrm>
          <a:prstGeom prst="rect">
            <a:avLst/>
          </a:prstGeom>
          <a:noFill/>
          <a:ln w="9525">
            <a:noFill/>
            <a:miter lim="800000"/>
            <a:headEnd/>
            <a:tailEnd/>
          </a:ln>
        </p:spPr>
      </p:pic>
      <p:sp>
        <p:nvSpPr>
          <p:cNvPr id="5" name="TextBox 4"/>
          <p:cNvSpPr txBox="1"/>
          <p:nvPr/>
        </p:nvSpPr>
        <p:spPr>
          <a:xfrm>
            <a:off x="0" y="5562600"/>
            <a:ext cx="4800600" cy="923330"/>
          </a:xfrm>
          <a:prstGeom prst="rect">
            <a:avLst/>
          </a:prstGeom>
          <a:noFill/>
        </p:spPr>
        <p:txBody>
          <a:bodyPr wrap="square" rtlCol="1">
            <a:spAutoFit/>
          </a:bodyPr>
          <a:lstStyle/>
          <a:p>
            <a:r>
              <a:rPr lang="en-US" b="1" dirty="0" smtClean="0"/>
              <a:t>Competitive  inhibitor and substrate compete for the same active site. Only ES complex  leads to production on formation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smtClean="0"/>
              <a:t> In </a:t>
            </a:r>
            <a:r>
              <a:rPr lang="en-US" b="1" dirty="0" smtClean="0"/>
              <a:t>competitive inhibition </a:t>
            </a:r>
            <a:r>
              <a:rPr lang="en-US" dirty="0" smtClean="0"/>
              <a:t>, the substrate and inhibitor cannot bind to the enzyme at the same time, This usually results from the inhibitor having an affinity for the </a:t>
            </a:r>
            <a:r>
              <a:rPr lang="en-US" u="sng" dirty="0" smtClean="0"/>
              <a:t>active site</a:t>
            </a:r>
            <a:r>
              <a:rPr lang="en-US" dirty="0" smtClean="0"/>
              <a:t> of an enzyme where the substrate also binds; the substrate and inhibitor </a:t>
            </a:r>
            <a:r>
              <a:rPr lang="en-US" i="1" dirty="0" smtClean="0"/>
              <a:t>compete</a:t>
            </a:r>
            <a:r>
              <a:rPr lang="en-US" dirty="0" smtClean="0"/>
              <a:t> for access to the enzyme's active site. </a:t>
            </a:r>
          </a:p>
          <a:p>
            <a:r>
              <a:rPr lang="en-US" dirty="0" smtClean="0">
                <a:solidFill>
                  <a:srgbClr val="FF66CC"/>
                </a:solidFill>
              </a:rPr>
              <a:t>This type of inhibition can be overcome by sufficiently high concentrations of substrate </a:t>
            </a:r>
            <a:r>
              <a:rPr lang="en-US" dirty="0" smtClean="0"/>
              <a:t>(V max remains constant), i.e., by out-competing the inhibitor. However, the apparent Km will increase as it takes a higher concentration of the substrate to reach the Km point, or half the V max. Competitive inhibitors are often similar in structure to the real substrate</a:t>
            </a:r>
          </a:p>
          <a:p>
            <a:pPr>
              <a:buNone/>
            </a:pP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1-Competitive inhibition</a:t>
            </a:r>
            <a:endParaRPr lang="ar-SA" dirty="0"/>
          </a:p>
        </p:txBody>
      </p:sp>
      <p:pic>
        <p:nvPicPr>
          <p:cNvPr id="4" name="Content Placeholder 3" descr="https://upload.wikimedia.org/wikipedia/commons/thumb/f/f6/Michaelis-Menten_plot_competitive_inhibition.svg/514px-Michaelis-Menten_plot_competitive_inhibition.svg.png"/>
          <p:cNvPicPr>
            <a:picLocks noGrp="1"/>
          </p:cNvPicPr>
          <p:nvPr>
            <p:ph idx="1"/>
          </p:nvPr>
        </p:nvPicPr>
        <p:blipFill>
          <a:blip r:embed="rId2" cstate="print"/>
          <a:srcRect/>
          <a:stretch>
            <a:fillRect/>
          </a:stretch>
        </p:blipFill>
        <p:spPr bwMode="auto">
          <a:xfrm>
            <a:off x="457200" y="2743200"/>
            <a:ext cx="4038600" cy="2362199"/>
          </a:xfrm>
          <a:prstGeom prst="rect">
            <a:avLst/>
          </a:prstGeom>
          <a:noFill/>
          <a:ln w="9525">
            <a:noFill/>
            <a:miter lim="800000"/>
            <a:headEnd/>
            <a:tailEnd/>
          </a:ln>
        </p:spPr>
      </p:pic>
      <p:pic>
        <p:nvPicPr>
          <p:cNvPr id="5" name="Content Placeholder 3" descr="http://guweb2.gonzaga.edu/faculty/cronk/CHEM440/images/inhibition_Lineweaver_Burk.gif"/>
          <p:cNvPicPr>
            <a:picLocks/>
          </p:cNvPicPr>
          <p:nvPr/>
        </p:nvPicPr>
        <p:blipFill>
          <a:blip r:embed="rId3" cstate="print"/>
          <a:srcRect t="10799" r="69456"/>
          <a:stretch>
            <a:fillRect/>
          </a:stretch>
        </p:blipFill>
        <p:spPr bwMode="auto">
          <a:xfrm>
            <a:off x="5486400" y="2057400"/>
            <a:ext cx="3238500" cy="3429000"/>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800600" y="1295400"/>
            <a:ext cx="41148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762000"/>
          </a:xfrm>
        </p:spPr>
        <p:txBody>
          <a:bodyPr/>
          <a:lstStyle/>
          <a:p>
            <a:r>
              <a:rPr lang="en-US" dirty="0" smtClean="0">
                <a:solidFill>
                  <a:srgbClr val="FF66CC"/>
                </a:solidFill>
              </a:rPr>
              <a:t>2- Noncompetitive inhibition </a:t>
            </a:r>
            <a:endParaRPr lang="ar-SA" dirty="0">
              <a:solidFill>
                <a:srgbClr val="FF66CC"/>
              </a:solidFill>
            </a:endParaRPr>
          </a:p>
        </p:txBody>
      </p:sp>
      <p:sp>
        <p:nvSpPr>
          <p:cNvPr id="3" name="Content Placeholder 2"/>
          <p:cNvSpPr>
            <a:spLocks noGrp="1"/>
          </p:cNvSpPr>
          <p:nvPr>
            <p:ph idx="1"/>
          </p:nvPr>
        </p:nvSpPr>
        <p:spPr>
          <a:xfrm>
            <a:off x="0" y="838200"/>
            <a:ext cx="9144000" cy="5287963"/>
          </a:xfrm>
        </p:spPr>
        <p:txBody>
          <a:bodyPr>
            <a:normAutofit fontScale="92500" lnSpcReduction="10000"/>
          </a:bodyPr>
          <a:lstStyle/>
          <a:p>
            <a:pPr>
              <a:buNone/>
            </a:pPr>
            <a:r>
              <a:rPr lang="en-US" dirty="0" smtClean="0"/>
              <a:t>Noncompetitive inhibition yields the curve indicated, with a </a:t>
            </a:r>
            <a:r>
              <a:rPr lang="en-US" dirty="0" smtClean="0">
                <a:solidFill>
                  <a:srgbClr val="FF66CC"/>
                </a:solidFill>
              </a:rPr>
              <a:t>lower V</a:t>
            </a:r>
            <a:r>
              <a:rPr lang="en-US" baseline="-25000" dirty="0" smtClean="0">
                <a:solidFill>
                  <a:srgbClr val="FF66CC"/>
                </a:solidFill>
              </a:rPr>
              <a:t>MAX </a:t>
            </a:r>
            <a:r>
              <a:rPr lang="en-US" dirty="0" smtClean="0"/>
              <a:t>and a </a:t>
            </a:r>
            <a:r>
              <a:rPr lang="en-US" b="1" dirty="0" smtClean="0"/>
              <a:t>K</a:t>
            </a:r>
            <a:r>
              <a:rPr lang="en-US" b="1" baseline="-25000" dirty="0" smtClean="0"/>
              <a:t>M</a:t>
            </a:r>
            <a:r>
              <a:rPr lang="en-US" b="1" dirty="0" smtClean="0"/>
              <a:t> identical </a:t>
            </a:r>
            <a:r>
              <a:rPr lang="en-US" dirty="0" smtClean="0"/>
              <a:t>to the reaction in the absence of inhibitor.</a:t>
            </a:r>
          </a:p>
          <a:p>
            <a:pPr>
              <a:buNone/>
            </a:pPr>
            <a:r>
              <a:rPr lang="en-US" dirty="0" smtClean="0"/>
              <a:t> The inhibitor bind to </a:t>
            </a:r>
            <a:r>
              <a:rPr lang="en-US" u="sng" dirty="0" smtClean="0"/>
              <a:t>the free enzyme or enzyme-substrate complex </a:t>
            </a:r>
            <a:r>
              <a:rPr lang="en-US" dirty="0" smtClean="0"/>
              <a:t>and reduces Enzyme activity ,but does not affect the binding of substrate</a:t>
            </a:r>
          </a:p>
          <a:p>
            <a:pPr>
              <a:buNone/>
            </a:pPr>
            <a:r>
              <a:rPr lang="en-US" dirty="0" smtClean="0"/>
              <a:t>V max will decrease due to the inability for the reaction to proceed as efficiently, but Km will remain the same as the actual binding of the substrate, by definition, will still function properly</a:t>
            </a:r>
          </a:p>
          <a:p>
            <a:pPr>
              <a:buNone/>
            </a:pPr>
            <a:r>
              <a:rPr lang="en-US" dirty="0" smtClean="0"/>
              <a:t>   </a:t>
            </a:r>
          </a:p>
          <a:p>
            <a:pPr>
              <a:buNone/>
            </a:pPr>
            <a:endParaRPr lang="en-US" dirty="0" smtClean="0"/>
          </a:p>
        </p:txBody>
      </p:sp>
      <p:pic>
        <p:nvPicPr>
          <p:cNvPr id="4" name="Picture 2"/>
          <p:cNvPicPr>
            <a:picLocks noChangeAspect="1" noChangeArrowheads="1"/>
          </p:cNvPicPr>
          <p:nvPr/>
        </p:nvPicPr>
        <p:blipFill>
          <a:blip r:embed="rId2" cstate="print"/>
          <a:srcRect l="9502" t="40909" r="12066" b="28788"/>
          <a:stretch>
            <a:fillRect/>
          </a:stretch>
        </p:blipFill>
        <p:spPr bwMode="auto">
          <a:xfrm>
            <a:off x="4953000" y="5029200"/>
            <a:ext cx="3962400" cy="1524000"/>
          </a:xfrm>
          <a:prstGeom prst="rect">
            <a:avLst/>
          </a:prstGeom>
          <a:noFill/>
          <a:ln w="9525">
            <a:noFill/>
            <a:miter lim="800000"/>
            <a:headEnd/>
            <a:tailEnd/>
          </a:ln>
        </p:spPr>
      </p:pic>
      <p:sp>
        <p:nvSpPr>
          <p:cNvPr id="6" name="TextBox 5"/>
          <p:cNvSpPr txBox="1"/>
          <p:nvPr/>
        </p:nvSpPr>
        <p:spPr>
          <a:xfrm>
            <a:off x="228600" y="5657671"/>
            <a:ext cx="4724400" cy="923330"/>
          </a:xfrm>
          <a:prstGeom prst="rect">
            <a:avLst/>
          </a:prstGeom>
          <a:noFill/>
        </p:spPr>
        <p:txBody>
          <a:bodyPr wrap="square" rtlCol="1">
            <a:spAutoFit/>
          </a:bodyPr>
          <a:lstStyle/>
          <a:p>
            <a:r>
              <a:rPr lang="en-US" dirty="0" smtClean="0"/>
              <a:t>Noncompetitive inhibitor binds to a site other than the active site  or the ES complex. The (ESI) complex does not lead to product.</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2-Non-competitive inhibition</a:t>
            </a:r>
            <a:endParaRPr lang="ar-SA" dirty="0"/>
          </a:p>
        </p:txBody>
      </p:sp>
      <p:pic>
        <p:nvPicPr>
          <p:cNvPr id="4" name="Content Placeholder 3" descr="https://upload.wikimedia.org/wikipedia/commons/thumb/7/79/Michaelis-Menten_plot_non-competitive_inhibition.svg/514px-Michaelis-Menten_plot_non-competitive_inhibition.svg.png"/>
          <p:cNvPicPr>
            <a:picLocks noGrp="1"/>
          </p:cNvPicPr>
          <p:nvPr>
            <p:ph idx="1"/>
          </p:nvPr>
        </p:nvPicPr>
        <p:blipFill>
          <a:blip r:embed="rId2" cstate="print"/>
          <a:srcRect/>
          <a:stretch>
            <a:fillRect/>
          </a:stretch>
        </p:blipFill>
        <p:spPr bwMode="auto">
          <a:xfrm>
            <a:off x="609600" y="3124200"/>
            <a:ext cx="4168140" cy="2701449"/>
          </a:xfrm>
          <a:prstGeom prst="rect">
            <a:avLst/>
          </a:prstGeom>
          <a:noFill/>
          <a:ln w="9525">
            <a:noFill/>
            <a:miter lim="800000"/>
            <a:headEnd/>
            <a:tailEnd/>
          </a:ln>
        </p:spPr>
      </p:pic>
      <p:pic>
        <p:nvPicPr>
          <p:cNvPr id="5" name="Content Placeholder 3" descr="http://guweb2.gonzaga.edu/faculty/cronk/CHEM440/images/inhibition_Lineweaver_Burk.gif"/>
          <p:cNvPicPr>
            <a:picLocks/>
          </p:cNvPicPr>
          <p:nvPr/>
        </p:nvPicPr>
        <p:blipFill>
          <a:blip r:embed="rId3" cstate="print"/>
          <a:srcRect l="23849" r="23431" b="87042"/>
          <a:stretch>
            <a:fillRect/>
          </a:stretch>
        </p:blipFill>
        <p:spPr bwMode="auto">
          <a:xfrm>
            <a:off x="4343400" y="1752600"/>
            <a:ext cx="4800600" cy="457200"/>
          </a:xfrm>
          <a:prstGeom prst="rect">
            <a:avLst/>
          </a:prstGeom>
          <a:noFill/>
          <a:ln w="9525">
            <a:noFill/>
            <a:miter lim="800000"/>
            <a:headEnd/>
            <a:tailEnd/>
          </a:ln>
        </p:spPr>
      </p:pic>
      <p:pic>
        <p:nvPicPr>
          <p:cNvPr id="6" name="Content Placeholder 3" descr="http://guweb2.gonzaga.edu/faculty/cronk/CHEM440/images/inhibition_Lineweaver_Burk.gif"/>
          <p:cNvPicPr>
            <a:picLocks/>
          </p:cNvPicPr>
          <p:nvPr/>
        </p:nvPicPr>
        <p:blipFill>
          <a:blip r:embed="rId3" cstate="print"/>
          <a:srcRect l="67364" t="15118"/>
          <a:stretch>
            <a:fillRect/>
          </a:stretch>
        </p:blipFill>
        <p:spPr bwMode="auto">
          <a:xfrm>
            <a:off x="5257800" y="2590800"/>
            <a:ext cx="36576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US" dirty="0" smtClean="0">
                <a:solidFill>
                  <a:srgbClr val="FF66CC"/>
                </a:solidFill>
              </a:rPr>
              <a:t>3-Uncompetitive inhibition</a:t>
            </a:r>
            <a:endParaRPr lang="ar-SA" dirty="0">
              <a:solidFill>
                <a:srgbClr val="FF66CC"/>
              </a:solidFill>
            </a:endParaRPr>
          </a:p>
        </p:txBody>
      </p:sp>
      <p:sp>
        <p:nvSpPr>
          <p:cNvPr id="3" name="Content Placeholder 2"/>
          <p:cNvSpPr>
            <a:spLocks noGrp="1"/>
          </p:cNvSpPr>
          <p:nvPr>
            <p:ph idx="1"/>
          </p:nvPr>
        </p:nvSpPr>
        <p:spPr>
          <a:xfrm>
            <a:off x="0" y="685800"/>
            <a:ext cx="8991600" cy="4876800"/>
          </a:xfrm>
        </p:spPr>
        <p:txBody>
          <a:bodyPr>
            <a:normAutofit fontScale="92500"/>
          </a:bodyPr>
          <a:lstStyle/>
          <a:p>
            <a:pPr>
              <a:buNone/>
            </a:pPr>
            <a:r>
              <a:rPr lang="en-US" dirty="0" smtClean="0"/>
              <a:t>Uncompetitive inhibition is characterized by </a:t>
            </a:r>
            <a:r>
              <a:rPr lang="en-US" dirty="0" smtClean="0">
                <a:solidFill>
                  <a:srgbClr val="FF66CC"/>
                </a:solidFill>
              </a:rPr>
              <a:t>a low V</a:t>
            </a:r>
            <a:r>
              <a:rPr lang="en-US" baseline="-25000" dirty="0" smtClean="0">
                <a:solidFill>
                  <a:srgbClr val="FF66CC"/>
                </a:solidFill>
              </a:rPr>
              <a:t>MAX</a:t>
            </a:r>
            <a:r>
              <a:rPr lang="en-US" dirty="0" smtClean="0">
                <a:solidFill>
                  <a:srgbClr val="FF66CC"/>
                </a:solidFill>
              </a:rPr>
              <a:t>, a lower K</a:t>
            </a:r>
            <a:r>
              <a:rPr lang="en-US" baseline="-25000" dirty="0" smtClean="0">
                <a:solidFill>
                  <a:srgbClr val="FF66CC"/>
                </a:solidFill>
              </a:rPr>
              <a:t>M </a:t>
            </a:r>
            <a:r>
              <a:rPr lang="en-US" dirty="0" smtClean="0"/>
              <a:t>and a </a:t>
            </a:r>
            <a:r>
              <a:rPr lang="en-US" dirty="0" err="1" smtClean="0"/>
              <a:t>Michaelis-Menten</a:t>
            </a:r>
            <a:r>
              <a:rPr lang="en-US" dirty="0" smtClean="0"/>
              <a:t> curve similar to that of noncompetitive inhibition. The best way to distinguish the three types of inhibition graphically is to use the </a:t>
            </a:r>
            <a:r>
              <a:rPr lang="en-US" dirty="0" err="1" smtClean="0"/>
              <a:t>Lineweaver</a:t>
            </a:r>
            <a:r>
              <a:rPr lang="en-US" dirty="0" smtClean="0"/>
              <a:t>-Burk plot </a:t>
            </a:r>
          </a:p>
          <a:p>
            <a:pPr>
              <a:buNone/>
            </a:pPr>
            <a:r>
              <a:rPr lang="en-US" dirty="0" smtClean="0"/>
              <a:t>Notice that in the case of uncompetitive inhibition the slope of the inhibited curve (K</a:t>
            </a:r>
            <a:r>
              <a:rPr lang="en-US" baseline="-25000" dirty="0" smtClean="0"/>
              <a:t>M</a:t>
            </a:r>
            <a:r>
              <a:rPr lang="en-US" dirty="0" smtClean="0"/>
              <a:t>/ V</a:t>
            </a:r>
            <a:r>
              <a:rPr lang="en-US" baseline="-25000" dirty="0" smtClean="0"/>
              <a:t>MAX</a:t>
            </a:r>
            <a:r>
              <a:rPr lang="en-US" dirty="0" smtClean="0"/>
              <a:t>) is the same as that of the </a:t>
            </a:r>
            <a:r>
              <a:rPr lang="en-US" dirty="0" err="1" smtClean="0"/>
              <a:t>noninhibited</a:t>
            </a:r>
            <a:r>
              <a:rPr lang="en-US" dirty="0" smtClean="0"/>
              <a:t> curve, whereas in the other two types of inhibition, the slope of the inhibited plot is greater</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1442</Words>
  <Application>Microsoft Office PowerPoint</Application>
  <PresentationFormat>On-screen Show (4:3)</PresentationFormat>
  <Paragraphs>189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effect of inhibitor  (Inorganic phosphate &amp; Sodium fluoride) on the rate of an enzyme catalyzed reaction </vt:lpstr>
      <vt:lpstr>Type of Inhibitors </vt:lpstr>
      <vt:lpstr>Types of reversible Enzyme inhibitors </vt:lpstr>
      <vt:lpstr>1-Competitive inhibitor</vt:lpstr>
      <vt:lpstr>Slide 5</vt:lpstr>
      <vt:lpstr>1-Competitive inhibition</vt:lpstr>
      <vt:lpstr>2- Noncompetitive inhibition </vt:lpstr>
      <vt:lpstr>2-Non-competitive inhibition</vt:lpstr>
      <vt:lpstr>3-Uncompetitive inhibition</vt:lpstr>
      <vt:lpstr>Slide 10</vt:lpstr>
      <vt:lpstr>3-Uncompetitive inhibition</vt:lpstr>
      <vt:lpstr>summary</vt:lpstr>
      <vt:lpstr>Inhibitors for Acid phosphatase</vt:lpstr>
      <vt:lpstr>Slide 14</vt:lpstr>
      <vt:lpstr>Slide 15</vt:lpstr>
      <vt:lpstr> Materials: </vt:lpstr>
      <vt:lpstr>Method:</vt:lpstr>
      <vt:lpstr> Results: I) Absorbance</vt:lpstr>
      <vt:lpstr> Results: II)-A In Michaelis and Menten  Manner without Inhibitor  </vt:lpstr>
      <vt:lpstr> Results: II)-B In  Michaelis and Menten  Manner with Inhibitor  </vt:lpstr>
      <vt:lpstr>Slide 21</vt:lpstr>
      <vt:lpstr>Slide 22</vt:lpstr>
      <vt:lpstr> Results: </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inhibitor  (Inorganic phosphate &amp; Sodium fluoride) on the rate of an enzyme catalyzed reaction</dc:title>
  <dc:creator>AMAL</dc:creator>
  <cp:lastModifiedBy>SONY</cp:lastModifiedBy>
  <cp:revision>21</cp:revision>
  <dcterms:created xsi:type="dcterms:W3CDTF">2006-08-16T00:00:00Z</dcterms:created>
  <dcterms:modified xsi:type="dcterms:W3CDTF">2014-02-04T15:15:35Z</dcterms:modified>
</cp:coreProperties>
</file>