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922" r:id="rId4"/>
  </p:sldMasterIdLst>
  <p:notesMasterIdLst>
    <p:notesMasterId r:id="rId12"/>
  </p:notesMasterIdLst>
  <p:handoutMasterIdLst>
    <p:handoutMasterId r:id="rId13"/>
  </p:handoutMasterIdLst>
  <p:sldIdLst>
    <p:sldId id="623" r:id="rId5"/>
    <p:sldId id="556" r:id="rId6"/>
    <p:sldId id="616" r:id="rId7"/>
    <p:sldId id="621" r:id="rId8"/>
    <p:sldId id="622" r:id="rId9"/>
    <p:sldId id="618" r:id="rId10"/>
    <p:sldId id="570" r:id="rId11"/>
  </p:sldIdLst>
  <p:sldSz cx="9144000" cy="6858000" type="screen4x3"/>
  <p:notesSz cx="6934200" cy="10071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2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CCFFCC"/>
    <a:srgbClr val="FF0000"/>
    <a:srgbClr val="FFDD87"/>
    <a:srgbClr val="FFD1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2A5BA9-E7A7-4D21-9B41-BA77B01F4CB8}" v="3" dt="2022-10-25T15:47:25.1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78" autoAdjust="0"/>
    <p:restoredTop sz="91429" autoAdjust="0"/>
  </p:normalViewPr>
  <p:slideViewPr>
    <p:cSldViewPr snapToGrid="0">
      <p:cViewPr varScale="1">
        <p:scale>
          <a:sx n="117" d="100"/>
          <a:sy n="117" d="100"/>
        </p:scale>
        <p:origin x="1688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-1890" y="-108"/>
      </p:cViewPr>
      <p:guideLst>
        <p:guide orient="horz" pos="3172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na Misfer Alshardan" userId="S::malshardan@ksu.edu.sa::1c3bf131-2cb8-4b2b-96d4-a67fc4b9f6e3" providerId="AD" clId="Web-{B22A5BA9-E7A7-4D21-9B41-BA77B01F4CB8}"/>
    <pc:docChg chg="modSld">
      <pc:chgData name="Mona Misfer Alshardan" userId="S::malshardan@ksu.edu.sa::1c3bf131-2cb8-4b2b-96d4-a67fc4b9f6e3" providerId="AD" clId="Web-{B22A5BA9-E7A7-4D21-9B41-BA77B01F4CB8}" dt="2022-10-25T15:47:25.149" v="3" actId="20577"/>
      <pc:docMkLst>
        <pc:docMk/>
      </pc:docMkLst>
      <pc:sldChg chg="modSp">
        <pc:chgData name="Mona Misfer Alshardan" userId="S::malshardan@ksu.edu.sa::1c3bf131-2cb8-4b2b-96d4-a67fc4b9f6e3" providerId="AD" clId="Web-{B22A5BA9-E7A7-4D21-9B41-BA77B01F4CB8}" dt="2022-10-25T15:47:25.149" v="3" actId="20577"/>
        <pc:sldMkLst>
          <pc:docMk/>
          <pc:sldMk cId="3419788442" sldId="570"/>
        </pc:sldMkLst>
        <pc:spChg chg="mod">
          <ac:chgData name="Mona Misfer Alshardan" userId="S::malshardan@ksu.edu.sa::1c3bf131-2cb8-4b2b-96d4-a67fc4b9f6e3" providerId="AD" clId="Web-{B22A5BA9-E7A7-4D21-9B41-BA77B01F4CB8}" dt="2022-10-25T15:47:25.149" v="3" actId="20577"/>
          <ac:spMkLst>
            <pc:docMk/>
            <pc:sldMk cId="3419788442" sldId="570"/>
            <ac:spMk id="60419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t" anchorCtr="0" compatLnSpc="1">
            <a:prstTxWarp prst="textNoShape">
              <a:avLst/>
            </a:prstTxWarp>
          </a:bodyPr>
          <a:lstStyle>
            <a:lvl1pPr algn="l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t" anchorCtr="0" compatLnSpc="1">
            <a:prstTxWarp prst="textNoShape">
              <a:avLst/>
            </a:prstTxWarp>
          </a:bodyPr>
          <a:lstStyle>
            <a:lvl1pPr algn="r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67863"/>
            <a:ext cx="300513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b" anchorCtr="0" compatLnSpc="1">
            <a:prstTxWarp prst="textNoShape">
              <a:avLst/>
            </a:prstTxWarp>
          </a:bodyPr>
          <a:lstStyle>
            <a:lvl1pPr algn="l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9567863"/>
            <a:ext cx="3005137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b" anchorCtr="0" compatLnSpc="1">
            <a:prstTxWarp prst="textNoShape">
              <a:avLst/>
            </a:prstTxWarp>
          </a:bodyPr>
          <a:lstStyle>
            <a:lvl1pPr algn="r" defTabSz="97155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C278148-B7A2-4060-AB37-ECED51E077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27225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9325" y="755650"/>
            <a:ext cx="5035550" cy="37766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783138"/>
            <a:ext cx="5546725" cy="453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66275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9566275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3661A1F3-897E-4A21-9367-5BC43D3B26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68369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50736"/>
            <a:ext cx="7848600" cy="1927225"/>
          </a:xfrm>
        </p:spPr>
        <p:txBody>
          <a:bodyPr anchor="b">
            <a:noAutofit/>
          </a:bodyPr>
          <a:lstStyle>
            <a:lvl1pPr>
              <a:defRPr sz="4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684336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2DC218-EA44-478C-BF43-3DEB6C7888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4577656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525463"/>
            <a:ext cx="4505325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088" y="2312988"/>
            <a:ext cx="16097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F0505-41FB-4F80-BD79-73B24DDB7D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46CAE0-C477-4820-AE6B-7D8D6E5B4F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0F6ED5-0754-49B6-AC84-C769BA21A6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A2C9BF-6260-4CDF-B0BA-922492E101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ld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5740"/>
            <a:ext cx="8229600" cy="85397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389146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5370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E4F29C-54A9-44C4-8AB0-D66FEB889A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1D37DE-1D29-4F48-9C12-63028C1848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053E28-4C43-4ECA-8017-28609562B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7A97D7-1E5C-49DF-BF0F-6A23C2D041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de Sa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10359" y="454573"/>
            <a:ext cx="8923282" cy="6245774"/>
          </a:xfrm>
        </p:spPr>
        <p:txBody>
          <a:bodyPr>
            <a:normAutofit/>
          </a:bodyPr>
          <a:lstStyle>
            <a:lvl1pPr marL="0" indent="0">
              <a:buNone/>
              <a:defRPr lang="en-US" sz="1800" b="1" kern="1200" dirty="0" smtClean="0">
                <a:solidFill>
                  <a:schemeClr val="accent2"/>
                </a:solidFill>
                <a:latin typeface="Courier New" pitchFamily="49" charset="0"/>
                <a:ea typeface="+mn-ea"/>
                <a:cs typeface="+mn-cs"/>
              </a:defRPr>
            </a:lvl1pPr>
            <a:lvl2pPr marL="274320" indent="0">
              <a:buNone/>
              <a:defRPr lang="en-US" sz="1800" b="1" kern="1200" dirty="0" smtClean="0">
                <a:solidFill>
                  <a:schemeClr val="accent2"/>
                </a:solidFill>
                <a:latin typeface="Courier New" pitchFamily="49" charset="0"/>
                <a:ea typeface="+mn-ea"/>
                <a:cs typeface="+mn-cs"/>
              </a:defRPr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665469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CSC111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60358" y="18288"/>
            <a:ext cx="5883442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Adapted from: "JAVA: An Introduction to Problem Solving &amp; Programming", 8th Ed.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0A3DECE-5AC0-4C5E-9FAD-4889AB0DCB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ext Box 6"/>
          <p:cNvSpPr txBox="1">
            <a:spLocks noChangeArrowheads="1"/>
          </p:cNvSpPr>
          <p:nvPr userDrawn="1"/>
        </p:nvSpPr>
        <p:spPr bwMode="auto">
          <a:xfrm>
            <a:off x="685800" y="6400800"/>
            <a:ext cx="82296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endParaRPr lang="en-US" sz="900" dirty="0">
              <a:solidFill>
                <a:prstClr val="black"/>
              </a:solidFill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3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5" r:id="rId9"/>
    <p:sldLayoutId id="2147483930" r:id="rId10"/>
    <p:sldLayoutId id="2147483931" r:id="rId11"/>
    <p:sldLayoutId id="2147483932" r:id="rId12"/>
    <p:sldLayoutId id="2147483933" r:id="rId13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../../slides2/CodeSamples3.htm#Listing 6.1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Information Hiding Revisited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Ch6.5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92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Information Hiding Revisited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 dirty="0"/>
              <a:t>Privacy Leaks</a:t>
            </a:r>
          </a:p>
          <a:p>
            <a:pPr eaLnBrk="1" hangingPunct="1"/>
            <a:r>
              <a:rPr lang="en-US" altLang="en-US" sz="2800" dirty="0"/>
              <a:t>Instance variable of a class type contain address where that object is stored</a:t>
            </a:r>
          </a:p>
          <a:p>
            <a:pPr eaLnBrk="1" hangingPunct="1"/>
            <a:r>
              <a:rPr lang="en-US" altLang="en-US" sz="2800" dirty="0"/>
              <a:t>Assignment of class variables results in two variables pointing to same object</a:t>
            </a:r>
          </a:p>
          <a:p>
            <a:pPr lvl="1" eaLnBrk="1" hangingPunct="1"/>
            <a:r>
              <a:rPr lang="en-US" altLang="en-US" sz="2400" dirty="0"/>
              <a:t>Use of method to change </a:t>
            </a:r>
            <a:r>
              <a:rPr lang="en-US" altLang="en-US" sz="2400" i="1" dirty="0"/>
              <a:t>either</a:t>
            </a:r>
            <a:r>
              <a:rPr lang="en-US" altLang="en-US" sz="2400" dirty="0"/>
              <a:t> variable, changes the actual object itself</a:t>
            </a:r>
          </a:p>
          <a:p>
            <a:pPr eaLnBrk="1" hangingPunct="1"/>
            <a:r>
              <a:rPr lang="en-US" altLang="en-US" sz="2800" dirty="0">
                <a:solidFill>
                  <a:schemeClr val="bg1">
                    <a:lumMod val="50000"/>
                  </a:schemeClr>
                </a:solidFill>
              </a:rPr>
              <a:t>View </a:t>
            </a:r>
            <a:r>
              <a:rPr lang="en-US" altLang="en-US" sz="2800" dirty="0">
                <a:solidFill>
                  <a:schemeClr val="bg1">
                    <a:lumMod val="50000"/>
                  </a:schemeClr>
                </a:solidFill>
                <a:hlinkClick r:id="rId2" action="ppaction://hlinkfile"/>
              </a:rPr>
              <a:t>insecure class</a:t>
            </a:r>
            <a:r>
              <a:rPr lang="en-US" altLang="en-US" sz="2800" dirty="0">
                <a:solidFill>
                  <a:schemeClr val="bg1">
                    <a:lumMod val="50000"/>
                  </a:schemeClr>
                </a:solidFill>
              </a:rPr>
              <a:t>, listing 6.18</a:t>
            </a:r>
            <a:br>
              <a:rPr lang="en-US" altLang="en-US" sz="28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class </a:t>
            </a:r>
            <a:r>
              <a:rPr lang="en-US" altLang="en-US" sz="2800" b="1" dirty="0" err="1">
                <a:solidFill>
                  <a:schemeClr val="accent2"/>
                </a:solidFill>
                <a:latin typeface="Courier New" pitchFamily="49" charset="0"/>
              </a:rPr>
              <a:t>petPair</a:t>
            </a:r>
            <a:endParaRPr lang="en-US" altLang="en-US" b="1" dirty="0">
              <a:solidFill>
                <a:schemeClr val="accent2"/>
              </a:solidFill>
              <a:latin typeface="Courier New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385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-1914"/>
          <a:stretch/>
        </p:blipFill>
        <p:spPr bwMode="auto">
          <a:xfrm>
            <a:off x="306084" y="449978"/>
            <a:ext cx="6324600" cy="63291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7721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5533697" y="454573"/>
            <a:ext cx="3499944" cy="5741511"/>
          </a:xfrm>
        </p:spPr>
        <p:txBody>
          <a:bodyPr/>
          <a:lstStyle/>
          <a:p>
            <a:r>
              <a:rPr lang="en-US" dirty="0"/>
              <a:t>Sequence of execution:</a:t>
            </a:r>
          </a:p>
          <a:p>
            <a:endParaRPr lang="en-US" dirty="0"/>
          </a:p>
          <a:p>
            <a:r>
              <a:rPr lang="en-US" dirty="0" err="1"/>
              <a:t>goodDog</a:t>
            </a:r>
            <a:r>
              <a:rPr lang="en-US" dirty="0"/>
              <a:t> 100  200</a:t>
            </a:r>
          </a:p>
          <a:p>
            <a:r>
              <a:rPr lang="en-US" dirty="0"/>
              <a:t>  buddy 110  300</a:t>
            </a:r>
          </a:p>
          <a:p>
            <a:r>
              <a:rPr lang="en-US" dirty="0"/>
              <a:t>   pair 120  500</a:t>
            </a:r>
          </a:p>
          <a:p>
            <a:r>
              <a:rPr lang="en-US" dirty="0"/>
              <a:t> </a:t>
            </a:r>
            <a:r>
              <a:rPr lang="en-US" dirty="0" err="1"/>
              <a:t>badGuy</a:t>
            </a:r>
            <a:r>
              <a:rPr lang="en-US" dirty="0"/>
              <a:t> 130  200</a:t>
            </a:r>
          </a:p>
          <a:p>
            <a:endParaRPr lang="en-US" dirty="0"/>
          </a:p>
          <a:p>
            <a:r>
              <a:rPr lang="en-US" dirty="0"/>
              <a:t>        200 Faithful..</a:t>
            </a:r>
          </a:p>
          <a:p>
            <a:r>
              <a:rPr lang="en-US" dirty="0"/>
              <a:t>            5,  75.0</a:t>
            </a:r>
          </a:p>
          <a:p>
            <a:endParaRPr lang="en-US" dirty="0"/>
          </a:p>
          <a:p>
            <a:r>
              <a:rPr lang="en-US" dirty="0"/>
              <a:t>        300 Loyal..</a:t>
            </a:r>
          </a:p>
          <a:p>
            <a:r>
              <a:rPr lang="en-US" dirty="0"/>
              <a:t>            4, 60.5</a:t>
            </a:r>
          </a:p>
          <a:p>
            <a:endParaRPr lang="en-US" dirty="0"/>
          </a:p>
          <a:p>
            <a:r>
              <a:rPr lang="en-US" dirty="0"/>
              <a:t>        500 P1:200, </a:t>
            </a:r>
          </a:p>
          <a:p>
            <a:r>
              <a:rPr lang="en-US" dirty="0"/>
              <a:t>            P2:300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642"/>
          <a:stretch/>
        </p:blipFill>
        <p:spPr bwMode="auto">
          <a:xfrm>
            <a:off x="78831" y="576427"/>
            <a:ext cx="5171086" cy="52006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7315200" y="1132764"/>
            <a:ext cx="600501" cy="2866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?</a:t>
            </a:r>
          </a:p>
        </p:txBody>
      </p:sp>
      <p:sp>
        <p:nvSpPr>
          <p:cNvPr id="8" name="Rectangle 7"/>
          <p:cNvSpPr/>
          <p:nvPr/>
        </p:nvSpPr>
        <p:spPr>
          <a:xfrm>
            <a:off x="7315200" y="1460310"/>
            <a:ext cx="600501" cy="2866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?</a:t>
            </a:r>
          </a:p>
        </p:txBody>
      </p:sp>
      <p:sp>
        <p:nvSpPr>
          <p:cNvPr id="9" name="Rectangle 8"/>
          <p:cNvSpPr/>
          <p:nvPr/>
        </p:nvSpPr>
        <p:spPr>
          <a:xfrm>
            <a:off x="7315200" y="1787856"/>
            <a:ext cx="600501" cy="2866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?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315200" y="2115403"/>
            <a:ext cx="600501" cy="2866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?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234519" y="2402007"/>
            <a:ext cx="2524836" cy="17605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6" name="Arc 5"/>
          <p:cNvSpPr/>
          <p:nvPr/>
        </p:nvSpPr>
        <p:spPr>
          <a:xfrm rot="20834664">
            <a:off x="7567850" y="1206237"/>
            <a:ext cx="1132763" cy="1673441"/>
          </a:xfrm>
          <a:prstGeom prst="arc">
            <a:avLst>
              <a:gd name="adj1" fmla="val 16200000"/>
              <a:gd name="adj2" fmla="val 5247985"/>
            </a:avLst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c 14"/>
          <p:cNvSpPr/>
          <p:nvPr/>
        </p:nvSpPr>
        <p:spPr>
          <a:xfrm rot="21241839">
            <a:off x="7320882" y="1599409"/>
            <a:ext cx="1579351" cy="2211556"/>
          </a:xfrm>
          <a:prstGeom prst="arc">
            <a:avLst>
              <a:gd name="adj1" fmla="val 16235447"/>
              <a:gd name="adj2" fmla="val 5247985"/>
            </a:avLst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c 15"/>
          <p:cNvSpPr/>
          <p:nvPr/>
        </p:nvSpPr>
        <p:spPr>
          <a:xfrm rot="21241839">
            <a:off x="7399363" y="1880404"/>
            <a:ext cx="1498757" cy="2982329"/>
          </a:xfrm>
          <a:prstGeom prst="arc">
            <a:avLst>
              <a:gd name="adj1" fmla="val 16235447"/>
              <a:gd name="adj2" fmla="val 5247985"/>
            </a:avLst>
          </a:prstGeom>
          <a:ln>
            <a:solidFill>
              <a:srgbClr val="00B050"/>
            </a:solidFill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c 16"/>
          <p:cNvSpPr/>
          <p:nvPr/>
        </p:nvSpPr>
        <p:spPr>
          <a:xfrm rot="9791080">
            <a:off x="5933989" y="2963910"/>
            <a:ext cx="1825996" cy="2115794"/>
          </a:xfrm>
          <a:prstGeom prst="arc">
            <a:avLst>
              <a:gd name="adj1" fmla="val 16235447"/>
              <a:gd name="adj2" fmla="val 5247985"/>
            </a:avLst>
          </a:prstGeom>
          <a:ln w="38100">
            <a:solidFill>
              <a:schemeClr val="tx2"/>
            </a:solidFill>
            <a:prstDash val="sysDash"/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c 17"/>
          <p:cNvSpPr/>
          <p:nvPr/>
        </p:nvSpPr>
        <p:spPr>
          <a:xfrm rot="9791080">
            <a:off x="6032239" y="3887097"/>
            <a:ext cx="1707205" cy="1454087"/>
          </a:xfrm>
          <a:prstGeom prst="arc">
            <a:avLst>
              <a:gd name="adj1" fmla="val 16235447"/>
              <a:gd name="adj2" fmla="val 5247985"/>
            </a:avLst>
          </a:prstGeom>
          <a:ln w="38100">
            <a:solidFill>
              <a:schemeClr val="tx2"/>
            </a:solidFill>
            <a:prstDash val="sysDash"/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ular Callout 18"/>
          <p:cNvSpPr/>
          <p:nvPr/>
        </p:nvSpPr>
        <p:spPr>
          <a:xfrm>
            <a:off x="579834" y="6041171"/>
            <a:ext cx="2498915" cy="582780"/>
          </a:xfrm>
          <a:prstGeom prst="wedgeRoundRectCallout">
            <a:avLst>
              <a:gd name="adj1" fmla="val -13781"/>
              <a:gd name="adj2" fmla="val -338425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What will this do now?</a:t>
            </a:r>
          </a:p>
        </p:txBody>
      </p:sp>
    </p:spTree>
    <p:extLst>
      <p:ext uri="{BB962C8B-B14F-4D97-AF65-F5344CB8AC3E}">
        <p14:creationId xmlns:p14="http://schemas.microsoft.com/office/powerpoint/2010/main" val="3327924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0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500"/>
                            </p:stCondLst>
                            <p:childTnLst>
                              <p:par>
                                <p:cTn id="8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  <p:bldP spid="7" grpId="0" uiExpand="1" animBg="1"/>
      <p:bldP spid="7" grpId="1" uiExpand="1" animBg="1"/>
      <p:bldP spid="8" grpId="0" uiExpand="1" animBg="1"/>
      <p:bldP spid="8" grpId="1" uiExpand="1" animBg="1"/>
      <p:bldP spid="9" grpId="0" uiExpand="1" animBg="1"/>
      <p:bldP spid="9" grpId="1" uiExpand="1" animBg="1"/>
      <p:bldP spid="11" grpId="0" animBg="1"/>
      <p:bldP spid="11" grpId="1" animBg="1"/>
      <p:bldP spid="6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5533697" y="454573"/>
            <a:ext cx="3499944" cy="5741511"/>
          </a:xfrm>
        </p:spPr>
        <p:txBody>
          <a:bodyPr/>
          <a:lstStyle/>
          <a:p>
            <a:r>
              <a:rPr lang="en-US" dirty="0"/>
              <a:t>Sequence of execution:</a:t>
            </a:r>
          </a:p>
          <a:p>
            <a:endParaRPr lang="en-US" dirty="0"/>
          </a:p>
          <a:p>
            <a:r>
              <a:rPr lang="en-US" dirty="0" err="1"/>
              <a:t>goodDog</a:t>
            </a:r>
            <a:r>
              <a:rPr lang="en-US" dirty="0"/>
              <a:t> 100  200</a:t>
            </a:r>
          </a:p>
          <a:p>
            <a:r>
              <a:rPr lang="en-US" dirty="0"/>
              <a:t>  buddy 110  300</a:t>
            </a:r>
          </a:p>
          <a:p>
            <a:r>
              <a:rPr lang="en-US" dirty="0"/>
              <a:t>   pair 120  500</a:t>
            </a:r>
          </a:p>
          <a:p>
            <a:r>
              <a:rPr lang="en-US" dirty="0"/>
              <a:t> </a:t>
            </a:r>
            <a:r>
              <a:rPr lang="en-US" dirty="0" err="1"/>
              <a:t>badGuy</a:t>
            </a:r>
            <a:r>
              <a:rPr lang="en-US" dirty="0"/>
              <a:t> 130  200</a:t>
            </a:r>
          </a:p>
          <a:p>
            <a:endParaRPr lang="en-US" dirty="0"/>
          </a:p>
          <a:p>
            <a:r>
              <a:rPr lang="en-US" dirty="0"/>
              <a:t>        200 </a:t>
            </a:r>
            <a:r>
              <a:rPr lang="en-US" dirty="0">
                <a:solidFill>
                  <a:schemeClr val="tx2"/>
                </a:solidFill>
              </a:rPr>
              <a:t>Dominion Spy</a:t>
            </a:r>
          </a:p>
          <a:p>
            <a:r>
              <a:rPr lang="en-US" dirty="0">
                <a:solidFill>
                  <a:schemeClr val="tx2"/>
                </a:solidFill>
              </a:rPr>
              <a:t>            1200, 500 </a:t>
            </a:r>
          </a:p>
          <a:p>
            <a:endParaRPr lang="en-US" dirty="0"/>
          </a:p>
          <a:p>
            <a:r>
              <a:rPr lang="en-US" dirty="0"/>
              <a:t>        300 Loyal..</a:t>
            </a:r>
          </a:p>
          <a:p>
            <a:r>
              <a:rPr lang="en-US" dirty="0"/>
              <a:t>            4, 60.5</a:t>
            </a:r>
          </a:p>
          <a:p>
            <a:endParaRPr lang="en-US" dirty="0"/>
          </a:p>
          <a:p>
            <a:r>
              <a:rPr lang="en-US" dirty="0"/>
              <a:t>        500 P1:200, </a:t>
            </a:r>
          </a:p>
          <a:p>
            <a:r>
              <a:rPr lang="en-US" dirty="0"/>
              <a:t>            P2:300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642"/>
          <a:stretch/>
        </p:blipFill>
        <p:spPr bwMode="auto">
          <a:xfrm>
            <a:off x="78831" y="576427"/>
            <a:ext cx="5171086" cy="52006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Arrow Connector 11"/>
          <p:cNvCxnSpPr/>
          <p:nvPr/>
        </p:nvCxnSpPr>
        <p:spPr>
          <a:xfrm flipV="1">
            <a:off x="4189862" y="3176752"/>
            <a:ext cx="2524836" cy="12041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8" name="Arc 7"/>
          <p:cNvSpPr/>
          <p:nvPr/>
        </p:nvSpPr>
        <p:spPr>
          <a:xfrm rot="19183207">
            <a:off x="7889877" y="2189977"/>
            <a:ext cx="568702" cy="777871"/>
          </a:xfrm>
          <a:prstGeom prst="arc">
            <a:avLst>
              <a:gd name="adj1" fmla="val 17606947"/>
              <a:gd name="adj2" fmla="val 4786800"/>
            </a:avLst>
          </a:prstGeom>
          <a:ln w="38100">
            <a:solidFill>
              <a:schemeClr val="tx2"/>
            </a:solidFill>
            <a:prstDash val="sysDash"/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723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0" y="576427"/>
            <a:ext cx="6274673" cy="52006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5204874" y="1626696"/>
            <a:ext cx="3781466" cy="4879975"/>
            <a:chOff x="5204874" y="1626696"/>
            <a:chExt cx="3781466" cy="4879975"/>
          </a:xfrm>
        </p:grpSpPr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204874" y="1626696"/>
              <a:ext cx="2819770" cy="4879975"/>
            </a:xfrm>
            <a:prstGeom prst="rect">
              <a:avLst/>
            </a:prstGeom>
            <a:solidFill>
              <a:schemeClr val="accent1"/>
            </a:solidFill>
            <a:ln w="12700" algn="ctr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</p:pic>
        <p:pic>
          <p:nvPicPr>
            <p:cNvPr id="7" name="Picture 4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333204" y="4173046"/>
              <a:ext cx="1653136" cy="762000"/>
            </a:xfrm>
            <a:prstGeom prst="rect">
              <a:avLst/>
            </a:prstGeom>
            <a:solidFill>
              <a:schemeClr val="accent1"/>
            </a:solidFill>
            <a:ln w="12700" algn="ctr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</p:pic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7446570" y="2530970"/>
              <a:ext cx="1524000" cy="1006475"/>
            </a:xfrm>
            <a:prstGeom prst="rect">
              <a:avLst/>
            </a:prstGeom>
            <a:solidFill>
              <a:schemeClr val="accent1"/>
            </a:solidFill>
            <a:ln w="12700" algn="ctr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altLang="en-US" sz="2000"/>
                <a:t>Sample </a:t>
              </a:r>
              <a:br>
                <a:rPr lang="en-US" altLang="en-US" sz="2000"/>
              </a:br>
              <a:r>
                <a:rPr lang="en-US" altLang="en-US" sz="2000"/>
                <a:t>screen output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24352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Summary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eaLnBrk="1" hangingPunct="1"/>
            <a:r>
              <a:rPr lang="en-US" altLang="en-US" dirty="0"/>
              <a:t>Constructor method creates, initializes object of a class</a:t>
            </a:r>
          </a:p>
          <a:p>
            <a:pPr eaLnBrk="1" hangingPunct="1"/>
            <a:r>
              <a:rPr lang="en-US" altLang="en-US"/>
              <a:t>Default constructor has no parameters</a:t>
            </a:r>
            <a:endParaRPr lang="en-US" altLang="en-US">
              <a:cs typeface="Arial"/>
            </a:endParaRPr>
          </a:p>
          <a:p>
            <a:pPr eaLnBrk="1" hangingPunct="1"/>
            <a:r>
              <a:rPr lang="en-US" altLang="en-US" dirty="0"/>
              <a:t>A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static</a:t>
            </a:r>
            <a:r>
              <a:rPr lang="en-US" altLang="en-US" dirty="0"/>
              <a:t> variable shared by all objects of the class</a:t>
            </a:r>
          </a:p>
          <a:p>
            <a:r>
              <a:rPr lang="en-US" altLang="en-US" dirty="0"/>
              <a:t>Divide method tasks into subtasks</a:t>
            </a:r>
          </a:p>
          <a:p>
            <a:r>
              <a:rPr lang="en-US" altLang="en-US" dirty="0"/>
              <a:t>Test all methods individually</a:t>
            </a:r>
          </a:p>
          <a:p>
            <a:r>
              <a:rPr lang="en-US" altLang="en-US" dirty="0"/>
              <a:t>Methods with same name, different signatures are overloaded methods</a:t>
            </a:r>
          </a:p>
          <a:p>
            <a:endParaRPr lang="en-US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7884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2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0070C0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A66EF97C13B141A1FFA5BFC3624364" ma:contentTypeVersion="7" ma:contentTypeDescription="Create a new document." ma:contentTypeScope="" ma:versionID="047db425dc43b6f0696024fbc5045411">
  <xsd:schema xmlns:xsd="http://www.w3.org/2001/XMLSchema" xmlns:xs="http://www.w3.org/2001/XMLSchema" xmlns:p="http://schemas.microsoft.com/office/2006/metadata/properties" xmlns:ns2="fef2f270-2b2e-4b09-b4a9-62a50f64154a" targetNamespace="http://schemas.microsoft.com/office/2006/metadata/properties" ma:root="true" ma:fieldsID="b75bdbcc340c782ab08335c79b160b2e" ns2:_="">
    <xsd:import namespace="fef2f270-2b2e-4b09-b4a9-62a50f6415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f2f270-2b2e-4b09-b4a9-62a50f6415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D29234F-86ED-41CB-A310-23F74E84FA50}">
  <ds:schemaRefs>
    <ds:schemaRef ds:uri="http://schemas.microsoft.com/office/2006/metadata/properties"/>
    <ds:schemaRef ds:uri="http://schemas.microsoft.com/office/infopath/2007/PartnerControls"/>
    <ds:schemaRef ds:uri="3da05f73-4014-4744-996d-b94e73dfc83a"/>
    <ds:schemaRef ds:uri="32d064c7-3ed7-4051-9d9c-e267f97a39a0"/>
    <ds:schemaRef ds:uri="f46b0662-ecca-458e-adb0-fe435d1783ab"/>
    <ds:schemaRef ds:uri="2504cb85-4bca-4c62-bd2f-0a6db465873f"/>
  </ds:schemaRefs>
</ds:datastoreItem>
</file>

<file path=customXml/itemProps2.xml><?xml version="1.0" encoding="utf-8"?>
<ds:datastoreItem xmlns:ds="http://schemas.openxmlformats.org/officeDocument/2006/customXml" ds:itemID="{5278864F-7494-46A1-B6F5-B688D12BE70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86EFA5B-7D61-4355-9C85-C5F1888ED88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3035</TotalTime>
  <Words>329</Words>
  <Application>Microsoft Macintosh PowerPoint</Application>
  <PresentationFormat>On-screen Show (4:3)</PresentationFormat>
  <Paragraphs>72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Courier New</vt:lpstr>
      <vt:lpstr>Times New Roman</vt:lpstr>
      <vt:lpstr>Clarity</vt:lpstr>
      <vt:lpstr>Information Hiding Revisited</vt:lpstr>
      <vt:lpstr>Information Hiding Revisited</vt:lpstr>
      <vt:lpstr>PowerPoint Presentation</vt:lpstr>
      <vt:lpstr>PowerPoint Presentation</vt:lpstr>
      <vt:lpstr>PowerPoint Presentation</vt:lpstr>
      <vt:lpstr>PowerPoint Presentation</vt:lpstr>
      <vt:lpstr>Summary</vt:lpstr>
    </vt:vector>
  </TitlesOfParts>
  <Company>BYU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Introduction to Computers and Java</dc:title>
  <dc:creator>Robert P. Burton</dc:creator>
  <cp:lastModifiedBy>Zahida Almuallem</cp:lastModifiedBy>
  <cp:revision>247</cp:revision>
  <dcterms:created xsi:type="dcterms:W3CDTF">2004-08-20T17:48:18Z</dcterms:created>
  <dcterms:modified xsi:type="dcterms:W3CDTF">2024-09-24T18:09:11Z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0x010100B9A66EF97C13B141A1FFA5BFC3624364</vt:lpwstr>
  </property>
  <property fmtid="{D5CDD505-2E9C-101B-9397-08002B2CF9AE}" pid="3" name="MediaServiceImageTags">
    <vt:lpwstr/>
  </property>
  <property fmtid="{D5CDD505-2E9C-101B-9397-08002B2CF9AE}" pid="4" name="Order">
    <vt:r8>9100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mplianceAssetId">
    <vt:lpwstr/>
  </property>
  <property fmtid="{D5CDD505-2E9C-101B-9397-08002B2CF9AE}" pid="10" name="TemplateUrl">
    <vt:lpwstr/>
  </property>
  <property fmtid="{D5CDD505-2E9C-101B-9397-08002B2CF9AE}" pid="11" name="_ExtendedDescription">
    <vt:lpwstr/>
  </property>
  <property fmtid="{D5CDD505-2E9C-101B-9397-08002B2CF9AE}" pid="12" name="TriggerFlowInfo">
    <vt:lpwstr/>
  </property>
</Properties>
</file>