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6"/>
  </p:notesMasterIdLst>
  <p:handoutMasterIdLst>
    <p:handoutMasterId r:id="rId27"/>
  </p:handoutMasterIdLst>
  <p:sldIdLst>
    <p:sldId id="372" r:id="rId5"/>
    <p:sldId id="515" r:id="rId6"/>
    <p:sldId id="516" r:id="rId7"/>
    <p:sldId id="527" r:id="rId8"/>
    <p:sldId id="528" r:id="rId9"/>
    <p:sldId id="517" r:id="rId10"/>
    <p:sldId id="520" r:id="rId11"/>
    <p:sldId id="521" r:id="rId12"/>
    <p:sldId id="522" r:id="rId13"/>
    <p:sldId id="523" r:id="rId14"/>
    <p:sldId id="524" r:id="rId15"/>
    <p:sldId id="532" r:id="rId16"/>
    <p:sldId id="531" r:id="rId17"/>
    <p:sldId id="518" r:id="rId18"/>
    <p:sldId id="529" r:id="rId19"/>
    <p:sldId id="530" r:id="rId20"/>
    <p:sldId id="535" r:id="rId21"/>
    <p:sldId id="536" r:id="rId22"/>
    <p:sldId id="533" r:id="rId23"/>
    <p:sldId id="534" r:id="rId24"/>
    <p:sldId id="525" r:id="rId25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E81190-1EFD-657A-B23F-3DAB583AC596}" v="1" dt="2024-11-02T11:55:46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 autoAdjust="0"/>
    <p:restoredTop sz="87879" autoAdjust="0"/>
  </p:normalViewPr>
  <p:slideViewPr>
    <p:cSldViewPr snapToGrid="0">
      <p:cViewPr>
        <p:scale>
          <a:sx n="81" d="100"/>
          <a:sy n="81" d="100"/>
        </p:scale>
        <p:origin x="4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266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hoqeer Alotaibi" userId="S::alosarah@ksu.edu.sa::012f9b2e-5b69-42ed-9d9d-af879b4ac849" providerId="AD" clId="Web-{04C9A2F7-3CBB-4F20-A1D4-C285F6F94866}"/>
    <pc:docChg chg="modSld">
      <pc:chgData name="Sarah Shoqeer Alotaibi" userId="S::alosarah@ksu.edu.sa::012f9b2e-5b69-42ed-9d9d-af879b4ac849" providerId="AD" clId="Web-{04C9A2F7-3CBB-4F20-A1D4-C285F6F94866}" dt="2020-11-08T07:50:40.628" v="57" actId="20577"/>
      <pc:docMkLst>
        <pc:docMk/>
      </pc:docMkLst>
      <pc:sldChg chg="modSp">
        <pc:chgData name="Sarah Shoqeer Alotaibi" userId="S::alosarah@ksu.edu.sa::012f9b2e-5b69-42ed-9d9d-af879b4ac849" providerId="AD" clId="Web-{04C9A2F7-3CBB-4F20-A1D4-C285F6F94866}" dt="2020-11-08T07:50:40.628" v="57" actId="20577"/>
        <pc:sldMkLst>
          <pc:docMk/>
          <pc:sldMk cId="1676627633" sldId="523"/>
        </pc:sldMkLst>
        <pc:spChg chg="mod">
          <ac:chgData name="Sarah Shoqeer Alotaibi" userId="S::alosarah@ksu.edu.sa::012f9b2e-5b69-42ed-9d9d-af879b4ac849" providerId="AD" clId="Web-{04C9A2F7-3CBB-4F20-A1D4-C285F6F94866}" dt="2020-11-08T07:50:40.628" v="57" actId="20577"/>
          <ac:spMkLst>
            <pc:docMk/>
            <pc:sldMk cId="1676627633" sldId="523"/>
            <ac:spMk id="4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225AF1E8-9BD7-89D8-970F-9A2EE43F55C3}"/>
    <pc:docChg chg="modSld">
      <pc:chgData name="Nadia Al-Ghreimil" userId="S::ghreimil@ksu.edu.sa::bd57fa0a-72d9-4845-a2d9-9d930f860865" providerId="AD" clId="Web-{225AF1E8-9BD7-89D8-970F-9A2EE43F55C3}" dt="2020-10-13T06:07:52.035" v="3" actId="20577"/>
      <pc:docMkLst>
        <pc:docMk/>
      </pc:docMkLst>
      <pc:sldChg chg="modSp">
        <pc:chgData name="Nadia Al-Ghreimil" userId="S::ghreimil@ksu.edu.sa::bd57fa0a-72d9-4845-a2d9-9d930f860865" providerId="AD" clId="Web-{225AF1E8-9BD7-89D8-970F-9A2EE43F55C3}" dt="2020-10-13T06:07:52.020" v="2" actId="20577"/>
        <pc:sldMkLst>
          <pc:docMk/>
          <pc:sldMk cId="591315098" sldId="534"/>
        </pc:sldMkLst>
        <pc:spChg chg="mod">
          <ac:chgData name="Nadia Al-Ghreimil" userId="S::ghreimil@ksu.edu.sa::bd57fa0a-72d9-4845-a2d9-9d930f860865" providerId="AD" clId="Web-{225AF1E8-9BD7-89D8-970F-9A2EE43F55C3}" dt="2020-10-13T06:07:52.020" v="2" actId="20577"/>
          <ac:spMkLst>
            <pc:docMk/>
            <pc:sldMk cId="591315098" sldId="534"/>
            <ac:spMk id="3" creationId="{00000000-0000-0000-0000-000000000000}"/>
          </ac:spMkLst>
        </pc:spChg>
      </pc:sldChg>
    </pc:docChg>
  </pc:docChgLst>
  <pc:docChgLst>
    <pc:chgData name="Sarah Shoqeer Alotaibi" userId="S::alosarah@ksu.edu.sa::012f9b2e-5b69-42ed-9d9d-af879b4ac849" providerId="AD" clId="Web-{3D1519AA-27F8-492E-8018-A2992B802F03}"/>
    <pc:docChg chg="modSld">
      <pc:chgData name="Sarah Shoqeer Alotaibi" userId="S::alosarah@ksu.edu.sa::012f9b2e-5b69-42ed-9d9d-af879b4ac849" providerId="AD" clId="Web-{3D1519AA-27F8-492E-8018-A2992B802F03}" dt="2020-10-26T15:27:33.962" v="293" actId="20577"/>
      <pc:docMkLst>
        <pc:docMk/>
      </pc:docMkLst>
      <pc:sldChg chg="modSp">
        <pc:chgData name="Sarah Shoqeer Alotaibi" userId="S::alosarah@ksu.edu.sa::012f9b2e-5b69-42ed-9d9d-af879b4ac849" providerId="AD" clId="Web-{3D1519AA-27F8-492E-8018-A2992B802F03}" dt="2020-10-26T15:25:38.569" v="261" actId="20577"/>
        <pc:sldMkLst>
          <pc:docMk/>
          <pc:sldMk cId="1676627633" sldId="523"/>
        </pc:sldMkLst>
        <pc:spChg chg="mod">
          <ac:chgData name="Sarah Shoqeer Alotaibi" userId="S::alosarah@ksu.edu.sa::012f9b2e-5b69-42ed-9d9d-af879b4ac849" providerId="AD" clId="Web-{3D1519AA-27F8-492E-8018-A2992B802F03}" dt="2020-10-26T15:25:38.569" v="261" actId="20577"/>
          <ac:spMkLst>
            <pc:docMk/>
            <pc:sldMk cId="1676627633" sldId="523"/>
            <ac:spMk id="4" creationId="{00000000-0000-0000-0000-000000000000}"/>
          </ac:spMkLst>
        </pc:spChg>
      </pc:sldChg>
      <pc:sldChg chg="modSp">
        <pc:chgData name="Sarah Shoqeer Alotaibi" userId="S::alosarah@ksu.edu.sa::012f9b2e-5b69-42ed-9d9d-af879b4ac849" providerId="AD" clId="Web-{3D1519AA-27F8-492E-8018-A2992B802F03}" dt="2020-10-26T15:27:33.962" v="292" actId="20577"/>
        <pc:sldMkLst>
          <pc:docMk/>
          <pc:sldMk cId="2092364217" sldId="535"/>
        </pc:sldMkLst>
        <pc:spChg chg="mod">
          <ac:chgData name="Sarah Shoqeer Alotaibi" userId="S::alosarah@ksu.edu.sa::012f9b2e-5b69-42ed-9d9d-af879b4ac849" providerId="AD" clId="Web-{3D1519AA-27F8-492E-8018-A2992B802F03}" dt="2020-10-26T15:27:33.962" v="292" actId="20577"/>
          <ac:spMkLst>
            <pc:docMk/>
            <pc:sldMk cId="2092364217" sldId="535"/>
            <ac:spMk id="6" creationId="{00000000-0000-0000-0000-000000000000}"/>
          </ac:spMkLst>
        </pc:spChg>
      </pc:sldChg>
      <pc:sldChg chg="modSp">
        <pc:chgData name="Sarah Shoqeer Alotaibi" userId="S::alosarah@ksu.edu.sa::012f9b2e-5b69-42ed-9d9d-af879b4ac849" providerId="AD" clId="Web-{3D1519AA-27F8-492E-8018-A2992B802F03}" dt="2020-10-26T15:26:43.632" v="266" actId="20577"/>
        <pc:sldMkLst>
          <pc:docMk/>
          <pc:sldMk cId="1320675494" sldId="536"/>
        </pc:sldMkLst>
        <pc:spChg chg="mod">
          <ac:chgData name="Sarah Shoqeer Alotaibi" userId="S::alosarah@ksu.edu.sa::012f9b2e-5b69-42ed-9d9d-af879b4ac849" providerId="AD" clId="Web-{3D1519AA-27F8-492E-8018-A2992B802F03}" dt="2020-10-26T15:26:43.632" v="266" actId="20577"/>
          <ac:spMkLst>
            <pc:docMk/>
            <pc:sldMk cId="1320675494" sldId="536"/>
            <ac:spMk id="7" creationId="{00000000-0000-0000-0000-000000000000}"/>
          </ac:spMkLst>
        </pc:spChg>
      </pc:sldChg>
    </pc:docChg>
  </pc:docChgLst>
  <pc:docChgLst>
    <pc:chgData name="Afnan Algobail" userId="S::aalgobail@ksu.edu.sa::ea00aeb4-72eb-48ec-8b82-5e455209ca7b" providerId="AD" clId="Web-{3EAD569F-4902-4F45-AF33-522B76E5B2E0}"/>
    <pc:docChg chg="modSld">
      <pc:chgData name="Afnan Algobail" userId="S::aalgobail@ksu.edu.sa::ea00aeb4-72eb-48ec-8b82-5e455209ca7b" providerId="AD" clId="Web-{3EAD569F-4902-4F45-AF33-522B76E5B2E0}" dt="2020-10-12T17:24:10.993" v="9" actId="20577"/>
      <pc:docMkLst>
        <pc:docMk/>
      </pc:docMkLst>
      <pc:sldChg chg="modSp">
        <pc:chgData name="Afnan Algobail" userId="S::aalgobail@ksu.edu.sa::ea00aeb4-72eb-48ec-8b82-5e455209ca7b" providerId="AD" clId="Web-{3EAD569F-4902-4F45-AF33-522B76E5B2E0}" dt="2020-10-12T17:23:45.085" v="5" actId="20577"/>
        <pc:sldMkLst>
          <pc:docMk/>
          <pc:sldMk cId="4108304444" sldId="532"/>
        </pc:sldMkLst>
        <pc:spChg chg="mod">
          <ac:chgData name="Afnan Algobail" userId="S::aalgobail@ksu.edu.sa::ea00aeb4-72eb-48ec-8b82-5e455209ca7b" providerId="AD" clId="Web-{3EAD569F-4902-4F45-AF33-522B76E5B2E0}" dt="2020-10-12T17:23:45.085" v="5" actId="20577"/>
          <ac:spMkLst>
            <pc:docMk/>
            <pc:sldMk cId="4108304444" sldId="532"/>
            <ac:spMk id="3" creationId="{00000000-0000-0000-0000-000000000000}"/>
          </ac:spMkLst>
        </pc:spChg>
      </pc:sldChg>
      <pc:sldChg chg="modSp">
        <pc:chgData name="Afnan Algobail" userId="S::aalgobail@ksu.edu.sa::ea00aeb4-72eb-48ec-8b82-5e455209ca7b" providerId="AD" clId="Web-{3EAD569F-4902-4F45-AF33-522B76E5B2E0}" dt="2020-10-12T17:24:10.977" v="8" actId="20577"/>
        <pc:sldMkLst>
          <pc:docMk/>
          <pc:sldMk cId="591315098" sldId="534"/>
        </pc:sldMkLst>
        <pc:spChg chg="mod">
          <ac:chgData name="Afnan Algobail" userId="S::aalgobail@ksu.edu.sa::ea00aeb4-72eb-48ec-8b82-5e455209ca7b" providerId="AD" clId="Web-{3EAD569F-4902-4F45-AF33-522B76E5B2E0}" dt="2020-10-12T17:24:10.977" v="8" actId="20577"/>
          <ac:spMkLst>
            <pc:docMk/>
            <pc:sldMk cId="591315098" sldId="534"/>
            <ac:spMk id="3" creationId="{00000000-0000-0000-0000-000000000000}"/>
          </ac:spMkLst>
        </pc:spChg>
      </pc:sldChg>
    </pc:docChg>
  </pc:docChgLst>
  <pc:docChgLst>
    <pc:chgData name="Nora Abdullah Alkaldi" userId="S::naalkaldi@ksu.edu.sa::b50b6a0a-3148-4833-a91d-401f54b85632" providerId="AD" clId="Web-{9F195062-E91B-4226-9DEB-099226FBC003}"/>
    <pc:docChg chg="modSld">
      <pc:chgData name="Nora Abdullah Alkaldi" userId="S::naalkaldi@ksu.edu.sa::b50b6a0a-3148-4833-a91d-401f54b85632" providerId="AD" clId="Web-{9F195062-E91B-4226-9DEB-099226FBC003}" dt="2020-10-10T23:54:18.158" v="2" actId="1076"/>
      <pc:docMkLst>
        <pc:docMk/>
      </pc:docMkLst>
      <pc:sldChg chg="modSp">
        <pc:chgData name="Nora Abdullah Alkaldi" userId="S::naalkaldi@ksu.edu.sa::b50b6a0a-3148-4833-a91d-401f54b85632" providerId="AD" clId="Web-{9F195062-E91B-4226-9DEB-099226FBC003}" dt="2020-10-10T23:54:18.158" v="2" actId="1076"/>
        <pc:sldMkLst>
          <pc:docMk/>
          <pc:sldMk cId="1643348970" sldId="531"/>
        </pc:sldMkLst>
        <pc:spChg chg="mod">
          <ac:chgData name="Nora Abdullah Alkaldi" userId="S::naalkaldi@ksu.edu.sa::b50b6a0a-3148-4833-a91d-401f54b85632" providerId="AD" clId="Web-{9F195062-E91B-4226-9DEB-099226FBC003}" dt="2020-10-10T23:54:18.158" v="2" actId="1076"/>
          <ac:spMkLst>
            <pc:docMk/>
            <pc:sldMk cId="1643348970" sldId="531"/>
            <ac:spMk id="2" creationId="{00000000-0000-0000-0000-000000000000}"/>
          </ac:spMkLst>
        </pc:spChg>
      </pc:sldChg>
    </pc:docChg>
  </pc:docChgLst>
  <pc:docChgLst>
    <pc:chgData name="Zahida Almuallem" userId="S::zalmuallem@ksu.edu.sa::f6b0df71-4211-47d6-8039-1fe1a1bb5bdb" providerId="AD" clId="Web-{FAE81190-1EFD-657A-B23F-3DAB583AC596}"/>
    <pc:docChg chg="modSld">
      <pc:chgData name="Zahida Almuallem" userId="S::zalmuallem@ksu.edu.sa::f6b0df71-4211-47d6-8039-1fe1a1bb5bdb" providerId="AD" clId="Web-{FAE81190-1EFD-657A-B23F-3DAB583AC596}" dt="2024-11-02T11:55:46.285" v="0" actId="1076"/>
      <pc:docMkLst>
        <pc:docMk/>
      </pc:docMkLst>
      <pc:sldChg chg="modSp">
        <pc:chgData name="Zahida Almuallem" userId="S::zalmuallem@ksu.edu.sa::f6b0df71-4211-47d6-8039-1fe1a1bb5bdb" providerId="AD" clId="Web-{FAE81190-1EFD-657A-B23F-3DAB583AC596}" dt="2024-11-02T11:55:46.285" v="0" actId="1076"/>
        <pc:sldMkLst>
          <pc:docMk/>
          <pc:sldMk cId="697835763" sldId="521"/>
        </pc:sldMkLst>
        <pc:grpChg chg="mod">
          <ac:chgData name="Zahida Almuallem" userId="S::zalmuallem@ksu.edu.sa::f6b0df71-4211-47d6-8039-1fe1a1bb5bdb" providerId="AD" clId="Web-{FAE81190-1EFD-657A-B23F-3DAB583AC596}" dt="2024-11-02T11:55:46.285" v="0" actId="1076"/>
          <ac:grpSpMkLst>
            <pc:docMk/>
            <pc:sldMk cId="697835763" sldId="521"/>
            <ac:grpSpMk id="6" creationId="{00000000-0000-0000-0000-000000000000}"/>
          </ac:grpSpMkLst>
        </pc:grpChg>
      </pc:sldChg>
    </pc:docChg>
  </pc:docChgLst>
  <pc:docChgLst>
    <pc:chgData name="Sarah Shoqeer Alotaibi" userId="S::alosarah@ksu.edu.sa::012f9b2e-5b69-42ed-9d9d-af879b4ac849" providerId="AD" clId="Web-{83BA9C22-6748-47CA-9A24-F30DD1441D6F}"/>
    <pc:docChg chg="modSld">
      <pc:chgData name="Sarah Shoqeer Alotaibi" userId="S::alosarah@ksu.edu.sa::012f9b2e-5b69-42ed-9d9d-af879b4ac849" providerId="AD" clId="Web-{83BA9C22-6748-47CA-9A24-F30DD1441D6F}" dt="2020-10-13T08:27:27.938" v="73" actId="20577"/>
      <pc:docMkLst>
        <pc:docMk/>
      </pc:docMkLst>
      <pc:sldChg chg="modSp">
        <pc:chgData name="Sarah Shoqeer Alotaibi" userId="S::alosarah@ksu.edu.sa::012f9b2e-5b69-42ed-9d9d-af879b4ac849" providerId="AD" clId="Web-{83BA9C22-6748-47CA-9A24-F30DD1441D6F}" dt="2020-10-13T08:27:27.922" v="72" actId="20577"/>
        <pc:sldMkLst>
          <pc:docMk/>
          <pc:sldMk cId="1676627633" sldId="523"/>
        </pc:sldMkLst>
        <pc:spChg chg="mod">
          <ac:chgData name="Sarah Shoqeer Alotaibi" userId="S::alosarah@ksu.edu.sa::012f9b2e-5b69-42ed-9d9d-af879b4ac849" providerId="AD" clId="Web-{83BA9C22-6748-47CA-9A24-F30DD1441D6F}" dt="2020-10-13T08:27:27.922" v="72" actId="20577"/>
          <ac:spMkLst>
            <pc:docMk/>
            <pc:sldMk cId="1676627633" sldId="523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6A248-46FA-405C-83CA-86B737D2C1D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3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will happen if you round /</a:t>
            </a:r>
            <a:r>
              <a:rPr lang="en-US" baseline="0" dirty="0"/>
              <a:t> ceil / floor a negative number ?</a:t>
            </a:r>
          </a:p>
          <a:p>
            <a:endParaRPr lang="en-US" baseline="0" dirty="0"/>
          </a:p>
          <a:p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   ceil(-3.2)= -3.0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round(-3.2)= -3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round(-3.7)= -4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endParaRPr lang="en-US" sz="1200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  ceil( 3.2)= 4.0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round( 3.2)= 3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round( 3.7)= 4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6A248-46FA-405C-83CA-86B737D2C1D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6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616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Predefined Methods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From “Java Programming...” D.S. Malik – Ch7</a:t>
            </a:r>
          </a:p>
        </p:txBody>
      </p:sp>
    </p:spTree>
    <p:extLst>
      <p:ext uri="{BB962C8B-B14F-4D97-AF65-F5344CB8AC3E}">
        <p14:creationId xmlns:p14="http://schemas.microsoft.com/office/powerpoint/2010/main" val="3110841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The </a:t>
            </a:r>
            <a:r>
              <a:rPr lang="en-US" sz="4000" b="1" dirty="0" err="1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Math.random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()</a:t>
            </a:r>
            <a:r>
              <a:rPr lang="en-US" sz="4000" dirty="0"/>
              <a:t> method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b="1" dirty="0" err="1">
                <a:solidFill>
                  <a:schemeClr val="accent2"/>
                </a:solidFill>
                <a:latin typeface="Courier New"/>
                <a:cs typeface="Courier New"/>
              </a:rPr>
              <a:t>Math.random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()</a:t>
            </a:r>
            <a:r>
              <a:rPr lang="en-US" altLang="en-US" dirty="0"/>
              <a:t>returns a random 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double</a:t>
            </a:r>
            <a:r>
              <a:rPr lang="en-US" altLang="en-US" dirty="0"/>
              <a:t> that is greater than or equal to zero and less than 1, i.e., 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[0,1[</a:t>
            </a:r>
          </a:p>
          <a:p>
            <a:r>
              <a:rPr lang="en-US" altLang="en-US" dirty="0"/>
              <a:t>You can scale the result using addition and multiplication</a:t>
            </a:r>
          </a:p>
          <a:p>
            <a:r>
              <a:rPr lang="en-US" altLang="en-US" dirty="0"/>
              <a:t>Example:</a:t>
            </a:r>
          </a:p>
          <a:p>
            <a:pPr lvl="1"/>
            <a:r>
              <a:rPr lang="en-US" altLang="en-US" dirty="0"/>
              <a:t>the following simulates rolling a six sided die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int die = (int) (6.0 * </a:t>
            </a:r>
            <a:r>
              <a:rPr lang="en-US" altLang="en-US" b="1" err="1">
                <a:solidFill>
                  <a:schemeClr val="accent2"/>
                </a:solidFill>
                <a:latin typeface="Courier New"/>
                <a:cs typeface="Courier New"/>
              </a:rPr>
              <a:t>Math.random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())+1;</a:t>
            </a: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/>
              <a:cs typeface="Courier New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27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9417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400" dirty="0"/>
              <a:t>The </a:t>
            </a:r>
            <a:r>
              <a:rPr lang="en-US" altLang="en-US" sz="4400" dirty="0">
                <a:solidFill>
                  <a:schemeClr val="accent2"/>
                </a:solidFill>
                <a:latin typeface="Courier New" panose="02070309020205020404" pitchFamily="49" charset="0"/>
              </a:rPr>
              <a:t>Character</a:t>
            </a:r>
            <a:r>
              <a:rPr lang="en-US" sz="4400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179512" y="1023115"/>
            <a:ext cx="8856984" cy="5705233"/>
            <a:chOff x="794331" y="608749"/>
            <a:chExt cx="8096250" cy="5963904"/>
          </a:xfrm>
        </p:grpSpPr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2"/>
            <a:srcRect b="86201"/>
            <a:stretch>
              <a:fillRect/>
            </a:stretch>
          </p:blipFill>
          <p:spPr bwMode="auto">
            <a:xfrm>
              <a:off x="794331" y="2745213"/>
              <a:ext cx="8096250" cy="79692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pic>
          <p:nvPicPr>
            <p:cNvPr id="13" name="Picture 8"/>
            <p:cNvPicPr>
              <a:picLocks noChangeAspect="1" noChangeArrowheads="1"/>
            </p:cNvPicPr>
            <p:nvPr/>
          </p:nvPicPr>
          <p:blipFill rotWithShape="1">
            <a:blip r:embed="rId2"/>
            <a:srcRect t="-503"/>
            <a:stretch/>
          </p:blipFill>
          <p:spPr bwMode="auto">
            <a:xfrm>
              <a:off x="794331" y="608749"/>
              <a:ext cx="8096250" cy="5963904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45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// assume you did: import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java.lang.Character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.*;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String str = "I got\t30 cats.\n";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oneChar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int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,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ws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=0, digits=0;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en-US" sz="18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str.length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{ 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oneChar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str.charAt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>
                <a:solidFill>
                  <a:schemeClr val="accent2"/>
                </a:solidFill>
                <a:latin typeface="Courier New"/>
                <a:cs typeface="Courier New"/>
              </a:rPr>
              <a:t>   if (Character.isWhitespace(oneChar))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ws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++;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   else if 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Character.isDigit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oneChar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))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digits++;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("the string: \"" + str +"\" has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ws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= " + </a:t>
            </a:r>
            <a:endParaRPr lang="en-US" sz="18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                    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ws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 + " digits= " + digits);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Character.toUpperCase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str.charAt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(2)));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str.toUpperCase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());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04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Example 2 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30200" y="1515534"/>
                <a:ext cx="8229600" cy="4876800"/>
              </a:xfrm>
            </p:spPr>
            <p:txBody>
              <a:bodyPr/>
              <a:lstStyle/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Write a complete program that computes the length of a side of a triangle using the following formula: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𝑎</m:t>
                    </m:r>
                    <m:r>
                      <a:rPr lang="en-US" baseline="3000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𝑏</m:t>
                    </m:r>
                    <m:r>
                      <a:rPr lang="en-US" baseline="3000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</m:t>
                    </m:r>
                    <m:r>
                      <a:rPr lang="en-US" baseline="3000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−2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𝑏𝑐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𝑐𝑜𝑠</m:t>
                    </m:r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θ</m:t>
                    </m:r>
                  </m:oMath>
                </a14:m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spcBef>
                    <a:spcPts val="400"/>
                  </a:spcBef>
                  <a:buClr>
                    <a:srgbClr val="FF0000"/>
                  </a:buClr>
                  <a:buSzPct val="68000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The lengths of the sides b and c are given in cm.</a:t>
                </a:r>
              </a:p>
              <a:p>
                <a:pPr algn="just">
                  <a:spcBef>
                    <a:spcPts val="400"/>
                  </a:spcBef>
                  <a:buClr>
                    <a:srgbClr val="FF0000"/>
                  </a:buClr>
                  <a:buSzPct val="68000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The angle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θ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is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given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in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degrees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None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0200" y="1515534"/>
                <a:ext cx="8229600" cy="4876800"/>
              </a:xfrm>
              <a:blipFill>
                <a:blip r:embed="rId3"/>
                <a:stretch>
                  <a:fillRect l="-519" t="-1375" r="-1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48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static </a:t>
            </a:r>
            <a:r>
              <a:rPr lang="en-US" dirty="0"/>
              <a:t>Statement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2604" y="1600200"/>
            <a:ext cx="8544910" cy="4876800"/>
          </a:xfrm>
        </p:spPr>
        <p:txBody>
          <a:bodyPr>
            <a:normAutofit/>
          </a:bodyPr>
          <a:lstStyle/>
          <a:p>
            <a:r>
              <a:rPr lang="en-US" dirty="0"/>
              <a:t>For simplification, Java 5.0 introduces the following import statement: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static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java.packageName.ClassName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you include this statement in the program, you can </a:t>
            </a:r>
            <a:r>
              <a:rPr lang="en-US" dirty="0">
                <a:solidFill>
                  <a:schemeClr val="tx2"/>
                </a:solidFill>
              </a:rPr>
              <a:t>omit the name of the class and the dot operator</a:t>
            </a:r>
            <a:r>
              <a:rPr lang="en-US" dirty="0"/>
              <a:t> when calling a method.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2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static </a:t>
            </a:r>
            <a:r>
              <a:rPr lang="en-US" dirty="0"/>
              <a:t>Statement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68018" y="1584434"/>
            <a:ext cx="8781390" cy="4876800"/>
          </a:xfrm>
        </p:spPr>
        <p:txBody>
          <a:bodyPr>
            <a:normAutofit/>
          </a:bodyPr>
          <a:lstStyle/>
          <a:p>
            <a:r>
              <a:rPr lang="en-US" dirty="0"/>
              <a:t>For example: </a:t>
            </a:r>
          </a:p>
          <a:p>
            <a:pPr lvl="1"/>
            <a:r>
              <a:rPr lang="en-US" dirty="0"/>
              <a:t>If you include: 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     import static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java.lang.Math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pPr lvl="1"/>
            <a:r>
              <a:rPr lang="en-US" dirty="0"/>
              <a:t>you can simply call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abs(x)</a:t>
            </a:r>
          </a:p>
          <a:p>
            <a:pPr lvl="1"/>
            <a:r>
              <a:rPr lang="en-US" dirty="0"/>
              <a:t>instead of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Math.abs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(x)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you include: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     import static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java.lang.Character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pPr lvl="1"/>
            <a:r>
              <a:rPr lang="en-US" dirty="0"/>
              <a:t>you can simply call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toLowerCase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lvl="1"/>
            <a:r>
              <a:rPr lang="en-US" dirty="0"/>
              <a:t>instead of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Character.toLowerCase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</a:t>
            </a:r>
            <a:r>
              <a:rPr lang="en-US" dirty="0"/>
              <a:t>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9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vs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890966"/>
            <a:ext cx="8735760" cy="2343699"/>
            <a:chOff x="319087" y="812026"/>
            <a:chExt cx="7804900" cy="2203830"/>
          </a:xfrm>
        </p:grpSpPr>
        <p:sp>
          <p:nvSpPr>
            <p:cNvPr id="8" name="TextBox 7"/>
            <p:cNvSpPr txBox="1"/>
            <p:nvPr/>
          </p:nvSpPr>
          <p:spPr>
            <a:xfrm>
              <a:off x="740114" y="812026"/>
              <a:ext cx="7383873" cy="217056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import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java.lang.Math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.*;	    </a:t>
              </a:r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//</a:t>
              </a:r>
              <a:r>
                <a:rPr lang="en-US" b="1" dirty="0" err="1">
                  <a:solidFill>
                    <a:srgbClr val="00B050"/>
                  </a:solidFill>
                  <a:latin typeface="Courier New" pitchFamily="49" charset="0"/>
                </a:rPr>
                <a:t>java.lang</a:t>
              </a:r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 is the package; </a:t>
              </a:r>
            </a:p>
            <a:p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				    //Math is the class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public class MathTest1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{ public static void main (String[]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args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) {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int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rand = (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int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)(</a:t>
              </a:r>
              <a:r>
                <a:rPr lang="en-US" b="1" dirty="0" err="1">
                  <a:solidFill>
                    <a:schemeClr val="tx2"/>
                  </a:solidFill>
                  <a:latin typeface="Courier New" pitchFamily="49" charset="0"/>
                </a:rPr>
                <a:t>Math.random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()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*10);	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double c60 = </a:t>
              </a:r>
              <a:r>
                <a:rPr lang="en-US" b="1" dirty="0" err="1">
                  <a:solidFill>
                    <a:schemeClr val="tx2"/>
                  </a:solidFill>
                  <a:latin typeface="Courier New" pitchFamily="49" charset="0"/>
                </a:rPr>
                <a:t>Math.cos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(</a:t>
              </a:r>
              <a:r>
                <a:rPr lang="en-US" b="1" dirty="0" err="1">
                  <a:solidFill>
                    <a:schemeClr val="tx2"/>
                  </a:solidFill>
                  <a:latin typeface="Courier New" pitchFamily="49" charset="0"/>
                </a:rPr>
                <a:t>Math.PI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/3);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</a:t>
              </a:r>
              <a:r>
                <a:rPr lang="en-US" sz="1600" b="1" dirty="0" err="1">
                  <a:solidFill>
                    <a:schemeClr val="accent2"/>
                  </a:solidFill>
                  <a:latin typeface="Courier New" pitchFamily="49" charset="0"/>
                </a:rPr>
                <a:t>System.out.printf</a:t>
              </a:r>
              <a:r>
                <a:rPr lang="en-US" sz="1600" b="1" dirty="0">
                  <a:solidFill>
                    <a:schemeClr val="accent2"/>
                  </a:solidFill>
                  <a:latin typeface="Courier New" pitchFamily="49" charset="0"/>
                </a:rPr>
                <a:t> (“Random = %d and cos(60)= %f”, rand, c60);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}}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9087" y="845290"/>
              <a:ext cx="386010" cy="2170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0" y="4429222"/>
            <a:ext cx="8735759" cy="2343699"/>
            <a:chOff x="319087" y="812026"/>
            <a:chExt cx="7804899" cy="2203830"/>
          </a:xfrm>
        </p:grpSpPr>
        <p:sp>
          <p:nvSpPr>
            <p:cNvPr id="14" name="TextBox 13"/>
            <p:cNvSpPr txBox="1"/>
            <p:nvPr/>
          </p:nvSpPr>
          <p:spPr>
            <a:xfrm>
              <a:off x="740113" y="812026"/>
              <a:ext cx="7383873" cy="217056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import 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static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java.lang.Math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.*; </a:t>
              </a:r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//</a:t>
              </a:r>
              <a:r>
                <a:rPr lang="en-US" b="1" dirty="0" err="1">
                  <a:solidFill>
                    <a:srgbClr val="00B050"/>
                  </a:solidFill>
                  <a:latin typeface="Courier New" pitchFamily="49" charset="0"/>
                </a:rPr>
                <a:t>java.lang</a:t>
              </a:r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 is the package; </a:t>
              </a:r>
            </a:p>
            <a:p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				     // Math is the class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public class MathTest2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{ public static void main (String[]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args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) {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double rand = (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int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)(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random()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*10); 		</a:t>
              </a:r>
              <a:endParaRPr lang="en-US" b="1" dirty="0">
                <a:solidFill>
                  <a:srgbClr val="00B050"/>
                </a:solidFill>
                <a:latin typeface="Courier New" pitchFamily="49" charset="0"/>
              </a:endParaRP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double c60 = 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cos(PI/3);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</a:t>
              </a:r>
              <a:r>
                <a:rPr lang="en-US" sz="1600" b="1" dirty="0" err="1">
                  <a:solidFill>
                    <a:schemeClr val="accent2"/>
                  </a:solidFill>
                  <a:latin typeface="Courier New" pitchFamily="49" charset="0"/>
                </a:rPr>
                <a:t>System.out.printf</a:t>
              </a:r>
              <a:r>
                <a:rPr lang="en-US" sz="1600" b="1" dirty="0">
                  <a:solidFill>
                    <a:schemeClr val="accent2"/>
                  </a:solidFill>
                  <a:latin typeface="Courier New" pitchFamily="49" charset="0"/>
                </a:rPr>
                <a:t> (“Random = %d and cos(60)= %f”, rand, c60);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}}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9087" y="845290"/>
              <a:ext cx="386010" cy="2170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16" name="Explosion 1 15"/>
          <p:cNvSpPr/>
          <p:nvPr/>
        </p:nvSpPr>
        <p:spPr>
          <a:xfrm rot="1363004">
            <a:off x="5618701" y="4256111"/>
            <a:ext cx="3443006" cy="1889938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static</a:t>
            </a:r>
            <a:r>
              <a:rPr lang="en-US" sz="1600" dirty="0">
                <a:solidFill>
                  <a:schemeClr val="tx1"/>
                </a:solidFill>
              </a:rPr>
              <a:t> means you may omit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class Name and dot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6375915" y="2506703"/>
            <a:ext cx="2498915" cy="850966"/>
          </a:xfrm>
          <a:prstGeom prst="wedgeRoundRectCallout">
            <a:avLst>
              <a:gd name="adj1" fmla="val -77511"/>
              <a:gd name="adj2" fmla="val 3443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What is the range produced?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7390207" y="1033678"/>
            <a:ext cx="1345553" cy="779555"/>
          </a:xfrm>
          <a:prstGeom prst="wedgeRoundRectCallout">
            <a:avLst>
              <a:gd name="adj1" fmla="val -40975"/>
              <a:gd name="adj2" fmla="val 143983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0 - 9</a:t>
            </a:r>
          </a:p>
        </p:txBody>
      </p:sp>
    </p:spTree>
    <p:extLst>
      <p:ext uri="{BB962C8B-B14F-4D97-AF65-F5344CB8AC3E}">
        <p14:creationId xmlns:p14="http://schemas.microsoft.com/office/powerpoint/2010/main" val="381218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3. PARSING NUMERIC STRINGS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string that consists of only an integer or a floating-point number is called a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numeric string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numeric string can contain a minus sign.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numeric strings include: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“2015”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“-20”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“144.45”</a:t>
            </a:r>
          </a:p>
          <a:p>
            <a:pPr lvl="1"/>
            <a:r>
              <a:rPr lang="en-US" sz="1800" dirty="0">
                <a:latin typeface="Tahoma"/>
                <a:ea typeface="Tahoma"/>
                <a:cs typeface="Tahoma"/>
              </a:rPr>
              <a:t>“-53.99”</a:t>
            </a:r>
          </a:p>
          <a:p>
            <a:pPr marL="274320" lvl="1" indent="0">
              <a:buNone/>
            </a:pPr>
            <a:endParaRPr lang="en-US" sz="1800" dirty="0">
              <a:latin typeface="Tahoma"/>
              <a:ea typeface="Tahoma"/>
              <a:cs typeface="Tahoma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order to process numeric strings as numbers (addition, multiplication,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…), they must be converted first into numbers.</a:t>
            </a:r>
          </a:p>
          <a:p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64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3. PARSING NUMERIC STRINGS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0144" y="2589810"/>
            <a:ext cx="864096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Integer.parseInt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strExpression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converts a numeric string to an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/>
                <a:ea typeface="Tahoma"/>
                <a:cs typeface="Tahoma"/>
              </a:rPr>
              <a:t>Integer.parseInt</a:t>
            </a:r>
            <a:r>
              <a:rPr lang="en-US" sz="2000" dirty="0">
                <a:solidFill>
                  <a:srgbClr val="00B050"/>
                </a:solidFill>
                <a:latin typeface="Tahoma"/>
                <a:ea typeface="Tahoma"/>
                <a:cs typeface="Tahoma"/>
              </a:rPr>
              <a:t> (strExp1) </a:t>
            </a:r>
            <a:r>
              <a:rPr lang="en-US" sz="2000" dirty="0">
                <a:latin typeface="Tahoma"/>
                <a:ea typeface="Tahoma"/>
                <a:cs typeface="Tahoma"/>
                <a:sym typeface="Wingdings" panose="05000000000000000000" pitchFamily="2" charset="2"/>
              </a:rPr>
              <a:t>  </a:t>
            </a:r>
            <a:r>
              <a:rPr lang="en-US" sz="2000" dirty="0">
                <a:latin typeface="Tahoma"/>
                <a:ea typeface="Tahoma"/>
                <a:cs typeface="Tahoma"/>
              </a:rPr>
              <a:t>2015</a:t>
            </a:r>
            <a:endParaRPr lang="en-US" sz="2000" dirty="0">
              <a:solidFill>
                <a:srgbClr val="00B050"/>
              </a:solidFill>
              <a:latin typeface="Tahoma"/>
              <a:ea typeface="Tahoma"/>
              <a:cs typeface="Tahoma"/>
            </a:endParaRP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Integer.parseInt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(strExp2)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3955828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Float.parseFloat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strExpression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converts a numeric string to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Float.parseFloat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(strExp2)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-20.0      (as a float)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Float.parseFloat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(strExp3)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144.45    (as a float)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5318121"/>
            <a:ext cx="8892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Double.parseDouble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strExpression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converts a numeric string to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Double.parseDouble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(strExp2) 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-20.0      (as a double)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Double.parseDouble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(strExp3)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144.45    (as a double)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144" y="154491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Assume we have: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strExp1 = “2015”,     strExp2 = “-20”,   strExp3 = “144.45”;</a:t>
            </a:r>
          </a:p>
        </p:txBody>
      </p:sp>
    </p:spTree>
    <p:extLst>
      <p:ext uri="{BB962C8B-B14F-4D97-AF65-F5344CB8AC3E}">
        <p14:creationId xmlns:p14="http://schemas.microsoft.com/office/powerpoint/2010/main" val="132067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buNone/>
            </a:pPr>
            <a:r>
              <a:rPr lang="en-US" dirty="0"/>
              <a:t>In this example we will read a line from the user in the format: </a:t>
            </a:r>
            <a:r>
              <a:rPr lang="en-US" dirty="0">
                <a:solidFill>
                  <a:srgbClr val="C00000"/>
                </a:solidFill>
              </a:rPr>
              <a:t>name age height </a:t>
            </a:r>
            <a:r>
              <a:rPr lang="en-US" dirty="0"/>
              <a:t>and then divide the whole string into three variables: </a:t>
            </a:r>
          </a:p>
          <a:p>
            <a:pPr marL="0" indent="0" algn="just">
              <a:lnSpc>
                <a:spcPct val="114000"/>
              </a:lnSpc>
              <a:buNone/>
            </a:pPr>
            <a:r>
              <a:rPr lang="en-US" dirty="0">
                <a:solidFill>
                  <a:srgbClr val="00B050"/>
                </a:solidFill>
              </a:rPr>
              <a:t>name</a:t>
            </a:r>
            <a:r>
              <a:rPr lang="en-US" dirty="0"/>
              <a:t> of type String, </a:t>
            </a:r>
          </a:p>
          <a:p>
            <a:pPr marL="0" indent="0" algn="just">
              <a:lnSpc>
                <a:spcPct val="114000"/>
              </a:lnSpc>
              <a:buNone/>
            </a:pPr>
            <a:r>
              <a:rPr lang="en-US" dirty="0">
                <a:solidFill>
                  <a:srgbClr val="00B050"/>
                </a:solidFill>
              </a:rPr>
              <a:t>age</a:t>
            </a:r>
            <a:r>
              <a:rPr lang="en-US" dirty="0"/>
              <a:t> of type Integer, </a:t>
            </a:r>
          </a:p>
          <a:p>
            <a:pPr marL="0" indent="0" algn="just">
              <a:lnSpc>
                <a:spcPct val="114000"/>
              </a:lnSpc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height</a:t>
            </a:r>
            <a:r>
              <a:rPr lang="en-US" dirty="0"/>
              <a:t> of type double.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8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latin typeface="Tahoma" charset="0"/>
                <a:cs typeface="Arial" charset="0"/>
              </a:rPr>
              <a:t>Introduction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latin typeface="Tahoma" charset="0"/>
                <a:cs typeface="Arial" charset="0"/>
              </a:rPr>
              <a:t>Mathematical Methods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latin typeface="Tahoma" charset="0"/>
                <a:cs typeface="Arial" charset="0"/>
              </a:rPr>
              <a:t>Character Manipulation Methods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import static </a:t>
            </a:r>
            <a:r>
              <a:rPr lang="en-US" sz="2000" dirty="0">
                <a:latin typeface="Tahoma" charset="0"/>
                <a:cs typeface="Arial" charset="0"/>
              </a:rPr>
              <a:t>Statements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latin typeface="Tahoma" charset="0"/>
                <a:cs typeface="Arial" charset="0"/>
              </a:rPr>
              <a:t>Parsing Methods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>
              <a:latin typeface="Tahoma" charset="0"/>
              <a:cs typeface="Arial" charset="0"/>
            </a:endParaRPr>
          </a:p>
          <a:p>
            <a:pPr marL="0" indent="0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>
              <a:latin typeface="Tahoma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247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1" y="1600200"/>
            <a:ext cx="9021170" cy="4876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import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java.util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.*;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    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public static void main(String []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args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){        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Scanner input = new Scanner(System.in);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(“Enter your name, age, and height: “);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String str =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input.nextLine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int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first_space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 =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str.indexOf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(" ");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int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second_space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 =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str.indexOf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(" ",first_space+1);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String name =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str.substring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(0,first_space);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int year =   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     </a:t>
            </a:r>
            <a:r>
              <a:rPr lang="en-US" sz="1600" b="1" err="1">
                <a:solidFill>
                  <a:srgbClr val="00B050"/>
                </a:solidFill>
                <a:latin typeface="Courier New"/>
                <a:cs typeface="Courier New"/>
              </a:rPr>
              <a:t>Integer.parseInt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str.substring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(first_space+1,second_space));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double height =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        </a:t>
            </a:r>
            <a:r>
              <a:rPr lang="en-US" sz="1600" b="1" err="1">
                <a:solidFill>
                  <a:srgbClr val="00B050"/>
                </a:solidFill>
                <a:latin typeface="Courier New"/>
                <a:cs typeface="Courier New"/>
              </a:rPr>
              <a:t>Double.parseDouble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str.substring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(second_space+1));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600" b="1">
                <a:solidFill>
                  <a:schemeClr val="accent2"/>
                </a:solidFill>
                <a:latin typeface="Courier New"/>
                <a:cs typeface="Courier New"/>
              </a:rPr>
              <a:t>(name + " will be " + (height+2.0)+ </a:t>
            </a:r>
            <a:endParaRPr lang="en-US" sz="16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" tall when he turns " +(year+1));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// end main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// end 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15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 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Use the Java built-in methods to compute the roots of a quadratic equation in x of the form: ax</a:t>
                </a:r>
                <a:r>
                  <a:rPr lang="en-US" baseline="30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+ </a:t>
                </a:r>
                <a:r>
                  <a:rPr lang="en-US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bx</a:t>
                </a: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+ c = 0.</a:t>
                </a:r>
              </a:p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spcBef>
                    <a:spcPts val="400"/>
                  </a:spcBef>
                  <a:buClr>
                    <a:srgbClr val="FF0000"/>
                  </a:buClr>
                  <a:buSzPct val="68000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The two roots are defined as:</a:t>
                </a:r>
              </a:p>
              <a:p>
                <a:pPr algn="just">
                  <a:spcBef>
                    <a:spcPts val="400"/>
                  </a:spcBef>
                  <a:buClr>
                    <a:srgbClr val="FF0000"/>
                  </a:buClr>
                  <a:buSzPct val="68000"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None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root1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baseline="3000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−4</m:t>
                            </m:r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</a:p>
              <a:p>
                <a:pPr marL="0" indent="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None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</a:p>
              <a:p>
                <a:pPr marL="0" indent="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None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root2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baseline="3000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−4</m:t>
                            </m:r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den>
                    </m:f>
                  </m:oMath>
                </a14:m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250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5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Pre-defined methods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chemeClr val="tx2"/>
                </a:solidFill>
              </a:rPr>
              <a:t>predefined method </a:t>
            </a:r>
            <a:r>
              <a:rPr lang="en-US" dirty="0"/>
              <a:t>is an existing method that is written and provided by Java. </a:t>
            </a:r>
          </a:p>
          <a:p>
            <a:r>
              <a:rPr lang="en-US" dirty="0"/>
              <a:t>In Java, predefined methods are organized as a collection of classes, called </a:t>
            </a:r>
            <a:r>
              <a:rPr lang="en-US" dirty="0">
                <a:solidFill>
                  <a:schemeClr val="tx2"/>
                </a:solidFill>
              </a:rPr>
              <a:t>class libraries</a:t>
            </a:r>
            <a:r>
              <a:rPr lang="en-US" dirty="0"/>
              <a:t>.</a:t>
            </a:r>
          </a:p>
          <a:p>
            <a:r>
              <a:rPr lang="en-US" dirty="0"/>
              <a:t>Class libraries are stored in </a:t>
            </a:r>
            <a:r>
              <a:rPr lang="en-US" dirty="0">
                <a:solidFill>
                  <a:schemeClr val="tx2"/>
                </a:solidFill>
              </a:rPr>
              <a:t>packages</a:t>
            </a:r>
            <a:r>
              <a:rPr lang="en-US" dirty="0"/>
              <a:t>.</a:t>
            </a:r>
          </a:p>
          <a:p>
            <a:r>
              <a:rPr lang="en-US" dirty="0"/>
              <a:t>The programmer can use a predefined method immediately after importing the relevant package.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nextInt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nextDouble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dirty="0" err="1"/>
              <a:t>etc</a:t>
            </a:r>
            <a:r>
              <a:rPr lang="en-US" dirty="0"/>
              <a:t>… with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Scanners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equals(…),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toUpperCase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dirty="0" err="1"/>
              <a:t>etc</a:t>
            </a:r>
            <a:r>
              <a:rPr lang="en-US" dirty="0"/>
              <a:t>… with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Strings</a:t>
            </a:r>
          </a:p>
          <a:p>
            <a:endParaRPr 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4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Pre-defined methods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seen methods like these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nextInt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nextDouble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dirty="0" err="1"/>
              <a:t>etc</a:t>
            </a:r>
            <a:r>
              <a:rPr lang="en-US" dirty="0"/>
              <a:t>… with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Scanners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equals(…),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toUpperCase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dirty="0" err="1"/>
              <a:t>etc</a:t>
            </a:r>
            <a:r>
              <a:rPr lang="en-US" dirty="0"/>
              <a:t>… with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Strings 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</a:rPr>
              <a:t>,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They were used with objects of those classes</a:t>
            </a:r>
          </a:p>
          <a:p>
            <a:r>
              <a:rPr lang="en-US" dirty="0"/>
              <a:t>Syntax of a call: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objectName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.methodName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(parameters)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4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Pre-defined methods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will see methods like these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pow(3,2), cos(theta), </a:t>
            </a:r>
            <a:r>
              <a:rPr lang="en-US" dirty="0" err="1"/>
              <a:t>etc</a:t>
            </a:r>
            <a:r>
              <a:rPr lang="en-US" dirty="0"/>
              <a:t>… for class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Math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isDigit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toUpperCase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), </a:t>
            </a:r>
            <a:r>
              <a:rPr lang="en-US" dirty="0" err="1"/>
              <a:t>etc</a:t>
            </a:r>
            <a:r>
              <a:rPr lang="en-US" dirty="0"/>
              <a:t>… for class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Character</a:t>
            </a:r>
            <a:endParaRPr lang="en-US" dirty="0"/>
          </a:p>
          <a:p>
            <a:r>
              <a:rPr lang="en-US" dirty="0"/>
              <a:t>These do NOT need an object of those classes</a:t>
            </a:r>
          </a:p>
          <a:p>
            <a:r>
              <a:rPr lang="en-US" dirty="0"/>
              <a:t>Syntax of a call: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className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.methodName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(parameters)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6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statements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methods in this lecture belong to the </a:t>
            </a:r>
            <a:r>
              <a:rPr lang="en-US" dirty="0">
                <a:solidFill>
                  <a:schemeClr val="tx2"/>
                </a:solidFill>
              </a:rPr>
              <a:t>package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java.lang</a:t>
            </a:r>
            <a:endParaRPr 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dirty="0"/>
              <a:t>You have seen import statements like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java.util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r>
              <a:rPr lang="en-US" dirty="0"/>
              <a:t>We can have import statements like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java.lang.Math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r>
              <a:rPr lang="en-US" dirty="0"/>
              <a:t>But we will also see statements like this: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static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java.lang.Math.* ;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5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The 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Math</a:t>
            </a:r>
            <a:r>
              <a:rPr lang="en-US" sz="4000" dirty="0"/>
              <a:t> Class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Provides many standard mathematical constants and methods: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E = 2.7182818283590455;</a:t>
            </a:r>
          </a:p>
          <a:p>
            <a:pPr marL="274320" lvl="1" indent="0"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PI = 3.141592653689793;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787" y="3531490"/>
            <a:ext cx="8513403" cy="3121561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4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The 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Math</a:t>
            </a:r>
            <a:r>
              <a:rPr lang="en-US" sz="4000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429194" y="1631883"/>
            <a:ext cx="8336434" cy="4546590"/>
            <a:chOff x="1514475" y="2861324"/>
            <a:chExt cx="6421997" cy="3734739"/>
          </a:xfrm>
        </p:grpSpPr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3"/>
            <a:srcRect b="90425"/>
            <a:stretch>
              <a:fillRect/>
            </a:stretch>
          </p:blipFill>
          <p:spPr bwMode="auto">
            <a:xfrm>
              <a:off x="1516062" y="2861324"/>
              <a:ext cx="6420410" cy="577995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3"/>
            <a:srcRect t="47420"/>
            <a:stretch>
              <a:fillRect/>
            </a:stretch>
          </p:blipFill>
          <p:spPr bwMode="auto">
            <a:xfrm>
              <a:off x="1514475" y="3425028"/>
              <a:ext cx="6420410" cy="3171035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35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The 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Math</a:t>
            </a:r>
            <a:r>
              <a:rPr lang="en-US" sz="4000" dirty="0"/>
              <a:t> Class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190223"/>
              </p:ext>
            </p:extLst>
          </p:nvPr>
        </p:nvGraphicFramePr>
        <p:xfrm>
          <a:off x="173426" y="1422211"/>
          <a:ext cx="8671035" cy="45686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3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83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2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Value returned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Example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Return Type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Argument Type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Description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  <a:latin typeface="+mn-lt"/>
                        </a:rPr>
                        <a:t>Name</a:t>
                      </a:r>
                      <a:endParaRPr lang="ar-SA" sz="14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510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1.0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Math.cos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(0.0)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cosine of x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(x is in radians)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</a:t>
                      </a:r>
                    </a:p>
                  </a:txBody>
                  <a:tcPr marL="114209" marR="57105" marT="60960" marB="6096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118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0.0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Math.sin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(0.0)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sine of x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(x is in radians)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sin(x)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36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0.0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Math.tan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(0.0)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tangent of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x</a:t>
                      </a:r>
                    </a:p>
                    <a:p>
                      <a:pPr algn="l" rtl="0" fontAlgn="t"/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(x is in radians)</a:t>
                      </a:r>
                    </a:p>
                  </a:txBody>
                  <a:tcPr marL="57105" marR="57105" marT="60960" marB="6096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tan(x)</a:t>
                      </a:r>
                    </a:p>
                  </a:txBody>
                  <a:tcPr marL="57105" marR="57105" marT="60960" marB="6096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20.086</a:t>
                      </a:r>
                    </a:p>
                    <a:p>
                      <a:pPr algn="l" rtl="0"/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Math.exp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(3.0); 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value of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ea typeface="Tahoma" panose="020B0604030504040204" pitchFamily="34" charset="0"/>
                          <a:cs typeface="DokChampa" panose="020B0604020202020204" pitchFamily="34" charset="-34"/>
                        </a:rPr>
                        <a:t>e</a:t>
                      </a: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ea typeface="Tahoma" panose="020B0604030504040204" pitchFamily="34" charset="0"/>
                          <a:cs typeface="DokChampa" panose="020B0604020202020204" pitchFamily="34" charset="-34"/>
                        </a:rPr>
                        <a:t>x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ea typeface="Tahoma" panose="020B0604030504040204" pitchFamily="34" charset="0"/>
                          <a:cs typeface="DokChampa" panose="020B0604020202020204" pitchFamily="34" charset="-34"/>
                        </a:rPr>
                        <a:t>; where e is approximately 2.718.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0.693</a:t>
                      </a:r>
                    </a:p>
                    <a:p>
                      <a:pPr algn="l" rtl="0"/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Math.log( 2.00)</a:t>
                      </a:r>
                      <a:endParaRPr lang="ar-SA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dirty="0"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natural logarithm (base E) of x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log(x)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3.00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Math.log10</a:t>
                      </a:r>
                    </a:p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(1000.00) 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base 10 logarithm of x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log10(x)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48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3A170E-156D-4C94-8535-DFEC87111315}"/>
</file>

<file path=customXml/itemProps2.xml><?xml version="1.0" encoding="utf-8"?>
<ds:datastoreItem xmlns:ds="http://schemas.openxmlformats.org/officeDocument/2006/customXml" ds:itemID="{440FBF66-6174-4572-9A7B-32A4BFA7C1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EDE13E-E62D-4AAA-9752-62AFEE737DC5}">
  <ds:schemaRefs>
    <ds:schemaRef ds:uri="http://schemas.microsoft.com/office/2006/metadata/properties"/>
    <ds:schemaRef ds:uri="http://purl.org/dc/terms/"/>
    <ds:schemaRef ds:uri="32d064c7-3ed7-4051-9d9c-e267f97a39a0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f46b0662-ecca-458e-adb0-fe435d1783ab"/>
    <ds:schemaRef ds:uri="2504cb85-4bca-4c62-bd2f-0a6db465873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2776</TotalTime>
  <Words>987</Words>
  <Application>Microsoft Office PowerPoint</Application>
  <PresentationFormat>On-screen Show (4:3)</PresentationFormat>
  <Paragraphs>278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Predefined Methods</vt:lpstr>
      <vt:lpstr>Outline</vt:lpstr>
      <vt:lpstr>Pre-defined methods</vt:lpstr>
      <vt:lpstr>Pre-defined methods</vt:lpstr>
      <vt:lpstr>Pre-defined methods</vt:lpstr>
      <vt:lpstr>import statements</vt:lpstr>
      <vt:lpstr>The Math Class</vt:lpstr>
      <vt:lpstr>The Math Class</vt:lpstr>
      <vt:lpstr>The Math Class</vt:lpstr>
      <vt:lpstr>The Math.random() method</vt:lpstr>
      <vt:lpstr>The Character Class</vt:lpstr>
      <vt:lpstr>Example 1</vt:lpstr>
      <vt:lpstr>Example 2 </vt:lpstr>
      <vt:lpstr>import static Statement</vt:lpstr>
      <vt:lpstr>import static Statement</vt:lpstr>
      <vt:lpstr>import vs import static</vt:lpstr>
      <vt:lpstr>3. PARSING NUMERIC STRINGS</vt:lpstr>
      <vt:lpstr>3. PARSING NUMERIC STRINGS</vt:lpstr>
      <vt:lpstr>Parsing Example</vt:lpstr>
      <vt:lpstr>Parsing Example</vt:lpstr>
      <vt:lpstr>Self-Check Exercises  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Nadia</cp:lastModifiedBy>
  <cp:revision>325</cp:revision>
  <dcterms:created xsi:type="dcterms:W3CDTF">2004-08-20T17:48:18Z</dcterms:created>
  <dcterms:modified xsi:type="dcterms:W3CDTF">2024-11-02T11:55:46Z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8800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