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4"/>
  </p:sldMasterIdLst>
  <p:notesMasterIdLst>
    <p:notesMasterId r:id="rId22"/>
  </p:notesMasterIdLst>
  <p:handoutMasterIdLst>
    <p:handoutMasterId r:id="rId23"/>
  </p:handoutMasterIdLst>
  <p:sldIdLst>
    <p:sldId id="560" r:id="rId5"/>
    <p:sldId id="571" r:id="rId6"/>
    <p:sldId id="573" r:id="rId7"/>
    <p:sldId id="437" r:id="rId8"/>
    <p:sldId id="568" r:id="rId9"/>
    <p:sldId id="438" r:id="rId10"/>
    <p:sldId id="569" r:id="rId11"/>
    <p:sldId id="439" r:id="rId12"/>
    <p:sldId id="440" r:id="rId13"/>
    <p:sldId id="441" r:id="rId14"/>
    <p:sldId id="565" r:id="rId15"/>
    <p:sldId id="574" r:id="rId16"/>
    <p:sldId id="566" r:id="rId17"/>
    <p:sldId id="575" r:id="rId18"/>
    <p:sldId id="564" r:id="rId19"/>
    <p:sldId id="567" r:id="rId20"/>
    <p:sldId id="56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00"/>
    <a:srgbClr val="DFDB25"/>
    <a:srgbClr val="EDE5AB"/>
    <a:srgbClr val="00E874"/>
    <a:srgbClr val="0033CC"/>
    <a:srgbClr val="00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36CC6-50D9-4247-8006-E0E51B683F40}" v="12" dt="2020-11-05T08:37:10.260"/>
    <p1510:client id="{BAF5A130-18E1-4CD8-9F20-D4F7B82DCB46}" v="39" dt="2020-11-05T07:44:14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517" autoAdjust="0"/>
  </p:normalViewPr>
  <p:slideViewPr>
    <p:cSldViewPr>
      <p:cViewPr varScale="1">
        <p:scale>
          <a:sx n="118" d="100"/>
          <a:sy n="118" d="100"/>
        </p:scale>
        <p:origin x="20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BAF5A130-18E1-4CD8-9F20-D4F7B82DCB46}"/>
    <pc:docChg chg="modSld">
      <pc:chgData name="Sarah Shoqeer Alotaibi" userId="S::alosarah@ksu.edu.sa::012f9b2e-5b69-42ed-9d9d-af879b4ac849" providerId="AD" clId="Web-{BAF5A130-18E1-4CD8-9F20-D4F7B82DCB46}" dt="2020-11-05T07:44:10.435" v="37" actId="20577"/>
      <pc:docMkLst>
        <pc:docMk/>
      </pc:docMkLst>
      <pc:sldChg chg="modSp">
        <pc:chgData name="Sarah Shoqeer Alotaibi" userId="S::alosarah@ksu.edu.sa::012f9b2e-5b69-42ed-9d9d-af879b4ac849" providerId="AD" clId="Web-{BAF5A130-18E1-4CD8-9F20-D4F7B82DCB46}" dt="2020-11-05T07:44:10.435" v="37" actId="20577"/>
        <pc:sldMkLst>
          <pc:docMk/>
          <pc:sldMk cId="1333687453" sldId="564"/>
        </pc:sldMkLst>
        <pc:spChg chg="mod">
          <ac:chgData name="Sarah Shoqeer Alotaibi" userId="S::alosarah@ksu.edu.sa::012f9b2e-5b69-42ed-9d9d-af879b4ac849" providerId="AD" clId="Web-{BAF5A130-18E1-4CD8-9F20-D4F7B82DCB46}" dt="2020-11-05T07:44:10.435" v="37" actId="20577"/>
          <ac:spMkLst>
            <pc:docMk/>
            <pc:sldMk cId="1333687453" sldId="564"/>
            <ac:spMk id="20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9A636CC6-50D9-4247-8006-E0E51B683F40}"/>
    <pc:docChg chg="modSld">
      <pc:chgData name="Sarah Shoqeer Alotaibi" userId="S::alosarah@ksu.edu.sa::012f9b2e-5b69-42ed-9d9d-af879b4ac849" providerId="AD" clId="Web-{9A636CC6-50D9-4247-8006-E0E51B683F40}" dt="2020-11-05T08:37:07.073" v="10"/>
      <pc:docMkLst>
        <pc:docMk/>
      </pc:docMkLst>
      <pc:sldChg chg="addSp delSp modSp">
        <pc:chgData name="Sarah Shoqeer Alotaibi" userId="S::alosarah@ksu.edu.sa::012f9b2e-5b69-42ed-9d9d-af879b4ac849" providerId="AD" clId="Web-{9A636CC6-50D9-4247-8006-E0E51B683F40}" dt="2020-11-05T08:37:07.073" v="10"/>
        <pc:sldMkLst>
          <pc:docMk/>
          <pc:sldMk cId="3958980433" sldId="563"/>
        </pc:sldMkLst>
        <pc:spChg chg="add del mod">
          <ac:chgData name="Sarah Shoqeer Alotaibi" userId="S::alosarah@ksu.edu.sa::012f9b2e-5b69-42ed-9d9d-af879b4ac849" providerId="AD" clId="Web-{9A636CC6-50D9-4247-8006-E0E51B683F40}" dt="2020-11-05T08:37:07.073" v="10"/>
          <ac:spMkLst>
            <pc:docMk/>
            <pc:sldMk cId="3958980433" sldId="563"/>
            <ac:spMk id="2" creationId="{B78C39CB-D0FC-4CED-98D5-1D891CE49F99}"/>
          </ac:spMkLst>
        </pc:spChg>
        <pc:spChg chg="mod">
          <ac:chgData name="Sarah Shoqeer Alotaibi" userId="S::alosarah@ksu.edu.sa::012f9b2e-5b69-42ed-9d9d-af879b4ac849" providerId="AD" clId="Web-{9A636CC6-50D9-4247-8006-E0E51B683F40}" dt="2020-11-05T08:37:00.932" v="6" actId="20577"/>
          <ac:spMkLst>
            <pc:docMk/>
            <pc:sldMk cId="3958980433" sldId="563"/>
            <ac:spMk id="21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</dgm:pt>
    <dgm:pt modelId="{E932BD4F-4F49-43A2-8EB8-A227BB553B69}" type="pres">
      <dgm:prSet presAssocID="{DDC0844A-8A6D-4DA1-97DC-BE774B978D09}" presName="sibTrans" presStyleLbl="sibTrans2D1" presStyleIdx="0" presStyleCnt="5"/>
      <dgm:spPr/>
    </dgm:pt>
    <dgm:pt modelId="{5F51C130-C788-4995-ABFF-AE38309CDEA7}" type="pres">
      <dgm:prSet presAssocID="{DDC0844A-8A6D-4DA1-97DC-BE774B978D09}" presName="connectorText" presStyleLbl="sibTrans2D1" presStyleIdx="0" presStyleCnt="5"/>
      <dgm:spPr/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</dgm:pt>
    <dgm:pt modelId="{A7911058-C5CD-4748-95B9-38D3C0B6AC7A}" type="pres">
      <dgm:prSet presAssocID="{5EDE1F42-034D-4AF4-944E-AE20FE5799B9}" presName="sibTrans" presStyleLbl="sibTrans2D1" presStyleIdx="1" presStyleCnt="5"/>
      <dgm:spPr/>
    </dgm:pt>
    <dgm:pt modelId="{65A0C94D-B128-401E-9416-E49032F25175}" type="pres">
      <dgm:prSet presAssocID="{5EDE1F42-034D-4AF4-944E-AE20FE5799B9}" presName="connectorText" presStyleLbl="sibTrans2D1" presStyleIdx="1" presStyleCnt="5"/>
      <dgm:spPr/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</dgm:pt>
    <dgm:pt modelId="{85756B87-5E3E-4A9A-B134-405630E3C0D8}" type="pres">
      <dgm:prSet presAssocID="{CA293851-EE18-46B6-BE7E-D43CC6229429}" presName="sibTrans" presStyleLbl="sibTrans2D1" presStyleIdx="2" presStyleCnt="5"/>
      <dgm:spPr/>
    </dgm:pt>
    <dgm:pt modelId="{52598EB8-5AF2-41A8-8D72-CFFEDC43607A}" type="pres">
      <dgm:prSet presAssocID="{CA293851-EE18-46B6-BE7E-D43CC6229429}" presName="connectorText" presStyleLbl="sibTrans2D1" presStyleIdx="2" presStyleCnt="5"/>
      <dgm:spPr/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</dgm:pt>
    <dgm:pt modelId="{2486E82F-3867-4017-AB93-A353238E08EE}" type="pres">
      <dgm:prSet presAssocID="{81A2F876-8A1B-4E1E-A2D6-60BB02D839B6}" presName="sibTrans" presStyleLbl="sibTrans2D1" presStyleIdx="3" presStyleCnt="5"/>
      <dgm:spPr/>
    </dgm:pt>
    <dgm:pt modelId="{7C28028F-7089-4DFF-8D38-3EF584F615CB}" type="pres">
      <dgm:prSet presAssocID="{81A2F876-8A1B-4E1E-A2D6-60BB02D839B6}" presName="connectorText" presStyleLbl="sibTrans2D1" presStyleIdx="3" presStyleCnt="5"/>
      <dgm:spPr/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</dgm:pt>
    <dgm:pt modelId="{E1CAA60B-20E5-4CC7-959E-4215AFA240F0}" type="pres">
      <dgm:prSet presAssocID="{EAE5EC5B-5CA9-4CCF-902D-12A38C9E41E9}" presName="sibTrans" presStyleLbl="sibTrans2D1" presStyleIdx="4" presStyleCnt="5"/>
      <dgm:spPr/>
    </dgm:pt>
    <dgm:pt modelId="{9EC2F24E-9D6B-419C-980C-ED72FB82AC16}" type="pres">
      <dgm:prSet presAssocID="{EAE5EC5B-5CA9-4CCF-902D-12A38C9E41E9}" presName="connectorText" presStyleLbl="sibTrans2D1" presStyleIdx="4" presStyleCnt="5"/>
      <dgm:spPr/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</dgm:pt>
  </dgm:ptLst>
  <dgm:cxnLst>
    <dgm:cxn modelId="{C35FED04-58A4-4163-B5DD-7463F7AD88CD}" type="presOf" srcId="{EAE5EC5B-5CA9-4CCF-902D-12A38C9E41E9}" destId="{E1CAA60B-20E5-4CC7-959E-4215AFA240F0}" srcOrd="0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834FAA24-F74F-41CE-A2DE-A0F941C6E84A}" type="presOf" srcId="{5EDE1F42-034D-4AF4-944E-AE20FE5799B9}" destId="{A7911058-C5CD-4748-95B9-38D3C0B6AC7A}" srcOrd="0" destOrd="0" presId="urn:microsoft.com/office/officeart/2005/8/layout/process1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096A5E2E-4107-447F-BE76-339257956C97}" type="presOf" srcId="{22AC20DB-14CE-4236-A487-BD323AE2D6D1}" destId="{FA014C74-2537-4E96-9309-4CFAD85AEFA9}" srcOrd="0" destOrd="0" presId="urn:microsoft.com/office/officeart/2005/8/layout/process1"/>
    <dgm:cxn modelId="{03EB3233-22BF-48C5-91B7-4581A4AFE736}" type="presOf" srcId="{EAE5EC5B-5CA9-4CCF-902D-12A38C9E41E9}" destId="{9EC2F24E-9D6B-419C-980C-ED72FB82AC16}" srcOrd="1" destOrd="0" presId="urn:microsoft.com/office/officeart/2005/8/layout/process1"/>
    <dgm:cxn modelId="{5292923B-3EF1-4000-B936-15B98521B5A5}" type="presOf" srcId="{CA293851-EE18-46B6-BE7E-D43CC6229429}" destId="{85756B87-5E3E-4A9A-B134-405630E3C0D8}" srcOrd="0" destOrd="0" presId="urn:microsoft.com/office/officeart/2005/8/layout/process1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CD861851-1CB6-4421-9A47-107BFFE2EB08}" type="presOf" srcId="{DDC0844A-8A6D-4DA1-97DC-BE774B978D09}" destId="{E932BD4F-4F49-43A2-8EB8-A227BB553B69}" srcOrd="0" destOrd="0" presId="urn:microsoft.com/office/officeart/2005/8/layout/process1"/>
    <dgm:cxn modelId="{4B6A5360-7D88-4A4B-ABE5-7415F07BC797}" type="presOf" srcId="{CA293851-EE18-46B6-BE7E-D43CC6229429}" destId="{52598EB8-5AF2-41A8-8D72-CFFEDC43607A}" srcOrd="1" destOrd="0" presId="urn:microsoft.com/office/officeart/2005/8/layout/process1"/>
    <dgm:cxn modelId="{9EE19B68-E706-4245-8F61-9F66B3CD2BE7}" type="presOf" srcId="{7BCECEC0-D87C-485A-B3B0-D9986C3A8F00}" destId="{16C2CEC5-C1A6-4F5E-84B8-B899B555589F}" srcOrd="0" destOrd="0" presId="urn:microsoft.com/office/officeart/2005/8/layout/process1"/>
    <dgm:cxn modelId="{160EF06E-D59F-4833-A03B-86F5F921D923}" type="presOf" srcId="{DDC0844A-8A6D-4DA1-97DC-BE774B978D09}" destId="{5F51C130-C788-4995-ABFF-AE38309CDEA7}" srcOrd="1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48892375-8124-4108-8A2E-687985FE44E0}" type="presOf" srcId="{764D4B9F-18F3-4A8A-9251-47BF17DE5347}" destId="{4AED909F-80B1-4151-9546-47AE0FD46572}" srcOrd="0" destOrd="0" presId="urn:microsoft.com/office/officeart/2005/8/layout/process1"/>
    <dgm:cxn modelId="{DB464A9A-F04B-46E4-AEF3-7C809AB9551E}" type="presOf" srcId="{1712EB15-C8EF-48DD-ADB8-5C8F27DEF597}" destId="{B3B54A5C-EEB7-4C82-9206-949FE55F539B}" srcOrd="0" destOrd="0" presId="urn:microsoft.com/office/officeart/2005/8/layout/process1"/>
    <dgm:cxn modelId="{561FDC9E-48B6-49C6-B032-B4212774735C}" type="presOf" srcId="{B021DE09-03CC-4AEC-8E2F-133142CCABCE}" destId="{C030BD08-7DD2-4A42-827D-48E409CB5908}" srcOrd="0" destOrd="0" presId="urn:microsoft.com/office/officeart/2005/8/layout/process1"/>
    <dgm:cxn modelId="{415717BB-B4FD-499F-9C2F-B65EA36DD803}" type="presOf" srcId="{F5540FC4-3E39-4F97-8530-18650C5FE587}" destId="{87A9538A-AF08-4FCE-BBAD-DD09ADD44041}" srcOrd="0" destOrd="0" presId="urn:microsoft.com/office/officeart/2005/8/layout/process1"/>
    <dgm:cxn modelId="{8BBF18D1-3794-4236-A3E9-F55F6EE0FC71}" type="presOf" srcId="{9EAB0E56-5A15-4C2E-8E0C-E4803CCFB3DE}" destId="{E0C12CDB-3BA8-4398-9544-4A174E72E9C9}" srcOrd="0" destOrd="0" presId="urn:microsoft.com/office/officeart/2005/8/layout/process1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9D5163DF-B706-49E6-9199-53E5CE3B0BC0}" type="presOf" srcId="{81A2F876-8A1B-4E1E-A2D6-60BB02D839B6}" destId="{2486E82F-3867-4017-AB93-A353238E08EE}" srcOrd="0" destOrd="0" presId="urn:microsoft.com/office/officeart/2005/8/layout/process1"/>
    <dgm:cxn modelId="{B73713F3-CDA0-4AC3-B076-ED5DF9A66E72}" type="presOf" srcId="{5EDE1F42-034D-4AF4-944E-AE20FE5799B9}" destId="{65A0C94D-B128-401E-9416-E49032F25175}" srcOrd="1" destOrd="0" presId="urn:microsoft.com/office/officeart/2005/8/layout/process1"/>
    <dgm:cxn modelId="{CBF59FFF-9F3D-4C70-9B7C-4C387F4521D2}" type="presOf" srcId="{81A2F876-8A1B-4E1E-A2D6-60BB02D839B6}" destId="{7C28028F-7089-4DFF-8D38-3EF584F615CB}" srcOrd="1" destOrd="0" presId="urn:microsoft.com/office/officeart/2005/8/layout/process1"/>
    <dgm:cxn modelId="{B329ECCB-FEC6-4F49-9896-8F38CC3641E7}" type="presParOf" srcId="{16C2CEC5-C1A6-4F5E-84B8-B899B555589F}" destId="{B3B54A5C-EEB7-4C82-9206-949FE55F539B}" srcOrd="0" destOrd="0" presId="urn:microsoft.com/office/officeart/2005/8/layout/process1"/>
    <dgm:cxn modelId="{4B639108-31EF-4CD5-95E9-16F942C08ACD}" type="presParOf" srcId="{16C2CEC5-C1A6-4F5E-84B8-B899B555589F}" destId="{E932BD4F-4F49-43A2-8EB8-A227BB553B69}" srcOrd="1" destOrd="0" presId="urn:microsoft.com/office/officeart/2005/8/layout/process1"/>
    <dgm:cxn modelId="{F518B91C-29E6-4F5B-9DC0-D6E9A0BF706F}" type="presParOf" srcId="{E932BD4F-4F49-43A2-8EB8-A227BB553B69}" destId="{5F51C130-C788-4995-ABFF-AE38309CDEA7}" srcOrd="0" destOrd="0" presId="urn:microsoft.com/office/officeart/2005/8/layout/process1"/>
    <dgm:cxn modelId="{39DB493C-5D91-4DD8-92BF-FC5251B32F0D}" type="presParOf" srcId="{16C2CEC5-C1A6-4F5E-84B8-B899B555589F}" destId="{87A9538A-AF08-4FCE-BBAD-DD09ADD44041}" srcOrd="2" destOrd="0" presId="urn:microsoft.com/office/officeart/2005/8/layout/process1"/>
    <dgm:cxn modelId="{264713C7-F28C-4A8A-A4A3-00753B6D1D60}" type="presParOf" srcId="{16C2CEC5-C1A6-4F5E-84B8-B899B555589F}" destId="{A7911058-C5CD-4748-95B9-38D3C0B6AC7A}" srcOrd="3" destOrd="0" presId="urn:microsoft.com/office/officeart/2005/8/layout/process1"/>
    <dgm:cxn modelId="{9F3E87B2-B9A2-4420-A0C3-CF5175197626}" type="presParOf" srcId="{A7911058-C5CD-4748-95B9-38D3C0B6AC7A}" destId="{65A0C94D-B128-401E-9416-E49032F25175}" srcOrd="0" destOrd="0" presId="urn:microsoft.com/office/officeart/2005/8/layout/process1"/>
    <dgm:cxn modelId="{6DA92838-255C-4392-977A-464F15AAB130}" type="presParOf" srcId="{16C2CEC5-C1A6-4F5E-84B8-B899B555589F}" destId="{FA014C74-2537-4E96-9309-4CFAD85AEFA9}" srcOrd="4" destOrd="0" presId="urn:microsoft.com/office/officeart/2005/8/layout/process1"/>
    <dgm:cxn modelId="{EA99351A-601A-479D-BE0E-9C9FDBA1CB3E}" type="presParOf" srcId="{16C2CEC5-C1A6-4F5E-84B8-B899B555589F}" destId="{85756B87-5E3E-4A9A-B134-405630E3C0D8}" srcOrd="5" destOrd="0" presId="urn:microsoft.com/office/officeart/2005/8/layout/process1"/>
    <dgm:cxn modelId="{7B903094-F458-4308-B5C2-CC242ED2A925}" type="presParOf" srcId="{85756B87-5E3E-4A9A-B134-405630E3C0D8}" destId="{52598EB8-5AF2-41A8-8D72-CFFEDC43607A}" srcOrd="0" destOrd="0" presId="urn:microsoft.com/office/officeart/2005/8/layout/process1"/>
    <dgm:cxn modelId="{0CDAD482-589C-493B-A5C8-BBDE8CC9F14F}" type="presParOf" srcId="{16C2CEC5-C1A6-4F5E-84B8-B899B555589F}" destId="{E0C12CDB-3BA8-4398-9544-4A174E72E9C9}" srcOrd="6" destOrd="0" presId="urn:microsoft.com/office/officeart/2005/8/layout/process1"/>
    <dgm:cxn modelId="{53828BA3-FDF5-4EA3-BF5C-B52A02F0619A}" type="presParOf" srcId="{16C2CEC5-C1A6-4F5E-84B8-B899B555589F}" destId="{2486E82F-3867-4017-AB93-A353238E08EE}" srcOrd="7" destOrd="0" presId="urn:microsoft.com/office/officeart/2005/8/layout/process1"/>
    <dgm:cxn modelId="{583B074A-DDAB-4B14-9A0E-F8AA7BD1FCFE}" type="presParOf" srcId="{2486E82F-3867-4017-AB93-A353238E08EE}" destId="{7C28028F-7089-4DFF-8D38-3EF584F615CB}" srcOrd="0" destOrd="0" presId="urn:microsoft.com/office/officeart/2005/8/layout/process1"/>
    <dgm:cxn modelId="{8CD1EB1B-9A43-49B6-83E7-560F4F98AEAD}" type="presParOf" srcId="{16C2CEC5-C1A6-4F5E-84B8-B899B555589F}" destId="{C030BD08-7DD2-4A42-827D-48E409CB5908}" srcOrd="8" destOrd="0" presId="urn:microsoft.com/office/officeart/2005/8/layout/process1"/>
    <dgm:cxn modelId="{66F094FC-55AA-4ECD-9877-19189E3497D5}" type="presParOf" srcId="{16C2CEC5-C1A6-4F5E-84B8-B899B555589F}" destId="{E1CAA60B-20E5-4CC7-959E-4215AFA240F0}" srcOrd="9" destOrd="0" presId="urn:microsoft.com/office/officeart/2005/8/layout/process1"/>
    <dgm:cxn modelId="{4F741632-8E9F-4FC6-9195-0B6657B4505B}" type="presParOf" srcId="{E1CAA60B-20E5-4CC7-959E-4215AFA240F0}" destId="{9EC2F24E-9D6B-419C-980C-ED72FB82AC16}" srcOrd="0" destOrd="0" presId="urn:microsoft.com/office/officeart/2005/8/layout/process1"/>
    <dgm:cxn modelId="{A3DC86E8-5334-4C1C-87A3-9DE079F23C7D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3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3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3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3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3"/>
      </dsp:txXfrm>
    </dsp:sp>
    <dsp:sp modelId="{E1CAA60B-20E5-4CC7-959E-4215AFA240F0}">
      <dsp:nvSpPr>
        <dsp:cNvPr id="0" name=""/>
        <dsp:cNvSpPr/>
      </dsp:nvSpPr>
      <dsp:spPr>
        <a:xfrm>
          <a:off x="689229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892290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1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5845242-B7F9-5D4F-A61A-A5FE49649C6A}" type="datetime1">
              <a:rPr lang="en-US"/>
              <a:pPr>
                <a:defRPr/>
              </a:pPr>
              <a:t>10/13/23</a:t>
            </a:fld>
            <a:endParaRPr lang="en-US"/>
          </a:p>
        </p:txBody>
      </p:sp>
      <p:sp>
        <p:nvSpPr>
          <p:cNvPr id="76804" name="Rectangle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27A4C85-2CE6-A44C-9CAE-62F392436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9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6009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26009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26009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0101" name="Notes Placeholder 26010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26010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3" name="Slide Number Placeholder 26010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D7A715-5791-5E42-8F97-4F066321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7A715-5791-5E42-8F97-4F06632143E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2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2339975" y="2420938"/>
            <a:ext cx="6477000" cy="14684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cap="all" baseline="0"/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636912"/>
            <a:ext cx="6477000" cy="3230488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cap="all" baseline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8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404813"/>
            <a:ext cx="5867400" cy="412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3691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0DDFE17-8A8B-8748-B89D-FCB1F7F7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6302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4E3C-DF08-2D43-BFAC-866B9527B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91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7138-6252-814C-8701-C2B50B30C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2234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0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4A12-A135-F749-B181-BFE0BD3C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69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E581-6B36-5244-9D2A-41EB9DD5F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6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43FF8F-FB68-524B-A787-D575C647C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24268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2FA77C-5DC1-4248-9ADF-43B650D7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07194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82EFBC-0BE0-EB47-9DD0-732CBCF31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992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927D-07FD-DA4B-A372-DAE7B3CF2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21DAC1-5975-1349-8527-F0E66D2A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994134"/>
            <a:ext cx="1615307" cy="121148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6BADA5-4A37-A346-A163-6E6B68157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004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6088A0-DE7B-8E44-9C37-315B1522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3" r:id="rId2"/>
    <p:sldLayoutId id="2147483834" r:id="rId3"/>
    <p:sldLayoutId id="2147483838" r:id="rId4"/>
    <p:sldLayoutId id="2147483839" r:id="rId5"/>
    <p:sldLayoutId id="2147483840" r:id="rId6"/>
    <p:sldLayoutId id="2147483835" r:id="rId7"/>
    <p:sldLayoutId id="2147483841" r:id="rId8"/>
    <p:sldLayoutId id="2147483842" r:id="rId9"/>
    <p:sldLayoutId id="2147483843" r:id="rId10"/>
    <p:sldLayoutId id="2147483836" r:id="rId11"/>
    <p:sldLayoutId id="2147483844" r:id="rId12"/>
    <p:sldLayoutId id="2147483847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800" kern="1200">
          <a:solidFill>
            <a:srgbClr val="215D77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200" kern="1200">
          <a:solidFill>
            <a:srgbClr val="07192C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2751D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FB400"/>
        </a:buClr>
        <a:buSzPct val="65000"/>
        <a:buFont typeface="Wingdings" charset="0"/>
        <a:buChar char=""/>
        <a:defRPr sz="2000" kern="1200">
          <a:solidFill>
            <a:srgbClr val="1B374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3FF8F-FB68-524B-A787-D575C647C0D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778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hape 2324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 (continued)</a:t>
            </a:r>
          </a:p>
        </p:txBody>
      </p:sp>
      <p:sp>
        <p:nvSpPr>
          <p:cNvPr id="95234" name="Shape 23245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methodABC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</a:t>
            </a:r>
            <a:r>
              <a:rPr lang="en-US" sz="2000" dirty="0" err="1">
                <a:solidFill>
                  <a:schemeClr val="accent2"/>
                </a:solidFill>
                <a:latin typeface="Courier New" charset="0"/>
                <a:ea typeface="MS PGothic" charset="0"/>
                <a:cs typeface="MS PGothic" charset="0"/>
              </a:rPr>
              <a:t>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methodABC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 marL="0" indent="0">
              <a:buNone/>
            </a:pPr>
            <a:r>
              <a:rPr lang="en-US" sz="2800" dirty="0"/>
              <a:t>   </a:t>
            </a:r>
          </a:p>
          <a:p>
            <a:r>
              <a:rPr lang="en-US" sz="2800" dirty="0"/>
              <a:t>Both these method headings have the same name and same formal parameter list </a:t>
            </a:r>
          </a:p>
          <a:p>
            <a:r>
              <a:rPr lang="en-US" sz="2800" dirty="0"/>
              <a:t>These method headings are </a:t>
            </a:r>
            <a:r>
              <a:rPr lang="en-US" sz="2800" b="1" dirty="0">
                <a:solidFill>
                  <a:srgbClr val="C00000"/>
                </a:solidFill>
              </a:rPr>
              <a:t>incorrect</a:t>
            </a:r>
            <a:r>
              <a:rPr lang="en-US" sz="2800" dirty="0"/>
              <a:t> for the purpose of overloading the method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methodABC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/>
              <a:t>The compiler will generate a syntax error</a:t>
            </a:r>
          </a:p>
          <a:p>
            <a:pPr lvl="1"/>
            <a:r>
              <a:rPr lang="en-US" sz="2400" dirty="0"/>
              <a:t>Notice that the return types of these method headings are different</a:t>
            </a:r>
          </a:p>
        </p:txBody>
      </p:sp>
      <p:sp>
        <p:nvSpPr>
          <p:cNvPr id="93186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542AAD0-EDE9-C340-B921-D9529EBF439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Overloading and Type Conversion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Remember the compiler attempts to overload </a:t>
            </a:r>
            <a:r>
              <a:rPr lang="en-US" altLang="en-US" sz="2800" b="1" dirty="0"/>
              <a:t>before</a:t>
            </a:r>
            <a:r>
              <a:rPr lang="en-US" altLang="en-US" sz="2800" dirty="0"/>
              <a:t> it does type conversion</a:t>
            </a:r>
          </a:p>
          <a:p>
            <a:pPr lvl="1"/>
            <a:r>
              <a:rPr lang="en-US" altLang="en-US" sz="2200" dirty="0"/>
              <a:t>for example: if you have </a:t>
            </a: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x)</a:t>
            </a:r>
            <a:endParaRPr lang="en-US" altLang="en-US" sz="1800" dirty="0"/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byte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x)</a:t>
            </a:r>
            <a:endParaRPr lang="en-US" sz="1800" dirty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 lvl="2"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long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 </a:t>
            </a:r>
          </a:p>
          <a:p>
            <a:pPr lvl="1"/>
            <a:r>
              <a:rPr lang="en-US" altLang="en-US" sz="2200" dirty="0"/>
              <a:t>calling:</a:t>
            </a:r>
          </a:p>
          <a:p>
            <a:pPr lvl="2"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3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) </a:t>
            </a:r>
          </a:p>
          <a:p>
            <a:pPr lvl="1"/>
            <a:r>
              <a:rPr lang="en-US" altLang="en-US" sz="2200" dirty="0"/>
              <a:t>will have the complier </a:t>
            </a:r>
            <a:r>
              <a:rPr lang="en-US" altLang="en-US" sz="2200" b="1" dirty="0"/>
              <a:t>first</a:t>
            </a:r>
            <a:r>
              <a:rPr lang="en-US" altLang="en-US" sz="2200" dirty="0"/>
              <a:t> look for an overloaded method over that takes an </a:t>
            </a:r>
            <a:r>
              <a:rPr lang="en-US" altLang="en-US" sz="2200" b="1" dirty="0"/>
              <a:t>integer</a:t>
            </a:r>
            <a:r>
              <a:rPr lang="en-US" altLang="en-US" sz="2200" dirty="0"/>
              <a:t>, if it does not find it, it will try to do conversion, here it converts to </a:t>
            </a:r>
            <a:r>
              <a:rPr lang="en-US" altLang="en-US" sz="2200" b="1" dirty="0"/>
              <a:t>long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455096"/>
              </p:ext>
            </p:extLst>
          </p:nvPr>
        </p:nvGraphicFramePr>
        <p:xfrm>
          <a:off x="590872" y="5877272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57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Overloading and Type Conversion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Overloading and automatic type conversion can conflict</a:t>
            </a:r>
          </a:p>
          <a:p>
            <a:pPr lvl="1"/>
            <a:r>
              <a:rPr lang="en-US" altLang="en-US" sz="2200" dirty="0"/>
              <a:t>for example: if you have </a:t>
            </a: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// d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d</a:t>
            </a:r>
            <a:endParaRPr lang="en-US" altLang="en-US" sz="1800" dirty="0"/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	// d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int</a:t>
            </a:r>
            <a:endParaRPr lang="en-US" sz="1800" dirty="0">
              <a:latin typeface="Courier New" charset="0"/>
              <a:ea typeface="MS PGothic" charset="0"/>
              <a:cs typeface="MS PGothic" charset="0"/>
            </a:endParaRP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	//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d</a:t>
            </a:r>
            <a:endParaRPr lang="en-US" sz="1800" dirty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 lvl="1"/>
            <a:r>
              <a:rPr lang="en-US" altLang="en-US" sz="2200" dirty="0"/>
              <a:t>calling:</a:t>
            </a:r>
          </a:p>
          <a:p>
            <a:pPr lvl="2"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3,3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); </a:t>
            </a:r>
          </a:p>
          <a:p>
            <a:pPr lvl="1"/>
            <a:r>
              <a:rPr lang="en-US" altLang="en-US" sz="2200" dirty="0"/>
              <a:t>will have the complier </a:t>
            </a:r>
            <a:r>
              <a:rPr lang="en-US" altLang="en-US" sz="2200" b="1" dirty="0"/>
              <a:t>first</a:t>
            </a:r>
            <a:r>
              <a:rPr lang="en-US" altLang="en-US" sz="2200" dirty="0"/>
              <a:t> look for an overloaded method over that takes two integers, if it does not find it, it will try to do conversion</a:t>
            </a:r>
          </a:p>
          <a:p>
            <a:pPr lvl="1"/>
            <a:r>
              <a:rPr lang="en-US" altLang="en-US" sz="2200" dirty="0"/>
              <a:t>here it gets confusing </a:t>
            </a:r>
            <a:r>
              <a:rPr lang="en-US" altLang="en-US" sz="2200" dirty="0">
                <a:sym typeface="Wingdings" panose="05000000000000000000" pitchFamily="2" charset="2"/>
              </a:rPr>
              <a:t> ambiguous  causes an error</a:t>
            </a:r>
          </a:p>
          <a:p>
            <a:pPr marL="366713" lvl="1" indent="0">
              <a:buNone/>
            </a:pPr>
            <a:r>
              <a:rPr lang="en-US" altLang="en-US" sz="2200" dirty="0">
                <a:sym typeface="Wingdings" panose="05000000000000000000" pitchFamily="2" charset="2"/>
              </a:rPr>
              <a:t>    because the 2</a:t>
            </a:r>
            <a:r>
              <a:rPr lang="en-US" altLang="en-US" sz="2200" baseline="30000" dirty="0">
                <a:sym typeface="Wingdings" panose="05000000000000000000" pitchFamily="2" charset="2"/>
              </a:rPr>
              <a:t>nd</a:t>
            </a:r>
            <a:r>
              <a:rPr lang="en-US" altLang="en-US" sz="2200" dirty="0">
                <a:sym typeface="Wingdings" panose="05000000000000000000" pitchFamily="2" charset="2"/>
              </a:rPr>
              <a:t> and the 3</a:t>
            </a:r>
            <a:r>
              <a:rPr lang="en-US" altLang="en-US" sz="2200" baseline="30000" dirty="0">
                <a:sym typeface="Wingdings" panose="05000000000000000000" pitchFamily="2" charset="2"/>
              </a:rPr>
              <a:t>rd</a:t>
            </a:r>
            <a:r>
              <a:rPr lang="en-US" altLang="en-US" sz="2200" dirty="0">
                <a:sym typeface="Wingdings" panose="05000000000000000000" pitchFamily="2" charset="2"/>
              </a:rPr>
              <a:t> version could be matched.</a:t>
            </a:r>
            <a:endParaRPr lang="en-US" altLang="en-US" sz="22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658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Overloading and Return Type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You must not overload a method where the </a:t>
            </a:r>
            <a:r>
              <a:rPr lang="en-US" altLang="en-US" b="1" dirty="0"/>
              <a:t>only</a:t>
            </a:r>
            <a:r>
              <a:rPr lang="en-US" altLang="en-US" dirty="0"/>
              <a:t> difference is the type of value returned</a:t>
            </a:r>
          </a:p>
          <a:p>
            <a:r>
              <a:rPr lang="en-US" altLang="en-US" dirty="0"/>
              <a:t>return value is NOT part of the signature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3234" y="4221088"/>
            <a:ext cx="4124325" cy="20859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&quot;No&quot; Symbol 4"/>
          <p:cNvSpPr/>
          <p:nvPr/>
        </p:nvSpPr>
        <p:spPr>
          <a:xfrm>
            <a:off x="3350997" y="4273475"/>
            <a:ext cx="2008187" cy="2008188"/>
          </a:xfrm>
          <a:prstGeom prst="noSmoking">
            <a:avLst/>
          </a:prstGeom>
          <a:solidFill>
            <a:srgbClr val="FF0000">
              <a:alpha val="37000"/>
            </a:srgbClr>
          </a:solidFill>
          <a:ln w="12700" algn="ctr">
            <a:noFill/>
            <a:miter lim="800000"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0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 EXAMPLES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142028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Recall the pre-defined method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72461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fact, it is written four times with different formal parameter lists: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2060848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long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double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float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35730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other words,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overloaded.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5.1        </a:t>
            </a:r>
            <a:r>
              <a:rPr lang="en-US" b="1" dirty="0" err="1"/>
              <a:t>int</a:t>
            </a:r>
            <a:r>
              <a:rPr lang="en-US" b="1" dirty="0"/>
              <a:t>/long/double/float    abs(</a:t>
            </a:r>
            <a:r>
              <a:rPr lang="en-US" b="1" dirty="0" err="1"/>
              <a:t>int</a:t>
            </a:r>
            <a:r>
              <a:rPr lang="en-US" b="1" dirty="0"/>
              <a:t>/long/double/float    x)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51520" y="5738396"/>
            <a:ext cx="8784976" cy="646331"/>
            <a:chOff x="323529" y="1236822"/>
            <a:chExt cx="7848872" cy="443901"/>
          </a:xfrm>
        </p:grpSpPr>
        <p:sp>
          <p:nvSpPr>
            <p:cNvPr id="22" name="TextBox 21"/>
            <p:cNvSpPr txBox="1"/>
            <p:nvPr/>
          </p:nvSpPr>
          <p:spPr>
            <a:xfrm>
              <a:off x="788528" y="1236822"/>
              <a:ext cx="7383873" cy="44390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//valid? which method is called?</a:t>
              </a:r>
            </a:p>
            <a:p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//valid? Which method is called?</a:t>
              </a:r>
              <a:endPara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3529" y="1236822"/>
              <a:ext cx="386010" cy="443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9904" y="4314255"/>
            <a:ext cx="8784976" cy="1200330"/>
            <a:chOff x="323529" y="1236822"/>
            <a:chExt cx="7848872" cy="824388"/>
          </a:xfrm>
        </p:grpSpPr>
        <p:sp>
          <p:nvSpPr>
            <p:cNvPr id="26" name="TextBox 25"/>
            <p:cNvSpPr txBox="1"/>
            <p:nvPr/>
          </p:nvSpPr>
          <p:spPr>
            <a:xfrm>
              <a:off x="788528" y="1236822"/>
              <a:ext cx="7383873" cy="824387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= -10;	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num2 = 50.23; </a:t>
              </a:r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(num1);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//The first method is called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(num2);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//The third method is called (double)</a:t>
              </a:r>
              <a:endPara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529" y="1236822"/>
              <a:ext cx="386010" cy="824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20" name="Rounded Rectangular Callout 19"/>
          <p:cNvSpPr/>
          <p:nvPr/>
        </p:nvSpPr>
        <p:spPr>
          <a:xfrm>
            <a:off x="4860032" y="2171928"/>
            <a:ext cx="3600399" cy="936104"/>
          </a:xfrm>
          <a:prstGeom prst="wedgeRoundRectCallout">
            <a:avLst>
              <a:gd name="adj1" fmla="val -97485"/>
              <a:gd name="adj2" fmla="val 344045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fontAlgn="auto"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The 3</a:t>
            </a:r>
            <a:r>
              <a:rPr lang="en-US" sz="2000" baseline="30000" dirty="0">
                <a:solidFill>
                  <a:schemeClr val="accent6">
                    <a:lumMod val="50000"/>
                  </a:schemeClr>
                </a:solidFill>
              </a:rPr>
              <a:t>rd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would be called (takes a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), result is a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marL="0" lvl="1" fontAlgn="auto"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Can NOT be stored in an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5508104" y="3251326"/>
            <a:ext cx="3555197" cy="936104"/>
          </a:xfrm>
          <a:prstGeom prst="wedgeRoundRectCallout">
            <a:avLst>
              <a:gd name="adj1" fmla="val -118061"/>
              <a:gd name="adj2" fmla="val 26988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fontAlgn="auto"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The 1</a:t>
            </a:r>
            <a:r>
              <a:rPr lang="en-US" sz="2000" baseline="30000" dirty="0">
                <a:solidFill>
                  <a:schemeClr val="accent6">
                    <a:lumMod val="50000"/>
                  </a:schemeClr>
                </a:solidFill>
              </a:rPr>
              <a:t>st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is called (takes an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), result is an </a:t>
            </a:r>
            <a:r>
              <a:rPr lang="en-US" sz="2000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marL="0" lvl="1" fontAlgn="auto"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CAN be stored in a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</p:txBody>
      </p:sp>
      <p:sp>
        <p:nvSpPr>
          <p:cNvPr id="24" name="TextBox 23"/>
          <p:cNvSpPr txBox="1"/>
          <p:nvPr/>
        </p:nvSpPr>
        <p:spPr>
          <a:xfrm rot="20344027">
            <a:off x="245261" y="2933840"/>
            <a:ext cx="8640960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method name is overloaded, then the formal parameter list determines which method to execute when called. Type conversion is the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="1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step.</a:t>
            </a:r>
          </a:p>
        </p:txBody>
      </p:sp>
    </p:spTree>
    <p:extLst>
      <p:ext uri="{BB962C8B-B14F-4D97-AF65-F5344CB8AC3E}">
        <p14:creationId xmlns:p14="http://schemas.microsoft.com/office/powerpoint/2010/main" val="319582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1412776"/>
            <a:ext cx="8784976" cy="4524315"/>
            <a:chOff x="323529" y="1236822"/>
            <a:chExt cx="7848872" cy="2402968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2402968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(int, int)</a:t>
              </a:r>
            </a:p>
            <a:p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}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(double, double)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240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20</a:t>
              </a:r>
            </a:p>
            <a:p>
              <a:pPr algn="r"/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24</a:t>
              </a:r>
            </a:p>
            <a:p>
              <a:pPr algn="r"/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30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611561" y="1474624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9562" y="2842776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1561" y="4210928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79664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</a:t>
            </a:r>
            <a:r>
              <a:rPr lang="en-US" sz="2000" dirty="0"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larger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overloaded with different parameter lists.</a:t>
            </a:r>
          </a:p>
        </p:txBody>
      </p:sp>
    </p:spTree>
    <p:extLst>
      <p:ext uri="{BB962C8B-B14F-4D97-AF65-F5344CB8AC3E}">
        <p14:creationId xmlns:p14="http://schemas.microsoft.com/office/powerpoint/2010/main" val="133368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79513" y="1628800"/>
            <a:ext cx="8784976" cy="2585323"/>
            <a:chOff x="323529" y="1236822"/>
            <a:chExt cx="7848872" cy="1373125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137312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num1,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num2,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num3)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//end class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1226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37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can even define more methods with three or more parameters: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458112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Similarly, more parameters may be defined with more overloaded methods.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5235297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a method should be defined for every different formal parameter list (different type and/or different number).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5961474"/>
            <a:ext cx="8640960" cy="707886"/>
          </a:xfrm>
          <a:prstGeom prst="rect">
            <a:avLst/>
          </a:prstGeom>
          <a:solidFill>
            <a:schemeClr val="bg2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provides the concept of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 length parameter list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simplify rewriting the method multiple times in the above example…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3568" y="1700808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6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EXAMPLES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1556792"/>
            <a:ext cx="8784976" cy="4247316"/>
            <a:chOff x="323529" y="1236822"/>
            <a:chExt cx="7848872" cy="2255848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2255848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overloading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public static void main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String[]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{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resultInt3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char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double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(5, 9);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17</a:t>
              </a:r>
            </a:p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resultInt3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(40, -20, 3);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31        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(‘A’, ‘Z’);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21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(55.5, 30.2);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//calls line 25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(“resultInt2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(“resultInt3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				    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//end main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2255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15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35258" y="3284984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1560" y="3562856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7872" y="3850888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7962" y="2996952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9512" y="764704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this main method calling </a:t>
            </a:r>
            <a:r>
              <a:rPr lang="en-US" sz="2000" dirty="0"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larger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different actual parameters.</a:t>
            </a:r>
          </a:p>
        </p:txBody>
      </p:sp>
    </p:spTree>
    <p:extLst>
      <p:ext uri="{BB962C8B-B14F-4D97-AF65-F5344CB8AC3E}">
        <p14:creationId xmlns:p14="http://schemas.microsoft.com/office/powerpoint/2010/main" val="395898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Overloading Basics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solidFill>
                  <a:schemeClr val="tx1"/>
                </a:solidFill>
              </a:rPr>
              <a:t>A method’s </a:t>
            </a:r>
            <a:r>
              <a:rPr lang="en-US" altLang="en-US" sz="2400" b="1" dirty="0">
                <a:solidFill>
                  <a:schemeClr val="accent6"/>
                </a:solidFill>
              </a:rPr>
              <a:t>formal parameter list </a:t>
            </a:r>
            <a:r>
              <a:rPr lang="en-US" altLang="en-US" sz="2400" dirty="0">
                <a:solidFill>
                  <a:schemeClr val="tx1"/>
                </a:solidFill>
              </a:rPr>
              <a:t>is the number and types of its parameters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A method's name </a:t>
            </a:r>
            <a:r>
              <a:rPr lang="en-US" altLang="en-US" sz="2400" b="1" dirty="0">
                <a:solidFill>
                  <a:schemeClr val="tx1"/>
                </a:solidFill>
              </a:rPr>
              <a:t>and</a:t>
            </a:r>
            <a:r>
              <a:rPr lang="en-US" altLang="en-US" sz="2400" dirty="0">
                <a:solidFill>
                  <a:schemeClr val="tx1"/>
                </a:solidFill>
              </a:rPr>
              <a:t> formal parameter list is called the method’s </a:t>
            </a:r>
            <a:r>
              <a:rPr lang="en-US" altLang="en-US" sz="2400" b="1" dirty="0">
                <a:solidFill>
                  <a:schemeClr val="accent6"/>
                </a:solidFill>
              </a:rPr>
              <a:t>signature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Two methods are said to have </a:t>
            </a:r>
            <a:r>
              <a:rPr lang="en-US" sz="2400" b="1" dirty="0">
                <a:solidFill>
                  <a:schemeClr val="tx1"/>
                </a:solidFill>
              </a:rPr>
              <a:t>different</a:t>
            </a:r>
            <a:r>
              <a:rPr lang="en-US" sz="2400" dirty="0">
                <a:solidFill>
                  <a:schemeClr val="tx1"/>
                </a:solidFill>
              </a:rPr>
              <a:t> formal parameter lists if they have:</a:t>
            </a:r>
          </a:p>
          <a:p>
            <a:pPr lvl="1"/>
            <a:r>
              <a:rPr lang="en-US" sz="2000" dirty="0"/>
              <a:t>a different number of parameters, </a:t>
            </a:r>
          </a:p>
          <a:p>
            <a:pPr marL="366713" lvl="1" indent="0">
              <a:buNone/>
            </a:pPr>
            <a:r>
              <a:rPr lang="en-US" sz="2000" dirty="0"/>
              <a:t>   OR</a:t>
            </a:r>
          </a:p>
          <a:p>
            <a:pPr lvl="1"/>
            <a:r>
              <a:rPr lang="en-US" sz="2000" dirty="0"/>
              <a:t>the data type of the formal parameters, in the order listed, differ in at least one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Overloading Basics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When two or more methods have </a:t>
            </a:r>
            <a:r>
              <a:rPr lang="en-US" altLang="en-US" sz="2800" b="1" dirty="0"/>
              <a:t>same name </a:t>
            </a:r>
            <a:r>
              <a:rPr lang="en-US" altLang="en-US" sz="2800" dirty="0"/>
              <a:t>within the </a:t>
            </a:r>
            <a:r>
              <a:rPr lang="en-US" altLang="en-US" sz="2800" b="1" dirty="0"/>
              <a:t>same class </a:t>
            </a:r>
            <a:r>
              <a:rPr lang="en-US" altLang="en-US" sz="2800" dirty="0"/>
              <a:t>they are said to be </a:t>
            </a:r>
            <a:r>
              <a:rPr lang="en-US" altLang="en-US" sz="2800" b="1" dirty="0">
                <a:solidFill>
                  <a:schemeClr val="accent6"/>
                </a:solidFill>
              </a:rPr>
              <a:t>overloaded</a:t>
            </a:r>
            <a:r>
              <a:rPr lang="en-US" altLang="en-US" sz="2800" dirty="0"/>
              <a:t>:</a:t>
            </a:r>
          </a:p>
          <a:p>
            <a:pPr lvl="1"/>
            <a:r>
              <a:rPr lang="en-US" altLang="en-US" sz="2000" dirty="0"/>
              <a:t>they </a:t>
            </a:r>
            <a:r>
              <a:rPr lang="en-US" altLang="en-US" sz="2000" b="1" dirty="0"/>
              <a:t>must</a:t>
            </a:r>
            <a:r>
              <a:rPr lang="en-US" altLang="en-US" sz="2000" dirty="0"/>
              <a:t> have different signatures though, </a:t>
            </a:r>
          </a:p>
          <a:p>
            <a:pPr lvl="1"/>
            <a:r>
              <a:rPr lang="en-US" altLang="en-US" sz="2000" dirty="0"/>
              <a:t>since the name is the same it means the formal parameter list </a:t>
            </a:r>
            <a:r>
              <a:rPr lang="en-US" altLang="en-US" sz="2000" b="1" dirty="0"/>
              <a:t>must</a:t>
            </a:r>
            <a:r>
              <a:rPr lang="en-US" altLang="en-US" sz="2000" dirty="0"/>
              <a:t> be different.</a:t>
            </a:r>
          </a:p>
          <a:p>
            <a:pPr marL="366713" lvl="1" indent="0">
              <a:buNone/>
            </a:pPr>
            <a:endParaRPr lang="en-US" altLang="en-US" sz="1400" dirty="0"/>
          </a:p>
          <a:p>
            <a:pPr eaLnBrk="1" hangingPunct="1"/>
            <a:r>
              <a:rPr lang="en-US" altLang="en-US" sz="2800" dirty="0"/>
              <a:t>Java distinguishes these methods by number and types of parameters</a:t>
            </a:r>
          </a:p>
          <a:p>
            <a:pPr lvl="1" eaLnBrk="1" hangingPunct="1"/>
            <a:r>
              <a:rPr lang="en-US" altLang="en-US" sz="2000" dirty="0"/>
              <a:t>If it cannot match a call with a definition, it attempts to do type conversions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6064546"/>
            <a:ext cx="8640960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method name is overloaded, then the formal parameter list determines which method to execute when called.</a:t>
            </a:r>
          </a:p>
        </p:txBody>
      </p:sp>
    </p:spTree>
    <p:extLst>
      <p:ext uri="{BB962C8B-B14F-4D97-AF65-F5344CB8AC3E}">
        <p14:creationId xmlns:p14="http://schemas.microsoft.com/office/powerpoint/2010/main" val="339254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hape 2273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89093" name="Shape 2273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methodTwo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methodThree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methodFour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methodFive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String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name)</a:t>
            </a:r>
          </a:p>
          <a:p>
            <a:r>
              <a:rPr lang="en-US" dirty="0"/>
              <a:t>These methods all have different formal parameter lists</a:t>
            </a:r>
          </a:p>
        </p:txBody>
      </p:sp>
      <p:sp>
        <p:nvSpPr>
          <p:cNvPr id="8909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EB93955-3F17-EC4D-81E2-5EA53433E4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hape 2273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89093" name="Shape 2273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methodTwo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methodThree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methodFour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methodFive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String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)</a:t>
            </a:r>
          </a:p>
          <a:p>
            <a:r>
              <a:rPr lang="en-US" dirty="0"/>
              <a:t>These methods all have </a:t>
            </a:r>
            <a:r>
              <a:rPr lang="en-US" b="1" dirty="0"/>
              <a:t>different</a:t>
            </a:r>
            <a:r>
              <a:rPr lang="en-US" dirty="0"/>
              <a:t> formal parameter lists</a:t>
            </a:r>
          </a:p>
          <a:p>
            <a:r>
              <a:rPr lang="en-US" dirty="0"/>
              <a:t>The names of the parameters are irrelevant, only the type is relevant</a:t>
            </a:r>
          </a:p>
        </p:txBody>
      </p:sp>
      <p:sp>
        <p:nvSpPr>
          <p:cNvPr id="8909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EB93955-3F17-EC4D-81E2-5EA53433E4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hape 2283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90117" name="Shape 228354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783762" cy="4525963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methodSix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methodSeven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u,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firstCh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 methods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methodSix</a:t>
            </a:r>
            <a:r>
              <a:rPr lang="en-US" sz="2800" dirty="0"/>
              <a:t> and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methodSeven</a:t>
            </a:r>
            <a:r>
              <a:rPr lang="en-US" sz="2800" dirty="0"/>
              <a:t> both have three formal parameters and the data type of the corresponding parameters is the same </a:t>
            </a:r>
          </a:p>
          <a:p>
            <a:r>
              <a:rPr lang="en-US" sz="2800" dirty="0"/>
              <a:t>These methods all have the </a:t>
            </a:r>
            <a:r>
              <a:rPr lang="en-US" sz="2800" b="1" dirty="0"/>
              <a:t>same</a:t>
            </a:r>
            <a:r>
              <a:rPr lang="en-US" sz="2800" dirty="0"/>
              <a:t> formal parameter lists</a:t>
            </a:r>
          </a:p>
        </p:txBody>
      </p:sp>
      <p:sp>
        <p:nvSpPr>
          <p:cNvPr id="9011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7EFD346-C610-3548-B8DD-0CE724A706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hape 2283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90117" name="Shape 228354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783762" cy="4525963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methodSix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methodSeven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 methods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methodSix</a:t>
            </a:r>
            <a:r>
              <a:rPr lang="en-US" sz="2800" dirty="0"/>
              <a:t> and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methodSeven</a:t>
            </a:r>
            <a:r>
              <a:rPr lang="en-US" sz="2800" dirty="0"/>
              <a:t> both have three formal parameters and the data type of the corresponding parameters is the same </a:t>
            </a:r>
          </a:p>
          <a:p>
            <a:r>
              <a:rPr lang="en-US" sz="2800" dirty="0"/>
              <a:t>These methods all have the </a:t>
            </a:r>
            <a:r>
              <a:rPr lang="en-US" sz="2800" b="1" dirty="0"/>
              <a:t>same</a:t>
            </a:r>
            <a:r>
              <a:rPr lang="en-US" sz="2800" dirty="0"/>
              <a:t> formal parameter lists</a:t>
            </a:r>
          </a:p>
          <a:p>
            <a:r>
              <a:rPr lang="en-US" sz="2800" dirty="0"/>
              <a:t>Remember: parameter name is irrelevant</a:t>
            </a:r>
          </a:p>
        </p:txBody>
      </p:sp>
      <p:sp>
        <p:nvSpPr>
          <p:cNvPr id="9011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7EFD346-C610-3548-B8DD-0CE724A706C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hape 2293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59397" name="Shape 22937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Method overloading</a:t>
            </a:r>
            <a:r>
              <a:rPr lang="en-US" sz="2800" dirty="0"/>
              <a:t>: creating one or more methods with </a:t>
            </a:r>
            <a:r>
              <a:rPr lang="en-US" sz="2800" b="1" dirty="0"/>
              <a:t>the same </a:t>
            </a:r>
            <a:r>
              <a:rPr lang="en-US" sz="2800" dirty="0"/>
              <a:t>name and </a:t>
            </a:r>
            <a:r>
              <a:rPr lang="en-US" sz="2800" b="1" dirty="0"/>
              <a:t>different formal parameter lists</a:t>
            </a:r>
            <a:r>
              <a:rPr lang="en-US" sz="2800" dirty="0"/>
              <a:t> within a </a:t>
            </a:r>
            <a:r>
              <a:rPr lang="en-US" sz="2800" b="1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dirty="0"/>
              <a:t>, </a:t>
            </a:r>
          </a:p>
          <a:p>
            <a:r>
              <a:rPr lang="en-US" sz="2800" dirty="0"/>
              <a:t>The </a:t>
            </a:r>
            <a:r>
              <a:rPr lang="en-US" sz="2800" b="1" dirty="0"/>
              <a:t>signature of a method</a:t>
            </a:r>
            <a:r>
              <a:rPr lang="en-US" sz="2800" dirty="0"/>
              <a:t>:</a:t>
            </a:r>
          </a:p>
          <a:p>
            <a:pPr lvl="1"/>
            <a:r>
              <a:rPr lang="en-US" sz="2200" dirty="0"/>
              <a:t>Consists of the method name and its formal parameter list</a:t>
            </a:r>
          </a:p>
          <a:p>
            <a:pPr lvl="1"/>
            <a:r>
              <a:rPr lang="en-US" sz="2200" dirty="0"/>
              <a:t>It does </a:t>
            </a:r>
            <a:r>
              <a:rPr lang="en-US" sz="2200" b="1" dirty="0"/>
              <a:t>not</a:t>
            </a:r>
            <a:r>
              <a:rPr lang="en-US" sz="2200" dirty="0"/>
              <a:t> include the return type of the method</a:t>
            </a:r>
          </a:p>
          <a:p>
            <a:r>
              <a:rPr lang="en-US" sz="2800" dirty="0"/>
              <a:t>Two methods have </a:t>
            </a:r>
            <a:r>
              <a:rPr lang="en-US" sz="2800" b="1" dirty="0"/>
              <a:t>different signatures </a:t>
            </a:r>
            <a:r>
              <a:rPr lang="en-US" sz="2800" dirty="0"/>
              <a:t>if they have:</a:t>
            </a:r>
          </a:p>
          <a:p>
            <a:pPr lvl="1"/>
            <a:r>
              <a:rPr lang="en-US" sz="2200" dirty="0"/>
              <a:t>either different names or different formal parameter lists</a:t>
            </a:r>
          </a:p>
        </p:txBody>
      </p:sp>
      <p:sp>
        <p:nvSpPr>
          <p:cNvPr id="9113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0D39F49-60AC-FB4D-A496-654A7256703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Rounded Rectangular Callout 1"/>
          <p:cNvSpPr/>
          <p:nvPr/>
        </p:nvSpPr>
        <p:spPr>
          <a:xfrm>
            <a:off x="4427984" y="5805264"/>
            <a:ext cx="3456384" cy="936104"/>
          </a:xfrm>
          <a:prstGeom prst="wedgeRoundRectCallout">
            <a:avLst>
              <a:gd name="adj1" fmla="val -84013"/>
              <a:gd name="adj2" fmla="val -5843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1" fontAlgn="auto">
              <a:spcAft>
                <a:spcPts val="0"/>
              </a:spcAft>
              <a:defRPr/>
            </a:pP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the signature does NOT include the return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hape 2304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Overloading (continued)</a:t>
            </a:r>
          </a:p>
        </p:txBody>
      </p:sp>
      <p:sp>
        <p:nvSpPr>
          <p:cNvPr id="94210" name="Shape 23040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method headings </a:t>
            </a:r>
            <a:r>
              <a:rPr lang="en-US" dirty="0">
                <a:solidFill>
                  <a:srgbClr val="00B050"/>
                </a:solidFill>
              </a:rPr>
              <a:t>correctly</a:t>
            </a:r>
            <a:r>
              <a:rPr lang="en-US" dirty="0"/>
              <a:t> overload the method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methodXYZ</a:t>
            </a:r>
            <a:r>
              <a:rPr lang="en-US" dirty="0"/>
              <a:t>: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y, </a:t>
            </a:r>
            <a:r>
              <a:rPr lang="en-US" sz="2000" dirty="0">
                <a:solidFill>
                  <a:schemeClr val="accent2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ch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)</a:t>
            </a:r>
          </a:p>
          <a:p>
            <a:endParaRPr lang="en-US" sz="2000" dirty="0"/>
          </a:p>
          <a:p>
            <a:r>
              <a:rPr lang="en-US" dirty="0"/>
              <a:t>What about these? Why?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yy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char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char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endParaRPr lang="en-US" sz="2000" dirty="0"/>
          </a:p>
        </p:txBody>
      </p:sp>
      <p:sp>
        <p:nvSpPr>
          <p:cNvPr id="92162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AC26681-0F80-0548-9997-D1D6B7DF27C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Cross 1"/>
          <p:cNvSpPr/>
          <p:nvPr/>
        </p:nvSpPr>
        <p:spPr>
          <a:xfrm rot="2473966">
            <a:off x="6878265" y="5214128"/>
            <a:ext cx="360040" cy="360040"/>
          </a:xfrm>
          <a:prstGeom prst="plus">
            <a:avLst>
              <a:gd name="adj" fmla="val 395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ross 5"/>
          <p:cNvSpPr/>
          <p:nvPr/>
        </p:nvSpPr>
        <p:spPr>
          <a:xfrm rot="2473966">
            <a:off x="6878266" y="5663257"/>
            <a:ext cx="360040" cy="360040"/>
          </a:xfrm>
          <a:prstGeom prst="plus">
            <a:avLst>
              <a:gd name="adj" fmla="val 395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-Shape 2"/>
          <p:cNvSpPr/>
          <p:nvPr/>
        </p:nvSpPr>
        <p:spPr>
          <a:xfrm rot="18947359">
            <a:off x="6900588" y="6116225"/>
            <a:ext cx="360040" cy="216024"/>
          </a:xfrm>
          <a:prstGeom prst="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D17D6-1630-483C-BE25-8BB960AFF470}"/>
</file>

<file path=customXml/itemProps2.xml><?xml version="1.0" encoding="utf-8"?>
<ds:datastoreItem xmlns:ds="http://schemas.openxmlformats.org/officeDocument/2006/customXml" ds:itemID="{508FCCD6-3E24-48D5-A6D7-A9EB205BFCBB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3.xml><?xml version="1.0" encoding="utf-8"?>
<ds:datastoreItem xmlns:ds="http://schemas.openxmlformats.org/officeDocument/2006/customXml" ds:itemID="{855E17CC-A549-4A8C-B9B5-4B66D2A37E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11400</TotalTime>
  <Words>1600</Words>
  <Application>Microsoft Macintosh PowerPoint</Application>
  <PresentationFormat>On-screen Show (4:3)</PresentationFormat>
  <Paragraphs>226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New</vt:lpstr>
      <vt:lpstr>Tahoma</vt:lpstr>
      <vt:lpstr>Times New Roman</vt:lpstr>
      <vt:lpstr>Tw Cen MT</vt:lpstr>
      <vt:lpstr>Wingdings</vt:lpstr>
      <vt:lpstr>Wingdings 2</vt:lpstr>
      <vt:lpstr>Default Theme</vt:lpstr>
      <vt:lpstr>Method Overloading</vt:lpstr>
      <vt:lpstr>Overloading Basics</vt:lpstr>
      <vt:lpstr>Overloading Basics</vt:lpstr>
      <vt:lpstr>Method Formal Parameter List</vt:lpstr>
      <vt:lpstr>Method Formal Parameter List</vt:lpstr>
      <vt:lpstr>Method Formal Parameter List</vt:lpstr>
      <vt:lpstr>Method Formal Parameter List</vt:lpstr>
      <vt:lpstr>Method Overloading</vt:lpstr>
      <vt:lpstr>Method Overloading (continued)</vt:lpstr>
      <vt:lpstr>Method Overloading (continued)</vt:lpstr>
      <vt:lpstr>Overloading and Type Conversion</vt:lpstr>
      <vt:lpstr>Overloading and Type Conversion</vt:lpstr>
      <vt:lpstr>Overloading and Return Type</vt:lpstr>
      <vt:lpstr> EXAMPLES</vt:lpstr>
      <vt:lpstr>5. EXAMPLES</vt:lpstr>
      <vt:lpstr>5. EXAMPLES</vt:lpstr>
      <vt:lpstr>EXAMPLES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Zahida Almuallem</cp:lastModifiedBy>
  <cp:revision>464</cp:revision>
  <dcterms:created xsi:type="dcterms:W3CDTF">2002-11-15T07:59:11Z</dcterms:created>
  <dcterms:modified xsi:type="dcterms:W3CDTF">2023-10-13T05:07:29Z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9000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