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4"/>
  </p:sldMasterIdLst>
  <p:notesMasterIdLst>
    <p:notesMasterId r:id="rId18"/>
  </p:notesMasterIdLst>
  <p:handoutMasterIdLst>
    <p:handoutMasterId r:id="rId19"/>
  </p:handoutMasterIdLst>
  <p:sldIdLst>
    <p:sldId id="560" r:id="rId5"/>
    <p:sldId id="571" r:id="rId6"/>
    <p:sldId id="572" r:id="rId7"/>
    <p:sldId id="407" r:id="rId8"/>
    <p:sldId id="569" r:id="rId9"/>
    <p:sldId id="408" r:id="rId10"/>
    <p:sldId id="468" r:id="rId11"/>
    <p:sldId id="573" r:id="rId12"/>
    <p:sldId id="470" r:id="rId13"/>
    <p:sldId id="425" r:id="rId14"/>
    <p:sldId id="424" r:id="rId15"/>
    <p:sldId id="446" r:id="rId16"/>
    <p:sldId id="55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874"/>
    <a:srgbClr val="0099FF"/>
    <a:srgbClr val="009900"/>
    <a:srgbClr val="DFDB25"/>
    <a:srgbClr val="EDE5AB"/>
    <a:srgbClr val="0033CC"/>
    <a:srgbClr val="00FF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60"/>
  </p:normalViewPr>
  <p:slideViewPr>
    <p:cSldViewPr>
      <p:cViewPr varScale="1">
        <p:scale>
          <a:sx n="87" d="100"/>
          <a:sy n="87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75845242-B7F9-5D4F-A61A-A5FE49649C6A}" type="datetime1">
              <a:rPr lang="en-US"/>
              <a:pPr>
                <a:defRPr/>
              </a:pPr>
              <a:t>10/10/2024</a:t>
            </a:fld>
            <a:endParaRPr lang="en-US"/>
          </a:p>
        </p:txBody>
      </p:sp>
      <p:sp>
        <p:nvSpPr>
          <p:cNvPr id="76804" name="Rectangle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27A4C85-2CE6-A44C-9CAE-62F392436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9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6009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26009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26009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0101" name="Notes Placeholder 26010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5782" name="Rectangle 26010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03" name="Slide Number Placeholder 26010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D7A715-5791-5E42-8F97-4F0663214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Remember:</a:t>
            </a:r>
          </a:p>
          <a:p>
            <a:r>
              <a:rPr lang="en-US" dirty="0"/>
              <a:t>Parameters are LOCAL variables, they will override global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7A715-5791-5E42-8F97-4F06632143E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50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2339975" y="2420938"/>
            <a:ext cx="6477000" cy="14684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cap="all" baseline="0"/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2636912"/>
            <a:ext cx="6477000" cy="3230488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cap="all" baseline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8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0" y="404813"/>
            <a:ext cx="5867400" cy="412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3691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0DDFE17-8A8B-8748-B89D-FCB1F7F7E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6302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4E3C-DF08-2D43-BFAC-866B9527B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791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7138-6252-814C-8701-C2B50B30C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2234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0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7276-A834-A947-8BA3-DE4848560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5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64A12-A135-F749-B181-BFE0BD3C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0691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E581-6B36-5244-9D2A-41EB9DD5F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6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43FF8F-FB68-524B-A787-D575C647C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24268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2FA77C-5DC1-4248-9ADF-43B650D72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07194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82EFBC-0BE0-EB47-9DD0-732CBCF31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89927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927D-07FD-DA4B-A372-DAE7B3CF2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6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21DAC1-5975-1349-8527-F0E66D2A4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3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994134"/>
            <a:ext cx="1615307" cy="1211480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C6BADA5-4A37-A346-A163-6E6B68157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8004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E6088A0-DE7B-8E44-9C37-315B15224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3" r:id="rId2"/>
    <p:sldLayoutId id="2147483834" r:id="rId3"/>
    <p:sldLayoutId id="2147483838" r:id="rId4"/>
    <p:sldLayoutId id="2147483839" r:id="rId5"/>
    <p:sldLayoutId id="2147483840" r:id="rId6"/>
    <p:sldLayoutId id="2147483835" r:id="rId7"/>
    <p:sldLayoutId id="2147483841" r:id="rId8"/>
    <p:sldLayoutId id="2147483842" r:id="rId9"/>
    <p:sldLayoutId id="2147483843" r:id="rId10"/>
    <p:sldLayoutId id="2147483836" r:id="rId11"/>
    <p:sldLayoutId id="2147483844" r:id="rId12"/>
    <p:sldLayoutId id="2147483847" r:id="rId13"/>
    <p:sldLayoutId id="2147483849" r:id="rId14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800" kern="1200">
          <a:solidFill>
            <a:srgbClr val="215D77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3200" kern="1200">
          <a:solidFill>
            <a:srgbClr val="07192C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2751D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FFB400"/>
        </a:buClr>
        <a:buSzPct val="65000"/>
        <a:buFont typeface="Wingdings" charset="0"/>
        <a:buChar char=""/>
        <a:defRPr sz="2000" kern="1200">
          <a:solidFill>
            <a:srgbClr val="1B3742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Identifier Scope Within a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43FF8F-FB68-524B-A787-D575C647C0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87787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-108520" y="980728"/>
            <a:ext cx="9649072" cy="1114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17" name="Shape 4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MS PGothic" charset="0"/>
                <a:cs typeface="MS PGothic" charset="0"/>
              </a:rPr>
              <a:t>Scope Rules (continued) Example 7-11</a:t>
            </a:r>
          </a:p>
        </p:txBody>
      </p:sp>
      <p:sp>
        <p:nvSpPr>
          <p:cNvPr id="83972" name="Shape 198660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609600"/>
            <a:ext cx="4898504" cy="624840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class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ScopeRules</a:t>
            </a:r>
            <a:endParaRPr lang="en-US" sz="1400" dirty="0">
              <a:solidFill>
                <a:schemeClr val="tx2">
                  <a:lumMod val="75000"/>
                </a:schemeClr>
              </a:solidFill>
              <a:latin typeface="Courier New" charset="0"/>
              <a:ea typeface="MS PGothic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final double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rate = 10.50;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z;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double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t;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static void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main(String[]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args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num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z;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chemeClr val="folHlink"/>
                </a:solidFill>
                <a:latin typeface="Courier New" charset="0"/>
                <a:ea typeface="MS PGothic" charset="0"/>
              </a:rPr>
              <a:t>//...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}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static void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one(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chemeClr val="folHlink"/>
                </a:solidFill>
                <a:latin typeface="Courier New" charset="0"/>
                <a:ea typeface="MS PGothic" charset="0"/>
              </a:rPr>
              <a:t>//...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}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   public static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w;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static void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two(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one,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z)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14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a;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{ </a:t>
            </a:r>
            <a:r>
              <a:rPr lang="en-US" sz="1400" dirty="0">
                <a:solidFill>
                  <a:srgbClr val="00B0F0"/>
                </a:solidFill>
                <a:latin typeface="Courier New" charset="0"/>
                <a:ea typeface="MS PGothic" charset="0"/>
              </a:rPr>
              <a:t>// block three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    </a:t>
            </a:r>
            <a:r>
              <a:rPr lang="en-US" sz="14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 = 12;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		}</a:t>
            </a:r>
            <a:endParaRPr lang="en-US" sz="1400" dirty="0">
              <a:solidFill>
                <a:schemeClr val="folHlink"/>
              </a:solidFill>
              <a:latin typeface="Courier New" charset="0"/>
              <a:ea typeface="MS PGothic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</a:t>
            </a:r>
            <a:r>
              <a:rPr lang="en-US" sz="1400" dirty="0">
                <a:solidFill>
                  <a:schemeClr val="folHlink"/>
                </a:solidFill>
                <a:latin typeface="Courier New" charset="0"/>
                <a:ea typeface="MS PGothic" charset="0"/>
              </a:rPr>
              <a:t>//...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}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}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ourier New" charset="0"/>
              <a:ea typeface="MS PGothic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548680"/>
            <a:ext cx="4779640" cy="61206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628800"/>
            <a:ext cx="4392488" cy="1524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3212976"/>
            <a:ext cx="4392488" cy="9144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4323209"/>
            <a:ext cx="4392488" cy="2058119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1600" y="5259288"/>
            <a:ext cx="2590800" cy="76200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92080" y="548680"/>
            <a:ext cx="792088" cy="61206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x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y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28184" y="548680"/>
            <a:ext cx="792088" cy="6120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strike="sngStrike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rgbClr val="00B05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r>
              <a:rPr lang="en-US" sz="1300" dirty="0">
                <a:solidFill>
                  <a:srgbClr val="00B05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 err="1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ch</a:t>
            </a: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a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64288" y="548680"/>
            <a:ext cx="792088" cy="6120680"/>
          </a:xfrm>
          <a:prstGeom prst="rect">
            <a:avLst/>
          </a:prstGeom>
          <a:noFill/>
          <a:ln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THREE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strike="sngStrike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 err="1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ch</a:t>
            </a: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a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x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100392" y="548680"/>
            <a:ext cx="792088" cy="6120680"/>
          </a:xfrm>
          <a:prstGeom prst="rect">
            <a:avLst/>
          </a:prstGeom>
          <a:noFill/>
          <a:ln>
            <a:solidFill>
              <a:srgbClr val="00E8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rate</a:t>
            </a:r>
          </a:p>
          <a:p>
            <a:pPr algn="ctr">
              <a:defRPr/>
            </a:pPr>
            <a:r>
              <a:rPr lang="en-US" sz="1300" strike="sngStrike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main</a:t>
            </a:r>
          </a:p>
          <a:p>
            <a:pPr algn="ctr">
              <a:defRPr/>
            </a:pPr>
            <a:r>
              <a:rPr lang="en-US" sz="1300" dirty="0" err="1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args</a:t>
            </a: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 err="1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num</a:t>
            </a: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x</a:t>
            </a:r>
          </a:p>
          <a:p>
            <a:pPr algn="ctr">
              <a:defRPr/>
            </a:pPr>
            <a:r>
              <a:rPr lang="en-US" sz="1300" dirty="0">
                <a:solidFill>
                  <a:srgbClr val="FF0000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z</a:t>
            </a:r>
          </a:p>
          <a:p>
            <a:pPr algn="ctr">
              <a:defRPr/>
            </a:pPr>
            <a:r>
              <a:rPr lang="en-US" sz="1300" dirty="0" err="1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ch</a:t>
            </a: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one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w</a:t>
            </a:r>
          </a:p>
          <a:p>
            <a:pPr algn="ctr">
              <a:defRPr/>
            </a:pPr>
            <a:r>
              <a:rPr lang="en-US" sz="1300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charset="0"/>
                <a:cs typeface="Courier New" panose="02070309020205020404" pitchFamily="49" charset="0"/>
              </a:rPr>
              <a:t>two</a:t>
            </a:r>
          </a:p>
          <a:p>
            <a:pPr algn="ctr">
              <a:defRPr/>
            </a:pPr>
            <a:endParaRPr lang="en-US" sz="1300" dirty="0">
              <a:solidFill>
                <a:schemeClr val="tx1"/>
              </a:solidFill>
              <a:latin typeface="Courier New" panose="02070309020205020404" pitchFamily="49" charset="0"/>
              <a:ea typeface="ＭＳ Ｐゴシック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hape 19763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  <a:latin typeface="Times New Roman" charset="0"/>
                <a:ea typeface="MS PGothic" charset="0"/>
                <a:cs typeface="+mj-cs"/>
              </a:rPr>
              <a:t>Scope Rules: Demonstrated</a:t>
            </a:r>
          </a:p>
        </p:txBody>
      </p:sp>
      <p:sp>
        <p:nvSpPr>
          <p:cNvPr id="88066" name="Shape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Java Programming: From Problem Analysis to Program Design, 4e</a:t>
            </a:r>
          </a:p>
        </p:txBody>
      </p:sp>
      <p:sp>
        <p:nvSpPr>
          <p:cNvPr id="86018" name="Shap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fld id="{1B7CCC17-E95D-CF4C-AF29-D6425F2A3A59}" type="slidenum">
              <a:rPr lang="en-US" sz="1400"/>
              <a:pPr eaLnBrk="1" hangingPunct="1">
                <a:defRPr/>
              </a:pPr>
              <a:t>11</a:t>
            </a:fld>
            <a:endParaRPr lang="en-US" sz="1400"/>
          </a:p>
        </p:txBody>
      </p:sp>
      <p:pic>
        <p:nvPicPr>
          <p:cNvPr id="88068" name="Rectangle 1976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57275"/>
            <a:ext cx="83820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Shape 4"/>
          <p:cNvSpPr>
            <a:spLocks noGrp="1" noChangeArrowheads="1"/>
          </p:cNvSpPr>
          <p:nvPr>
            <p:ph type="title"/>
          </p:nvPr>
        </p:nvSpPr>
        <p:spPr>
          <a:xfrm>
            <a:off x="3175" y="228600"/>
            <a:ext cx="9140825" cy="609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  <a:latin typeface="Times New Roman" charset="0"/>
                <a:ea typeface="MS PGothic" charset="0"/>
                <a:cs typeface="+mj-cs"/>
              </a:rPr>
              <a:t>Scope Rules: Demonstrated (continued)</a:t>
            </a:r>
          </a:p>
        </p:txBody>
      </p:sp>
      <p:sp>
        <p:nvSpPr>
          <p:cNvPr id="8704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/>
              <a:t>Java Programming: From Problem Analysis to Program Design, 4e</a:t>
            </a:r>
          </a:p>
        </p:txBody>
      </p:sp>
      <p:sp>
        <p:nvSpPr>
          <p:cNvPr id="84994" name="Shape 2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fld id="{BA36C2C6-0807-2449-A6BC-02BE65F10CCF}" type="slidenum">
              <a:rPr lang="en-US" sz="1400"/>
              <a:pPr eaLnBrk="1" hangingPunct="1">
                <a:defRPr/>
              </a:pPr>
              <a:t>12</a:t>
            </a:fld>
            <a:endParaRPr lang="en-US" sz="1400"/>
          </a:p>
        </p:txBody>
      </p:sp>
      <p:pic>
        <p:nvPicPr>
          <p:cNvPr id="87044" name="Rectangle 237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62025"/>
            <a:ext cx="8229600" cy="521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1124744"/>
            <a:ext cx="9649072" cy="1114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  <a:latin typeface="Times New Roman" charset="0"/>
                <a:ea typeface="MS PGothic" charset="0"/>
                <a:cs typeface="+mj-cs"/>
              </a:rPr>
              <a:t>Scope Rules – Scanner Example</a:t>
            </a:r>
          </a:p>
        </p:txBody>
      </p:sp>
      <p:sp>
        <p:nvSpPr>
          <p:cNvPr id="8909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2"/>
                </a:solidFill>
              </a:rPr>
              <a:t>Java Programming: From Problem Analysis to Program Design, 4e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610600" cy="1828800"/>
          </a:xfrm>
          <a:ln>
            <a:solidFill>
              <a:srgbClr val="FFC0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class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ScopeRules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static 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Scanner read=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Scanner (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System.in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);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public static void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main(String[]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){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    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number =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  <a:ea typeface="MS PGothic" charset="0"/>
              </a:rPr>
              <a:t>read.nextInt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();</a:t>
            </a: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       </a:t>
            </a:r>
            <a:r>
              <a:rPr lang="en-US" sz="2000" dirty="0">
                <a:solidFill>
                  <a:srgbClr val="009900"/>
                </a:solidFill>
                <a:latin typeface="Courier New" charset="0"/>
                <a:ea typeface="MS PGothic" charset="0"/>
              </a:rPr>
              <a:t>//…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   }   </a:t>
            </a:r>
            <a:endParaRPr lang="en-US" sz="2000" dirty="0">
              <a:solidFill>
                <a:srgbClr val="009900"/>
              </a:solidFill>
              <a:latin typeface="Courier New" charset="0"/>
              <a:ea typeface="MS PGothic" charset="0"/>
            </a:endParaRPr>
          </a:p>
          <a:p>
            <a:pPr marL="320040" indent="-320040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urier New" charset="0"/>
                <a:ea typeface="MS PGothic" charset="0"/>
              </a:rPr>
              <a:t> 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>
              <a:solidFill>
                <a:schemeClr val="tx2">
                  <a:lumMod val="75000"/>
                </a:schemeClr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89093" name="Content Placeholder 2"/>
          <p:cNvSpPr txBox="1">
            <a:spLocks/>
          </p:cNvSpPr>
          <p:nvPr/>
        </p:nvSpPr>
        <p:spPr bwMode="auto">
          <a:xfrm>
            <a:off x="304800" y="3048000"/>
            <a:ext cx="8610600" cy="18288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33CC"/>
                </a:solidFill>
                <a:latin typeface="Courier New" charset="0"/>
              </a:rPr>
              <a:t>public class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ScopeRules 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33CC"/>
                </a:solidFill>
                <a:latin typeface="Courier New" charset="0"/>
              </a:rPr>
              <a:t> public static void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main(String[] args){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Courier New" charset="0"/>
              </a:rPr>
              <a:t>    Scanner read=</a:t>
            </a:r>
            <a:r>
              <a:rPr lang="en-US" sz="2000">
                <a:solidFill>
                  <a:srgbClr val="0033CC"/>
                </a:solidFill>
                <a:latin typeface="Courier New" charset="0"/>
              </a:rPr>
              <a:t>new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Scanner (System.in);       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33CC"/>
                </a:solidFill>
                <a:latin typeface="Courier New" charset="0"/>
              </a:rPr>
              <a:t>    int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number = read.nextInt();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2000">
                <a:solidFill>
                  <a:srgbClr val="009900"/>
                </a:solidFill>
                <a:latin typeface="Courier New" charset="0"/>
              </a:rPr>
              <a:t>//…</a:t>
            </a:r>
            <a:r>
              <a:rPr lang="en-US" sz="2000">
                <a:solidFill>
                  <a:srgbClr val="000000"/>
                </a:solidFill>
                <a:latin typeface="Courier New" charset="0"/>
              </a:rPr>
              <a:t>    }   </a:t>
            </a:r>
            <a:endParaRPr lang="en-US" sz="2000">
              <a:solidFill>
                <a:srgbClr val="009900"/>
              </a:solidFill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Courier New" charset="0"/>
              </a:rPr>
              <a:t> }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sp>
        <p:nvSpPr>
          <p:cNvPr id="8" name="Rectangular Callout 7"/>
          <p:cNvSpPr/>
          <p:nvPr/>
        </p:nvSpPr>
        <p:spPr>
          <a:xfrm>
            <a:off x="6511565" y="1700808"/>
            <a:ext cx="2286000" cy="1242814"/>
          </a:xfrm>
          <a:prstGeom prst="wedgeRectCallout">
            <a:avLst>
              <a:gd name="adj1" fmla="val -186279"/>
              <a:gd name="adj2" fmla="val -49341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Can be accessed from </a:t>
            </a:r>
            <a:r>
              <a:rPr lang="en-US" sz="1800" b="1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any</a:t>
            </a:r>
            <a:r>
              <a:rPr lang="en-US" sz="1800" dirty="0">
                <a:solidFill>
                  <a:srgbClr val="009900"/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method (static &amp; non-static) including main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6400800" y="3962400"/>
            <a:ext cx="2286000" cy="838200"/>
          </a:xfrm>
          <a:prstGeom prst="wedgeRectCallout">
            <a:avLst>
              <a:gd name="adj1" fmla="val -215720"/>
              <a:gd name="adj2" fmla="val -56172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MS PGothic" charset="0"/>
                <a:cs typeface="MS PGothic" charset="0"/>
              </a:rPr>
              <a:t>‘Local’ accessed from main </a:t>
            </a:r>
            <a:r>
              <a:rPr lang="en-US" altLang="ja-JP" sz="2000" b="1" dirty="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MS PGothic" charset="0"/>
                <a:cs typeface="MS PGothic" charset="0"/>
              </a:rPr>
              <a:t>only</a:t>
            </a:r>
            <a:endParaRPr lang="en-US" sz="2000" b="1" dirty="0">
              <a:solidFill>
                <a:srgbClr val="0099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214436" y="5743228"/>
            <a:ext cx="9649072" cy="1114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96" name="Content Placeholder 2"/>
          <p:cNvSpPr txBox="1">
            <a:spLocks/>
          </p:cNvSpPr>
          <p:nvPr/>
        </p:nvSpPr>
        <p:spPr bwMode="auto">
          <a:xfrm>
            <a:off x="304800" y="4953000"/>
            <a:ext cx="8610600" cy="1828800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public class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</a:rPr>
              <a:t>ScopeRules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  Scanner read=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Scanner (System.in);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 public static void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main(String[]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){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number = </a:t>
            </a:r>
            <a:r>
              <a:rPr lang="en-US" sz="2000" dirty="0" err="1">
                <a:solidFill>
                  <a:srgbClr val="000000"/>
                </a:solidFill>
                <a:latin typeface="Courier New" charset="0"/>
              </a:rPr>
              <a:t>read.nextInt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       </a:t>
            </a:r>
            <a:r>
              <a:rPr lang="en-US" sz="2000" dirty="0">
                <a:solidFill>
                  <a:srgbClr val="009900"/>
                </a:solidFill>
                <a:latin typeface="Courier New" charset="0"/>
              </a:rPr>
              <a:t>//…</a:t>
            </a: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   }   </a:t>
            </a:r>
            <a:endParaRPr lang="en-US" sz="2000" dirty="0">
              <a:solidFill>
                <a:srgbClr val="009900"/>
              </a:solidFill>
              <a:latin typeface="Courier New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00"/>
                </a:solidFill>
                <a:latin typeface="Courier New" charset="0"/>
              </a:rPr>
              <a:t> }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3200" dirty="0"/>
          </a:p>
        </p:txBody>
      </p:sp>
      <p:sp>
        <p:nvSpPr>
          <p:cNvPr id="11" name="Rectangular Callout 10"/>
          <p:cNvSpPr/>
          <p:nvPr/>
        </p:nvSpPr>
        <p:spPr>
          <a:xfrm>
            <a:off x="6511565" y="5486400"/>
            <a:ext cx="2286000" cy="1066800"/>
          </a:xfrm>
          <a:prstGeom prst="wedgeRectCallout">
            <a:avLst>
              <a:gd name="adj1" fmla="val -223721"/>
              <a:gd name="adj2" fmla="val -47445"/>
            </a:avLst>
          </a:prstGeom>
          <a:solidFill>
            <a:schemeClr val="bg1">
              <a:lumMod val="9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>
                <a:solidFill>
                  <a:srgbClr val="0099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MS PGothic" charset="0"/>
                <a:cs typeface="MS PGothic" charset="0"/>
              </a:rPr>
              <a:t>Can be accessed from non-static method only</a:t>
            </a:r>
          </a:p>
        </p:txBody>
      </p:sp>
      <p:sp>
        <p:nvSpPr>
          <p:cNvPr id="12" name="Multiply 11"/>
          <p:cNvSpPr/>
          <p:nvPr/>
        </p:nvSpPr>
        <p:spPr>
          <a:xfrm>
            <a:off x="5562600" y="57912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hape 175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&amp; Facts</a:t>
            </a:r>
          </a:p>
        </p:txBody>
      </p:sp>
      <p:sp>
        <p:nvSpPr>
          <p:cNvPr id="77826" name="Shape 1751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Local identifier: </a:t>
            </a:r>
          </a:p>
          <a:p>
            <a:pPr lvl="1"/>
            <a:r>
              <a:rPr lang="en-US" dirty="0"/>
              <a:t>identifier declared within a method or block, </a:t>
            </a:r>
          </a:p>
          <a:p>
            <a:pPr lvl="1"/>
            <a:r>
              <a:rPr lang="en-US" dirty="0"/>
              <a:t>it is </a:t>
            </a:r>
            <a:r>
              <a:rPr lang="en-US" b="1" dirty="0"/>
              <a:t>visible</a:t>
            </a:r>
            <a:r>
              <a:rPr lang="en-US" dirty="0"/>
              <a:t> only within that method or block.</a:t>
            </a:r>
          </a:p>
        </p:txBody>
      </p:sp>
      <p:sp>
        <p:nvSpPr>
          <p:cNvPr id="7577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E3726ED-CE38-8D4F-AF85-69E2335DEC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2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hape 175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&amp; Facts</a:t>
            </a:r>
          </a:p>
        </p:txBody>
      </p:sp>
      <p:sp>
        <p:nvSpPr>
          <p:cNvPr id="77826" name="Shape 1751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Block:</a:t>
            </a:r>
          </a:p>
          <a:p>
            <a:pPr lvl="1"/>
            <a:r>
              <a:rPr lang="en-US" dirty="0"/>
              <a:t>a set of statements enclosed within braces</a:t>
            </a:r>
          </a:p>
          <a:p>
            <a:pPr lvl="1"/>
            <a:r>
              <a:rPr lang="en-US" dirty="0"/>
              <a:t>the body of a loop or an if statement also forms a block</a:t>
            </a:r>
          </a:p>
          <a:p>
            <a:r>
              <a:rPr lang="en-US" dirty="0"/>
              <a:t>Nesting:</a:t>
            </a:r>
          </a:p>
          <a:p>
            <a:pPr lvl="1"/>
            <a:r>
              <a:rPr lang="en-US" dirty="0"/>
              <a:t>Blocks can be nested: </a:t>
            </a:r>
          </a:p>
          <a:p>
            <a:pPr lvl="2"/>
            <a:r>
              <a:rPr lang="en-US" dirty="0"/>
              <a:t>one block can contain other blocks</a:t>
            </a:r>
          </a:p>
          <a:p>
            <a:pPr lvl="1"/>
            <a:r>
              <a:rPr lang="en-US" dirty="0"/>
              <a:t>Methods can NOT be nested:</a:t>
            </a:r>
          </a:p>
          <a:p>
            <a:pPr lvl="2"/>
            <a:r>
              <a:rPr lang="en-US" dirty="0"/>
              <a:t>you cannot include the definition of one method in the body of another method.</a:t>
            </a:r>
          </a:p>
        </p:txBody>
      </p:sp>
      <p:sp>
        <p:nvSpPr>
          <p:cNvPr id="7577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E3726ED-CE38-8D4F-AF85-69E2335DEC5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6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hape 175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 of an identifier</a:t>
            </a:r>
            <a:endParaRPr lang="en-US" dirty="0"/>
          </a:p>
        </p:txBody>
      </p:sp>
      <p:sp>
        <p:nvSpPr>
          <p:cNvPr id="77826" name="Shape 1751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Within a class </a:t>
            </a:r>
            <a:r>
              <a:rPr lang="en-US" sz="2000" b="1" dirty="0"/>
              <a:t>(to be accessible by the </a:t>
            </a:r>
            <a:r>
              <a:rPr lang="en-US" sz="2000" b="1" u="sng" dirty="0"/>
              <a:t>whole</a:t>
            </a:r>
            <a:r>
              <a:rPr lang="en-US" sz="2000" b="1" dirty="0"/>
              <a:t> class)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it can occur </a:t>
            </a:r>
            <a:r>
              <a:rPr lang="en-US" b="1" dirty="0"/>
              <a:t>anywhere</a:t>
            </a:r>
            <a:r>
              <a:rPr lang="en-US" dirty="0"/>
              <a:t> </a:t>
            </a:r>
            <a:r>
              <a:rPr lang="en-US" b="1" dirty="0"/>
              <a:t>outside</a:t>
            </a:r>
            <a:r>
              <a:rPr lang="en-US" dirty="0"/>
              <a:t> of every method definition (and every block), even if it is in the middle or at the end of the class. </a:t>
            </a:r>
          </a:p>
          <a:p>
            <a:r>
              <a:rPr lang="en-US" b="1" dirty="0"/>
              <a:t>Within a method/block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it must occur before it can be used</a:t>
            </a:r>
          </a:p>
          <a:p>
            <a:pPr lvl="1"/>
            <a:r>
              <a:rPr lang="en-US" dirty="0"/>
              <a:t>when blocks are nested:</a:t>
            </a:r>
          </a:p>
          <a:p>
            <a:pPr lvl="2"/>
            <a:r>
              <a:rPr lang="en-US" dirty="0"/>
              <a:t>an identifier used to name a variable in the outer block </a:t>
            </a:r>
            <a:r>
              <a:rPr lang="en-US" b="1" dirty="0"/>
              <a:t>cannot</a:t>
            </a:r>
            <a:r>
              <a:rPr lang="en-US" dirty="0"/>
              <a:t> be used to name any other variable in an inner block of the same method  </a:t>
            </a:r>
          </a:p>
          <a:p>
            <a:pPr lvl="2"/>
            <a:r>
              <a:rPr lang="en-US" dirty="0"/>
              <a:t>(see example - illegal)</a:t>
            </a:r>
          </a:p>
          <a:p>
            <a:endParaRPr lang="en-US" dirty="0"/>
          </a:p>
        </p:txBody>
      </p:sp>
      <p:sp>
        <p:nvSpPr>
          <p:cNvPr id="7577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E3726ED-CE38-8D4F-AF85-69E2335DEC5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hape 22528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illegal</a:t>
            </a:r>
          </a:p>
        </p:txBody>
      </p:sp>
      <p:sp>
        <p:nvSpPr>
          <p:cNvPr id="80898" name="Shape 22528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static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illegalIdentifierDeclaration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</a:t>
            </a: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//block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   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x;    </a:t>
            </a: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//illegal declaration,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                    //x is already declared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	   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20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7885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7A94566-1E52-8C47-8E74-908126D40E8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4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hape 1761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Scope Rules within a Method/Block</a:t>
            </a:r>
          </a:p>
        </p:txBody>
      </p:sp>
      <p:sp>
        <p:nvSpPr>
          <p:cNvPr id="81922" name="Shape 1761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identifier declared within a method/block is accessible:</a:t>
            </a:r>
          </a:p>
          <a:p>
            <a:pPr lvl="1"/>
            <a:r>
              <a:rPr lang="en-US" dirty="0"/>
              <a:t>Only within the block from the point at which it is declared until the end of the block.</a:t>
            </a:r>
          </a:p>
          <a:p>
            <a:pPr lvl="1"/>
            <a:r>
              <a:rPr lang="en-US" dirty="0"/>
              <a:t>By inner blocks; blocks that are nested within that outer block.</a:t>
            </a:r>
          </a:p>
          <a:p>
            <a:r>
              <a:rPr lang="en-US" dirty="0"/>
              <a:t>An identifier declared within a method/block </a:t>
            </a:r>
            <a:r>
              <a:rPr lang="en-US" b="1" dirty="0"/>
              <a:t>overrides</a:t>
            </a:r>
            <a:r>
              <a:rPr lang="en-US" dirty="0"/>
              <a:t> any identifier with the same name declared outside the method. </a:t>
            </a:r>
            <a:r>
              <a:rPr lang="en-US" sz="2000" dirty="0"/>
              <a:t>(see override example)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79874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A10D84F5-6CA4-5440-9CE0-611F18027E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Rules within a Class</a:t>
            </a:r>
            <a:endParaRPr lang="en-US" dirty="0"/>
          </a:p>
        </p:txBody>
      </p:sp>
      <p:sp>
        <p:nvSpPr>
          <p:cNvPr id="78852" name="Shap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Identifiers declared within a class, and outside every method/block:</a:t>
            </a:r>
          </a:p>
          <a:p>
            <a:pPr lvl="1"/>
            <a:r>
              <a:rPr lang="en-US" dirty="0"/>
              <a:t>These identifiers can be static or non-static.</a:t>
            </a:r>
          </a:p>
          <a:p>
            <a:pPr lvl="1"/>
            <a:r>
              <a:rPr lang="en-US" dirty="0"/>
              <a:t>Static identifiers are accessible by </a:t>
            </a:r>
            <a:r>
              <a:rPr lang="en-US" b="1" dirty="0"/>
              <a:t>all</a:t>
            </a:r>
            <a:r>
              <a:rPr lang="en-US" dirty="0"/>
              <a:t> methods </a:t>
            </a:r>
            <a:r>
              <a:rPr lang="en-US" dirty="0">
                <a:solidFill>
                  <a:srgbClr val="00B0F0"/>
                </a:solidFill>
              </a:rPr>
              <a:t>provided that the methods do not have any other identifier with the same name</a:t>
            </a:r>
            <a:r>
              <a:rPr lang="en-US" dirty="0"/>
              <a:t>. </a:t>
            </a:r>
            <a:r>
              <a:rPr lang="en-US" sz="1800" dirty="0"/>
              <a:t>(see override example)</a:t>
            </a:r>
            <a:endParaRPr lang="en-US" dirty="0"/>
          </a:p>
          <a:p>
            <a:pPr lvl="1"/>
            <a:r>
              <a:rPr lang="en-US" dirty="0"/>
              <a:t>Non-static identifiers are accessible </a:t>
            </a:r>
            <a:r>
              <a:rPr lang="en-US" b="1" dirty="0"/>
              <a:t>only</a:t>
            </a:r>
            <a:r>
              <a:rPr lang="en-US" dirty="0"/>
              <a:t> by non-static methods </a:t>
            </a:r>
            <a:r>
              <a:rPr lang="en-US" dirty="0">
                <a:solidFill>
                  <a:srgbClr val="00B0F0"/>
                </a:solidFill>
              </a:rPr>
              <a:t>provided that the methods do not have any other identifier with the same name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6805" name="Shap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855B5426-A7FA-FA4D-B597-324869E1D1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hape 22528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 override</a:t>
            </a:r>
          </a:p>
        </p:txBody>
      </p:sp>
      <p:sp>
        <p:nvSpPr>
          <p:cNvPr id="80898" name="Shape 225282"/>
          <p:cNvSpPr>
            <a:spLocks noGrp="1" noChangeArrowheads="1"/>
          </p:cNvSpPr>
          <p:nvPr>
            <p:ph type="body" idx="1"/>
          </p:nvPr>
        </p:nvSpPr>
        <p:spPr>
          <a:xfrm>
            <a:off x="323528" y="1855365"/>
            <a:ext cx="8531226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static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      </a:t>
            </a:r>
            <a:r>
              <a:rPr lang="en-US" sz="18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y = 0;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>
              <a:solidFill>
                <a:srgbClr val="0033CC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static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void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overrideIdentifierDeclaration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{ 	  x++; 	 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legal, increments static x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   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x;	 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legal declaration,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            	 // method will NOW see local x (double)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	     	 // method will NOT see global static x anymore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   y ++;	 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</a:t>
            </a:r>
            <a:r>
              <a:rPr lang="en-US" sz="1800" b="1" u="sng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illegal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 because y is non-static, </a:t>
            </a:r>
          </a:p>
          <a:p>
            <a:pPr>
              <a:lnSpc>
                <a:spcPct val="80000"/>
              </a:lnSpc>
              <a:buNone/>
            </a:pP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		 //         but the method is static </a:t>
            </a:r>
            <a:endParaRPr lang="en-US" sz="1800" dirty="0"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>
              <a:latin typeface="Courier New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nonStaticMethodScopeExample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{ 	   x++; 	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// legal, increments global static 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  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y++;</a:t>
            </a:r>
            <a:r>
              <a:rPr lang="en-US" sz="1800" dirty="0">
                <a:solidFill>
                  <a:schemeClr val="folHlink"/>
                </a:solidFill>
                <a:latin typeface="Courier New" charset="0"/>
                <a:ea typeface="MS PGothic" charset="0"/>
                <a:cs typeface="MS PGothic" charset="0"/>
              </a:rPr>
              <a:t>	// legal, because this is a non-static method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1800" dirty="0">
              <a:latin typeface="Times New Roman" charset="0"/>
              <a:ea typeface="MS PGothic" charset="0"/>
              <a:cs typeface="MS PGothic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18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7885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C7A94566-1E52-8C47-8E74-908126D40E8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66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Rules (continued)</a:t>
            </a:r>
          </a:p>
        </p:txBody>
      </p:sp>
      <p:sp>
        <p:nvSpPr>
          <p:cNvPr id="83972" name="Shap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Suppose X is an identifier declared within a class and outside of every method</a:t>
            </a:r>
            <a:r>
              <a:rPr lang="ja-JP" altLang="en-US" sz="2800" dirty="0"/>
              <a:t>’</a:t>
            </a:r>
            <a:r>
              <a:rPr lang="en-US" altLang="ja-JP" sz="2800" dirty="0"/>
              <a:t>s definition (block) </a:t>
            </a:r>
          </a:p>
          <a:p>
            <a:pPr lvl="1"/>
            <a:r>
              <a:rPr lang="en-US" sz="2400" dirty="0"/>
              <a:t>If X is declared </a:t>
            </a:r>
            <a:r>
              <a:rPr lang="en-US" sz="2400" b="1" dirty="0"/>
              <a:t>without</a:t>
            </a:r>
            <a:r>
              <a:rPr lang="en-US" sz="2400" dirty="0"/>
              <a:t> the reserved word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2400" dirty="0"/>
              <a:t> (such as a named constant or a method name), then it </a:t>
            </a:r>
            <a:r>
              <a:rPr lang="en-US" sz="2400" b="1" dirty="0"/>
              <a:t>cannot</a:t>
            </a:r>
            <a:r>
              <a:rPr lang="en-US" sz="2400" dirty="0"/>
              <a:t> be accessed in a </a:t>
            </a:r>
            <a:r>
              <a:rPr lang="en-US" sz="2400" b="1" dirty="0"/>
              <a:t>static method</a:t>
            </a:r>
          </a:p>
          <a:p>
            <a:pPr lvl="1"/>
            <a:r>
              <a:rPr lang="en-US" sz="2400" dirty="0"/>
              <a:t>If X is declared </a:t>
            </a:r>
            <a:r>
              <a:rPr lang="en-US" sz="2400" b="1" dirty="0"/>
              <a:t>with</a:t>
            </a:r>
            <a:r>
              <a:rPr lang="en-US" sz="2400" dirty="0"/>
              <a:t> the reserved word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2400" dirty="0"/>
              <a:t> (such as a named constant or a method name), then it </a:t>
            </a:r>
            <a:r>
              <a:rPr lang="en-US" sz="2400" b="1" dirty="0"/>
              <a:t>can</a:t>
            </a:r>
            <a:r>
              <a:rPr lang="en-US" sz="2400" dirty="0"/>
              <a:t> be accessed within </a:t>
            </a:r>
            <a:r>
              <a:rPr lang="en-US" sz="2400" b="1" dirty="0"/>
              <a:t>any method </a:t>
            </a:r>
            <a:r>
              <a:rPr lang="en-US" sz="2400" dirty="0"/>
              <a:t>(block), provided the method (block) does not have any other identifier named X </a:t>
            </a:r>
          </a:p>
          <a:p>
            <a:endParaRPr lang="en-US" sz="2800" dirty="0"/>
          </a:p>
        </p:txBody>
      </p:sp>
      <p:sp>
        <p:nvSpPr>
          <p:cNvPr id="81925" name="Shap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5908626-AAC0-2140-8E96-0DB0E56E3EF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7CF188-AA0D-4B51-AD91-ABBC6B3D85D8}"/>
</file>

<file path=customXml/itemProps2.xml><?xml version="1.0" encoding="utf-8"?>
<ds:datastoreItem xmlns:ds="http://schemas.openxmlformats.org/officeDocument/2006/customXml" ds:itemID="{6BF0733E-D2D4-40B9-9AF6-43B22E7639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359F9D-2BBC-40E1-AE1E-19C0009F1E78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134be976-b389-46e9-817a-32caeb1e1dff"/>
    <ds:schemaRef ds:uri="748f7248-10be-4e94-bc79-723fe783241a"/>
    <ds:schemaRef ds:uri="http://www.w3.org/XML/1998/namespace"/>
    <ds:schemaRef ds:uri="f46b0662-ecca-458e-adb0-fe435d1783ab"/>
    <ds:schemaRef ds:uri="2504cb85-4bca-4c62-bd2f-0a6db465873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9338</TotalTime>
  <Words>803</Words>
  <Application>Microsoft Office PowerPoint</Application>
  <PresentationFormat>On-screen Show (4:3)</PresentationFormat>
  <Paragraphs>229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Theme</vt:lpstr>
      <vt:lpstr>Identifier Scope Within a Class</vt:lpstr>
      <vt:lpstr>Definitions &amp; Facts</vt:lpstr>
      <vt:lpstr>Definitions &amp; Facts</vt:lpstr>
      <vt:lpstr>Declaration of an identifier</vt:lpstr>
      <vt:lpstr>Example - illegal</vt:lpstr>
      <vt:lpstr>Scope Rules within a Method/Block</vt:lpstr>
      <vt:lpstr>Scope Rules within a Class</vt:lpstr>
      <vt:lpstr>Example - override</vt:lpstr>
      <vt:lpstr>Scope Rules (continued)</vt:lpstr>
      <vt:lpstr>Scope Rules (continued) Example 7-11</vt:lpstr>
      <vt:lpstr>Scope Rules: Demonstrated</vt:lpstr>
      <vt:lpstr>Scope Rules: Demonstrated (continued)</vt:lpstr>
      <vt:lpstr>Scope Rules – Scanner Example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Course Technology</dc:creator>
  <cp:lastModifiedBy>Nadia</cp:lastModifiedBy>
  <cp:revision>482</cp:revision>
  <dcterms:created xsi:type="dcterms:W3CDTF">2002-11-15T07:59:11Z</dcterms:created>
  <dcterms:modified xsi:type="dcterms:W3CDTF">2024-10-10T11:11:22Z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8700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