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3" r:id="rId12"/>
    <p:sldId id="273" r:id="rId13"/>
    <p:sldId id="274" r:id="rId14"/>
    <p:sldId id="347" r:id="rId15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9"/>
    <p:restoredTop sz="92371" autoAdjust="0"/>
  </p:normalViewPr>
  <p:slideViewPr>
    <p:cSldViewPr>
      <p:cViewPr varScale="1">
        <p:scale>
          <a:sx n="95" d="100"/>
          <a:sy n="95" d="100"/>
        </p:scale>
        <p:origin x="120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F9138C79-3635-4729-830F-570985D8BAB5}" type="datetimeFigureOut">
              <a:rPr lang="en-US" smtClean="0"/>
              <a:pPr/>
              <a:t>4/8/25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B03B7CCA-2B16-46B9-A90C-D80C155141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771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B7CCA-2B16-46B9-A90C-D80C1551416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B7CCA-2B16-46B9-A90C-D80C1551416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B7CCA-2B16-46B9-A90C-D80C1551416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3B7CCA-2B16-46B9-A90C-D80C1551416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516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B7CCA-2B16-46B9-A90C-D80C1551416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B7CCA-2B16-46B9-A90C-D80C1551416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B7CCA-2B16-46B9-A90C-D80C1551416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B7CCA-2B16-46B9-A90C-D80C1551416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B7CCA-2B16-46B9-A90C-D80C1551416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B7CCA-2B16-46B9-A90C-D80C1551416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B7CCA-2B16-46B9-A90C-D80C1551416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B7CCA-2B16-46B9-A90C-D80C1551416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B3EF2-918B-8B41-A1C2-0374802298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84D839-3136-6F4F-830D-F585B0ACC6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8CA5C8-8FD1-C644-8309-93299CC15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A495B-5B88-4F07-97E9-A51EF6CFCCAC}" type="datetimeFigureOut">
              <a:rPr lang="en-US" smtClean="0"/>
              <a:pPr/>
              <a:t>4/8/25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B9F786-81EB-A241-AA5D-D2EA9DA60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541B06-B5B9-1248-AC54-183CCA707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943ED-4BB9-430F-868F-6F27EDD580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436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43900-6293-7E46-ABD0-B7C34777A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749B8E-DE49-7C42-9C06-D96EF2B3B1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D9B02-70A0-564F-A268-FDF0AAAD9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A495B-5B88-4F07-97E9-A51EF6CFCCAC}" type="datetimeFigureOut">
              <a:rPr lang="en-US" smtClean="0"/>
              <a:pPr/>
              <a:t>4/8/25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BEAF02-E272-6C49-AEEC-A1EBF9089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AE2C28-3CC1-AD4A-99BE-21D2F313E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943ED-4BB9-430F-868F-6F27EDD580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600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9654BB-E839-EE46-A2BB-E29C4B4073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84F789-8FE0-8144-8369-1741FFED08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048F76-63BA-3D4C-AABA-84373F1B3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A495B-5B88-4F07-97E9-A51EF6CFCCAC}" type="datetimeFigureOut">
              <a:rPr lang="en-US" smtClean="0"/>
              <a:pPr/>
              <a:t>4/8/25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DB7547-6D7F-B042-B2CF-9D8704754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613166-A7A1-B144-9A48-1B0A01D4B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943ED-4BB9-430F-868F-6F27EDD580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193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58108-F175-2B4E-9142-0E211149C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17F99-98CF-DF43-BC30-6F36062068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FEA6E2-7BD7-724D-9105-63EB6ED4D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A495B-5B88-4F07-97E9-A51EF6CFCCAC}" type="datetimeFigureOut">
              <a:rPr lang="en-US" smtClean="0"/>
              <a:pPr/>
              <a:t>4/8/25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B1A582-1D70-1447-9904-F38662E0C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78E026-05BB-C04C-9D71-A1D337B7B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943ED-4BB9-430F-868F-6F27EDD580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626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31D20-DABD-794C-8597-93E7F3C18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DBA7F4-29F2-D546-9BBF-DFDB2AF5C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DBF65-AAD3-314F-8CD8-1F4C59830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A495B-5B88-4F07-97E9-A51EF6CFCCAC}" type="datetimeFigureOut">
              <a:rPr lang="en-US" smtClean="0"/>
              <a:pPr/>
              <a:t>4/8/25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CD648A-8028-A346-8778-8F61B8A53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3C6068-DE26-DA44-9727-14A758AD8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943ED-4BB9-430F-868F-6F27EDD580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48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2E45F-BD16-544E-A517-7DEFDC0B6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F956A2-D868-2A4C-8E3E-74E03DD002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9539EB-AD53-D54C-95D0-1E85ABF50B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2315C4-F457-8D45-9CF8-1E729E041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A495B-5B88-4F07-97E9-A51EF6CFCCAC}" type="datetimeFigureOut">
              <a:rPr lang="en-US" smtClean="0"/>
              <a:pPr/>
              <a:t>4/8/25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B69276-53DD-E045-BAB3-41625147A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70B6D8-4A9F-FD43-B0E4-1ABEE4650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943ED-4BB9-430F-868F-6F27EDD580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067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9D44E-3C59-6D44-845E-9980D918E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AE1131-7881-044A-A08F-550E35F229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E78A05-F959-EC4A-A818-C5A38CDC37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4B4850-10EB-D34F-A1EC-58D8413D5E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903A68-69C5-D34D-B601-00A09ABDA9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D0B765-08AA-384B-BCC7-B959530A8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A495B-5B88-4F07-97E9-A51EF6CFCCAC}" type="datetimeFigureOut">
              <a:rPr lang="en-US" smtClean="0"/>
              <a:pPr/>
              <a:t>4/8/25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69F91F-0E5F-0C41-9211-54474191C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156CC4-F6F6-AF4F-B7A4-A80E0AB5C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943ED-4BB9-430F-868F-6F27EDD580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836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3EF38-E5EE-D845-A3B2-264A49296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313F86-2281-7145-8F68-E5B294215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A495B-5B88-4F07-97E9-A51EF6CFCCAC}" type="datetimeFigureOut">
              <a:rPr lang="en-US" smtClean="0"/>
              <a:pPr/>
              <a:t>4/8/25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0D0750-DFAB-354C-8E40-5A5560BAB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5515E8-7D86-974A-B409-632ABA08F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943ED-4BB9-430F-868F-6F27EDD580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513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ECF2AD-CA78-E54E-8FBF-16236269A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A495B-5B88-4F07-97E9-A51EF6CFCCAC}" type="datetimeFigureOut">
              <a:rPr lang="en-US" smtClean="0"/>
              <a:pPr/>
              <a:t>4/8/25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F84AE6-1CBB-4348-868F-17F828349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9690CB-A7E6-C540-BCFA-AC7D3DDF2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943ED-4BB9-430F-868F-6F27EDD580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950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E2ED2-9439-8844-89C1-16AC3ED13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291628-28AE-5044-A229-963F671847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541FCA-C365-EB45-818F-B727E4B81B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668162-26FF-C642-A0C7-733E9CB87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A495B-5B88-4F07-97E9-A51EF6CFCCAC}" type="datetimeFigureOut">
              <a:rPr lang="en-US" smtClean="0"/>
              <a:pPr/>
              <a:t>4/8/25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5DD3C9-B013-E94D-954C-CD0678890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8A5BCF-FC69-FA4D-9A85-B2BA28B05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943ED-4BB9-430F-868F-6F27EDD580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596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65CDA-C62D-2842-86A0-F9129C7AE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D43012-23F4-1740-84F4-5EABA827C1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3C0E8B-0DC4-A143-8205-25FBFAEF9B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A9D8CF-8596-7F43-BC8A-58CDBA661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A495B-5B88-4F07-97E9-A51EF6CFCCAC}" type="datetimeFigureOut">
              <a:rPr lang="en-US" smtClean="0"/>
              <a:pPr/>
              <a:t>4/8/25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4656B8-0E3A-4A47-AEAA-B6815E88F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4AB541-5ECC-0547-9C2A-E0D86A4AA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943ED-4BB9-430F-868F-6F27EDD580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742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841D1A-0EC0-9B4C-BAAB-CF712960E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5F2300-8463-D44D-9C7D-8039F283E2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B5D799-9F95-7145-9482-38E60F120E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A495B-5B88-4F07-97E9-A51EF6CFCCAC}" type="datetimeFigureOut">
              <a:rPr lang="en-US" smtClean="0"/>
              <a:pPr/>
              <a:t>4/8/25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D0CED4-5F39-EB47-BA0B-CB852CD955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EB9FA1-A1FB-3240-8FC2-AF8C80527E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943ED-4BB9-430F-868F-6F27EDD580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238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5818" y="0"/>
            <a:ext cx="7472363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0"/>
            <a:ext cx="7461504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999" y="3006953"/>
            <a:ext cx="6858000" cy="2764028"/>
          </a:xfrm>
        </p:spPr>
        <p:txBody>
          <a:bodyPr anchor="ctr">
            <a:normAutofit/>
          </a:bodyPr>
          <a:lstStyle/>
          <a:p>
            <a:r>
              <a:rPr lang="en-US" sz="6300" b="1" dirty="0"/>
              <a:t>Titration curve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184" y="5645150"/>
            <a:ext cx="6193632" cy="631825"/>
          </a:xfrm>
        </p:spPr>
        <p:txBody>
          <a:bodyPr anchor="ctr">
            <a:normAutofit/>
          </a:bodyPr>
          <a:lstStyle/>
          <a:p>
            <a:r>
              <a:rPr lang="en-US" sz="2400"/>
              <a:t>of polyprotic acids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88920" y="5524786"/>
            <a:ext cx="356616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4192"/>
            <a:ext cx="8229600" cy="60738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	pH = 4.7 + log (0.125 / 0.25)</a:t>
            </a:r>
          </a:p>
          <a:p>
            <a:pPr>
              <a:buNone/>
            </a:pPr>
            <a:r>
              <a:rPr lang="en-US" dirty="0"/>
              <a:t>	pH = 4.39</a:t>
            </a:r>
          </a:p>
          <a:p>
            <a:endParaRPr lang="en-US" dirty="0"/>
          </a:p>
          <a:p>
            <a:r>
              <a:rPr lang="en-US" dirty="0"/>
              <a:t>B) The </a:t>
            </a:r>
            <a:r>
              <a:rPr lang="en-US" dirty="0" err="1"/>
              <a:t>molarity</a:t>
            </a:r>
            <a:r>
              <a:rPr lang="en-US" dirty="0"/>
              <a:t> of the buffer = the </a:t>
            </a:r>
            <a:r>
              <a:rPr lang="en-US" dirty="0" err="1"/>
              <a:t>molarity</a:t>
            </a:r>
            <a:r>
              <a:rPr lang="en-US" dirty="0"/>
              <a:t> of HA + the </a:t>
            </a:r>
            <a:r>
              <a:rPr lang="en-US" dirty="0" err="1"/>
              <a:t>molarity</a:t>
            </a:r>
            <a:r>
              <a:rPr lang="en-US" dirty="0"/>
              <a:t> of A</a:t>
            </a:r>
            <a:r>
              <a:rPr lang="en-US" baseline="30000" dirty="0"/>
              <a:t>-</a:t>
            </a:r>
          </a:p>
          <a:p>
            <a:pPr>
              <a:buNone/>
            </a:pPr>
            <a:r>
              <a:rPr lang="en-US" dirty="0"/>
              <a:t>	Buffer </a:t>
            </a:r>
            <a:r>
              <a:rPr lang="en-US" dirty="0" err="1"/>
              <a:t>molarity</a:t>
            </a:r>
            <a:r>
              <a:rPr lang="en-US" dirty="0"/>
              <a:t> = 0.25 + 0.125 = 0.375 M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 i="1" u="sng" dirty="0"/>
              <a:t>OR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No. of moles of buffer = no. of moles of HA + the no. of moles of A</a:t>
            </a:r>
            <a:r>
              <a:rPr lang="en-US" baseline="30000" dirty="0"/>
              <a:t>-</a:t>
            </a:r>
          </a:p>
          <a:p>
            <a:pPr>
              <a:buNone/>
            </a:pPr>
            <a:r>
              <a:rPr lang="en-US" dirty="0"/>
              <a:t>	No. of moles of buffer = 0.025 + 0.0125 = 0.0375 moles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Molarity</a:t>
            </a:r>
            <a:r>
              <a:rPr lang="en-US" dirty="0"/>
              <a:t> of buffer = no. of moles / V in L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Molarity</a:t>
            </a:r>
            <a:r>
              <a:rPr lang="en-US" dirty="0"/>
              <a:t> of buffer = 0.0375 / 0.1 = 0.375 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Example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5 L of 0.1 M phosphate buffer with a pH = 12.32 was prepared from Na</a:t>
            </a:r>
            <a:r>
              <a:rPr lang="en-US" baseline="-25000" dirty="0">
                <a:solidFill>
                  <a:srgbClr val="C00000"/>
                </a:solidFill>
              </a:rPr>
              <a:t>3</a:t>
            </a:r>
            <a:r>
              <a:rPr lang="en-US" dirty="0">
                <a:solidFill>
                  <a:srgbClr val="C00000"/>
                </a:solidFill>
              </a:rPr>
              <a:t>PO</a:t>
            </a:r>
            <a:r>
              <a:rPr lang="en-US" baseline="-25000" dirty="0">
                <a:solidFill>
                  <a:srgbClr val="C00000"/>
                </a:solidFill>
              </a:rPr>
              <a:t>4</a:t>
            </a:r>
            <a:r>
              <a:rPr lang="en-US" dirty="0">
                <a:solidFill>
                  <a:srgbClr val="C00000"/>
                </a:solidFill>
              </a:rPr>
              <a:t> and Na</a:t>
            </a:r>
            <a:r>
              <a:rPr lang="en-US" baseline="-25000" dirty="0">
                <a:solidFill>
                  <a:srgbClr val="C00000"/>
                </a:solidFill>
              </a:rPr>
              <a:t>2</a:t>
            </a:r>
            <a:r>
              <a:rPr lang="en-US" dirty="0">
                <a:solidFill>
                  <a:srgbClr val="C00000"/>
                </a:solidFill>
              </a:rPr>
              <a:t>HPO</a:t>
            </a:r>
            <a:r>
              <a:rPr lang="en-US" baseline="-25000" dirty="0">
                <a:solidFill>
                  <a:srgbClr val="C00000"/>
                </a:solidFill>
              </a:rPr>
              <a:t>4</a:t>
            </a:r>
            <a:r>
              <a:rPr lang="en-US" dirty="0">
                <a:solidFill>
                  <a:srgbClr val="C00000"/>
                </a:solidFill>
              </a:rPr>
              <a:t>. </a:t>
            </a:r>
          </a:p>
          <a:p>
            <a:pPr marL="365760" lvl="1" indent="0">
              <a:buNone/>
            </a:pPr>
            <a:r>
              <a:rPr lang="en-US" dirty="0"/>
              <a:t>Calculate the </a:t>
            </a:r>
            <a:r>
              <a:rPr lang="en-US" dirty="0">
                <a:highlight>
                  <a:srgbClr val="FFFF00"/>
                </a:highlight>
              </a:rPr>
              <a:t>weight in grams </a:t>
            </a:r>
            <a:r>
              <a:rPr lang="en-US" dirty="0"/>
              <a:t>of each component which was used to prepare the buffer, </a:t>
            </a:r>
            <a:r>
              <a:rPr lang="en-US" dirty="0" err="1"/>
              <a:t>pK</a:t>
            </a:r>
            <a:r>
              <a:rPr lang="en-US" baseline="-25000" dirty="0" err="1"/>
              <a:t>a</a:t>
            </a:r>
            <a:r>
              <a:rPr lang="en-US" dirty="0"/>
              <a:t> = 12.</a:t>
            </a:r>
          </a:p>
          <a:p>
            <a:endParaRPr lang="en-US" dirty="0"/>
          </a:p>
          <a:p>
            <a:pPr marL="109728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3D64979-8886-9949-963E-3216AE67E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8153400"/>
          </a:xfrm>
        </p:spPr>
        <p:txBody>
          <a:bodyPr/>
          <a:lstStyle/>
          <a:p>
            <a:pPr marL="109728" indent="0" fontAlgn="base">
              <a:buNone/>
            </a:pPr>
            <a:r>
              <a:rPr lang="en-US" sz="2000" dirty="0">
                <a:solidFill>
                  <a:srgbClr val="C00000"/>
                </a:solidFill>
              </a:rPr>
              <a:t>total mole of buffer contains </a:t>
            </a:r>
            <a:r>
              <a:rPr lang="en-US" sz="2000" dirty="0"/>
              <a:t>= 5 L of 0.1 M </a:t>
            </a:r>
          </a:p>
          <a:p>
            <a:pPr marL="109728" indent="0" fontAlgn="base">
              <a:buNone/>
            </a:pPr>
            <a:r>
              <a:rPr lang="en-US" sz="2000" dirty="0"/>
              <a:t>= 5 L * 0.1 mole / L </a:t>
            </a:r>
          </a:p>
          <a:p>
            <a:pPr marL="109728" indent="0" fontAlgn="base">
              <a:buNone/>
            </a:pPr>
            <a:r>
              <a:rPr lang="en-US" sz="2000" dirty="0"/>
              <a:t>= 0.5 mole</a:t>
            </a:r>
          </a:p>
          <a:p>
            <a:pPr marL="109728" indent="0" fontAlgn="base">
              <a:buNone/>
            </a:pPr>
            <a:endParaRPr lang="en-US" sz="2000" dirty="0"/>
          </a:p>
          <a:p>
            <a:pPr marL="109728" indent="0" fontAlgn="base">
              <a:buNone/>
            </a:pPr>
            <a:r>
              <a:rPr lang="en-US" sz="2000" dirty="0"/>
              <a:t>Let mole of Na3PO4 = x mole </a:t>
            </a:r>
          </a:p>
          <a:p>
            <a:pPr marL="109728" indent="0" fontAlgn="base">
              <a:buNone/>
            </a:pPr>
            <a:r>
              <a:rPr lang="en-US" sz="2000" dirty="0"/>
              <a:t>mole of Na</a:t>
            </a:r>
            <a:r>
              <a:rPr lang="en-US" sz="2000" baseline="-25000" dirty="0"/>
              <a:t>2</a:t>
            </a:r>
            <a:r>
              <a:rPr lang="en-US" sz="2000" dirty="0"/>
              <a:t>HPO</a:t>
            </a:r>
            <a:r>
              <a:rPr lang="en-US" sz="2000" baseline="-25000" dirty="0"/>
              <a:t>4</a:t>
            </a:r>
            <a:r>
              <a:rPr lang="en-US" sz="2000" dirty="0"/>
              <a:t> = (0.5 - x) mole.</a:t>
            </a:r>
          </a:p>
          <a:p>
            <a:pPr marL="109728" indent="0" fontAlgn="base">
              <a:buNone/>
            </a:pPr>
            <a:endParaRPr lang="en-US" sz="2000" dirty="0"/>
          </a:p>
          <a:p>
            <a:pPr marL="109728" indent="0" fontAlgn="base">
              <a:buNone/>
            </a:pPr>
            <a:r>
              <a:rPr lang="en-US" sz="2000" b="1" dirty="0">
                <a:solidFill>
                  <a:srgbClr val="C00000"/>
                </a:solidFill>
              </a:rPr>
              <a:t>Using Henderson equation</a:t>
            </a:r>
            <a:r>
              <a:rPr lang="en-US" sz="2000" dirty="0"/>
              <a:t>,</a:t>
            </a:r>
          </a:p>
          <a:p>
            <a:pPr marL="109728" indent="0" fontAlgn="base">
              <a:buNone/>
            </a:pPr>
            <a:r>
              <a:rPr lang="en-US" sz="2000" dirty="0"/>
              <a:t>pH = </a:t>
            </a:r>
            <a:r>
              <a:rPr lang="en-US" sz="2000" dirty="0" err="1"/>
              <a:t>pKa</a:t>
            </a:r>
            <a:r>
              <a:rPr lang="en-US" sz="2000" dirty="0"/>
              <a:t> + log [salt] / [acid]</a:t>
            </a:r>
          </a:p>
          <a:p>
            <a:pPr marL="109728" indent="0" fontAlgn="base">
              <a:buNone/>
            </a:pPr>
            <a:r>
              <a:rPr lang="en-US" sz="2000" dirty="0"/>
              <a:t>12.32 = 12 + log (x / (0.5 - x))</a:t>
            </a:r>
          </a:p>
          <a:p>
            <a:pPr marL="109728" indent="0" fontAlgn="base">
              <a:buNone/>
            </a:pPr>
            <a:r>
              <a:rPr lang="en-US" sz="2000" dirty="0"/>
              <a:t>1.0446 - 2.09 x = x</a:t>
            </a:r>
          </a:p>
          <a:p>
            <a:pPr marL="109728" indent="0" fontAlgn="base">
              <a:buNone/>
            </a:pPr>
            <a:r>
              <a:rPr lang="en-US" sz="2000" dirty="0">
                <a:solidFill>
                  <a:srgbClr val="C00000"/>
                </a:solidFill>
              </a:rPr>
              <a:t>x = 0.338 mole (NA</a:t>
            </a:r>
            <a:r>
              <a:rPr lang="en-US" sz="2000" baseline="-25000" dirty="0">
                <a:solidFill>
                  <a:srgbClr val="C00000"/>
                </a:solidFill>
              </a:rPr>
              <a:t>3</a:t>
            </a:r>
            <a:r>
              <a:rPr lang="en-US" sz="2000" dirty="0">
                <a:solidFill>
                  <a:srgbClr val="C00000"/>
                </a:solidFill>
              </a:rPr>
              <a:t>PO</a:t>
            </a:r>
            <a:r>
              <a:rPr lang="en-US" sz="2000" baseline="-25000" dirty="0">
                <a:solidFill>
                  <a:srgbClr val="C00000"/>
                </a:solidFill>
              </a:rPr>
              <a:t>4</a:t>
            </a:r>
            <a:r>
              <a:rPr lang="en-US" sz="2000" dirty="0">
                <a:solidFill>
                  <a:srgbClr val="C00000"/>
                </a:solidFill>
              </a:rPr>
              <a:t>)</a:t>
            </a:r>
          </a:p>
          <a:p>
            <a:pPr marL="109728" indent="0" fontAlgn="base">
              <a:buNone/>
            </a:pPr>
            <a:r>
              <a:rPr lang="en-US" sz="2000" dirty="0"/>
              <a:t>thus</a:t>
            </a:r>
          </a:p>
          <a:p>
            <a:pPr fontAlgn="base">
              <a:buFont typeface="Wingdings" pitchFamily="2" charset="2"/>
              <a:buChar char="v"/>
            </a:pPr>
            <a:r>
              <a:rPr lang="en-US" sz="2000" dirty="0"/>
              <a:t>  Grams of </a:t>
            </a:r>
            <a:r>
              <a:rPr lang="en-US" sz="2000" dirty="0">
                <a:solidFill>
                  <a:srgbClr val="0070C0"/>
                </a:solidFill>
              </a:rPr>
              <a:t>Na3PO4</a:t>
            </a:r>
            <a:r>
              <a:rPr lang="en-US" sz="2000" dirty="0"/>
              <a:t> = 0.338 mole * 163.94 g/mole </a:t>
            </a:r>
          </a:p>
          <a:p>
            <a:pPr fontAlgn="base">
              <a:buFont typeface="Wingdings" pitchFamily="2" charset="2"/>
              <a:buChar char="v"/>
            </a:pPr>
            <a:r>
              <a:rPr lang="en-US" sz="2000" dirty="0"/>
              <a:t>                              = 55.4 g </a:t>
            </a:r>
            <a:r>
              <a:rPr lang="en-US" sz="2000" dirty="0">
                <a:solidFill>
                  <a:srgbClr val="0070C0"/>
                </a:solidFill>
              </a:rPr>
              <a:t>(answer)</a:t>
            </a:r>
          </a:p>
          <a:p>
            <a:pPr fontAlgn="base">
              <a:buFont typeface="Wingdings" pitchFamily="2" charset="2"/>
              <a:buChar char="v"/>
            </a:pPr>
            <a:r>
              <a:rPr lang="en-US" sz="2000" dirty="0"/>
              <a:t>Grams of </a:t>
            </a:r>
            <a:r>
              <a:rPr lang="en-US" sz="2000" dirty="0">
                <a:solidFill>
                  <a:srgbClr val="0070C0"/>
                </a:solidFill>
              </a:rPr>
              <a:t>Na2HPO4</a:t>
            </a:r>
            <a:r>
              <a:rPr lang="en-US" sz="2000" dirty="0"/>
              <a:t> = (0.5 - 0.338) mole * 141.96 g/mole </a:t>
            </a:r>
          </a:p>
          <a:p>
            <a:pPr fontAlgn="base">
              <a:buFont typeface="Wingdings" pitchFamily="2" charset="2"/>
              <a:buChar char="v"/>
            </a:pPr>
            <a:r>
              <a:rPr lang="en-US" sz="2000" dirty="0"/>
              <a:t>                               =    23.0 g (answer)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1871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3E9B846-2549-6E42-ACEE-10ABA0DD42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78691"/>
          </a:xfrm>
        </p:spPr>
        <p:txBody>
          <a:bodyPr>
            <a:normAutofit/>
          </a:bodyPr>
          <a:lstStyle/>
          <a:p>
            <a:pPr algn="just"/>
            <a:r>
              <a:rPr lang="en-US" sz="2000" dirty="0">
                <a:solidFill>
                  <a:srgbClr val="C00000"/>
                </a:solidFill>
              </a:rPr>
              <a:t>You have 500.0 mL of a buffer solution containing 0.20 M acetic acid (CH3COOH) and 0.30 M sodium acetate (CH3COONa). </a:t>
            </a:r>
            <a:r>
              <a:rPr lang="en-US" sz="2000" dirty="0">
                <a:solidFill>
                  <a:srgbClr val="C00000"/>
                </a:solidFill>
                <a:highlight>
                  <a:srgbClr val="FFFF00"/>
                </a:highlight>
              </a:rPr>
              <a:t>What will the pH of </a:t>
            </a:r>
            <a:r>
              <a:rPr lang="en-US" sz="2000" dirty="0">
                <a:solidFill>
                  <a:srgbClr val="C00000"/>
                </a:solidFill>
              </a:rPr>
              <a:t>this solution be after the addition of 20.0 mL of 1.00 M NaOH solution? [Ka = 1.8 × 10</a:t>
            </a:r>
            <a:r>
              <a:rPr lang="en-US" sz="2000" baseline="30000" dirty="0">
                <a:solidFill>
                  <a:srgbClr val="C00000"/>
                </a:solidFill>
              </a:rPr>
              <a:t>-5</a:t>
            </a:r>
            <a:r>
              <a:rPr lang="en-US" sz="2000" dirty="0">
                <a:solidFill>
                  <a:srgbClr val="C00000"/>
                </a:solidFill>
              </a:rPr>
              <a:t>] </a:t>
            </a:r>
          </a:p>
          <a:p>
            <a:pPr algn="just"/>
            <a:endParaRPr lang="en-US" sz="2000" dirty="0">
              <a:solidFill>
                <a:srgbClr val="C00000"/>
              </a:solidFill>
            </a:endParaRPr>
          </a:p>
          <a:p>
            <a:pPr marL="566928" indent="-457200">
              <a:buFont typeface="+mj-lt"/>
              <a:buAutoNum type="alphaUcPeriod"/>
            </a:pPr>
            <a:r>
              <a:rPr lang="en-US" sz="2400" dirty="0"/>
              <a:t> 4.41 </a:t>
            </a:r>
          </a:p>
          <a:p>
            <a:pPr marL="566928" indent="-457200">
              <a:buFont typeface="+mj-lt"/>
              <a:buAutoNum type="alphaUcPeriod"/>
            </a:pPr>
            <a:r>
              <a:rPr lang="en-US" sz="2400" dirty="0"/>
              <a:t> 4.74 </a:t>
            </a:r>
          </a:p>
          <a:p>
            <a:pPr marL="566928" indent="-457200">
              <a:buFont typeface="+mj-lt"/>
              <a:buAutoNum type="alphaUcPeriod"/>
            </a:pPr>
            <a:r>
              <a:rPr lang="en-US" sz="2400" dirty="0"/>
              <a:t> 4.56 </a:t>
            </a:r>
          </a:p>
          <a:p>
            <a:pPr marL="566928" indent="-457200">
              <a:buFont typeface="+mj-lt"/>
              <a:buAutoNum type="alphaUcPeriod"/>
            </a:pPr>
            <a:r>
              <a:rPr lang="en-US" sz="2400" dirty="0"/>
              <a:t> 4.92 </a:t>
            </a:r>
          </a:p>
          <a:p>
            <a:pPr marL="566928" indent="-457200">
              <a:buFont typeface="+mj-lt"/>
              <a:buAutoNum type="alphaUcPeriod"/>
            </a:pPr>
            <a:r>
              <a:rPr lang="en-US" sz="2400" dirty="0"/>
              <a:t> 5.07 </a:t>
            </a:r>
          </a:p>
          <a:p>
            <a:endParaRPr lang="en-US" sz="24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48EC819-D51E-D446-8CA1-EE06BCEE253C}"/>
              </a:ext>
            </a:extLst>
          </p:cNvPr>
          <p:cNvSpPr/>
          <p:nvPr/>
        </p:nvSpPr>
        <p:spPr>
          <a:xfrm>
            <a:off x="609600" y="4191000"/>
            <a:ext cx="1219200" cy="3048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973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2FC3B92-E846-B149-A1F4-423BBE3440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2667000"/>
            <a:ext cx="8229600" cy="472971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7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Do you have questions?</a:t>
            </a:r>
          </a:p>
        </p:txBody>
      </p:sp>
    </p:spTree>
    <p:extLst>
      <p:ext uri="{BB962C8B-B14F-4D97-AF65-F5344CB8AC3E}">
        <p14:creationId xmlns:p14="http://schemas.microsoft.com/office/powerpoint/2010/main" val="2299373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5850" y="187141"/>
            <a:ext cx="7886700" cy="1325563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Dissociation of </a:t>
            </a:r>
            <a:r>
              <a:rPr lang="en-US" b="1" dirty="0" err="1">
                <a:solidFill>
                  <a:srgbClr val="C00000"/>
                </a:solidFill>
              </a:rPr>
              <a:t>polyprotic</a:t>
            </a:r>
            <a:r>
              <a:rPr lang="en-US" b="1" dirty="0">
                <a:solidFill>
                  <a:srgbClr val="C00000"/>
                </a:solidFill>
              </a:rPr>
              <a:t> acids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0100" y="1481328"/>
            <a:ext cx="7886700" cy="4919472"/>
          </a:xfrm>
        </p:spPr>
        <p:txBody>
          <a:bodyPr/>
          <a:lstStyle/>
          <a:p>
            <a:r>
              <a:rPr lang="en-US" dirty="0"/>
              <a:t>A polyprotic acid has more than one proton per molecule, thus it ionizes in successive steps. </a:t>
            </a:r>
          </a:p>
          <a:p>
            <a:endParaRPr lang="en-US" dirty="0"/>
          </a:p>
          <a:p>
            <a:r>
              <a:rPr lang="en-US" dirty="0"/>
              <a:t>Example: H</a:t>
            </a:r>
            <a:r>
              <a:rPr lang="en-US" baseline="-25000" dirty="0"/>
              <a:t>2</a:t>
            </a:r>
            <a:r>
              <a:rPr lang="en-US" dirty="0"/>
              <a:t>A a “</a:t>
            </a:r>
            <a:r>
              <a:rPr lang="en-US" dirty="0" err="1"/>
              <a:t>polyprotic</a:t>
            </a:r>
            <a:r>
              <a:rPr lang="en-US" dirty="0"/>
              <a:t> acid”, diprotic acid</a:t>
            </a:r>
          </a:p>
          <a:p>
            <a:endParaRPr lang="en-US" sz="900" dirty="0"/>
          </a:p>
          <a:p>
            <a:pPr>
              <a:buNone/>
            </a:pPr>
            <a:r>
              <a:rPr lang="en-US" dirty="0"/>
              <a:t>		H</a:t>
            </a:r>
            <a:r>
              <a:rPr lang="en-US" baseline="-25000" dirty="0"/>
              <a:t>2</a:t>
            </a:r>
            <a:r>
              <a:rPr lang="en-US" dirty="0"/>
              <a:t>A		H</a:t>
            </a:r>
            <a:r>
              <a:rPr lang="en-US" baseline="30000" dirty="0"/>
              <a:t>+</a:t>
            </a:r>
            <a:r>
              <a:rPr lang="en-US" dirty="0"/>
              <a:t> + HA</a:t>
            </a:r>
            <a:r>
              <a:rPr lang="en-US" baseline="30000" dirty="0"/>
              <a:t>-</a:t>
            </a:r>
            <a:r>
              <a:rPr lang="en-US" dirty="0"/>
              <a:t> 		H</a:t>
            </a:r>
            <a:r>
              <a:rPr lang="en-US" baseline="30000" dirty="0"/>
              <a:t>+</a:t>
            </a:r>
            <a:r>
              <a:rPr lang="en-US" dirty="0"/>
              <a:t> + A</a:t>
            </a:r>
            <a:r>
              <a:rPr lang="en-US" baseline="30000" dirty="0"/>
              <a:t>-2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K</a:t>
            </a:r>
            <a:r>
              <a:rPr lang="en-US" baseline="-25000" dirty="0"/>
              <a:t>a1</a:t>
            </a:r>
            <a:r>
              <a:rPr lang="en-US" dirty="0"/>
              <a:t> = </a:t>
            </a:r>
          </a:p>
          <a:p>
            <a:pPr>
              <a:buNone/>
            </a:pPr>
            <a:endParaRPr lang="en-US" sz="800" dirty="0"/>
          </a:p>
          <a:p>
            <a:pPr>
              <a:buNone/>
            </a:pPr>
            <a:endParaRPr lang="en-US" sz="800" dirty="0"/>
          </a:p>
          <a:p>
            <a:pPr>
              <a:buNone/>
            </a:pPr>
            <a:r>
              <a:rPr lang="en-US" dirty="0"/>
              <a:t>K</a:t>
            </a:r>
            <a:r>
              <a:rPr lang="en-US" baseline="-25000" dirty="0"/>
              <a:t>a2</a:t>
            </a:r>
            <a:r>
              <a:rPr lang="en-US" dirty="0"/>
              <a:t> = </a:t>
            </a:r>
          </a:p>
          <a:p>
            <a:endParaRPr lang="en-US" dirty="0"/>
          </a:p>
        </p:txBody>
      </p:sp>
      <p:sp>
        <p:nvSpPr>
          <p:cNvPr id="4" name="Left-Right Arrow 3"/>
          <p:cNvSpPr/>
          <p:nvPr/>
        </p:nvSpPr>
        <p:spPr>
          <a:xfrm>
            <a:off x="2074375" y="3200401"/>
            <a:ext cx="762000" cy="2286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-Right Arrow 4"/>
          <p:cNvSpPr/>
          <p:nvPr/>
        </p:nvSpPr>
        <p:spPr>
          <a:xfrm>
            <a:off x="4030386" y="3200400"/>
            <a:ext cx="762000" cy="2286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40759" y="3433466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</a:t>
            </a:r>
            <a:r>
              <a:rPr lang="en-US" baseline="-25000" dirty="0"/>
              <a:t>a1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56461" y="3433466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</a:t>
            </a:r>
            <a:r>
              <a:rPr lang="en-US" baseline="-25000" dirty="0"/>
              <a:t>a2</a:t>
            </a: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1779100" y="4643735"/>
            <a:ext cx="1726100" cy="44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803950" y="4191000"/>
            <a:ext cx="1802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raditional Arabic"/>
              </a:rPr>
              <a:t> [H</a:t>
            </a:r>
            <a:r>
              <a:rPr lang="en-US" sz="2400" baseline="30000" dirty="0">
                <a:latin typeface="Traditional Arabic"/>
              </a:rPr>
              <a:t>+</a:t>
            </a:r>
            <a:r>
              <a:rPr lang="en-US" sz="2400" dirty="0">
                <a:latin typeface="Traditional Arabic"/>
              </a:rPr>
              <a:t>][HA</a:t>
            </a:r>
            <a:r>
              <a:rPr lang="en-US" sz="2400" baseline="30000" dirty="0">
                <a:latin typeface="Traditional Arabic"/>
              </a:rPr>
              <a:t>-</a:t>
            </a:r>
            <a:r>
              <a:rPr lang="en-US" sz="2400" dirty="0">
                <a:latin typeface="Traditional Arabic"/>
              </a:rPr>
              <a:t>]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2096112" y="4658467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raditional Arabic"/>
              </a:rPr>
              <a:t>[H</a:t>
            </a:r>
            <a:r>
              <a:rPr lang="en-US" sz="2400" baseline="-25000" dirty="0">
                <a:latin typeface="Traditional Arabic"/>
              </a:rPr>
              <a:t>2</a:t>
            </a:r>
            <a:r>
              <a:rPr lang="en-US" sz="2400" dirty="0">
                <a:latin typeface="Traditional Arabic"/>
              </a:rPr>
              <a:t>A]</a:t>
            </a:r>
            <a:endParaRPr lang="en-US" sz="2400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752600" y="5486400"/>
            <a:ext cx="1600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905000" y="5100935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raditional Arabic"/>
              </a:rPr>
              <a:t>[H</a:t>
            </a:r>
            <a:r>
              <a:rPr lang="en-US" sz="2400" baseline="30000" dirty="0">
                <a:latin typeface="Traditional Arabic"/>
              </a:rPr>
              <a:t>+</a:t>
            </a:r>
            <a:r>
              <a:rPr lang="en-US" sz="2400" dirty="0">
                <a:latin typeface="Traditional Arabic"/>
              </a:rPr>
              <a:t>][A</a:t>
            </a:r>
            <a:r>
              <a:rPr lang="en-US" sz="2400" baseline="30000" dirty="0">
                <a:latin typeface="Traditional Arabic"/>
              </a:rPr>
              <a:t>-2</a:t>
            </a:r>
            <a:r>
              <a:rPr lang="en-US" sz="2400" dirty="0">
                <a:latin typeface="Traditional Arabic"/>
              </a:rPr>
              <a:t>]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2083900" y="5481935"/>
            <a:ext cx="1040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raditional Arabic"/>
              </a:rPr>
              <a:t>[HA</a:t>
            </a:r>
            <a:r>
              <a:rPr lang="en-US" sz="2400" baseline="30000" dirty="0">
                <a:latin typeface="Traditional Arabic"/>
              </a:rPr>
              <a:t>-</a:t>
            </a:r>
            <a:r>
              <a:rPr lang="en-US" sz="2400" dirty="0">
                <a:latin typeface="Traditional Arabic"/>
              </a:rPr>
              <a:t>]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399032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Dissociation of </a:t>
            </a:r>
            <a:r>
              <a:rPr lang="en-US" b="1" dirty="0" err="1">
                <a:solidFill>
                  <a:srgbClr val="C00000"/>
                </a:solidFill>
              </a:rPr>
              <a:t>polyprotic</a:t>
            </a:r>
            <a:r>
              <a:rPr lang="en-US" b="1" dirty="0">
                <a:solidFill>
                  <a:srgbClr val="C00000"/>
                </a:solidFill>
              </a:rPr>
              <a:t> acids </a:t>
            </a:r>
            <a:r>
              <a:rPr lang="en-US" b="1" dirty="0" err="1">
                <a:solidFill>
                  <a:srgbClr val="C00000"/>
                </a:solidFill>
              </a:rPr>
              <a:t>cont’ed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4837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dirty="0"/>
              <a:t>K</a:t>
            </a:r>
            <a:r>
              <a:rPr lang="en-US" sz="3200" baseline="-25000" dirty="0"/>
              <a:t>a1</a:t>
            </a:r>
            <a:r>
              <a:rPr lang="en-US" sz="3200" dirty="0"/>
              <a:t> is larger than the K</a:t>
            </a:r>
            <a:r>
              <a:rPr lang="en-US" sz="3200" baseline="-25000" dirty="0"/>
              <a:t>a2 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The pH of H</a:t>
            </a:r>
            <a:r>
              <a:rPr lang="en-US" sz="3200" baseline="-25000" dirty="0"/>
              <a:t>2</a:t>
            </a:r>
            <a:r>
              <a:rPr lang="en-US" sz="3200" dirty="0"/>
              <a:t>A solution is mainly dependant on the first ionization step.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78952"/>
            <a:ext cx="7886700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Titration curve of H</a:t>
            </a:r>
            <a:r>
              <a:rPr lang="en-US" b="1" baseline="-25000" dirty="0">
                <a:solidFill>
                  <a:srgbClr val="C00000"/>
                </a:solidFill>
              </a:rPr>
              <a:t>3</a:t>
            </a:r>
            <a:r>
              <a:rPr lang="en-US" b="1" dirty="0">
                <a:solidFill>
                  <a:srgbClr val="C00000"/>
                </a:solidFill>
              </a:rPr>
              <a:t>PO</a:t>
            </a:r>
            <a:r>
              <a:rPr lang="en-US" b="1" baseline="-25000" dirty="0">
                <a:solidFill>
                  <a:srgbClr val="C00000"/>
                </a:solidFill>
              </a:rPr>
              <a:t>4 </a:t>
            </a:r>
            <a:r>
              <a:rPr lang="en-US" b="1" dirty="0">
                <a:solidFill>
                  <a:srgbClr val="C00000"/>
                </a:solidFill>
              </a:rPr>
              <a:t>a poly </a:t>
            </a:r>
            <a:r>
              <a:rPr lang="en-US" b="1" dirty="0" err="1">
                <a:solidFill>
                  <a:srgbClr val="C00000"/>
                </a:solidFill>
              </a:rPr>
              <a:t>protic</a:t>
            </a:r>
            <a:r>
              <a:rPr lang="en-US" b="1" dirty="0">
                <a:solidFill>
                  <a:srgbClr val="C00000"/>
                </a:solidFill>
              </a:rPr>
              <a:t> acid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rot="5400000" flipH="1" flipV="1">
            <a:off x="114300" y="4000500"/>
            <a:ext cx="419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2209800" y="6096000"/>
            <a:ext cx="4038600" cy="1588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914400" y="3246259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67000" y="6178828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Equivalents of OH</a:t>
            </a:r>
            <a:r>
              <a:rPr lang="en-US" baseline="30000" dirty="0"/>
              <a:t>-</a:t>
            </a:r>
            <a:r>
              <a:rPr lang="en-US" dirty="0"/>
              <a:t> / moles of H</a:t>
            </a:r>
            <a:r>
              <a:rPr lang="en-US" baseline="-25000" dirty="0"/>
              <a:t>3</a:t>
            </a:r>
            <a:r>
              <a:rPr lang="en-US" dirty="0"/>
              <a:t>PO</a:t>
            </a:r>
            <a:r>
              <a:rPr lang="en-US" baseline="-25000" dirty="0"/>
              <a:t>4</a:t>
            </a:r>
          </a:p>
        </p:txBody>
      </p:sp>
      <p:sp>
        <p:nvSpPr>
          <p:cNvPr id="9" name="5-Point Star 8"/>
          <p:cNvSpPr/>
          <p:nvPr/>
        </p:nvSpPr>
        <p:spPr>
          <a:xfrm>
            <a:off x="2895600" y="4698642"/>
            <a:ext cx="152400" cy="152400"/>
          </a:xfrm>
          <a:prstGeom prst="star5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5-Point Star 9"/>
          <p:cNvSpPr/>
          <p:nvPr/>
        </p:nvSpPr>
        <p:spPr>
          <a:xfrm>
            <a:off x="5486400" y="2743200"/>
            <a:ext cx="152400" cy="152400"/>
          </a:xfrm>
          <a:prstGeom prst="star5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5-Point Star 10"/>
          <p:cNvSpPr/>
          <p:nvPr/>
        </p:nvSpPr>
        <p:spPr>
          <a:xfrm>
            <a:off x="4280079" y="3733800"/>
            <a:ext cx="152400" cy="152400"/>
          </a:xfrm>
          <a:prstGeom prst="star5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2209800" y="2323563"/>
            <a:ext cx="4007476" cy="3239037"/>
          </a:xfrm>
          <a:custGeom>
            <a:avLst/>
            <a:gdLst>
              <a:gd name="connsiteX0" fmla="*/ 0 w 4007476"/>
              <a:gd name="connsiteY0" fmla="*/ 3239037 h 3239037"/>
              <a:gd name="connsiteX1" fmla="*/ 347729 w 4007476"/>
              <a:gd name="connsiteY1" fmla="*/ 2504941 h 3239037"/>
              <a:gd name="connsiteX2" fmla="*/ 1300766 w 4007476"/>
              <a:gd name="connsiteY2" fmla="*/ 2376153 h 3239037"/>
              <a:gd name="connsiteX3" fmla="*/ 1738648 w 4007476"/>
              <a:gd name="connsiteY3" fmla="*/ 1590541 h 3239037"/>
              <a:gd name="connsiteX4" fmla="*/ 2575774 w 4007476"/>
              <a:gd name="connsiteY4" fmla="*/ 1448874 h 3239037"/>
              <a:gd name="connsiteX5" fmla="*/ 2884867 w 4007476"/>
              <a:gd name="connsiteY5" fmla="*/ 663263 h 3239037"/>
              <a:gd name="connsiteX6" fmla="*/ 3696236 w 4007476"/>
              <a:gd name="connsiteY6" fmla="*/ 482958 h 3239037"/>
              <a:gd name="connsiteX7" fmla="*/ 3966693 w 4007476"/>
              <a:gd name="connsiteY7" fmla="*/ 70834 h 3239037"/>
              <a:gd name="connsiteX8" fmla="*/ 3940935 w 4007476"/>
              <a:gd name="connsiteY8" fmla="*/ 57956 h 3239037"/>
              <a:gd name="connsiteX9" fmla="*/ 3928056 w 4007476"/>
              <a:gd name="connsiteY9" fmla="*/ 57956 h 3239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07476" h="3239037">
                <a:moveTo>
                  <a:pt x="0" y="3239037"/>
                </a:moveTo>
                <a:cubicBezTo>
                  <a:pt x="65467" y="2943896"/>
                  <a:pt x="130935" y="2648755"/>
                  <a:pt x="347729" y="2504941"/>
                </a:cubicBezTo>
                <a:cubicBezTo>
                  <a:pt x="564523" y="2361127"/>
                  <a:pt x="1068946" y="2528553"/>
                  <a:pt x="1300766" y="2376153"/>
                </a:cubicBezTo>
                <a:cubicBezTo>
                  <a:pt x="1532586" y="2223753"/>
                  <a:pt x="1526147" y="1745088"/>
                  <a:pt x="1738648" y="1590541"/>
                </a:cubicBezTo>
                <a:cubicBezTo>
                  <a:pt x="1951149" y="1435995"/>
                  <a:pt x="2384737" y="1603420"/>
                  <a:pt x="2575774" y="1448874"/>
                </a:cubicBezTo>
                <a:cubicBezTo>
                  <a:pt x="2766811" y="1294328"/>
                  <a:pt x="2698123" y="824249"/>
                  <a:pt x="2884867" y="663263"/>
                </a:cubicBezTo>
                <a:cubicBezTo>
                  <a:pt x="3071611" y="502277"/>
                  <a:pt x="3515932" y="581696"/>
                  <a:pt x="3696236" y="482958"/>
                </a:cubicBezTo>
                <a:cubicBezTo>
                  <a:pt x="3876540" y="384220"/>
                  <a:pt x="3925910" y="141668"/>
                  <a:pt x="3966693" y="70834"/>
                </a:cubicBezTo>
                <a:cubicBezTo>
                  <a:pt x="4007476" y="0"/>
                  <a:pt x="3947374" y="60102"/>
                  <a:pt x="3940935" y="57956"/>
                </a:cubicBezTo>
                <a:cubicBezTo>
                  <a:pt x="3934496" y="55810"/>
                  <a:pt x="3931276" y="56883"/>
                  <a:pt x="3928056" y="57956"/>
                </a:cubicBezTo>
              </a:path>
            </a:pathLst>
          </a:cu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 rot="5400000" flipH="1" flipV="1">
            <a:off x="4088248" y="3962400"/>
            <a:ext cx="42672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0800000">
            <a:off x="2209800" y="2859628"/>
            <a:ext cx="3352800" cy="0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10800000">
            <a:off x="2185116" y="4761963"/>
            <a:ext cx="786684" cy="0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10800000">
            <a:off x="2209801" y="3835758"/>
            <a:ext cx="2194560" cy="0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676400" y="4572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pK</a:t>
            </a:r>
            <a:r>
              <a:rPr lang="en-US" baseline="-25000" dirty="0"/>
              <a:t>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676400" y="366926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pK</a:t>
            </a:r>
            <a:r>
              <a:rPr lang="en-US" baseline="-25000" dirty="0"/>
              <a:t>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689279" y="267866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pK</a:t>
            </a:r>
            <a:r>
              <a:rPr lang="en-US" baseline="-25000" dirty="0"/>
              <a:t>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" y="56344"/>
            <a:ext cx="8915400" cy="1325563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C00000"/>
                </a:solidFill>
              </a:rPr>
              <a:t>Titration curve of H</a:t>
            </a:r>
            <a:r>
              <a:rPr lang="en-US" sz="3200" b="1" baseline="-25000" dirty="0">
                <a:solidFill>
                  <a:srgbClr val="C00000"/>
                </a:solidFill>
              </a:rPr>
              <a:t>3</a:t>
            </a:r>
            <a:r>
              <a:rPr lang="en-US" sz="3200" b="1" dirty="0">
                <a:solidFill>
                  <a:srgbClr val="C00000"/>
                </a:solidFill>
              </a:rPr>
              <a:t>PO</a:t>
            </a:r>
            <a:r>
              <a:rPr lang="en-US" sz="3200" b="1" baseline="-25000" dirty="0">
                <a:solidFill>
                  <a:srgbClr val="C00000"/>
                </a:solidFill>
              </a:rPr>
              <a:t>4 </a:t>
            </a:r>
            <a:r>
              <a:rPr lang="en-US" sz="3200" b="1" dirty="0">
                <a:solidFill>
                  <a:srgbClr val="C00000"/>
                </a:solidFill>
              </a:rPr>
              <a:t>a polyprotic acid </a:t>
            </a:r>
            <a:r>
              <a:rPr lang="en-US" sz="3200" b="1" dirty="0" err="1">
                <a:solidFill>
                  <a:srgbClr val="C00000"/>
                </a:solidFill>
              </a:rPr>
              <a:t>cont’ed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35700" y="1953350"/>
            <a:ext cx="48768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	H</a:t>
            </a:r>
            <a:r>
              <a:rPr lang="en-US" baseline="-25000" dirty="0"/>
              <a:t>3</a:t>
            </a:r>
            <a:r>
              <a:rPr lang="en-US" dirty="0"/>
              <a:t>PO</a:t>
            </a:r>
            <a:r>
              <a:rPr lang="en-US" baseline="-25000" dirty="0"/>
              <a:t>4 </a:t>
            </a:r>
            <a:r>
              <a:rPr lang="en-US" dirty="0"/>
              <a:t>		H</a:t>
            </a:r>
            <a:r>
              <a:rPr lang="en-US" baseline="30000" dirty="0"/>
              <a:t>+</a:t>
            </a:r>
            <a:r>
              <a:rPr lang="en-US" dirty="0"/>
              <a:t> + H</a:t>
            </a:r>
            <a:r>
              <a:rPr lang="en-US" baseline="-25000" dirty="0"/>
              <a:t>2</a:t>
            </a:r>
            <a:r>
              <a:rPr lang="en-US" dirty="0"/>
              <a:t>PO</a:t>
            </a:r>
            <a:r>
              <a:rPr lang="en-US" baseline="-25000" dirty="0"/>
              <a:t>4</a:t>
            </a:r>
            <a:r>
              <a:rPr lang="en-US" baseline="30000" dirty="0"/>
              <a:t>-</a:t>
            </a:r>
          </a:p>
          <a:p>
            <a:pPr>
              <a:buNone/>
            </a:pPr>
            <a:r>
              <a:rPr lang="en-US" dirty="0"/>
              <a:t>	H</a:t>
            </a:r>
            <a:r>
              <a:rPr lang="en-US" baseline="-25000" dirty="0"/>
              <a:t>2</a:t>
            </a:r>
            <a:r>
              <a:rPr lang="en-US" dirty="0"/>
              <a:t>PO</a:t>
            </a:r>
            <a:r>
              <a:rPr lang="en-US" baseline="-25000" dirty="0"/>
              <a:t>4</a:t>
            </a:r>
            <a:r>
              <a:rPr lang="en-US" baseline="30000" dirty="0"/>
              <a:t>-</a:t>
            </a:r>
            <a:r>
              <a:rPr lang="en-US" baseline="-25000" dirty="0"/>
              <a:t> </a:t>
            </a:r>
            <a:r>
              <a:rPr lang="en-US" dirty="0"/>
              <a:t>		H</a:t>
            </a:r>
            <a:r>
              <a:rPr lang="en-US" baseline="30000" dirty="0"/>
              <a:t>+</a:t>
            </a:r>
            <a:r>
              <a:rPr lang="en-US" dirty="0"/>
              <a:t> + HPO</a:t>
            </a:r>
            <a:r>
              <a:rPr lang="en-US" baseline="-25000" dirty="0"/>
              <a:t>4</a:t>
            </a:r>
            <a:r>
              <a:rPr lang="en-US" baseline="30000" dirty="0"/>
              <a:t>-2</a:t>
            </a:r>
          </a:p>
          <a:p>
            <a:pPr>
              <a:buNone/>
            </a:pPr>
            <a:r>
              <a:rPr lang="en-US" dirty="0"/>
              <a:t>	HPO</a:t>
            </a:r>
            <a:r>
              <a:rPr lang="en-US" baseline="-25000" dirty="0"/>
              <a:t>4</a:t>
            </a:r>
            <a:r>
              <a:rPr lang="en-US" baseline="30000" dirty="0"/>
              <a:t>-2</a:t>
            </a:r>
            <a:r>
              <a:rPr lang="en-US" baseline="-25000" dirty="0"/>
              <a:t> </a:t>
            </a:r>
            <a:r>
              <a:rPr lang="en-US" dirty="0"/>
              <a:t>		H</a:t>
            </a:r>
            <a:r>
              <a:rPr lang="en-US" baseline="30000" dirty="0"/>
              <a:t>+</a:t>
            </a:r>
            <a:r>
              <a:rPr lang="en-US" dirty="0"/>
              <a:t> + PO</a:t>
            </a:r>
            <a:r>
              <a:rPr lang="en-US" baseline="-25000" dirty="0"/>
              <a:t>4</a:t>
            </a:r>
            <a:r>
              <a:rPr lang="en-US" baseline="30000" dirty="0"/>
              <a:t>-3</a:t>
            </a:r>
            <a:endParaRPr lang="en-US" b="1" baseline="30000" dirty="0"/>
          </a:p>
          <a:p>
            <a:endParaRPr lang="en-US" baseline="30000" dirty="0"/>
          </a:p>
          <a:p>
            <a:endParaRPr lang="en-US" baseline="30000" dirty="0"/>
          </a:p>
          <a:p>
            <a:pPr>
              <a:buNone/>
            </a:pPr>
            <a:r>
              <a:rPr lang="en-US" dirty="0"/>
              <a:t>K</a:t>
            </a:r>
            <a:r>
              <a:rPr lang="en-US" baseline="-25000" dirty="0"/>
              <a:t>a1</a:t>
            </a:r>
            <a:r>
              <a:rPr lang="en-US" dirty="0"/>
              <a:t> =</a:t>
            </a:r>
          </a:p>
          <a:p>
            <a:pPr>
              <a:buNone/>
            </a:pP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K</a:t>
            </a:r>
            <a:r>
              <a:rPr lang="en-US" baseline="-25000" dirty="0"/>
              <a:t>a2</a:t>
            </a:r>
            <a:r>
              <a:rPr lang="en-US" dirty="0"/>
              <a:t> =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K</a:t>
            </a:r>
            <a:r>
              <a:rPr lang="en-US" baseline="-25000" dirty="0"/>
              <a:t>a3</a:t>
            </a:r>
            <a:r>
              <a:rPr lang="en-US" dirty="0"/>
              <a:t> = </a:t>
            </a:r>
          </a:p>
          <a:p>
            <a:endParaRPr lang="en-US" baseline="30000" dirty="0"/>
          </a:p>
        </p:txBody>
      </p:sp>
      <p:sp>
        <p:nvSpPr>
          <p:cNvPr id="5" name="Left-Right Arrow 4"/>
          <p:cNvSpPr/>
          <p:nvPr/>
        </p:nvSpPr>
        <p:spPr>
          <a:xfrm>
            <a:off x="3427296" y="2048685"/>
            <a:ext cx="685800" cy="2286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-Right Arrow 5"/>
          <p:cNvSpPr/>
          <p:nvPr/>
        </p:nvSpPr>
        <p:spPr>
          <a:xfrm>
            <a:off x="3427296" y="2527485"/>
            <a:ext cx="685800" cy="2286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-Right Arrow 6"/>
          <p:cNvSpPr/>
          <p:nvPr/>
        </p:nvSpPr>
        <p:spPr>
          <a:xfrm>
            <a:off x="3427296" y="2940594"/>
            <a:ext cx="685800" cy="2286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529946" y="1689285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</a:t>
            </a:r>
            <a:r>
              <a:rPr lang="en-US" baseline="-25000" dirty="0"/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581400" y="228895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</a:t>
            </a:r>
            <a:r>
              <a:rPr lang="en-US" baseline="-25000" dirty="0"/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81400" y="272671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</a:t>
            </a:r>
            <a:r>
              <a:rPr lang="en-US" baseline="-25000" dirty="0"/>
              <a:t>3</a:t>
            </a: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3505200" y="3981535"/>
            <a:ext cx="2209800" cy="44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657600" y="3600535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raditional Arabic"/>
              </a:rPr>
              <a:t>[H</a:t>
            </a:r>
            <a:r>
              <a:rPr lang="en-US" sz="2400" baseline="30000" dirty="0">
                <a:latin typeface="Traditional Arabic"/>
              </a:rPr>
              <a:t>+</a:t>
            </a:r>
            <a:r>
              <a:rPr lang="en-US" sz="2400" dirty="0">
                <a:latin typeface="Traditional Arabic"/>
              </a:rPr>
              <a:t>][H</a:t>
            </a:r>
            <a:r>
              <a:rPr lang="en-US" sz="2400" baseline="-25000" dirty="0">
                <a:latin typeface="Traditional Arabic"/>
              </a:rPr>
              <a:t>2</a:t>
            </a:r>
            <a:r>
              <a:rPr lang="en-US" sz="2400" dirty="0">
                <a:latin typeface="Traditional Arabic"/>
              </a:rPr>
              <a:t>PO</a:t>
            </a:r>
            <a:r>
              <a:rPr lang="en-US" sz="2400" baseline="-25000" dirty="0">
                <a:latin typeface="Traditional Arabic"/>
              </a:rPr>
              <a:t>4</a:t>
            </a:r>
            <a:r>
              <a:rPr lang="en-US" sz="2400" baseline="30000" dirty="0">
                <a:latin typeface="Traditional Arabic"/>
              </a:rPr>
              <a:t>-</a:t>
            </a:r>
            <a:r>
              <a:rPr lang="en-US" sz="2400" dirty="0">
                <a:latin typeface="Traditional Arabic"/>
              </a:rPr>
              <a:t>]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3836500" y="3981535"/>
            <a:ext cx="1268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raditional Arabic"/>
              </a:rPr>
              <a:t>[</a:t>
            </a:r>
            <a:r>
              <a:rPr lang="en-US" sz="2400" dirty="0"/>
              <a:t>H</a:t>
            </a:r>
            <a:r>
              <a:rPr lang="en-US" sz="2400" baseline="-25000" dirty="0"/>
              <a:t>3</a:t>
            </a:r>
            <a:r>
              <a:rPr lang="en-US" sz="2400" dirty="0"/>
              <a:t>PO</a:t>
            </a:r>
            <a:r>
              <a:rPr lang="en-US" sz="2400" baseline="-25000" dirty="0"/>
              <a:t>4</a:t>
            </a:r>
            <a:r>
              <a:rPr lang="en-US" sz="2400" dirty="0">
                <a:latin typeface="Traditional Arabic"/>
              </a:rPr>
              <a:t>]</a:t>
            </a:r>
            <a:endParaRPr lang="en-US" sz="2400" dirty="0"/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3503052" y="4891470"/>
            <a:ext cx="2209800" cy="44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655452" y="451047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raditional Arabic"/>
              </a:rPr>
              <a:t>[H</a:t>
            </a:r>
            <a:r>
              <a:rPr lang="en-US" sz="2400" baseline="30000" dirty="0">
                <a:latin typeface="Traditional Arabic"/>
              </a:rPr>
              <a:t>+</a:t>
            </a:r>
            <a:r>
              <a:rPr lang="en-US" sz="2400" dirty="0">
                <a:latin typeface="Traditional Arabic"/>
              </a:rPr>
              <a:t>][HPO</a:t>
            </a:r>
            <a:r>
              <a:rPr lang="en-US" sz="2400" baseline="-25000" dirty="0">
                <a:latin typeface="Traditional Arabic"/>
              </a:rPr>
              <a:t>4</a:t>
            </a:r>
            <a:r>
              <a:rPr lang="en-US" sz="2400" baseline="30000" dirty="0">
                <a:latin typeface="Traditional Arabic"/>
              </a:rPr>
              <a:t>-2</a:t>
            </a:r>
            <a:r>
              <a:rPr lang="en-US" sz="2400" dirty="0">
                <a:latin typeface="Traditional Arabic"/>
              </a:rPr>
              <a:t>]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3834352" y="4891470"/>
            <a:ext cx="14234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raditional Arabic"/>
              </a:rPr>
              <a:t>[</a:t>
            </a:r>
            <a:r>
              <a:rPr lang="en-US" sz="2400" dirty="0"/>
              <a:t>H</a:t>
            </a:r>
            <a:r>
              <a:rPr lang="en-US" sz="2400" baseline="-25000" dirty="0"/>
              <a:t>2</a:t>
            </a:r>
            <a:r>
              <a:rPr lang="en-US" sz="2400" dirty="0"/>
              <a:t>PO</a:t>
            </a:r>
            <a:r>
              <a:rPr lang="en-US" sz="2400" baseline="-25000" dirty="0"/>
              <a:t>4</a:t>
            </a:r>
            <a:r>
              <a:rPr lang="en-US" sz="2400" baseline="30000" dirty="0">
                <a:latin typeface="Traditional Arabic"/>
              </a:rPr>
              <a:t>-</a:t>
            </a:r>
            <a:r>
              <a:rPr lang="en-US" sz="2400" dirty="0">
                <a:latin typeface="Traditional Arabic"/>
              </a:rPr>
              <a:t>]</a:t>
            </a:r>
            <a:endParaRPr lang="en-US" sz="2400" dirty="0"/>
          </a:p>
        </p:txBody>
      </p:sp>
      <p:cxnSp>
        <p:nvCxnSpPr>
          <p:cNvPr id="21" name="Straight Connector 20"/>
          <p:cNvCxnSpPr/>
          <p:nvPr/>
        </p:nvCxnSpPr>
        <p:spPr>
          <a:xfrm flipV="1">
            <a:off x="3657600" y="5810335"/>
            <a:ext cx="182880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810000" y="542487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raditional Arabic"/>
              </a:rPr>
              <a:t>[H</a:t>
            </a:r>
            <a:r>
              <a:rPr lang="en-US" sz="2400" baseline="30000" dirty="0">
                <a:latin typeface="Traditional Arabic"/>
              </a:rPr>
              <a:t>+</a:t>
            </a:r>
            <a:r>
              <a:rPr lang="en-US" sz="2400" dirty="0">
                <a:latin typeface="Traditional Arabic"/>
              </a:rPr>
              <a:t>]PO</a:t>
            </a:r>
            <a:r>
              <a:rPr lang="en-US" sz="2400" baseline="-25000" dirty="0">
                <a:latin typeface="Traditional Arabic"/>
              </a:rPr>
              <a:t>4</a:t>
            </a:r>
            <a:r>
              <a:rPr lang="en-US" sz="2400" baseline="30000" dirty="0">
                <a:latin typeface="Traditional Arabic"/>
              </a:rPr>
              <a:t>-3</a:t>
            </a:r>
            <a:r>
              <a:rPr lang="en-US" sz="2400" dirty="0">
                <a:latin typeface="Traditional Arabic"/>
              </a:rPr>
              <a:t>]</a:t>
            </a:r>
            <a:endParaRPr lang="en-US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3988900" y="5805870"/>
            <a:ext cx="1345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raditional Arabic"/>
              </a:rPr>
              <a:t>[</a:t>
            </a:r>
            <a:r>
              <a:rPr lang="en-US" sz="2400" dirty="0"/>
              <a:t>HPO</a:t>
            </a:r>
            <a:r>
              <a:rPr lang="en-US" sz="2400" baseline="-25000" dirty="0"/>
              <a:t>4</a:t>
            </a:r>
            <a:r>
              <a:rPr lang="en-US" sz="2400" baseline="30000" dirty="0">
                <a:latin typeface="Traditional Arabic"/>
              </a:rPr>
              <a:t>-2</a:t>
            </a:r>
            <a:r>
              <a:rPr lang="en-US" sz="2400" dirty="0">
                <a:latin typeface="Traditional Arabic"/>
              </a:rPr>
              <a:t>]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dirty="0"/>
              <a:t>K</a:t>
            </a:r>
            <a:r>
              <a:rPr lang="en-US" baseline="-25000" dirty="0"/>
              <a:t>a1</a:t>
            </a:r>
            <a:r>
              <a:rPr lang="en-US" dirty="0"/>
              <a:t> &gt; K</a:t>
            </a:r>
            <a:r>
              <a:rPr lang="en-US" baseline="-25000" dirty="0"/>
              <a:t>a2</a:t>
            </a:r>
            <a:r>
              <a:rPr lang="en-US" dirty="0"/>
              <a:t> &gt; K</a:t>
            </a:r>
            <a:r>
              <a:rPr lang="en-US" baseline="-25000" dirty="0"/>
              <a:t>a3</a:t>
            </a:r>
            <a:r>
              <a:rPr lang="en-US" dirty="0"/>
              <a:t> </a:t>
            </a:r>
          </a:p>
          <a:p>
            <a:pPr>
              <a:buNone/>
            </a:pPr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Example</a:t>
            </a:r>
            <a:endParaRPr lang="en-US" b="1" dirty="0"/>
          </a:p>
          <a:p>
            <a:pPr>
              <a:buNone/>
            </a:pPr>
            <a:r>
              <a:rPr lang="en-US" dirty="0"/>
              <a:t>	How many ml of 0.1 M </a:t>
            </a:r>
            <a:r>
              <a:rPr lang="en-US" dirty="0" err="1"/>
              <a:t>NaOH</a:t>
            </a:r>
            <a:r>
              <a:rPr lang="en-US" dirty="0"/>
              <a:t> are required to titrate 100 ml of 0.1 M H</a:t>
            </a:r>
            <a:r>
              <a:rPr lang="en-US" baseline="-25000" dirty="0"/>
              <a:t>3</a:t>
            </a:r>
            <a:r>
              <a:rPr lang="en-US" dirty="0"/>
              <a:t>PO</a:t>
            </a:r>
            <a:r>
              <a:rPr lang="en-US" baseline="-25000" dirty="0"/>
              <a:t>4</a:t>
            </a:r>
            <a:r>
              <a:rPr lang="en-US" dirty="0"/>
              <a:t>?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No. of moles of H</a:t>
            </a:r>
            <a:r>
              <a:rPr lang="en-US" baseline="-25000" dirty="0"/>
              <a:t>3</a:t>
            </a:r>
            <a:r>
              <a:rPr lang="en-US" dirty="0"/>
              <a:t>PO</a:t>
            </a:r>
            <a:r>
              <a:rPr lang="en-US" baseline="-25000" dirty="0"/>
              <a:t>4 </a:t>
            </a:r>
            <a:r>
              <a:rPr lang="en-US" dirty="0"/>
              <a:t>= V </a:t>
            </a:r>
            <a:r>
              <a:rPr lang="en-US" dirty="0">
                <a:latin typeface="Traditional Arabic"/>
                <a:cs typeface="Traditional Arabic"/>
              </a:rPr>
              <a:t>×</a:t>
            </a:r>
            <a:r>
              <a:rPr lang="en-US" dirty="0"/>
              <a:t> M = 0.1 </a:t>
            </a:r>
            <a:r>
              <a:rPr lang="en-US" dirty="0">
                <a:latin typeface="Traditional Arabic"/>
                <a:cs typeface="Traditional Arabic"/>
              </a:rPr>
              <a:t>×</a:t>
            </a:r>
            <a:r>
              <a:rPr lang="en-US" dirty="0"/>
              <a:t> 0.1 = 0.01 mole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No. of moles of H</a:t>
            </a:r>
            <a:r>
              <a:rPr lang="en-US" baseline="30000" dirty="0"/>
              <a:t>+</a:t>
            </a:r>
            <a:r>
              <a:rPr lang="en-US" baseline="-25000" dirty="0"/>
              <a:t> </a:t>
            </a:r>
            <a:r>
              <a:rPr lang="en-US" dirty="0"/>
              <a:t>= 0.01 </a:t>
            </a:r>
            <a:r>
              <a:rPr lang="en-US" dirty="0">
                <a:latin typeface="Traditional Arabic"/>
                <a:cs typeface="Traditional Arabic"/>
              </a:rPr>
              <a:t>×</a:t>
            </a:r>
            <a:r>
              <a:rPr lang="en-US" dirty="0"/>
              <a:t> 3 = 0.03 mole</a:t>
            </a:r>
            <a:br>
              <a:rPr lang="en-US" dirty="0"/>
            </a:br>
            <a:r>
              <a:rPr lang="en-US" dirty="0"/>
              <a:t>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D62C581-D86C-EF44-BDB9-7D9A97452DA4}"/>
              </a:ext>
            </a:extLst>
          </p:cNvPr>
          <p:cNvSpPr txBox="1">
            <a:spLocks/>
          </p:cNvSpPr>
          <p:nvPr/>
        </p:nvSpPr>
        <p:spPr>
          <a:xfrm>
            <a:off x="228600" y="56344"/>
            <a:ext cx="8915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rgbClr val="C00000"/>
                </a:solidFill>
              </a:rPr>
              <a:t>Titration curve of H</a:t>
            </a:r>
            <a:r>
              <a:rPr lang="en-US" sz="3200" b="1" baseline="-25000" dirty="0">
                <a:solidFill>
                  <a:srgbClr val="C00000"/>
                </a:solidFill>
              </a:rPr>
              <a:t>3</a:t>
            </a:r>
            <a:r>
              <a:rPr lang="en-US" sz="3200" b="1" dirty="0">
                <a:solidFill>
                  <a:srgbClr val="C00000"/>
                </a:solidFill>
              </a:rPr>
              <a:t>PO</a:t>
            </a:r>
            <a:r>
              <a:rPr lang="en-US" sz="3200" b="1" baseline="-25000" dirty="0">
                <a:solidFill>
                  <a:srgbClr val="C00000"/>
                </a:solidFill>
              </a:rPr>
              <a:t>4 </a:t>
            </a:r>
            <a:r>
              <a:rPr lang="en-US" sz="3200" b="1" dirty="0">
                <a:solidFill>
                  <a:srgbClr val="C00000"/>
                </a:solidFill>
              </a:rPr>
              <a:t>a polyprotic acid </a:t>
            </a:r>
            <a:r>
              <a:rPr lang="en-US" sz="3200" b="1" dirty="0" err="1">
                <a:solidFill>
                  <a:srgbClr val="C00000"/>
                </a:solidFill>
              </a:rPr>
              <a:t>cont’ed</a:t>
            </a:r>
            <a:endParaRPr lang="en-US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/>
              <a:t>Thus: we need 0.03 moles of </a:t>
            </a:r>
            <a:r>
              <a:rPr lang="en-US" dirty="0" err="1"/>
              <a:t>NaOH</a:t>
            </a:r>
            <a:r>
              <a:rPr lang="en-US" dirty="0"/>
              <a:t> to titrate the acid</a:t>
            </a:r>
          </a:p>
          <a:p>
            <a:pPr marL="109728" indent="0">
              <a:buNone/>
            </a:pPr>
            <a:r>
              <a:rPr lang="en-US" dirty="0"/>
              <a:t>M = no. of moles / V</a:t>
            </a:r>
          </a:p>
          <a:p>
            <a:pPr marL="109728" indent="0">
              <a:buNone/>
            </a:pPr>
            <a:r>
              <a:rPr lang="en-US" dirty="0"/>
              <a:t>V = no. of moles / M</a:t>
            </a:r>
          </a:p>
          <a:p>
            <a:pPr marL="109728" indent="0">
              <a:buNone/>
            </a:pPr>
            <a:r>
              <a:rPr lang="en-US" dirty="0"/>
              <a:t>V = 0.03 / 0.1</a:t>
            </a:r>
          </a:p>
          <a:p>
            <a:pPr marL="109728" indent="0">
              <a:buNone/>
            </a:pPr>
            <a:r>
              <a:rPr lang="en-US" dirty="0"/>
              <a:t>V = 0.3 L = 300 ml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98DD418-8FBF-6B48-9734-9E6ABF0FD731}"/>
              </a:ext>
            </a:extLst>
          </p:cNvPr>
          <p:cNvSpPr txBox="1">
            <a:spLocks/>
          </p:cNvSpPr>
          <p:nvPr/>
        </p:nvSpPr>
        <p:spPr>
          <a:xfrm>
            <a:off x="228600" y="228600"/>
            <a:ext cx="8915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rgbClr val="C00000"/>
                </a:solidFill>
              </a:rPr>
              <a:t>Titration curve of H</a:t>
            </a:r>
            <a:r>
              <a:rPr lang="en-US" sz="3200" b="1" baseline="-25000" dirty="0">
                <a:solidFill>
                  <a:srgbClr val="C00000"/>
                </a:solidFill>
              </a:rPr>
              <a:t>3</a:t>
            </a:r>
            <a:r>
              <a:rPr lang="en-US" sz="3200" b="1" dirty="0">
                <a:solidFill>
                  <a:srgbClr val="C00000"/>
                </a:solidFill>
              </a:rPr>
              <a:t>PO</a:t>
            </a:r>
            <a:r>
              <a:rPr lang="en-US" sz="3200" b="1" baseline="-25000" dirty="0">
                <a:solidFill>
                  <a:srgbClr val="C00000"/>
                </a:solidFill>
              </a:rPr>
              <a:t>4 </a:t>
            </a:r>
            <a:r>
              <a:rPr lang="en-US" sz="3200" b="1" dirty="0">
                <a:solidFill>
                  <a:srgbClr val="C00000"/>
                </a:solidFill>
              </a:rPr>
              <a:t>a polyprotic acid </a:t>
            </a:r>
            <a:r>
              <a:rPr lang="en-US" sz="3200" b="1" dirty="0" err="1">
                <a:solidFill>
                  <a:srgbClr val="C00000"/>
                </a:solidFill>
              </a:rPr>
              <a:t>cont’ed</a:t>
            </a:r>
            <a:endParaRPr lang="en-US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Example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1.025 g of anhydrous sodium acetate is dissolved in 100 ml of 0.25 M acetic acid CH</a:t>
            </a:r>
            <a:r>
              <a:rPr lang="en-US" baseline="-25000" dirty="0">
                <a:solidFill>
                  <a:srgbClr val="C00000"/>
                </a:solidFill>
              </a:rPr>
              <a:t>3</a:t>
            </a:r>
            <a:r>
              <a:rPr lang="en-US" dirty="0">
                <a:solidFill>
                  <a:srgbClr val="C00000"/>
                </a:solidFill>
              </a:rPr>
              <a:t>COOH. Calculate:</a:t>
            </a:r>
          </a:p>
          <a:p>
            <a:endParaRPr lang="en-US" dirty="0">
              <a:solidFill>
                <a:srgbClr val="C00000"/>
              </a:solidFill>
            </a:endParaRPr>
          </a:p>
          <a:p>
            <a:pPr lvl="1"/>
            <a:r>
              <a:rPr lang="en-US" dirty="0"/>
              <a:t>A) The </a:t>
            </a:r>
            <a:r>
              <a:rPr lang="en-US" dirty="0">
                <a:highlight>
                  <a:srgbClr val="FFFF00"/>
                </a:highlight>
              </a:rPr>
              <a:t>pH </a:t>
            </a:r>
            <a:r>
              <a:rPr lang="en-US" dirty="0"/>
              <a:t>of the final solution.</a:t>
            </a:r>
          </a:p>
          <a:p>
            <a:pPr marL="342900" lvl="1" indent="0">
              <a:buNone/>
            </a:pPr>
            <a:endParaRPr lang="en-US" dirty="0"/>
          </a:p>
          <a:p>
            <a:pPr lvl="1"/>
            <a:r>
              <a:rPr lang="en-US" dirty="0"/>
              <a:t>B) The </a:t>
            </a:r>
            <a:r>
              <a:rPr lang="en-US" dirty="0" err="1">
                <a:highlight>
                  <a:srgbClr val="FFFF00"/>
                </a:highlight>
              </a:rPr>
              <a:t>molarity</a:t>
            </a:r>
            <a:r>
              <a:rPr lang="en-US" dirty="0">
                <a:highlight>
                  <a:srgbClr val="FFFF00"/>
                </a:highlight>
              </a:rPr>
              <a:t> of the final solution </a:t>
            </a:r>
            <a:r>
              <a:rPr lang="en-US" dirty="0"/>
              <a:t>(resulting buffer)</a:t>
            </a:r>
          </a:p>
          <a:p>
            <a:pPr lvl="1">
              <a:buNone/>
            </a:pPr>
            <a:r>
              <a:rPr lang="en-US" dirty="0" err="1"/>
              <a:t>Mwt</a:t>
            </a:r>
            <a:r>
              <a:rPr lang="en-US" dirty="0"/>
              <a:t> of anhydrous sodium acetate = 82; </a:t>
            </a:r>
            <a:r>
              <a:rPr lang="en-US" dirty="0" err="1"/>
              <a:t>pK</a:t>
            </a:r>
            <a:r>
              <a:rPr lang="en-US" baseline="-25000" dirty="0" err="1"/>
              <a:t>a</a:t>
            </a:r>
            <a:r>
              <a:rPr lang="en-US" dirty="0"/>
              <a:t> = 4.7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381000"/>
            <a:ext cx="5638800" cy="607380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A) pH = </a:t>
            </a:r>
            <a:r>
              <a:rPr lang="en-US" dirty="0" err="1"/>
              <a:t>pK</a:t>
            </a:r>
            <a:r>
              <a:rPr lang="en-US" baseline="-25000" dirty="0" err="1"/>
              <a:t>a</a:t>
            </a:r>
            <a:r>
              <a:rPr lang="en-US" dirty="0"/>
              <a:t> + log </a:t>
            </a:r>
          </a:p>
          <a:p>
            <a:pPr>
              <a:buNone/>
            </a:pPr>
            <a:r>
              <a:rPr lang="en-US" dirty="0"/>
              <a:t>		</a:t>
            </a:r>
          </a:p>
          <a:p>
            <a:pPr>
              <a:buNone/>
            </a:pPr>
            <a:r>
              <a:rPr lang="en-US" dirty="0"/>
              <a:t>no. of moles of A</a:t>
            </a:r>
            <a:r>
              <a:rPr lang="en-US" baseline="30000" dirty="0"/>
              <a:t>-</a:t>
            </a:r>
            <a:r>
              <a:rPr lang="en-US" dirty="0"/>
              <a:t> in buffer = wt / </a:t>
            </a:r>
            <a:r>
              <a:rPr lang="en-US" dirty="0" err="1"/>
              <a:t>Mwt</a:t>
            </a:r>
            <a:endParaRPr lang="en-US" dirty="0"/>
          </a:p>
          <a:p>
            <a:pPr>
              <a:buNone/>
            </a:pPr>
            <a:r>
              <a:rPr lang="en-US" dirty="0"/>
              <a:t>						   = 1.025 / 82</a:t>
            </a:r>
          </a:p>
          <a:p>
            <a:pPr>
              <a:buNone/>
            </a:pPr>
            <a:r>
              <a:rPr lang="en-US" dirty="0"/>
              <a:t> 						   = 0.0125 moles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err="1"/>
              <a:t>Molarity</a:t>
            </a:r>
            <a:r>
              <a:rPr lang="en-US" dirty="0"/>
              <a:t> = no. of moles / v in L</a:t>
            </a:r>
          </a:p>
          <a:p>
            <a:pPr>
              <a:buNone/>
            </a:pPr>
            <a:r>
              <a:rPr lang="en-US" dirty="0"/>
              <a:t>		       = 0.0125 / 0.1</a:t>
            </a:r>
          </a:p>
          <a:p>
            <a:pPr>
              <a:buNone/>
            </a:pPr>
            <a:r>
              <a:rPr lang="en-US" dirty="0"/>
              <a:t>		       = 0.125 M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no. of moles of HA in buffer = M </a:t>
            </a:r>
            <a:r>
              <a:rPr lang="en-US" dirty="0">
                <a:latin typeface="Traditional Arabic"/>
                <a:cs typeface="Traditional Arabic"/>
              </a:rPr>
              <a:t>×</a:t>
            </a:r>
            <a:r>
              <a:rPr lang="en-US" dirty="0"/>
              <a:t> V</a:t>
            </a:r>
          </a:p>
          <a:p>
            <a:pPr>
              <a:buNone/>
            </a:pPr>
            <a:r>
              <a:rPr lang="en-US" dirty="0"/>
              <a:t>					   = 0.25 </a:t>
            </a:r>
            <a:r>
              <a:rPr lang="en-US" dirty="0">
                <a:latin typeface="Traditional Arabic"/>
                <a:cs typeface="Traditional Arabic"/>
              </a:rPr>
              <a:t>×</a:t>
            </a:r>
            <a:r>
              <a:rPr lang="en-US" dirty="0"/>
              <a:t> 0.1</a:t>
            </a:r>
          </a:p>
          <a:p>
            <a:pPr>
              <a:buNone/>
            </a:pPr>
            <a:r>
              <a:rPr lang="en-US" dirty="0"/>
              <a:t> 					   = 0.025 moles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err="1"/>
              <a:t>Molarity</a:t>
            </a:r>
            <a:r>
              <a:rPr lang="en-US" dirty="0"/>
              <a:t> = no. of moles / v in L</a:t>
            </a:r>
          </a:p>
          <a:p>
            <a:pPr>
              <a:buNone/>
            </a:pPr>
            <a:r>
              <a:rPr lang="en-US" dirty="0"/>
              <a:t>		       = 0.025 / 0.1</a:t>
            </a:r>
          </a:p>
          <a:p>
            <a:pPr>
              <a:buNone/>
            </a:pPr>
            <a:r>
              <a:rPr lang="en-US" dirty="0"/>
              <a:t>		       = 0.25  M</a:t>
            </a:r>
          </a:p>
          <a:p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3531700" y="537865"/>
            <a:ext cx="106680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760300" y="152400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raditional Arabic"/>
              </a:rPr>
              <a:t>[A</a:t>
            </a:r>
            <a:r>
              <a:rPr lang="en-US" sz="2400" baseline="30000" dirty="0">
                <a:latin typeface="Traditional Arabic"/>
              </a:rPr>
              <a:t>-</a:t>
            </a:r>
            <a:r>
              <a:rPr lang="en-US" sz="2400" dirty="0">
                <a:latin typeface="Traditional Arabic"/>
              </a:rPr>
              <a:t>]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684100" y="537865"/>
            <a:ext cx="964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raditional Arabic"/>
              </a:rPr>
              <a:t>[</a:t>
            </a:r>
            <a:r>
              <a:rPr lang="en-US" sz="2400" dirty="0"/>
              <a:t>HA</a:t>
            </a:r>
            <a:r>
              <a:rPr lang="en-US" sz="2400" dirty="0">
                <a:latin typeface="Traditional Arabic"/>
              </a:rPr>
              <a:t>]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507</Words>
  <Application>Microsoft Macintosh PowerPoint</Application>
  <PresentationFormat>On-screen Show (4:3)</PresentationFormat>
  <Paragraphs>141</Paragraphs>
  <Slides>14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Traditional Arabic</vt:lpstr>
      <vt:lpstr>Wingdings</vt:lpstr>
      <vt:lpstr>Office Theme</vt:lpstr>
      <vt:lpstr>Titration curve</vt:lpstr>
      <vt:lpstr>Dissociation of polyprotic acids</vt:lpstr>
      <vt:lpstr>Dissociation of polyprotic acids cont’ed</vt:lpstr>
      <vt:lpstr>Titration curve of H3PO4 a poly protic acid</vt:lpstr>
      <vt:lpstr>Titration curve of H3PO4 a polyprotic acid cont’ed</vt:lpstr>
      <vt:lpstr>PowerPoint Presentation</vt:lpstr>
      <vt:lpstr>PowerPoint Presentation</vt:lpstr>
      <vt:lpstr>Example 1</vt:lpstr>
      <vt:lpstr>PowerPoint Presentation</vt:lpstr>
      <vt:lpstr>PowerPoint Presentation</vt:lpstr>
      <vt:lpstr>Example 2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Titration curve</dc:title>
  <dc:creator>Mona Ghazi Alharbi</dc:creator>
  <cp:lastModifiedBy>Mona Ghazi Alharbi</cp:lastModifiedBy>
  <cp:revision>7</cp:revision>
  <dcterms:created xsi:type="dcterms:W3CDTF">2025-01-07T06:49:39Z</dcterms:created>
  <dcterms:modified xsi:type="dcterms:W3CDTF">2025-04-08T05:21:22Z</dcterms:modified>
</cp:coreProperties>
</file>