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5"/>
  </p:notesMasterIdLst>
  <p:sldIdLst>
    <p:sldId id="256" r:id="rId5"/>
    <p:sldId id="379" r:id="rId6"/>
    <p:sldId id="635" r:id="rId7"/>
    <p:sldId id="636" r:id="rId8"/>
    <p:sldId id="637" r:id="rId9"/>
    <p:sldId id="638" r:id="rId10"/>
    <p:sldId id="639" r:id="rId11"/>
    <p:sldId id="640" r:id="rId12"/>
    <p:sldId id="641" r:id="rId13"/>
    <p:sldId id="642" r:id="rId14"/>
    <p:sldId id="643" r:id="rId15"/>
    <p:sldId id="644" r:id="rId16"/>
    <p:sldId id="645" r:id="rId17"/>
    <p:sldId id="646" r:id="rId18"/>
    <p:sldId id="647" r:id="rId19"/>
    <p:sldId id="648" r:id="rId20"/>
    <p:sldId id="649" r:id="rId21"/>
    <p:sldId id="650" r:id="rId22"/>
    <p:sldId id="651" r:id="rId23"/>
    <p:sldId id="32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C4EE"/>
    <a:srgbClr val="E6E6E6"/>
    <a:srgbClr val="0099FF"/>
    <a:srgbClr val="F15728"/>
    <a:srgbClr val="FFFF00"/>
    <a:srgbClr val="B9B9B9"/>
    <a:srgbClr val="66FFFF"/>
    <a:srgbClr val="95D8C6"/>
    <a:srgbClr val="FF82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40" autoAdjust="0"/>
    <p:restoredTop sz="94660"/>
  </p:normalViewPr>
  <p:slideViewPr>
    <p:cSldViewPr snapToGrid="0">
      <p:cViewPr>
        <p:scale>
          <a:sx n="68" d="100"/>
          <a:sy n="68" d="100"/>
        </p:scale>
        <p:origin x="2010" y="10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C65A9D-C67D-4BF7-B98A-908E8B8E3A2B}" type="doc">
      <dgm:prSet loTypeId="urn:microsoft.com/office/officeart/2005/8/layout/hProcess11" loCatId="process" qsTypeId="urn:microsoft.com/office/officeart/2005/8/quickstyle/3d6" qsCatId="3D" csTypeId="urn:microsoft.com/office/officeart/2005/8/colors/accent1_2" csCatId="accent1" phldr="1"/>
      <dgm:spPr/>
    </dgm:pt>
    <dgm:pt modelId="{F1C56B38-79E4-4D77-95B8-597182B30355}">
      <dgm:prSet phldrT="[Text]" custT="1"/>
      <dgm:spPr/>
      <dgm:t>
        <a:bodyPr/>
        <a:lstStyle/>
        <a:p>
          <a:r>
            <a:rPr lang="en-US" sz="3000" b="1" dirty="0">
              <a:latin typeface="Sakkal Majalla" panose="02000000000000000000" pitchFamily="2" charset="-78"/>
              <a:cs typeface="Sakkal Majalla" panose="02000000000000000000" pitchFamily="2" charset="-78"/>
            </a:rPr>
            <a:t>Capital Allocation Line (CAL)</a:t>
          </a:r>
        </a:p>
      </dgm:t>
    </dgm:pt>
    <dgm:pt modelId="{EB550194-86CB-4859-89B0-B06E947AE6F7}" type="parTrans" cxnId="{E5DF78B8-31A3-4578-A1A8-D6A7C8CD5126}">
      <dgm:prSet/>
      <dgm:spPr/>
      <dgm:t>
        <a:bodyPr/>
        <a:lstStyle/>
        <a:p>
          <a:endParaRPr lang="en-US"/>
        </a:p>
      </dgm:t>
    </dgm:pt>
    <dgm:pt modelId="{78DEFAC2-3C01-46C0-AAC3-9EA68B4C5384}" type="sibTrans" cxnId="{E5DF78B8-31A3-4578-A1A8-D6A7C8CD5126}">
      <dgm:prSet/>
      <dgm:spPr/>
      <dgm:t>
        <a:bodyPr/>
        <a:lstStyle/>
        <a:p>
          <a:endParaRPr lang="en-US"/>
        </a:p>
      </dgm:t>
    </dgm:pt>
    <dgm:pt modelId="{CCB2036B-9516-4C8E-B421-D0567800D32B}">
      <dgm:prSet phldrT="[Text]" custT="1"/>
      <dgm:spPr/>
      <dgm:t>
        <a:bodyPr/>
        <a:lstStyle/>
        <a:p>
          <a:r>
            <a:rPr lang="en-US" sz="3000" b="1" dirty="0">
              <a:latin typeface="Sakkal Majalla" panose="02000000000000000000" pitchFamily="2" charset="-78"/>
              <a:cs typeface="Sakkal Majalla" panose="02000000000000000000" pitchFamily="2" charset="-78"/>
            </a:rPr>
            <a:t>Market Portfolio Is the Risky Portfolio</a:t>
          </a:r>
        </a:p>
      </dgm:t>
    </dgm:pt>
    <dgm:pt modelId="{31ED686C-9AD3-4373-AD11-6AA47B78AA89}" type="parTrans" cxnId="{9760809F-6672-4A6A-99AB-44E46606DEC8}">
      <dgm:prSet/>
      <dgm:spPr/>
      <dgm:t>
        <a:bodyPr/>
        <a:lstStyle/>
        <a:p>
          <a:endParaRPr lang="en-US"/>
        </a:p>
      </dgm:t>
    </dgm:pt>
    <dgm:pt modelId="{F1F1E663-DE36-4729-9A44-2EF77A5B6B59}" type="sibTrans" cxnId="{9760809F-6672-4A6A-99AB-44E46606DEC8}">
      <dgm:prSet/>
      <dgm:spPr/>
      <dgm:t>
        <a:bodyPr/>
        <a:lstStyle/>
        <a:p>
          <a:endParaRPr lang="en-US"/>
        </a:p>
      </dgm:t>
    </dgm:pt>
    <dgm:pt modelId="{F54D0BB2-BEBC-4C23-97BD-3950ECEC7D1C}">
      <dgm:prSet phldrT="[Text]" custT="1"/>
      <dgm:spPr/>
      <dgm:t>
        <a:bodyPr/>
        <a:lstStyle/>
        <a:p>
          <a:r>
            <a:rPr lang="en-US" sz="3000" b="1" dirty="0">
              <a:latin typeface="Sakkal Majalla" panose="02000000000000000000" pitchFamily="2" charset="-78"/>
              <a:cs typeface="Sakkal Majalla" panose="02000000000000000000" pitchFamily="2" charset="-78"/>
            </a:rPr>
            <a:t>Capital Market Line (CML)</a:t>
          </a:r>
        </a:p>
      </dgm:t>
    </dgm:pt>
    <dgm:pt modelId="{9C3F89C0-D409-45B6-9B1E-165352A8C47E}" type="parTrans" cxnId="{C7705ADD-DD47-48E1-B569-55D3760EE2EA}">
      <dgm:prSet/>
      <dgm:spPr/>
      <dgm:t>
        <a:bodyPr/>
        <a:lstStyle/>
        <a:p>
          <a:endParaRPr lang="en-US"/>
        </a:p>
      </dgm:t>
    </dgm:pt>
    <dgm:pt modelId="{BEBC4EC3-264A-4881-9825-B169AAE1D8BF}" type="sibTrans" cxnId="{C7705ADD-DD47-48E1-B569-55D3760EE2EA}">
      <dgm:prSet/>
      <dgm:spPr/>
      <dgm:t>
        <a:bodyPr/>
        <a:lstStyle/>
        <a:p>
          <a:endParaRPr lang="en-US"/>
        </a:p>
      </dgm:t>
    </dgm:pt>
    <dgm:pt modelId="{4EDC40A3-CA7B-49C9-8FBD-260189E3FF8D}" type="pres">
      <dgm:prSet presAssocID="{3BC65A9D-C67D-4BF7-B98A-908E8B8E3A2B}" presName="Name0" presStyleCnt="0">
        <dgm:presLayoutVars>
          <dgm:dir/>
          <dgm:resizeHandles val="exact"/>
        </dgm:presLayoutVars>
      </dgm:prSet>
      <dgm:spPr/>
    </dgm:pt>
    <dgm:pt modelId="{1B212AB1-409B-4665-B9B4-3B1AA94B4F18}" type="pres">
      <dgm:prSet presAssocID="{3BC65A9D-C67D-4BF7-B98A-908E8B8E3A2B}" presName="arrow" presStyleLbl="bgShp" presStyleIdx="0" presStyleCnt="1"/>
      <dgm:spPr/>
    </dgm:pt>
    <dgm:pt modelId="{F37541FC-66D2-4F4C-A05B-C39E480E09D2}" type="pres">
      <dgm:prSet presAssocID="{3BC65A9D-C67D-4BF7-B98A-908E8B8E3A2B}" presName="points" presStyleCnt="0"/>
      <dgm:spPr/>
    </dgm:pt>
    <dgm:pt modelId="{8AB0FCE2-E5B4-467B-A05B-9529E5F6C999}" type="pres">
      <dgm:prSet presAssocID="{F1C56B38-79E4-4D77-95B8-597182B30355}" presName="compositeA" presStyleCnt="0"/>
      <dgm:spPr/>
    </dgm:pt>
    <dgm:pt modelId="{F9C33EFB-4566-4C1A-BDD8-130A2CC0A5A6}" type="pres">
      <dgm:prSet presAssocID="{F1C56B38-79E4-4D77-95B8-597182B30355}" presName="textA" presStyleLbl="revTx" presStyleIdx="0" presStyleCnt="3">
        <dgm:presLayoutVars>
          <dgm:bulletEnabled val="1"/>
        </dgm:presLayoutVars>
      </dgm:prSet>
      <dgm:spPr/>
      <dgm:t>
        <a:bodyPr/>
        <a:lstStyle/>
        <a:p>
          <a:pPr rtl="1"/>
          <a:endParaRPr lang="ar-SA"/>
        </a:p>
      </dgm:t>
    </dgm:pt>
    <dgm:pt modelId="{47FC3C80-819D-46DC-9269-7A45EA2863BA}" type="pres">
      <dgm:prSet presAssocID="{F1C56B38-79E4-4D77-95B8-597182B30355}" presName="circleA" presStyleLbl="node1" presStyleIdx="0" presStyleCnt="3" custLinFactNeighborY="10929"/>
      <dgm:spPr/>
    </dgm:pt>
    <dgm:pt modelId="{829AD7A6-1AA1-4B3A-AC3E-B48798AB4E53}" type="pres">
      <dgm:prSet presAssocID="{F1C56B38-79E4-4D77-95B8-597182B30355}" presName="spaceA" presStyleCnt="0"/>
      <dgm:spPr/>
    </dgm:pt>
    <dgm:pt modelId="{5884C069-8936-4DE2-930C-E6E8B4D2D5FC}" type="pres">
      <dgm:prSet presAssocID="{78DEFAC2-3C01-46C0-AAC3-9EA68B4C5384}" presName="space" presStyleCnt="0"/>
      <dgm:spPr/>
    </dgm:pt>
    <dgm:pt modelId="{791CB5D3-4BE7-47B3-B9A1-0E34AE9F2E3E}" type="pres">
      <dgm:prSet presAssocID="{CCB2036B-9516-4C8E-B421-D0567800D32B}" presName="compositeB" presStyleCnt="0"/>
      <dgm:spPr/>
    </dgm:pt>
    <dgm:pt modelId="{134320A2-C8A7-4B26-96AF-EF1F89349837}" type="pres">
      <dgm:prSet presAssocID="{CCB2036B-9516-4C8E-B421-D0567800D32B}" presName="textB" presStyleLbl="revTx" presStyleIdx="1" presStyleCnt="3">
        <dgm:presLayoutVars>
          <dgm:bulletEnabled val="1"/>
        </dgm:presLayoutVars>
      </dgm:prSet>
      <dgm:spPr/>
      <dgm:t>
        <a:bodyPr/>
        <a:lstStyle/>
        <a:p>
          <a:pPr rtl="1"/>
          <a:endParaRPr lang="ar-SA"/>
        </a:p>
      </dgm:t>
    </dgm:pt>
    <dgm:pt modelId="{F14E0B76-56FC-45F1-BA69-F0CC2823A663}" type="pres">
      <dgm:prSet presAssocID="{CCB2036B-9516-4C8E-B421-D0567800D32B}" presName="circleB" presStyleLbl="node1" presStyleIdx="1" presStyleCnt="3" custLinFactNeighborY="14572"/>
      <dgm:spPr/>
    </dgm:pt>
    <dgm:pt modelId="{D83120D2-B81E-40E8-88D2-9F2D7472A774}" type="pres">
      <dgm:prSet presAssocID="{CCB2036B-9516-4C8E-B421-D0567800D32B}" presName="spaceB" presStyleCnt="0"/>
      <dgm:spPr/>
    </dgm:pt>
    <dgm:pt modelId="{E434E48C-01FF-4D0F-BD77-84ABDCC7EC16}" type="pres">
      <dgm:prSet presAssocID="{F1F1E663-DE36-4729-9A44-2EF77A5B6B59}" presName="space" presStyleCnt="0"/>
      <dgm:spPr/>
    </dgm:pt>
    <dgm:pt modelId="{6796EA72-D04D-4A22-924E-5DD619DE9E5E}" type="pres">
      <dgm:prSet presAssocID="{F54D0BB2-BEBC-4C23-97BD-3950ECEC7D1C}" presName="compositeA" presStyleCnt="0"/>
      <dgm:spPr/>
    </dgm:pt>
    <dgm:pt modelId="{1D359F01-0E7A-47F3-9F07-85AC97AF13A5}" type="pres">
      <dgm:prSet presAssocID="{F54D0BB2-BEBC-4C23-97BD-3950ECEC7D1C}" presName="textA" presStyleLbl="revTx" presStyleIdx="2" presStyleCnt="3">
        <dgm:presLayoutVars>
          <dgm:bulletEnabled val="1"/>
        </dgm:presLayoutVars>
      </dgm:prSet>
      <dgm:spPr/>
      <dgm:t>
        <a:bodyPr/>
        <a:lstStyle/>
        <a:p>
          <a:pPr rtl="1"/>
          <a:endParaRPr lang="ar-SA"/>
        </a:p>
      </dgm:t>
    </dgm:pt>
    <dgm:pt modelId="{74A41D76-668E-4F94-A100-C7A497928AE5}" type="pres">
      <dgm:prSet presAssocID="{F54D0BB2-BEBC-4C23-97BD-3950ECEC7D1C}" presName="circleA" presStyleLbl="node1" presStyleIdx="2" presStyleCnt="3" custLinFactNeighborY="10929"/>
      <dgm:spPr/>
    </dgm:pt>
    <dgm:pt modelId="{DBB4BCDE-16E8-4EA7-9E19-569A72F0D44E}" type="pres">
      <dgm:prSet presAssocID="{F54D0BB2-BEBC-4C23-97BD-3950ECEC7D1C}" presName="spaceA" presStyleCnt="0"/>
      <dgm:spPr/>
    </dgm:pt>
  </dgm:ptLst>
  <dgm:cxnLst>
    <dgm:cxn modelId="{3EA8509D-0B43-44AF-8EED-0F31C467FF63}" type="presOf" srcId="{CCB2036B-9516-4C8E-B421-D0567800D32B}" destId="{134320A2-C8A7-4B26-96AF-EF1F89349837}" srcOrd="0" destOrd="0" presId="urn:microsoft.com/office/officeart/2005/8/layout/hProcess11"/>
    <dgm:cxn modelId="{C7705ADD-DD47-48E1-B569-55D3760EE2EA}" srcId="{3BC65A9D-C67D-4BF7-B98A-908E8B8E3A2B}" destId="{F54D0BB2-BEBC-4C23-97BD-3950ECEC7D1C}" srcOrd="2" destOrd="0" parTransId="{9C3F89C0-D409-45B6-9B1E-165352A8C47E}" sibTransId="{BEBC4EC3-264A-4881-9825-B169AAE1D8BF}"/>
    <dgm:cxn modelId="{9760809F-6672-4A6A-99AB-44E46606DEC8}" srcId="{3BC65A9D-C67D-4BF7-B98A-908E8B8E3A2B}" destId="{CCB2036B-9516-4C8E-B421-D0567800D32B}" srcOrd="1" destOrd="0" parTransId="{31ED686C-9AD3-4373-AD11-6AA47B78AA89}" sibTransId="{F1F1E663-DE36-4729-9A44-2EF77A5B6B59}"/>
    <dgm:cxn modelId="{89AEE92A-CAEB-4C08-8E73-5A71D4AF47D3}" type="presOf" srcId="{F1C56B38-79E4-4D77-95B8-597182B30355}" destId="{F9C33EFB-4566-4C1A-BDD8-130A2CC0A5A6}" srcOrd="0" destOrd="0" presId="urn:microsoft.com/office/officeart/2005/8/layout/hProcess11"/>
    <dgm:cxn modelId="{E5DF78B8-31A3-4578-A1A8-D6A7C8CD5126}" srcId="{3BC65A9D-C67D-4BF7-B98A-908E8B8E3A2B}" destId="{F1C56B38-79E4-4D77-95B8-597182B30355}" srcOrd="0" destOrd="0" parTransId="{EB550194-86CB-4859-89B0-B06E947AE6F7}" sibTransId="{78DEFAC2-3C01-46C0-AAC3-9EA68B4C5384}"/>
    <dgm:cxn modelId="{22D7E9DC-46AF-4E5B-8983-371868B868B7}" type="presOf" srcId="{3BC65A9D-C67D-4BF7-B98A-908E8B8E3A2B}" destId="{4EDC40A3-CA7B-49C9-8FBD-260189E3FF8D}" srcOrd="0" destOrd="0" presId="urn:microsoft.com/office/officeart/2005/8/layout/hProcess11"/>
    <dgm:cxn modelId="{CE612020-D00C-4B30-99D7-4CDE476F3BE0}" type="presOf" srcId="{F54D0BB2-BEBC-4C23-97BD-3950ECEC7D1C}" destId="{1D359F01-0E7A-47F3-9F07-85AC97AF13A5}" srcOrd="0" destOrd="0" presId="urn:microsoft.com/office/officeart/2005/8/layout/hProcess11"/>
    <dgm:cxn modelId="{FFFEA0F6-A08B-4C28-9A4B-9A65796A0CF9}" type="presParOf" srcId="{4EDC40A3-CA7B-49C9-8FBD-260189E3FF8D}" destId="{1B212AB1-409B-4665-B9B4-3B1AA94B4F18}" srcOrd="0" destOrd="0" presId="urn:microsoft.com/office/officeart/2005/8/layout/hProcess11"/>
    <dgm:cxn modelId="{0E75D9F9-1747-45AB-AB1F-98500E7420F0}" type="presParOf" srcId="{4EDC40A3-CA7B-49C9-8FBD-260189E3FF8D}" destId="{F37541FC-66D2-4F4C-A05B-C39E480E09D2}" srcOrd="1" destOrd="0" presId="urn:microsoft.com/office/officeart/2005/8/layout/hProcess11"/>
    <dgm:cxn modelId="{B6514D2C-7CC2-4D97-AA3A-E606DDB9C2BA}" type="presParOf" srcId="{F37541FC-66D2-4F4C-A05B-C39E480E09D2}" destId="{8AB0FCE2-E5B4-467B-A05B-9529E5F6C999}" srcOrd="0" destOrd="0" presId="urn:microsoft.com/office/officeart/2005/8/layout/hProcess11"/>
    <dgm:cxn modelId="{B4938CAB-A3E6-4880-B7CF-71920A32793B}" type="presParOf" srcId="{8AB0FCE2-E5B4-467B-A05B-9529E5F6C999}" destId="{F9C33EFB-4566-4C1A-BDD8-130A2CC0A5A6}" srcOrd="0" destOrd="0" presId="urn:microsoft.com/office/officeart/2005/8/layout/hProcess11"/>
    <dgm:cxn modelId="{4D59AA38-A763-484E-BC5D-23A3416B3BA8}" type="presParOf" srcId="{8AB0FCE2-E5B4-467B-A05B-9529E5F6C999}" destId="{47FC3C80-819D-46DC-9269-7A45EA2863BA}" srcOrd="1" destOrd="0" presId="urn:microsoft.com/office/officeart/2005/8/layout/hProcess11"/>
    <dgm:cxn modelId="{29D89107-91CE-47E0-97AA-9795A91D22F0}" type="presParOf" srcId="{8AB0FCE2-E5B4-467B-A05B-9529E5F6C999}" destId="{829AD7A6-1AA1-4B3A-AC3E-B48798AB4E53}" srcOrd="2" destOrd="0" presId="urn:microsoft.com/office/officeart/2005/8/layout/hProcess11"/>
    <dgm:cxn modelId="{BA756710-7AD7-4D2D-8E7E-08979E0C33B8}" type="presParOf" srcId="{F37541FC-66D2-4F4C-A05B-C39E480E09D2}" destId="{5884C069-8936-4DE2-930C-E6E8B4D2D5FC}" srcOrd="1" destOrd="0" presId="urn:microsoft.com/office/officeart/2005/8/layout/hProcess11"/>
    <dgm:cxn modelId="{9BE92555-FF95-4EAF-9429-3E69A6F1BC2C}" type="presParOf" srcId="{F37541FC-66D2-4F4C-A05B-C39E480E09D2}" destId="{791CB5D3-4BE7-47B3-B9A1-0E34AE9F2E3E}" srcOrd="2" destOrd="0" presId="urn:microsoft.com/office/officeart/2005/8/layout/hProcess11"/>
    <dgm:cxn modelId="{590B309A-E8CA-4686-9DCC-BBA131988B9E}" type="presParOf" srcId="{791CB5D3-4BE7-47B3-B9A1-0E34AE9F2E3E}" destId="{134320A2-C8A7-4B26-96AF-EF1F89349837}" srcOrd="0" destOrd="0" presId="urn:microsoft.com/office/officeart/2005/8/layout/hProcess11"/>
    <dgm:cxn modelId="{1C08FC0C-D533-420E-BFA4-06BE198EC45E}" type="presParOf" srcId="{791CB5D3-4BE7-47B3-B9A1-0E34AE9F2E3E}" destId="{F14E0B76-56FC-45F1-BA69-F0CC2823A663}" srcOrd="1" destOrd="0" presId="urn:microsoft.com/office/officeart/2005/8/layout/hProcess11"/>
    <dgm:cxn modelId="{91681D3A-9D16-405C-8803-90343980839C}" type="presParOf" srcId="{791CB5D3-4BE7-47B3-B9A1-0E34AE9F2E3E}" destId="{D83120D2-B81E-40E8-88D2-9F2D7472A774}" srcOrd="2" destOrd="0" presId="urn:microsoft.com/office/officeart/2005/8/layout/hProcess11"/>
    <dgm:cxn modelId="{AA17D6C5-E0CF-4E1E-9E38-252DD64D523E}" type="presParOf" srcId="{F37541FC-66D2-4F4C-A05B-C39E480E09D2}" destId="{E434E48C-01FF-4D0F-BD77-84ABDCC7EC16}" srcOrd="3" destOrd="0" presId="urn:microsoft.com/office/officeart/2005/8/layout/hProcess11"/>
    <dgm:cxn modelId="{CA171664-D3AF-45D4-BB07-355D17333101}" type="presParOf" srcId="{F37541FC-66D2-4F4C-A05B-C39E480E09D2}" destId="{6796EA72-D04D-4A22-924E-5DD619DE9E5E}" srcOrd="4" destOrd="0" presId="urn:microsoft.com/office/officeart/2005/8/layout/hProcess11"/>
    <dgm:cxn modelId="{54F7C15C-3B16-4885-8E32-1E09FBFF27C7}" type="presParOf" srcId="{6796EA72-D04D-4A22-924E-5DD619DE9E5E}" destId="{1D359F01-0E7A-47F3-9F07-85AC97AF13A5}" srcOrd="0" destOrd="0" presId="urn:microsoft.com/office/officeart/2005/8/layout/hProcess11"/>
    <dgm:cxn modelId="{A5DE23C3-7C7C-4ED6-AA4B-4150AF7A70E5}" type="presParOf" srcId="{6796EA72-D04D-4A22-924E-5DD619DE9E5E}" destId="{74A41D76-668E-4F94-A100-C7A497928AE5}" srcOrd="1" destOrd="0" presId="urn:microsoft.com/office/officeart/2005/8/layout/hProcess11"/>
    <dgm:cxn modelId="{A37AAD2B-F9E4-462D-A06C-28994A69998F}" type="presParOf" srcId="{6796EA72-D04D-4A22-924E-5DD619DE9E5E}" destId="{DBB4BCDE-16E8-4EA7-9E19-569A72F0D44E}"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212AB1-409B-4665-B9B4-3B1AA94B4F18}">
      <dsp:nvSpPr>
        <dsp:cNvPr id="0" name=""/>
        <dsp:cNvSpPr/>
      </dsp:nvSpPr>
      <dsp:spPr>
        <a:xfrm>
          <a:off x="0" y="1158417"/>
          <a:ext cx="8229600" cy="1544556"/>
        </a:xfrm>
        <a:prstGeom prst="notchedRightArrow">
          <a:avLst/>
        </a:prstGeom>
        <a:solidFill>
          <a:schemeClr val="accent1">
            <a:tint val="40000"/>
            <a:hueOff val="0"/>
            <a:satOff val="0"/>
            <a:lumOff val="0"/>
            <a:alphaOff val="0"/>
          </a:schemeClr>
        </a:solidFill>
        <a:ln>
          <a:noFill/>
        </a:ln>
        <a:effectLst/>
        <a:sp3d z="-152400" prstMaterial="plastic">
          <a:bevelT w="25400" h="25400"/>
          <a:bevelB w="25400" h="25400"/>
        </a:sp3d>
      </dsp:spPr>
      <dsp:style>
        <a:lnRef idx="0">
          <a:scrgbClr r="0" g="0" b="0"/>
        </a:lnRef>
        <a:fillRef idx="1">
          <a:scrgbClr r="0" g="0" b="0"/>
        </a:fillRef>
        <a:effectRef idx="0">
          <a:scrgbClr r="0" g="0" b="0"/>
        </a:effectRef>
        <a:fontRef idx="minor"/>
      </dsp:style>
    </dsp:sp>
    <dsp:sp modelId="{F9C33EFB-4566-4C1A-BDD8-130A2CC0A5A6}">
      <dsp:nvSpPr>
        <dsp:cNvPr id="0" name=""/>
        <dsp:cNvSpPr/>
      </dsp:nvSpPr>
      <dsp:spPr>
        <a:xfrm>
          <a:off x="3616" y="0"/>
          <a:ext cx="2386905" cy="1544556"/>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13360" tIns="213360" rIns="213360" bIns="213360" numCol="1" spcCol="1270" anchor="b" anchorCtr="0">
          <a:noAutofit/>
        </a:bodyPr>
        <a:lstStyle/>
        <a:p>
          <a:pPr lvl="0" algn="ctr" defTabSz="1333500">
            <a:lnSpc>
              <a:spcPct val="90000"/>
            </a:lnSpc>
            <a:spcBef>
              <a:spcPct val="0"/>
            </a:spcBef>
            <a:spcAft>
              <a:spcPct val="35000"/>
            </a:spcAft>
          </a:pPr>
          <a:r>
            <a:rPr lang="en-US" sz="3000" b="1" kern="1200" dirty="0">
              <a:latin typeface="Sakkal Majalla" panose="02000000000000000000" pitchFamily="2" charset="-78"/>
              <a:cs typeface="Sakkal Majalla" panose="02000000000000000000" pitchFamily="2" charset="-78"/>
            </a:rPr>
            <a:t>Capital Allocation Line (CAL)</a:t>
          </a:r>
        </a:p>
      </dsp:txBody>
      <dsp:txXfrm>
        <a:off x="3616" y="0"/>
        <a:ext cx="2386905" cy="1544556"/>
      </dsp:txXfrm>
    </dsp:sp>
    <dsp:sp modelId="{47FC3C80-819D-46DC-9269-7A45EA2863BA}">
      <dsp:nvSpPr>
        <dsp:cNvPr id="0" name=""/>
        <dsp:cNvSpPr/>
      </dsp:nvSpPr>
      <dsp:spPr>
        <a:xfrm>
          <a:off x="1003999" y="1779827"/>
          <a:ext cx="386139" cy="386139"/>
        </a:xfrm>
        <a:prstGeom prst="ellipse">
          <a:avLst/>
        </a:prstGeom>
        <a:solidFill>
          <a:schemeClr val="accent1">
            <a:hueOff val="0"/>
            <a:satOff val="0"/>
            <a:lumOff val="0"/>
            <a:alphaOff val="0"/>
          </a:schemeClr>
        </a:solidFill>
        <a:ln>
          <a:noFill/>
        </a:ln>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sp>
    <dsp:sp modelId="{134320A2-C8A7-4B26-96AF-EF1F89349837}">
      <dsp:nvSpPr>
        <dsp:cNvPr id="0" name=""/>
        <dsp:cNvSpPr/>
      </dsp:nvSpPr>
      <dsp:spPr>
        <a:xfrm>
          <a:off x="2509867" y="2316834"/>
          <a:ext cx="2386905" cy="1544556"/>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13360" tIns="213360" rIns="213360" bIns="213360" numCol="1" spcCol="1270" anchor="t" anchorCtr="0">
          <a:noAutofit/>
        </a:bodyPr>
        <a:lstStyle/>
        <a:p>
          <a:pPr lvl="0" algn="ctr" defTabSz="1333500">
            <a:lnSpc>
              <a:spcPct val="90000"/>
            </a:lnSpc>
            <a:spcBef>
              <a:spcPct val="0"/>
            </a:spcBef>
            <a:spcAft>
              <a:spcPct val="35000"/>
            </a:spcAft>
          </a:pPr>
          <a:r>
            <a:rPr lang="en-US" sz="3000" b="1" kern="1200" dirty="0">
              <a:latin typeface="Sakkal Majalla" panose="02000000000000000000" pitchFamily="2" charset="-78"/>
              <a:cs typeface="Sakkal Majalla" panose="02000000000000000000" pitchFamily="2" charset="-78"/>
            </a:rPr>
            <a:t>Market Portfolio Is the Risky Portfolio</a:t>
          </a:r>
        </a:p>
      </dsp:txBody>
      <dsp:txXfrm>
        <a:off x="2509867" y="2316834"/>
        <a:ext cx="2386905" cy="1544556"/>
      </dsp:txXfrm>
    </dsp:sp>
    <dsp:sp modelId="{F14E0B76-56FC-45F1-BA69-F0CC2823A663}">
      <dsp:nvSpPr>
        <dsp:cNvPr id="0" name=""/>
        <dsp:cNvSpPr/>
      </dsp:nvSpPr>
      <dsp:spPr>
        <a:xfrm>
          <a:off x="3510250" y="1793894"/>
          <a:ext cx="386139" cy="386139"/>
        </a:xfrm>
        <a:prstGeom prst="ellipse">
          <a:avLst/>
        </a:prstGeom>
        <a:solidFill>
          <a:schemeClr val="accent1">
            <a:hueOff val="0"/>
            <a:satOff val="0"/>
            <a:lumOff val="0"/>
            <a:alphaOff val="0"/>
          </a:schemeClr>
        </a:solidFill>
        <a:ln>
          <a:noFill/>
        </a:ln>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sp>
    <dsp:sp modelId="{1D359F01-0E7A-47F3-9F07-85AC97AF13A5}">
      <dsp:nvSpPr>
        <dsp:cNvPr id="0" name=""/>
        <dsp:cNvSpPr/>
      </dsp:nvSpPr>
      <dsp:spPr>
        <a:xfrm>
          <a:off x="5016118" y="0"/>
          <a:ext cx="2386905" cy="1544556"/>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13360" tIns="213360" rIns="213360" bIns="213360" numCol="1" spcCol="1270" anchor="b" anchorCtr="0">
          <a:noAutofit/>
        </a:bodyPr>
        <a:lstStyle/>
        <a:p>
          <a:pPr lvl="0" algn="ctr" defTabSz="1333500">
            <a:lnSpc>
              <a:spcPct val="90000"/>
            </a:lnSpc>
            <a:spcBef>
              <a:spcPct val="0"/>
            </a:spcBef>
            <a:spcAft>
              <a:spcPct val="35000"/>
            </a:spcAft>
          </a:pPr>
          <a:r>
            <a:rPr lang="en-US" sz="3000" b="1" kern="1200" dirty="0">
              <a:latin typeface="Sakkal Majalla" panose="02000000000000000000" pitchFamily="2" charset="-78"/>
              <a:cs typeface="Sakkal Majalla" panose="02000000000000000000" pitchFamily="2" charset="-78"/>
            </a:rPr>
            <a:t>Capital Market Line (CML)</a:t>
          </a:r>
        </a:p>
      </dsp:txBody>
      <dsp:txXfrm>
        <a:off x="5016118" y="0"/>
        <a:ext cx="2386905" cy="1544556"/>
      </dsp:txXfrm>
    </dsp:sp>
    <dsp:sp modelId="{74A41D76-668E-4F94-A100-C7A497928AE5}">
      <dsp:nvSpPr>
        <dsp:cNvPr id="0" name=""/>
        <dsp:cNvSpPr/>
      </dsp:nvSpPr>
      <dsp:spPr>
        <a:xfrm>
          <a:off x="6016501" y="1779827"/>
          <a:ext cx="386139" cy="386139"/>
        </a:xfrm>
        <a:prstGeom prst="ellipse">
          <a:avLst/>
        </a:prstGeom>
        <a:solidFill>
          <a:schemeClr val="accent1">
            <a:hueOff val="0"/>
            <a:satOff val="0"/>
            <a:lumOff val="0"/>
            <a:alphaOff val="0"/>
          </a:schemeClr>
        </a:solidFill>
        <a:ln>
          <a:noFill/>
        </a:ln>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10/04/2022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4/10/2022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4/10/2022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4/10/2022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4/10/2022</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5125305" y="1488985"/>
            <a:ext cx="6264350" cy="1696853"/>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5118447" y="4351687"/>
            <a:ext cx="6265588" cy="1704060"/>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4/10/2022</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4/10/2022</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4/10/2022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4/10/2022</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4/10/2022</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image" Target="../media/image6.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png"/><Relationship Id="rId5" Type="http://schemas.openxmlformats.org/officeDocument/2006/relationships/image" Target="../media/image6.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4" y="2528998"/>
            <a:ext cx="8679915" cy="1748729"/>
          </a:xfrm>
        </p:spPr>
        <p:txBody>
          <a:bodyPr anchor="ctr">
            <a:noAutofit/>
          </a:bodyPr>
          <a:lstStyle/>
          <a:p>
            <a:r>
              <a:rPr lang="en-GB" sz="3600" b="1" kern="0" dirty="0">
                <a:solidFill>
                  <a:schemeClr val="bg1"/>
                </a:solidFill>
                <a:latin typeface="Sakkal Majalla" panose="02000000000000000000" pitchFamily="2" charset="-78"/>
                <a:cs typeface="Sakkal Majalla" panose="02000000000000000000" pitchFamily="2" charset="-78"/>
              </a:rPr>
              <a:t>2411</a:t>
            </a:r>
            <a:r>
              <a:rPr lang="ar-SA" sz="3600" b="1" kern="0" dirty="0">
                <a:solidFill>
                  <a:schemeClr val="bg1"/>
                </a:solidFill>
                <a:latin typeface="Sakkal Majalla" panose="02000000000000000000" pitchFamily="2" charset="-78"/>
                <a:cs typeface="Sakkal Majalla" panose="02000000000000000000" pitchFamily="2" charset="-78"/>
              </a:rPr>
              <a:t> مال</a:t>
            </a:r>
            <a:r>
              <a:rPr lang="en-US" sz="3600" b="1" kern="0" dirty="0">
                <a:solidFill>
                  <a:schemeClr val="bg1"/>
                </a:solidFill>
                <a:latin typeface="Sakkal Majalla" panose="02000000000000000000" pitchFamily="2" charset="-78"/>
                <a:cs typeface="Sakkal Majalla" panose="02000000000000000000" pitchFamily="2" charset="-78"/>
              </a:rPr>
              <a:t/>
            </a:r>
            <a:br>
              <a:rPr lang="en-US" sz="3600" b="1" kern="0" dirty="0">
                <a:solidFill>
                  <a:schemeClr val="bg1"/>
                </a:solidFill>
                <a:latin typeface="Sakkal Majalla" panose="02000000000000000000" pitchFamily="2" charset="-78"/>
                <a:cs typeface="Sakkal Majalla" panose="02000000000000000000" pitchFamily="2" charset="-78"/>
              </a:rPr>
            </a:br>
            <a:r>
              <a:rPr lang="ar-SA" sz="3600" b="1" kern="0" dirty="0">
                <a:solidFill>
                  <a:schemeClr val="bg1"/>
                </a:solidFill>
                <a:latin typeface="Sakkal Majalla" panose="02000000000000000000" pitchFamily="2" charset="-78"/>
                <a:cs typeface="Sakkal Majalla" panose="02000000000000000000" pitchFamily="2" charset="-78"/>
              </a:rPr>
              <a:t>مقدمة في </a:t>
            </a:r>
            <a:r>
              <a:rPr lang="ar-SA" sz="3600" b="1" kern="0" dirty="0" smtClean="0">
                <a:solidFill>
                  <a:schemeClr val="bg1"/>
                </a:solidFill>
                <a:latin typeface="Sakkal Majalla" panose="02000000000000000000" pitchFamily="2" charset="-78"/>
                <a:cs typeface="Sakkal Majalla" panose="02000000000000000000" pitchFamily="2" charset="-78"/>
              </a:rPr>
              <a:t>الاستثمار</a:t>
            </a:r>
            <a:br>
              <a:rPr lang="ar-SA" sz="3600" b="1" kern="0" dirty="0" smtClean="0">
                <a:solidFill>
                  <a:schemeClr val="bg1"/>
                </a:solidFill>
                <a:latin typeface="Sakkal Majalla" panose="02000000000000000000" pitchFamily="2" charset="-78"/>
                <a:cs typeface="Sakkal Majalla" panose="02000000000000000000" pitchFamily="2" charset="-78"/>
              </a:rPr>
            </a:br>
            <a:r>
              <a:rPr lang="ar-SA" sz="3600" b="1" kern="0" dirty="0">
                <a:solidFill>
                  <a:schemeClr val="bg1"/>
                </a:solidFill>
                <a:latin typeface="Sakkal Majalla" panose="02000000000000000000" pitchFamily="2" charset="-78"/>
                <a:cs typeface="Sakkal Majalla" panose="02000000000000000000" pitchFamily="2" charset="-78"/>
              </a:rPr>
              <a:t/>
            </a:r>
            <a:br>
              <a:rPr lang="ar-SA" sz="3600" b="1" kern="0" dirty="0">
                <a:solidFill>
                  <a:schemeClr val="bg1"/>
                </a:solidFill>
                <a:latin typeface="Sakkal Majalla" panose="02000000000000000000" pitchFamily="2" charset="-78"/>
                <a:cs typeface="Sakkal Majalla" panose="02000000000000000000" pitchFamily="2" charset="-78"/>
              </a:rPr>
            </a:br>
            <a:r>
              <a:rPr lang="ar-SA" sz="3600" b="1" kern="0" dirty="0">
                <a:solidFill>
                  <a:schemeClr val="bg1"/>
                </a:solidFill>
                <a:latin typeface="Sakkal Majalla" panose="02000000000000000000" pitchFamily="2" charset="-78"/>
                <a:cs typeface="Sakkal Majalla" panose="02000000000000000000" pitchFamily="2" charset="-78"/>
              </a:rPr>
              <a:t>المحاضرة التاسعة</a:t>
            </a:r>
            <a:br>
              <a:rPr lang="ar-SA" sz="3600" b="1" kern="0" dirty="0">
                <a:solidFill>
                  <a:schemeClr val="bg1"/>
                </a:solidFill>
                <a:latin typeface="Sakkal Majalla" panose="02000000000000000000" pitchFamily="2" charset="-78"/>
                <a:cs typeface="Sakkal Majalla" panose="02000000000000000000" pitchFamily="2" charset="-78"/>
              </a:rPr>
            </a:br>
            <a:r>
              <a:rPr lang="ar-SA" sz="3600" b="1" dirty="0">
                <a:solidFill>
                  <a:schemeClr val="bg1"/>
                </a:solidFill>
                <a:latin typeface="Sakkal Majalla" panose="02000000000000000000" pitchFamily="2" charset="-78"/>
                <a:cs typeface="Sakkal Majalla" panose="02000000000000000000" pitchFamily="2" charset="-78"/>
              </a:rPr>
              <a:t>خط سوق رأس المال </a:t>
            </a:r>
            <a:br>
              <a:rPr lang="ar-SA" sz="3600" b="1" dirty="0">
                <a:solidFill>
                  <a:schemeClr val="bg1"/>
                </a:solidFill>
                <a:latin typeface="Sakkal Majalla" panose="02000000000000000000" pitchFamily="2" charset="-78"/>
                <a:cs typeface="Sakkal Majalla" panose="02000000000000000000" pitchFamily="2" charset="-78"/>
              </a:rPr>
            </a:br>
            <a:r>
              <a:rPr lang="en-MY" sz="3600" b="1" dirty="0">
                <a:solidFill>
                  <a:schemeClr val="bg1"/>
                </a:solidFill>
                <a:latin typeface="Sakkal Majalla" panose="02000000000000000000" pitchFamily="2" charset="-78"/>
                <a:cs typeface="Sakkal Majalla" panose="02000000000000000000" pitchFamily="2" charset="-78"/>
              </a:rPr>
              <a:t>Capital Market Line (CML)</a:t>
            </a:r>
            <a:endParaRPr lang="ar-SA" sz="3600" b="1" dirty="0">
              <a:solidFill>
                <a:schemeClr val="bg1"/>
              </a:solidFill>
              <a:latin typeface="Sakkal Majalla" panose="02000000000000000000" pitchFamily="2" charset="-78"/>
              <a:cs typeface="Sakkal Majalla" panose="02000000000000000000" pitchFamily="2" charset="-78"/>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التاسعة</a:t>
            </a: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21876" y="491379"/>
            <a:ext cx="6350724" cy="1209830"/>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300" b="1" dirty="0">
                <a:solidFill>
                  <a:schemeClr val="bg1"/>
                </a:solidFill>
                <a:latin typeface="Sakkal Majalla" panose="02000000000000000000" pitchFamily="2" charset="-78"/>
                <a:cs typeface="Sakkal Majalla" panose="02000000000000000000" pitchFamily="2" charset="-78"/>
              </a:rPr>
              <a:t>خط سوق رأس المال </a:t>
            </a:r>
            <a:r>
              <a:rPr lang="en-US" sz="3300" b="1" dirty="0">
                <a:solidFill>
                  <a:schemeClr val="bg1"/>
                </a:solidFill>
                <a:latin typeface="Sakkal Majalla" panose="02000000000000000000" pitchFamily="2" charset="-78"/>
                <a:cs typeface="Sakkal Majalla" panose="02000000000000000000" pitchFamily="2" charset="-78"/>
              </a:rPr>
              <a:t>Capital Market Line (</a:t>
            </a:r>
            <a:r>
              <a:rPr lang="en-US" sz="3300" b="1" dirty="0" smtClean="0">
                <a:solidFill>
                  <a:schemeClr val="bg1"/>
                </a:solidFill>
                <a:latin typeface="Sakkal Majalla" panose="02000000000000000000" pitchFamily="2" charset="-78"/>
                <a:cs typeface="Sakkal Majalla" panose="02000000000000000000" pitchFamily="2" charset="-78"/>
              </a:rPr>
              <a:t>CML</a:t>
            </a:r>
            <a:endParaRPr lang="ar-SA" sz="3300" b="1" cap="small" dirty="0">
              <a:solidFill>
                <a:schemeClr val="bg1"/>
              </a:solidFill>
              <a:latin typeface="Sakkal Majalla" panose="02000000000000000000" pitchFamily="2" charset="-78"/>
              <a:cs typeface="Sakkal Majalla" panose="02000000000000000000" pitchFamily="2" charset="-78"/>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التاسعة</a:t>
            </a:r>
          </a:p>
        </p:txBody>
      </p:sp>
      <p:sp>
        <p:nvSpPr>
          <p:cNvPr id="3" name="مستطيل 2">
            <a:extLst>
              <a:ext uri="{FF2B5EF4-FFF2-40B4-BE49-F238E27FC236}">
                <a16:creationId xmlns:a16="http://schemas.microsoft.com/office/drawing/2014/main" id="{83D13554-3926-49BF-B191-CCC3E23FBF87}"/>
              </a:ext>
            </a:extLst>
          </p:cNvPr>
          <p:cNvSpPr/>
          <p:nvPr/>
        </p:nvSpPr>
        <p:spPr>
          <a:xfrm>
            <a:off x="602567" y="1336632"/>
            <a:ext cx="10986868" cy="1154162"/>
          </a:xfrm>
          <a:prstGeom prst="rect">
            <a:avLst/>
          </a:prstGeom>
        </p:spPr>
        <p:txBody>
          <a:bodyPr wrap="square">
            <a:spAutoFit/>
          </a:bodyPr>
          <a:lstStyle/>
          <a:p>
            <a:pPr algn="just" rtl="1">
              <a:lnSpc>
                <a:spcPct val="150000"/>
              </a:lnSpc>
            </a:pPr>
            <a:r>
              <a:rPr lang="ar-EG" sz="2400" dirty="0">
                <a:latin typeface="Sakkal Majalla" panose="02000000000000000000" pitchFamily="2" charset="-78"/>
                <a:cs typeface="Sakkal Majalla" panose="02000000000000000000" pitchFamily="2" charset="-78"/>
              </a:rPr>
              <a:t>نحن الآن نعرف ميل خط سوق رأس المال  ، و إذا تم الربط بين العائد المتوقع وبين المخاطرة للمحفظة الكفء</a:t>
            </a:r>
            <a:r>
              <a:rPr lang="ar-SA" sz="2400" dirty="0">
                <a:latin typeface="Sakkal Majalla" panose="02000000000000000000" pitchFamily="2" charset="-78"/>
                <a:cs typeface="Sakkal Majalla" panose="02000000000000000000" pitchFamily="2" charset="-78"/>
              </a:rPr>
              <a:t> </a:t>
            </a:r>
            <a:r>
              <a:rPr lang="ar-EG" sz="2400" dirty="0">
                <a:latin typeface="Sakkal Majalla" panose="02000000000000000000" pitchFamily="2" charset="-78"/>
                <a:cs typeface="Sakkal Majalla" panose="02000000000000000000" pitchFamily="2" charset="-78"/>
              </a:rPr>
              <a:t>(المخاطرة تقاس بالانحراف المعياري ) </a:t>
            </a:r>
            <a:r>
              <a:rPr lang="ar-EG" sz="2400" b="1" dirty="0">
                <a:solidFill>
                  <a:srgbClr val="0000FF"/>
                </a:solidFill>
                <a:latin typeface="Sakkal Majalla" panose="02000000000000000000" pitchFamily="2" charset="-78"/>
                <a:cs typeface="Sakkal Majalla" panose="02000000000000000000" pitchFamily="2" charset="-78"/>
              </a:rPr>
              <a:t>تصبح معادلة خط السوق كما يل</a:t>
            </a:r>
            <a:r>
              <a:rPr lang="ar-SA" sz="2400" b="1" dirty="0">
                <a:solidFill>
                  <a:srgbClr val="0000FF"/>
                </a:solidFill>
                <a:latin typeface="Sakkal Majalla" panose="02000000000000000000" pitchFamily="2" charset="-78"/>
                <a:cs typeface="Sakkal Majalla" panose="02000000000000000000" pitchFamily="2" charset="-78"/>
              </a:rPr>
              <a:t>ي: </a:t>
            </a:r>
            <a:endParaRPr lang="en-MY" sz="2400" b="1" dirty="0">
              <a:solidFill>
                <a:srgbClr val="0000FF"/>
              </a:solidFill>
              <a:latin typeface="Sakkal Majalla" panose="02000000000000000000" pitchFamily="2" charset="-78"/>
              <a:cs typeface="Sakkal Majalla" panose="02000000000000000000" pitchFamily="2" charset="-78"/>
            </a:endParaRPr>
          </a:p>
        </p:txBody>
      </p:sp>
      <p:graphicFrame>
        <p:nvGraphicFramePr>
          <p:cNvPr id="10" name="Object 6">
            <a:extLst>
              <a:ext uri="{FF2B5EF4-FFF2-40B4-BE49-F238E27FC236}">
                <a16:creationId xmlns:a16="http://schemas.microsoft.com/office/drawing/2014/main" id="{7537EF20-81C8-4AC6-9621-3DB6EFFE7E9E}"/>
              </a:ext>
            </a:extLst>
          </p:cNvPr>
          <p:cNvGraphicFramePr>
            <a:graphicFrameLocks noChangeAspect="1"/>
          </p:cNvGraphicFramePr>
          <p:nvPr>
            <p:extLst>
              <p:ext uri="{D42A27DB-BD31-4B8C-83A1-F6EECF244321}">
                <p14:modId xmlns:p14="http://schemas.microsoft.com/office/powerpoint/2010/main" val="3793917163"/>
              </p:ext>
            </p:extLst>
          </p:nvPr>
        </p:nvGraphicFramePr>
        <p:xfrm>
          <a:off x="4286851" y="2662480"/>
          <a:ext cx="4613311" cy="1194828"/>
        </p:xfrm>
        <a:graphic>
          <a:graphicData uri="http://schemas.openxmlformats.org/presentationml/2006/ole">
            <mc:AlternateContent xmlns:mc="http://schemas.openxmlformats.org/markup-compatibility/2006">
              <mc:Choice xmlns:v="urn:schemas-microsoft-com:vml" Requires="v">
                <p:oleObj spid="_x0000_s21517" r:id="rId4" imgW="5137404" imgH="1281684" progId="Unknown">
                  <p:embed/>
                </p:oleObj>
              </mc:Choice>
              <mc:Fallback>
                <p:oleObj r:id="rId4" imgW="5137404" imgH="1281684" progId="Unknown">
                  <p:embed/>
                  <p:pic>
                    <p:nvPicPr>
                      <p:cNvPr id="7"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6851" y="2662480"/>
                        <a:ext cx="4613311" cy="1194828"/>
                      </a:xfrm>
                      <a:prstGeom prst="rect">
                        <a:avLst/>
                      </a:prstGeom>
                      <a:noFill/>
                      <a:extLst/>
                    </p:spPr>
                  </p:pic>
                </p:oleObj>
              </mc:Fallback>
            </mc:AlternateContent>
          </a:graphicData>
        </a:graphic>
      </p:graphicFrame>
      <p:sp>
        <p:nvSpPr>
          <p:cNvPr id="13" name="مستطيل 12">
            <a:extLst>
              <a:ext uri="{FF2B5EF4-FFF2-40B4-BE49-F238E27FC236}">
                <a16:creationId xmlns:a16="http://schemas.microsoft.com/office/drawing/2014/main" id="{644393DF-A818-4F07-87E6-991B3762B791}"/>
              </a:ext>
            </a:extLst>
          </p:cNvPr>
          <p:cNvSpPr/>
          <p:nvPr/>
        </p:nvSpPr>
        <p:spPr>
          <a:xfrm>
            <a:off x="326572" y="3731916"/>
            <a:ext cx="10986868" cy="830997"/>
          </a:xfrm>
          <a:prstGeom prst="rect">
            <a:avLst/>
          </a:prstGeom>
        </p:spPr>
        <p:txBody>
          <a:bodyPr wrap="square">
            <a:spAutoFit/>
          </a:bodyPr>
          <a:lstStyle/>
          <a:p>
            <a:pPr algn="r" rtl="1"/>
            <a:r>
              <a:rPr lang="ar-SA" sz="2400" b="1" dirty="0">
                <a:solidFill>
                  <a:srgbClr val="0000FF"/>
                </a:solidFill>
                <a:latin typeface="Sakkal Majalla" panose="02000000000000000000" pitchFamily="2" charset="-78"/>
                <a:cs typeface="Sakkal Majalla" panose="02000000000000000000" pitchFamily="2" charset="-78"/>
              </a:rPr>
              <a:t>حيث أن: </a:t>
            </a:r>
          </a:p>
          <a:p>
            <a:pPr algn="r" rtl="1"/>
            <a:endParaRPr lang="en-MY" sz="2400" b="1" dirty="0">
              <a:solidFill>
                <a:srgbClr val="0000FF"/>
              </a:solidFill>
              <a:latin typeface="Sakkal Majalla" panose="02000000000000000000" pitchFamily="2" charset="-78"/>
              <a:cs typeface="Sakkal Majalla" panose="02000000000000000000" pitchFamily="2" charset="-78"/>
            </a:endParaRPr>
          </a:p>
        </p:txBody>
      </p:sp>
      <p:pic>
        <p:nvPicPr>
          <p:cNvPr id="8" name="صورة 7">
            <a:extLst>
              <a:ext uri="{FF2B5EF4-FFF2-40B4-BE49-F238E27FC236}">
                <a16:creationId xmlns:a16="http://schemas.microsoft.com/office/drawing/2014/main" id="{62DF429B-A1FB-4999-8322-B390C14439F8}"/>
              </a:ext>
            </a:extLst>
          </p:cNvPr>
          <p:cNvPicPr>
            <a:picLocks noChangeAspect="1"/>
          </p:cNvPicPr>
          <p:nvPr/>
        </p:nvPicPr>
        <p:blipFill>
          <a:blip r:embed="rId6"/>
          <a:stretch>
            <a:fillRect/>
          </a:stretch>
        </p:blipFill>
        <p:spPr>
          <a:xfrm>
            <a:off x="10053293" y="4445391"/>
            <a:ext cx="618734" cy="485581"/>
          </a:xfrm>
          <a:prstGeom prst="rect">
            <a:avLst/>
          </a:prstGeom>
        </p:spPr>
      </p:pic>
      <p:pic>
        <p:nvPicPr>
          <p:cNvPr id="16" name="صورة 15">
            <a:extLst>
              <a:ext uri="{FF2B5EF4-FFF2-40B4-BE49-F238E27FC236}">
                <a16:creationId xmlns:a16="http://schemas.microsoft.com/office/drawing/2014/main" id="{44E3CD81-7863-4C54-B776-9A5AC238366C}"/>
              </a:ext>
            </a:extLst>
          </p:cNvPr>
          <p:cNvPicPr>
            <a:picLocks noChangeAspect="1"/>
          </p:cNvPicPr>
          <p:nvPr/>
        </p:nvPicPr>
        <p:blipFill>
          <a:blip r:embed="rId7"/>
          <a:stretch>
            <a:fillRect/>
          </a:stretch>
        </p:blipFill>
        <p:spPr>
          <a:xfrm>
            <a:off x="9996525" y="5520056"/>
            <a:ext cx="812544" cy="582580"/>
          </a:xfrm>
          <a:prstGeom prst="rect">
            <a:avLst/>
          </a:prstGeom>
        </p:spPr>
      </p:pic>
      <p:pic>
        <p:nvPicPr>
          <p:cNvPr id="19" name="صورة 18">
            <a:extLst>
              <a:ext uri="{FF2B5EF4-FFF2-40B4-BE49-F238E27FC236}">
                <a16:creationId xmlns:a16="http://schemas.microsoft.com/office/drawing/2014/main" id="{9487AA0E-457F-493B-8EA4-9727A043AE41}"/>
              </a:ext>
            </a:extLst>
          </p:cNvPr>
          <p:cNvPicPr>
            <a:picLocks noChangeAspect="1"/>
          </p:cNvPicPr>
          <p:nvPr/>
        </p:nvPicPr>
        <p:blipFill>
          <a:blip r:embed="rId8"/>
          <a:stretch>
            <a:fillRect/>
          </a:stretch>
        </p:blipFill>
        <p:spPr>
          <a:xfrm>
            <a:off x="10053293" y="4996326"/>
            <a:ext cx="552050" cy="458376"/>
          </a:xfrm>
          <a:prstGeom prst="rect">
            <a:avLst/>
          </a:prstGeom>
        </p:spPr>
      </p:pic>
      <p:sp>
        <p:nvSpPr>
          <p:cNvPr id="21" name="مستطيل 20">
            <a:extLst>
              <a:ext uri="{FF2B5EF4-FFF2-40B4-BE49-F238E27FC236}">
                <a16:creationId xmlns:a16="http://schemas.microsoft.com/office/drawing/2014/main" id="{CF35CF1E-8A68-43C8-8FBA-8BFF20A07409}"/>
              </a:ext>
            </a:extLst>
          </p:cNvPr>
          <p:cNvSpPr/>
          <p:nvPr/>
        </p:nvSpPr>
        <p:spPr>
          <a:xfrm>
            <a:off x="-1005535" y="4537704"/>
            <a:ext cx="10986868" cy="461665"/>
          </a:xfrm>
          <a:prstGeom prst="rect">
            <a:avLst/>
          </a:prstGeom>
        </p:spPr>
        <p:txBody>
          <a:bodyPr wrap="square">
            <a:spAutoFit/>
          </a:bodyPr>
          <a:lstStyle/>
          <a:p>
            <a:pPr algn="r" rtl="1"/>
            <a:r>
              <a:rPr lang="ar-SA" sz="2400" b="1" dirty="0">
                <a:latin typeface="Sakkal Majalla" panose="02000000000000000000" pitchFamily="2" charset="-78"/>
                <a:cs typeface="Sakkal Majalla" panose="02000000000000000000" pitchFamily="2" charset="-78"/>
              </a:rPr>
              <a:t>= العائد المتوقع على أي محفظة كفء عند خط السوق. </a:t>
            </a:r>
          </a:p>
        </p:txBody>
      </p:sp>
      <p:sp>
        <p:nvSpPr>
          <p:cNvPr id="22" name="مستطيل 21">
            <a:extLst>
              <a:ext uri="{FF2B5EF4-FFF2-40B4-BE49-F238E27FC236}">
                <a16:creationId xmlns:a16="http://schemas.microsoft.com/office/drawing/2014/main" id="{873C53D9-F3CD-4DCA-AE56-0BDE632A4CAE}"/>
              </a:ext>
            </a:extLst>
          </p:cNvPr>
          <p:cNvSpPr/>
          <p:nvPr/>
        </p:nvSpPr>
        <p:spPr>
          <a:xfrm>
            <a:off x="-993815" y="5041797"/>
            <a:ext cx="10986868" cy="461665"/>
          </a:xfrm>
          <a:prstGeom prst="rect">
            <a:avLst/>
          </a:prstGeom>
        </p:spPr>
        <p:txBody>
          <a:bodyPr wrap="square">
            <a:spAutoFit/>
          </a:bodyPr>
          <a:lstStyle/>
          <a:p>
            <a:pPr algn="r" rtl="1"/>
            <a:r>
              <a:rPr lang="ar-SA" sz="2400" b="1" dirty="0">
                <a:latin typeface="Sakkal Majalla" panose="02000000000000000000" pitchFamily="2" charset="-78"/>
                <a:cs typeface="Sakkal Majalla" panose="02000000000000000000" pitchFamily="2" charset="-78"/>
              </a:rPr>
              <a:t>= معدل العائد الخالي من الخطر. </a:t>
            </a:r>
          </a:p>
        </p:txBody>
      </p:sp>
      <p:sp>
        <p:nvSpPr>
          <p:cNvPr id="23" name="مستطيل 22">
            <a:extLst>
              <a:ext uri="{FF2B5EF4-FFF2-40B4-BE49-F238E27FC236}">
                <a16:creationId xmlns:a16="http://schemas.microsoft.com/office/drawing/2014/main" id="{E029D4C7-8A27-47C8-92A0-CC520E504DBE}"/>
              </a:ext>
            </a:extLst>
          </p:cNvPr>
          <p:cNvSpPr/>
          <p:nvPr/>
        </p:nvSpPr>
        <p:spPr>
          <a:xfrm>
            <a:off x="-1020099" y="5609624"/>
            <a:ext cx="10986868" cy="461665"/>
          </a:xfrm>
          <a:prstGeom prst="rect">
            <a:avLst/>
          </a:prstGeom>
        </p:spPr>
        <p:txBody>
          <a:bodyPr wrap="square">
            <a:spAutoFit/>
          </a:bodyPr>
          <a:lstStyle/>
          <a:p>
            <a:pPr algn="r" rtl="1"/>
            <a:r>
              <a:rPr lang="ar-SA" sz="2400" b="1" dirty="0">
                <a:latin typeface="Sakkal Majalla" panose="02000000000000000000" pitchFamily="2" charset="-78"/>
                <a:cs typeface="Sakkal Majalla" panose="02000000000000000000" pitchFamily="2" charset="-78"/>
              </a:rPr>
              <a:t>=  الانحراف المعياري للمحفظة الكفء محل الاعتبار. </a:t>
            </a:r>
          </a:p>
        </p:txBody>
      </p:sp>
      <p:sp>
        <p:nvSpPr>
          <p:cNvPr id="17" name="مستطيل 16">
            <a:extLst>
              <a:ext uri="{FF2B5EF4-FFF2-40B4-BE49-F238E27FC236}">
                <a16:creationId xmlns:a16="http://schemas.microsoft.com/office/drawing/2014/main" id="{6E76C6E5-C3DA-42D7-B1D4-766024C4B98E}"/>
              </a:ext>
            </a:extLst>
          </p:cNvPr>
          <p:cNvSpPr/>
          <p:nvPr/>
        </p:nvSpPr>
        <p:spPr>
          <a:xfrm>
            <a:off x="2597567" y="551189"/>
            <a:ext cx="6996868" cy="7688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0" name="عنوان 1">
            <a:extLst>
              <a:ext uri="{FF2B5EF4-FFF2-40B4-BE49-F238E27FC236}">
                <a16:creationId xmlns:a16="http://schemas.microsoft.com/office/drawing/2014/main" id="{900371B9-F023-4D5B-BFB1-8B71C0D25591}"/>
              </a:ext>
            </a:extLst>
          </p:cNvPr>
          <p:cNvSpPr txBox="1">
            <a:spLocks/>
          </p:cNvSpPr>
          <p:nvPr/>
        </p:nvSpPr>
        <p:spPr>
          <a:xfrm>
            <a:off x="2571128" y="39928"/>
            <a:ext cx="6996869" cy="1209830"/>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300" b="1" dirty="0">
                <a:solidFill>
                  <a:schemeClr val="bg1"/>
                </a:solidFill>
                <a:latin typeface="Sakkal Majalla" panose="02000000000000000000" pitchFamily="2" charset="-78"/>
                <a:cs typeface="Sakkal Majalla" panose="02000000000000000000" pitchFamily="2" charset="-78"/>
              </a:rPr>
              <a:t>خط سوق رأس المال </a:t>
            </a:r>
            <a:r>
              <a:rPr lang="en-US" sz="3300" b="1" dirty="0">
                <a:solidFill>
                  <a:schemeClr val="bg1"/>
                </a:solidFill>
                <a:latin typeface="Sakkal Majalla" panose="02000000000000000000" pitchFamily="2" charset="-78"/>
                <a:cs typeface="Sakkal Majalla" panose="02000000000000000000" pitchFamily="2" charset="-78"/>
              </a:rPr>
              <a:t>Capital Market Line (CML)</a:t>
            </a:r>
            <a:endParaRPr lang="ar-SA" sz="3300" b="1" cap="small"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127391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التاسعة</a:t>
            </a:r>
          </a:p>
        </p:txBody>
      </p:sp>
      <p:sp>
        <p:nvSpPr>
          <p:cNvPr id="2" name="مستطيل 1">
            <a:extLst>
              <a:ext uri="{FF2B5EF4-FFF2-40B4-BE49-F238E27FC236}">
                <a16:creationId xmlns:a16="http://schemas.microsoft.com/office/drawing/2014/main" id="{84AC53ED-EB60-4789-A4EC-0C2138F510A4}"/>
              </a:ext>
            </a:extLst>
          </p:cNvPr>
          <p:cNvSpPr/>
          <p:nvPr/>
        </p:nvSpPr>
        <p:spPr>
          <a:xfrm>
            <a:off x="1586524" y="1261746"/>
            <a:ext cx="8966076" cy="1200329"/>
          </a:xfrm>
          <a:prstGeom prst="rect">
            <a:avLst/>
          </a:prstGeom>
        </p:spPr>
        <p:txBody>
          <a:bodyPr wrap="square">
            <a:spAutoFit/>
          </a:bodyPr>
          <a:lstStyle/>
          <a:p>
            <a:pPr algn="just" rtl="1">
              <a:lnSpc>
                <a:spcPct val="150000"/>
              </a:lnSpc>
            </a:pPr>
            <a:r>
              <a:rPr lang="ar-SA" sz="2400" b="1" dirty="0">
                <a:solidFill>
                  <a:srgbClr val="0000FF"/>
                </a:solidFill>
                <a:latin typeface="Sakkal Majalla" panose="02000000000000000000" pitchFamily="2" charset="-78"/>
                <a:cs typeface="Sakkal Majalla" panose="02000000000000000000" pitchFamily="2" charset="-78"/>
              </a:rPr>
              <a:t>مثال:</a:t>
            </a:r>
          </a:p>
          <a:p>
            <a:pPr algn="just" rtl="1">
              <a:lnSpc>
                <a:spcPct val="150000"/>
              </a:lnSpc>
            </a:pPr>
            <a:r>
              <a:rPr lang="ar-SA" sz="2400" dirty="0">
                <a:latin typeface="Sakkal Majalla" panose="02000000000000000000" pitchFamily="2" charset="-78"/>
                <a:cs typeface="Sakkal Majalla" panose="02000000000000000000" pitchFamily="2" charset="-78"/>
              </a:rPr>
              <a:t>اذا علمت المعلومات الاتية عن 3 أصول خطرة ومحفظة السوق واصل خالي من المخاطرة:</a:t>
            </a:r>
          </a:p>
        </p:txBody>
      </p:sp>
      <p:graphicFrame>
        <p:nvGraphicFramePr>
          <p:cNvPr id="20" name="Table 5">
            <a:extLst>
              <a:ext uri="{FF2B5EF4-FFF2-40B4-BE49-F238E27FC236}">
                <a16:creationId xmlns:a16="http://schemas.microsoft.com/office/drawing/2014/main" id="{2FCE2070-604E-4AB2-AAFB-7B0CBD8D86F2}"/>
              </a:ext>
            </a:extLst>
          </p:cNvPr>
          <p:cNvGraphicFramePr>
            <a:graphicFrameLocks noGrp="1"/>
          </p:cNvGraphicFramePr>
          <p:nvPr>
            <p:extLst>
              <p:ext uri="{D42A27DB-BD31-4B8C-83A1-F6EECF244321}">
                <p14:modId xmlns:p14="http://schemas.microsoft.com/office/powerpoint/2010/main" val="2727362542"/>
              </p:ext>
            </p:extLst>
          </p:nvPr>
        </p:nvGraphicFramePr>
        <p:xfrm>
          <a:off x="1967134" y="2506731"/>
          <a:ext cx="8257734" cy="2896836"/>
        </p:xfrm>
        <a:graphic>
          <a:graphicData uri="http://schemas.openxmlformats.org/drawingml/2006/table">
            <a:tbl>
              <a:tblPr rtl="1" firstRow="1" firstCol="1" bandRow="1">
                <a:tableStyleId>{7DF18680-E054-41AD-8BC1-D1AEF772440D}</a:tableStyleId>
              </a:tblPr>
              <a:tblGrid>
                <a:gridCol w="2752040">
                  <a:extLst>
                    <a:ext uri="{9D8B030D-6E8A-4147-A177-3AD203B41FA5}">
                      <a16:colId xmlns:a16="http://schemas.microsoft.com/office/drawing/2014/main" val="20000"/>
                    </a:ext>
                  </a:extLst>
                </a:gridCol>
                <a:gridCol w="2752040">
                  <a:extLst>
                    <a:ext uri="{9D8B030D-6E8A-4147-A177-3AD203B41FA5}">
                      <a16:colId xmlns:a16="http://schemas.microsoft.com/office/drawing/2014/main" val="20001"/>
                    </a:ext>
                  </a:extLst>
                </a:gridCol>
                <a:gridCol w="2753654">
                  <a:extLst>
                    <a:ext uri="{9D8B030D-6E8A-4147-A177-3AD203B41FA5}">
                      <a16:colId xmlns:a16="http://schemas.microsoft.com/office/drawing/2014/main" val="20002"/>
                    </a:ext>
                  </a:extLst>
                </a:gridCol>
              </a:tblGrid>
              <a:tr h="702276">
                <a:tc>
                  <a:txBody>
                    <a:bodyPr/>
                    <a:lstStyle/>
                    <a:p>
                      <a:pPr marL="0" marR="0" algn="ctr" rtl="1">
                        <a:lnSpc>
                          <a:spcPct val="100000"/>
                        </a:lnSpc>
                        <a:spcBef>
                          <a:spcPts val="0"/>
                        </a:spcBef>
                        <a:spcAft>
                          <a:spcPts val="0"/>
                        </a:spcAft>
                        <a:tabLst>
                          <a:tab pos="2905125" algn="l"/>
                          <a:tab pos="3112770" algn="ctr"/>
                          <a:tab pos="4052570" algn="l"/>
                        </a:tabLst>
                      </a:pPr>
                      <a:r>
                        <a:rPr lang="ar-EG" sz="2400" b="1" dirty="0">
                          <a:effectLst/>
                          <a:latin typeface="Sakkal Majalla" panose="02000000000000000000" pitchFamily="2" charset="-78"/>
                          <a:cs typeface="Sakkal Majalla" panose="02000000000000000000" pitchFamily="2" charset="-78"/>
                        </a:rPr>
                        <a:t>المحفظة ، الاصول المفردة</a:t>
                      </a:r>
                      <a:endParaRPr lang="en-MY" sz="2400" b="1" dirty="0">
                        <a:solidFill>
                          <a:schemeClr val="accent2">
                            <a:lumMod val="50000"/>
                          </a:schemeClr>
                        </a:solidFill>
                        <a:effectLst/>
                        <a:latin typeface="Sakkal Majalla" panose="02000000000000000000" pitchFamily="2" charset="-78"/>
                        <a:ea typeface="Times New Roman" panose="02020603050405020304" pitchFamily="18"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tabLst>
                          <a:tab pos="2905125" algn="l"/>
                          <a:tab pos="3112770" algn="ctr"/>
                          <a:tab pos="4052570" algn="l"/>
                        </a:tabLst>
                      </a:pPr>
                      <a:r>
                        <a:rPr lang="ar-EG" sz="2400" b="1" dirty="0">
                          <a:effectLst/>
                          <a:latin typeface="Sakkal Majalla" panose="02000000000000000000" pitchFamily="2" charset="-78"/>
                          <a:cs typeface="Sakkal Majalla" panose="02000000000000000000" pitchFamily="2" charset="-78"/>
                        </a:rPr>
                        <a:t>الانحراف المعياري</a:t>
                      </a:r>
                      <a:endParaRPr lang="en-MY" sz="2400" b="1" dirty="0">
                        <a:effectLst/>
                        <a:latin typeface="Sakkal Majalla" panose="02000000000000000000" pitchFamily="2" charset="-78"/>
                        <a:cs typeface="Sakkal Majalla" panose="02000000000000000000" pitchFamily="2" charset="-78"/>
                      </a:endParaRPr>
                    </a:p>
                    <a:p>
                      <a:pPr marL="0" marR="0" algn="ctr" rtl="1">
                        <a:lnSpc>
                          <a:spcPct val="100000"/>
                        </a:lnSpc>
                        <a:spcBef>
                          <a:spcPts val="0"/>
                        </a:spcBef>
                        <a:spcAft>
                          <a:spcPts val="0"/>
                        </a:spcAft>
                        <a:tabLst>
                          <a:tab pos="2905125" algn="l"/>
                          <a:tab pos="3112770" algn="ctr"/>
                          <a:tab pos="4052570" algn="l"/>
                        </a:tabLst>
                      </a:pPr>
                      <a:r>
                        <a:rPr lang="en-US" sz="2400" b="1" dirty="0">
                          <a:effectLst/>
                          <a:latin typeface="Sakkal Majalla" panose="02000000000000000000" pitchFamily="2" charset="-78"/>
                          <a:cs typeface="Sakkal Majalla" panose="02000000000000000000" pitchFamily="2" charset="-78"/>
                        </a:rPr>
                        <a:t>σ</a:t>
                      </a:r>
                      <a:endParaRPr lang="en-MY" sz="2400" b="1" dirty="0">
                        <a:solidFill>
                          <a:schemeClr val="accent2">
                            <a:lumMod val="50000"/>
                          </a:schemeClr>
                        </a:solidFill>
                        <a:effectLst/>
                        <a:latin typeface="Sakkal Majalla" panose="02000000000000000000" pitchFamily="2" charset="-78"/>
                        <a:ea typeface="Times New Roman" panose="02020603050405020304" pitchFamily="18" charset="0"/>
                        <a:cs typeface="Sakkal Majalla" panose="02000000000000000000" pitchFamily="2" charset="-78"/>
                      </a:endParaRPr>
                    </a:p>
                  </a:txBody>
                  <a:tcPr marL="68580" marR="68580" marT="0" marB="0" anchor="ctr"/>
                </a:tc>
                <a:tc>
                  <a:txBody>
                    <a:bodyPr/>
                    <a:lstStyle/>
                    <a:p>
                      <a:pPr marL="0" marR="0" algn="ctr" rtl="1">
                        <a:lnSpc>
                          <a:spcPct val="100000"/>
                        </a:lnSpc>
                        <a:spcBef>
                          <a:spcPts val="0"/>
                        </a:spcBef>
                        <a:spcAft>
                          <a:spcPts val="0"/>
                        </a:spcAft>
                        <a:tabLst>
                          <a:tab pos="2905125" algn="l"/>
                          <a:tab pos="3112770" algn="ctr"/>
                          <a:tab pos="4052570" algn="l"/>
                        </a:tabLst>
                      </a:pPr>
                      <a:r>
                        <a:rPr lang="ar-EG" sz="2400" b="1" dirty="0">
                          <a:effectLst/>
                          <a:latin typeface="Sakkal Majalla" panose="02000000000000000000" pitchFamily="2" charset="-78"/>
                          <a:cs typeface="Sakkal Majalla" panose="02000000000000000000" pitchFamily="2" charset="-78"/>
                        </a:rPr>
                        <a:t>العائد المتوقع</a:t>
                      </a:r>
                      <a:endParaRPr lang="en-MY" sz="2400" b="1" dirty="0">
                        <a:solidFill>
                          <a:schemeClr val="accent2">
                            <a:lumMod val="50000"/>
                          </a:schemeClr>
                        </a:solidFill>
                        <a:effectLst/>
                        <a:latin typeface="Sakkal Majalla" panose="02000000000000000000" pitchFamily="2" charset="-78"/>
                        <a:ea typeface="Times New Roman" panose="02020603050405020304" pitchFamily="18" charset="0"/>
                        <a:cs typeface="Sakkal Majalla" panose="02000000000000000000" pitchFamily="2" charset="-78"/>
                      </a:endParaRPr>
                    </a:p>
                  </a:txBody>
                  <a:tcPr marL="68580" marR="68580" marT="0" marB="0" anchor="ctr"/>
                </a:tc>
                <a:extLst>
                  <a:ext uri="{0D108BD9-81ED-4DB2-BD59-A6C34878D82A}">
                    <a16:rowId xmlns:a16="http://schemas.microsoft.com/office/drawing/2014/main" val="10000"/>
                  </a:ext>
                </a:extLst>
              </a:tr>
              <a:tr h="351139">
                <a:tc>
                  <a:txBody>
                    <a:bodyPr/>
                    <a:lstStyle/>
                    <a:p>
                      <a:pPr marL="0" marR="0" algn="just" rtl="1">
                        <a:lnSpc>
                          <a:spcPct val="100000"/>
                        </a:lnSpc>
                        <a:spcBef>
                          <a:spcPts val="0"/>
                        </a:spcBef>
                        <a:spcAft>
                          <a:spcPts val="0"/>
                        </a:spcAft>
                        <a:tabLst>
                          <a:tab pos="2905125" algn="l"/>
                          <a:tab pos="3112770" algn="ctr"/>
                          <a:tab pos="4052570" algn="l"/>
                        </a:tabLst>
                      </a:pPr>
                      <a:r>
                        <a:rPr lang="ar-EG" sz="2400">
                          <a:effectLst/>
                          <a:latin typeface="Sakkal Majalla" panose="02000000000000000000" pitchFamily="2" charset="-78"/>
                          <a:cs typeface="Sakkal Majalla" panose="02000000000000000000" pitchFamily="2" charset="-78"/>
                        </a:rPr>
                        <a:t>1</a:t>
                      </a:r>
                      <a:endParaRPr lang="en-MY" sz="2400" b="1">
                        <a:effectLst/>
                        <a:latin typeface="Sakkal Majalla" panose="02000000000000000000" pitchFamily="2" charset="-78"/>
                        <a:ea typeface="Times New Roman" panose="02020603050405020304" pitchFamily="18" charset="0"/>
                        <a:cs typeface="Sakkal Majalla" panose="02000000000000000000" pitchFamily="2" charset="-78"/>
                      </a:endParaRPr>
                    </a:p>
                  </a:txBody>
                  <a:tcPr marL="68580" marR="68580" marT="0" marB="0"/>
                </a:tc>
                <a:tc>
                  <a:txBody>
                    <a:bodyPr/>
                    <a:lstStyle/>
                    <a:p>
                      <a:pPr marL="0" marR="0" algn="just" rtl="1">
                        <a:lnSpc>
                          <a:spcPct val="100000"/>
                        </a:lnSpc>
                        <a:spcBef>
                          <a:spcPts val="0"/>
                        </a:spcBef>
                        <a:spcAft>
                          <a:spcPts val="0"/>
                        </a:spcAft>
                        <a:tabLst>
                          <a:tab pos="2905125" algn="l"/>
                          <a:tab pos="3112770" algn="ctr"/>
                          <a:tab pos="4052570" algn="l"/>
                        </a:tabLst>
                      </a:pPr>
                      <a:r>
                        <a:rPr lang="ar-EG" sz="2400" dirty="0">
                          <a:effectLst/>
                          <a:latin typeface="Sakkal Majalla" panose="02000000000000000000" pitchFamily="2" charset="-78"/>
                          <a:cs typeface="Sakkal Majalla" panose="02000000000000000000" pitchFamily="2" charset="-78"/>
                        </a:rPr>
                        <a:t>10%</a:t>
                      </a:r>
                      <a:endParaRPr lang="en-MY" sz="2400" b="1" dirty="0">
                        <a:effectLst/>
                        <a:latin typeface="Sakkal Majalla" panose="02000000000000000000" pitchFamily="2" charset="-78"/>
                        <a:ea typeface="Times New Roman" panose="02020603050405020304" pitchFamily="18" charset="0"/>
                        <a:cs typeface="Sakkal Majalla" panose="02000000000000000000" pitchFamily="2" charset="-78"/>
                      </a:endParaRPr>
                    </a:p>
                  </a:txBody>
                  <a:tcPr marL="68580" marR="68580" marT="0" marB="0"/>
                </a:tc>
                <a:tc>
                  <a:txBody>
                    <a:bodyPr/>
                    <a:lstStyle/>
                    <a:p>
                      <a:pPr marL="0" marR="0" algn="just" rtl="1">
                        <a:lnSpc>
                          <a:spcPct val="100000"/>
                        </a:lnSpc>
                        <a:spcBef>
                          <a:spcPts val="0"/>
                        </a:spcBef>
                        <a:spcAft>
                          <a:spcPts val="0"/>
                        </a:spcAft>
                        <a:tabLst>
                          <a:tab pos="2905125" algn="l"/>
                          <a:tab pos="3112770" algn="ctr"/>
                          <a:tab pos="4052570" algn="l"/>
                        </a:tabLst>
                      </a:pPr>
                      <a:r>
                        <a:rPr lang="ar-EG" sz="2400" dirty="0">
                          <a:effectLst/>
                          <a:latin typeface="Sakkal Majalla" panose="02000000000000000000" pitchFamily="2" charset="-78"/>
                          <a:cs typeface="Sakkal Majalla" panose="02000000000000000000" pitchFamily="2" charset="-78"/>
                        </a:rPr>
                        <a:t>13%</a:t>
                      </a:r>
                      <a:endParaRPr lang="en-MY" sz="2400" b="1" dirty="0">
                        <a:effectLst/>
                        <a:latin typeface="Sakkal Majalla" panose="02000000000000000000" pitchFamily="2" charset="-78"/>
                        <a:ea typeface="Times New Roman" panose="02020603050405020304" pitchFamily="18" charset="0"/>
                        <a:cs typeface="Sakkal Majalla" panose="02000000000000000000" pitchFamily="2" charset="-78"/>
                      </a:endParaRPr>
                    </a:p>
                  </a:txBody>
                  <a:tcPr marL="68580" marR="68580" marT="0" marB="0"/>
                </a:tc>
                <a:extLst>
                  <a:ext uri="{0D108BD9-81ED-4DB2-BD59-A6C34878D82A}">
                    <a16:rowId xmlns:a16="http://schemas.microsoft.com/office/drawing/2014/main" val="10001"/>
                  </a:ext>
                </a:extLst>
              </a:tr>
              <a:tr h="351139">
                <a:tc>
                  <a:txBody>
                    <a:bodyPr/>
                    <a:lstStyle/>
                    <a:p>
                      <a:pPr marL="0" marR="0" algn="just" rtl="1">
                        <a:lnSpc>
                          <a:spcPct val="100000"/>
                        </a:lnSpc>
                        <a:spcBef>
                          <a:spcPts val="0"/>
                        </a:spcBef>
                        <a:spcAft>
                          <a:spcPts val="0"/>
                        </a:spcAft>
                        <a:tabLst>
                          <a:tab pos="2905125" algn="l"/>
                          <a:tab pos="3112770" algn="ctr"/>
                          <a:tab pos="4052570" algn="l"/>
                        </a:tabLst>
                      </a:pPr>
                      <a:r>
                        <a:rPr lang="ar-EG" sz="2400">
                          <a:effectLst/>
                          <a:latin typeface="Sakkal Majalla" panose="02000000000000000000" pitchFamily="2" charset="-78"/>
                          <a:cs typeface="Sakkal Majalla" panose="02000000000000000000" pitchFamily="2" charset="-78"/>
                        </a:rPr>
                        <a:t>2</a:t>
                      </a:r>
                      <a:endParaRPr lang="en-MY" sz="2400" b="1">
                        <a:effectLst/>
                        <a:latin typeface="Sakkal Majalla" panose="02000000000000000000" pitchFamily="2" charset="-78"/>
                        <a:ea typeface="Times New Roman" panose="02020603050405020304" pitchFamily="18" charset="0"/>
                        <a:cs typeface="Sakkal Majalla" panose="02000000000000000000" pitchFamily="2" charset="-78"/>
                      </a:endParaRPr>
                    </a:p>
                  </a:txBody>
                  <a:tcPr marL="68580" marR="68580" marT="0" marB="0"/>
                </a:tc>
                <a:tc>
                  <a:txBody>
                    <a:bodyPr/>
                    <a:lstStyle/>
                    <a:p>
                      <a:pPr marL="0" marR="0" algn="just" rtl="1">
                        <a:lnSpc>
                          <a:spcPct val="100000"/>
                        </a:lnSpc>
                        <a:spcBef>
                          <a:spcPts val="0"/>
                        </a:spcBef>
                        <a:spcAft>
                          <a:spcPts val="0"/>
                        </a:spcAft>
                        <a:tabLst>
                          <a:tab pos="2905125" algn="l"/>
                          <a:tab pos="3112770" algn="ctr"/>
                          <a:tab pos="4052570" algn="l"/>
                        </a:tabLst>
                      </a:pPr>
                      <a:r>
                        <a:rPr lang="ar-EG" sz="2400" dirty="0">
                          <a:effectLst/>
                          <a:latin typeface="Sakkal Majalla" panose="02000000000000000000" pitchFamily="2" charset="-78"/>
                          <a:cs typeface="Sakkal Majalla" panose="02000000000000000000" pitchFamily="2" charset="-78"/>
                        </a:rPr>
                        <a:t>20%</a:t>
                      </a:r>
                      <a:endParaRPr lang="en-MY" sz="2400" b="1" dirty="0">
                        <a:effectLst/>
                        <a:latin typeface="Sakkal Majalla" panose="02000000000000000000" pitchFamily="2" charset="-78"/>
                        <a:ea typeface="Times New Roman" panose="02020603050405020304" pitchFamily="18" charset="0"/>
                        <a:cs typeface="Sakkal Majalla" panose="02000000000000000000" pitchFamily="2" charset="-78"/>
                      </a:endParaRPr>
                    </a:p>
                  </a:txBody>
                  <a:tcPr marL="68580" marR="68580" marT="0" marB="0"/>
                </a:tc>
                <a:tc>
                  <a:txBody>
                    <a:bodyPr/>
                    <a:lstStyle/>
                    <a:p>
                      <a:pPr marL="0" marR="0" algn="just" rtl="1">
                        <a:lnSpc>
                          <a:spcPct val="100000"/>
                        </a:lnSpc>
                        <a:spcBef>
                          <a:spcPts val="0"/>
                        </a:spcBef>
                        <a:spcAft>
                          <a:spcPts val="0"/>
                        </a:spcAft>
                        <a:tabLst>
                          <a:tab pos="2905125" algn="l"/>
                          <a:tab pos="3112770" algn="ctr"/>
                          <a:tab pos="4052570" algn="l"/>
                        </a:tabLst>
                      </a:pPr>
                      <a:r>
                        <a:rPr lang="ar-EG" sz="2400" dirty="0">
                          <a:effectLst/>
                          <a:latin typeface="Sakkal Majalla" panose="02000000000000000000" pitchFamily="2" charset="-78"/>
                          <a:cs typeface="Sakkal Majalla" panose="02000000000000000000" pitchFamily="2" charset="-78"/>
                        </a:rPr>
                        <a:t>15.4%</a:t>
                      </a:r>
                      <a:endParaRPr lang="en-MY" sz="2400" b="1" dirty="0">
                        <a:effectLst/>
                        <a:latin typeface="Sakkal Majalla" panose="02000000000000000000" pitchFamily="2" charset="-78"/>
                        <a:ea typeface="Times New Roman" panose="02020603050405020304" pitchFamily="18" charset="0"/>
                        <a:cs typeface="Sakkal Majalla" panose="02000000000000000000" pitchFamily="2" charset="-78"/>
                      </a:endParaRPr>
                    </a:p>
                  </a:txBody>
                  <a:tcPr marL="68580" marR="68580" marT="0" marB="0"/>
                </a:tc>
                <a:extLst>
                  <a:ext uri="{0D108BD9-81ED-4DB2-BD59-A6C34878D82A}">
                    <a16:rowId xmlns:a16="http://schemas.microsoft.com/office/drawing/2014/main" val="10002"/>
                  </a:ext>
                </a:extLst>
              </a:tr>
              <a:tr h="351139">
                <a:tc>
                  <a:txBody>
                    <a:bodyPr/>
                    <a:lstStyle/>
                    <a:p>
                      <a:pPr marL="0" marR="0" algn="just" rtl="1">
                        <a:lnSpc>
                          <a:spcPct val="100000"/>
                        </a:lnSpc>
                        <a:spcBef>
                          <a:spcPts val="0"/>
                        </a:spcBef>
                        <a:spcAft>
                          <a:spcPts val="0"/>
                        </a:spcAft>
                        <a:tabLst>
                          <a:tab pos="2905125" algn="l"/>
                          <a:tab pos="3112770" algn="ctr"/>
                          <a:tab pos="4052570" algn="l"/>
                        </a:tabLst>
                      </a:pPr>
                      <a:r>
                        <a:rPr lang="ar-EG" sz="2400" dirty="0">
                          <a:effectLst/>
                          <a:latin typeface="Sakkal Majalla" panose="02000000000000000000" pitchFamily="2" charset="-78"/>
                          <a:cs typeface="Sakkal Majalla" panose="02000000000000000000" pitchFamily="2" charset="-78"/>
                        </a:rPr>
                        <a:t>3</a:t>
                      </a:r>
                      <a:endParaRPr lang="en-MY" sz="2400" b="1" dirty="0">
                        <a:effectLst/>
                        <a:latin typeface="Sakkal Majalla" panose="02000000000000000000" pitchFamily="2" charset="-78"/>
                        <a:ea typeface="Times New Roman" panose="02020603050405020304" pitchFamily="18" charset="0"/>
                        <a:cs typeface="Sakkal Majalla" panose="02000000000000000000" pitchFamily="2" charset="-78"/>
                      </a:endParaRPr>
                    </a:p>
                  </a:txBody>
                  <a:tcPr marL="68580" marR="68580" marT="0" marB="0"/>
                </a:tc>
                <a:tc>
                  <a:txBody>
                    <a:bodyPr/>
                    <a:lstStyle/>
                    <a:p>
                      <a:pPr marL="0" marR="0" algn="just" rtl="1">
                        <a:lnSpc>
                          <a:spcPct val="100000"/>
                        </a:lnSpc>
                        <a:spcBef>
                          <a:spcPts val="0"/>
                        </a:spcBef>
                        <a:spcAft>
                          <a:spcPts val="0"/>
                        </a:spcAft>
                        <a:tabLst>
                          <a:tab pos="2905125" algn="l"/>
                          <a:tab pos="3112770" algn="ctr"/>
                          <a:tab pos="4052570" algn="l"/>
                        </a:tabLst>
                      </a:pPr>
                      <a:r>
                        <a:rPr lang="ar-EG" sz="2400" dirty="0">
                          <a:effectLst/>
                          <a:latin typeface="Sakkal Majalla" panose="02000000000000000000" pitchFamily="2" charset="-78"/>
                          <a:cs typeface="Sakkal Majalla" panose="02000000000000000000" pitchFamily="2" charset="-78"/>
                        </a:rPr>
                        <a:t>20%</a:t>
                      </a:r>
                      <a:endParaRPr lang="en-MY" sz="2400" b="1" dirty="0">
                        <a:effectLst/>
                        <a:latin typeface="Sakkal Majalla" panose="02000000000000000000" pitchFamily="2" charset="-78"/>
                        <a:ea typeface="Times New Roman" panose="02020603050405020304" pitchFamily="18" charset="0"/>
                        <a:cs typeface="Sakkal Majalla" panose="02000000000000000000" pitchFamily="2" charset="-78"/>
                      </a:endParaRPr>
                    </a:p>
                  </a:txBody>
                  <a:tcPr marL="68580" marR="68580" marT="0" marB="0"/>
                </a:tc>
                <a:tc>
                  <a:txBody>
                    <a:bodyPr/>
                    <a:lstStyle/>
                    <a:p>
                      <a:pPr marL="0" marR="0" algn="just" rtl="1">
                        <a:lnSpc>
                          <a:spcPct val="100000"/>
                        </a:lnSpc>
                        <a:spcBef>
                          <a:spcPts val="0"/>
                        </a:spcBef>
                        <a:spcAft>
                          <a:spcPts val="0"/>
                        </a:spcAft>
                        <a:tabLst>
                          <a:tab pos="2905125" algn="l"/>
                          <a:tab pos="3112770" algn="ctr"/>
                          <a:tab pos="4052570" algn="l"/>
                        </a:tabLst>
                      </a:pPr>
                      <a:r>
                        <a:rPr lang="ar-EG" sz="2400" dirty="0">
                          <a:effectLst/>
                          <a:latin typeface="Sakkal Majalla" panose="02000000000000000000" pitchFamily="2" charset="-78"/>
                          <a:cs typeface="Sakkal Majalla" panose="02000000000000000000" pitchFamily="2" charset="-78"/>
                        </a:rPr>
                        <a:t>13%</a:t>
                      </a:r>
                      <a:endParaRPr lang="en-MY" sz="2400" b="1" dirty="0">
                        <a:effectLst/>
                        <a:latin typeface="Sakkal Majalla" panose="02000000000000000000" pitchFamily="2" charset="-78"/>
                        <a:ea typeface="Times New Roman" panose="02020603050405020304" pitchFamily="18" charset="0"/>
                        <a:cs typeface="Sakkal Majalla" panose="02000000000000000000" pitchFamily="2" charset="-78"/>
                      </a:endParaRPr>
                    </a:p>
                  </a:txBody>
                  <a:tcPr marL="68580" marR="68580" marT="0" marB="0"/>
                </a:tc>
                <a:extLst>
                  <a:ext uri="{0D108BD9-81ED-4DB2-BD59-A6C34878D82A}">
                    <a16:rowId xmlns:a16="http://schemas.microsoft.com/office/drawing/2014/main" val="10003"/>
                  </a:ext>
                </a:extLst>
              </a:tr>
              <a:tr h="351139">
                <a:tc>
                  <a:txBody>
                    <a:bodyPr/>
                    <a:lstStyle/>
                    <a:p>
                      <a:pPr marL="0" marR="0" algn="just" rtl="1">
                        <a:lnSpc>
                          <a:spcPct val="100000"/>
                        </a:lnSpc>
                        <a:spcBef>
                          <a:spcPts val="0"/>
                        </a:spcBef>
                        <a:spcAft>
                          <a:spcPts val="0"/>
                        </a:spcAft>
                        <a:tabLst>
                          <a:tab pos="2905125" algn="l"/>
                          <a:tab pos="3112770" algn="ctr"/>
                          <a:tab pos="4052570" algn="l"/>
                        </a:tabLst>
                      </a:pPr>
                      <a:r>
                        <a:rPr lang="ar-EG" sz="2400">
                          <a:effectLst/>
                          <a:latin typeface="Sakkal Majalla" panose="02000000000000000000" pitchFamily="2" charset="-78"/>
                          <a:cs typeface="Sakkal Majalla" panose="02000000000000000000" pitchFamily="2" charset="-78"/>
                        </a:rPr>
                        <a:t>محفظة السوق</a:t>
                      </a:r>
                      <a:endParaRPr lang="en-MY" sz="2400" b="1">
                        <a:effectLst/>
                        <a:latin typeface="Sakkal Majalla" panose="02000000000000000000" pitchFamily="2" charset="-78"/>
                        <a:ea typeface="Times New Roman" panose="02020603050405020304" pitchFamily="18" charset="0"/>
                        <a:cs typeface="Sakkal Majalla" panose="02000000000000000000" pitchFamily="2" charset="-78"/>
                      </a:endParaRPr>
                    </a:p>
                  </a:txBody>
                  <a:tcPr marL="68580" marR="68580" marT="0" marB="0"/>
                </a:tc>
                <a:tc>
                  <a:txBody>
                    <a:bodyPr/>
                    <a:lstStyle/>
                    <a:p>
                      <a:pPr marL="0" marR="0" algn="just" rtl="1">
                        <a:lnSpc>
                          <a:spcPct val="100000"/>
                        </a:lnSpc>
                        <a:spcBef>
                          <a:spcPts val="0"/>
                        </a:spcBef>
                        <a:spcAft>
                          <a:spcPts val="0"/>
                        </a:spcAft>
                        <a:tabLst>
                          <a:tab pos="2905125" algn="l"/>
                          <a:tab pos="3112770" algn="ctr"/>
                          <a:tab pos="4052570" algn="l"/>
                        </a:tabLst>
                      </a:pPr>
                      <a:r>
                        <a:rPr lang="ar-EG" sz="2400">
                          <a:effectLst/>
                          <a:latin typeface="Sakkal Majalla" panose="02000000000000000000" pitchFamily="2" charset="-78"/>
                          <a:cs typeface="Sakkal Majalla" panose="02000000000000000000" pitchFamily="2" charset="-78"/>
                        </a:rPr>
                        <a:t>20%</a:t>
                      </a:r>
                      <a:endParaRPr lang="en-MY" sz="2400" b="1">
                        <a:effectLst/>
                        <a:latin typeface="Sakkal Majalla" panose="02000000000000000000" pitchFamily="2" charset="-78"/>
                        <a:ea typeface="Times New Roman" panose="02020603050405020304" pitchFamily="18" charset="0"/>
                        <a:cs typeface="Sakkal Majalla" panose="02000000000000000000" pitchFamily="2" charset="-78"/>
                      </a:endParaRPr>
                    </a:p>
                  </a:txBody>
                  <a:tcPr marL="68580" marR="68580" marT="0" marB="0"/>
                </a:tc>
                <a:tc>
                  <a:txBody>
                    <a:bodyPr/>
                    <a:lstStyle/>
                    <a:p>
                      <a:pPr marL="0" marR="0" algn="just" rtl="1">
                        <a:lnSpc>
                          <a:spcPct val="100000"/>
                        </a:lnSpc>
                        <a:spcBef>
                          <a:spcPts val="0"/>
                        </a:spcBef>
                        <a:spcAft>
                          <a:spcPts val="0"/>
                        </a:spcAft>
                        <a:tabLst>
                          <a:tab pos="2905125" algn="l"/>
                          <a:tab pos="3112770" algn="ctr"/>
                          <a:tab pos="4052570" algn="l"/>
                        </a:tabLst>
                      </a:pPr>
                      <a:r>
                        <a:rPr lang="ar-EG" sz="2400" dirty="0">
                          <a:effectLst/>
                          <a:latin typeface="Sakkal Majalla" panose="02000000000000000000" pitchFamily="2" charset="-78"/>
                          <a:cs typeface="Sakkal Majalla" panose="02000000000000000000" pitchFamily="2" charset="-78"/>
                        </a:rPr>
                        <a:t>16%</a:t>
                      </a:r>
                      <a:endParaRPr lang="en-MY" sz="2400" b="1" dirty="0">
                        <a:effectLst/>
                        <a:latin typeface="Sakkal Majalla" panose="02000000000000000000" pitchFamily="2" charset="-78"/>
                        <a:ea typeface="Times New Roman" panose="02020603050405020304" pitchFamily="18" charset="0"/>
                        <a:cs typeface="Sakkal Majalla" panose="02000000000000000000" pitchFamily="2" charset="-78"/>
                      </a:endParaRPr>
                    </a:p>
                  </a:txBody>
                  <a:tcPr marL="68580" marR="68580" marT="0" marB="0"/>
                </a:tc>
                <a:extLst>
                  <a:ext uri="{0D108BD9-81ED-4DB2-BD59-A6C34878D82A}">
                    <a16:rowId xmlns:a16="http://schemas.microsoft.com/office/drawing/2014/main" val="10004"/>
                  </a:ext>
                </a:extLst>
              </a:tr>
              <a:tr h="702276">
                <a:tc>
                  <a:txBody>
                    <a:bodyPr/>
                    <a:lstStyle/>
                    <a:p>
                      <a:pPr marL="0" marR="0" algn="just" rtl="1">
                        <a:lnSpc>
                          <a:spcPct val="100000"/>
                        </a:lnSpc>
                        <a:spcBef>
                          <a:spcPts val="0"/>
                        </a:spcBef>
                        <a:spcAft>
                          <a:spcPts val="0"/>
                        </a:spcAft>
                        <a:tabLst>
                          <a:tab pos="2905125" algn="l"/>
                          <a:tab pos="3112770" algn="ctr"/>
                          <a:tab pos="4052570" algn="l"/>
                        </a:tabLst>
                      </a:pPr>
                      <a:r>
                        <a:rPr lang="ar-EG" sz="2400" dirty="0">
                          <a:effectLst/>
                          <a:latin typeface="Sakkal Majalla" panose="02000000000000000000" pitchFamily="2" charset="-78"/>
                          <a:cs typeface="Sakkal Majalla" panose="02000000000000000000" pitchFamily="2" charset="-78"/>
                        </a:rPr>
                        <a:t>العائد الخالي من المخاطرة</a:t>
                      </a:r>
                      <a:endParaRPr lang="en-MY" sz="2400" b="1" dirty="0">
                        <a:effectLst/>
                        <a:latin typeface="Sakkal Majalla" panose="02000000000000000000" pitchFamily="2" charset="-78"/>
                        <a:ea typeface="Times New Roman" panose="02020603050405020304" pitchFamily="18" charset="0"/>
                        <a:cs typeface="Sakkal Majalla" panose="02000000000000000000" pitchFamily="2" charset="-78"/>
                      </a:endParaRPr>
                    </a:p>
                  </a:txBody>
                  <a:tcPr marL="68580" marR="68580" marT="0" marB="0"/>
                </a:tc>
                <a:tc>
                  <a:txBody>
                    <a:bodyPr/>
                    <a:lstStyle/>
                    <a:p>
                      <a:pPr marL="0" marR="0" algn="just" rtl="1">
                        <a:lnSpc>
                          <a:spcPct val="100000"/>
                        </a:lnSpc>
                        <a:spcBef>
                          <a:spcPts val="0"/>
                        </a:spcBef>
                        <a:spcAft>
                          <a:spcPts val="0"/>
                        </a:spcAft>
                        <a:tabLst>
                          <a:tab pos="2905125" algn="l"/>
                          <a:tab pos="3112770" algn="ctr"/>
                          <a:tab pos="4052570" algn="l"/>
                        </a:tabLst>
                      </a:pPr>
                      <a:r>
                        <a:rPr lang="ar-EG" sz="2400" dirty="0">
                          <a:effectLst/>
                          <a:latin typeface="Sakkal Majalla" panose="02000000000000000000" pitchFamily="2" charset="-78"/>
                          <a:cs typeface="Sakkal Majalla" panose="02000000000000000000" pitchFamily="2" charset="-78"/>
                        </a:rPr>
                        <a:t>0.0</a:t>
                      </a:r>
                      <a:endParaRPr lang="en-MY" sz="2400" b="1" dirty="0">
                        <a:effectLst/>
                        <a:latin typeface="Sakkal Majalla" panose="02000000000000000000" pitchFamily="2" charset="-78"/>
                        <a:ea typeface="Times New Roman" panose="02020603050405020304" pitchFamily="18" charset="0"/>
                        <a:cs typeface="Sakkal Majalla" panose="02000000000000000000" pitchFamily="2" charset="-78"/>
                      </a:endParaRPr>
                    </a:p>
                  </a:txBody>
                  <a:tcPr marL="68580" marR="68580" marT="0" marB="0"/>
                </a:tc>
                <a:tc>
                  <a:txBody>
                    <a:bodyPr/>
                    <a:lstStyle/>
                    <a:p>
                      <a:pPr marL="0" marR="0" algn="just" rtl="1">
                        <a:lnSpc>
                          <a:spcPct val="100000"/>
                        </a:lnSpc>
                        <a:spcBef>
                          <a:spcPts val="0"/>
                        </a:spcBef>
                        <a:spcAft>
                          <a:spcPts val="0"/>
                        </a:spcAft>
                        <a:tabLst>
                          <a:tab pos="2905125" algn="l"/>
                          <a:tab pos="3112770" algn="ctr"/>
                          <a:tab pos="4052570" algn="l"/>
                        </a:tabLst>
                      </a:pPr>
                      <a:r>
                        <a:rPr lang="ar-EG" sz="2400" dirty="0">
                          <a:effectLst/>
                          <a:latin typeface="Sakkal Majalla" panose="02000000000000000000" pitchFamily="2" charset="-78"/>
                          <a:cs typeface="Sakkal Majalla" panose="02000000000000000000" pitchFamily="2" charset="-78"/>
                        </a:rPr>
                        <a:t>10%</a:t>
                      </a:r>
                      <a:endParaRPr lang="en-MY" sz="2400" b="1" dirty="0">
                        <a:effectLst/>
                        <a:latin typeface="Sakkal Majalla" panose="02000000000000000000" pitchFamily="2" charset="-78"/>
                        <a:ea typeface="Times New Roman" panose="02020603050405020304" pitchFamily="18" charset="0"/>
                        <a:cs typeface="Sakkal Majalla" panose="02000000000000000000" pitchFamily="2" charset="-78"/>
                      </a:endParaRPr>
                    </a:p>
                  </a:txBody>
                  <a:tcPr marL="68580" marR="68580" marT="0" marB="0"/>
                </a:tc>
                <a:extLst>
                  <a:ext uri="{0D108BD9-81ED-4DB2-BD59-A6C34878D82A}">
                    <a16:rowId xmlns:a16="http://schemas.microsoft.com/office/drawing/2014/main" val="10005"/>
                  </a:ext>
                </a:extLst>
              </a:tr>
            </a:tbl>
          </a:graphicData>
        </a:graphic>
      </p:graphicFrame>
      <p:sp>
        <p:nvSpPr>
          <p:cNvPr id="7" name="مستطيل 6">
            <a:extLst>
              <a:ext uri="{FF2B5EF4-FFF2-40B4-BE49-F238E27FC236}">
                <a16:creationId xmlns:a16="http://schemas.microsoft.com/office/drawing/2014/main" id="{4B7790BD-E821-4B33-A91E-E38A152C29A5}"/>
              </a:ext>
            </a:extLst>
          </p:cNvPr>
          <p:cNvSpPr/>
          <p:nvPr/>
        </p:nvSpPr>
        <p:spPr>
          <a:xfrm>
            <a:off x="3499148" y="5620613"/>
            <a:ext cx="5493813" cy="461665"/>
          </a:xfrm>
          <a:prstGeom prst="rect">
            <a:avLst/>
          </a:prstGeom>
        </p:spPr>
        <p:txBody>
          <a:bodyPr wrap="none">
            <a:spAutoFit/>
          </a:bodyPr>
          <a:lstStyle/>
          <a:p>
            <a:pPr algn="justLow" rtl="1">
              <a:tabLst>
                <a:tab pos="2905125" algn="l"/>
                <a:tab pos="3112770" algn="ctr"/>
                <a:tab pos="4052570" algn="l"/>
              </a:tabLst>
            </a:pPr>
            <a:r>
              <a:rPr lang="ar-EG" sz="2400" b="1" dirty="0">
                <a:solidFill>
                  <a:srgbClr val="0000FF"/>
                </a:solidFill>
                <a:latin typeface="Sakkal Majalla" panose="02000000000000000000" pitchFamily="2" charset="-78"/>
                <a:ea typeface="Times New Roman" panose="02020603050405020304" pitchFamily="18" charset="0"/>
                <a:cs typeface="Sakkal Majalla" panose="02000000000000000000" pitchFamily="2" charset="-78"/>
              </a:rPr>
              <a:t>وفقا لخط سوق رأس المال </a:t>
            </a:r>
            <a:r>
              <a:rPr lang="en-US" sz="2400" b="1" dirty="0">
                <a:solidFill>
                  <a:srgbClr val="0000FF"/>
                </a:solidFill>
                <a:latin typeface="Sakkal Majalla" panose="02000000000000000000" pitchFamily="2" charset="-78"/>
                <a:ea typeface="Times New Roman" panose="02020603050405020304" pitchFamily="18" charset="0"/>
                <a:cs typeface="Sakkal Majalla" panose="02000000000000000000" pitchFamily="2" charset="-78"/>
              </a:rPr>
              <a:t> CML</a:t>
            </a:r>
            <a:r>
              <a:rPr lang="ar-EG" sz="2400" b="1" dirty="0">
                <a:solidFill>
                  <a:srgbClr val="0000FF"/>
                </a:solidFill>
                <a:latin typeface="Sakkal Majalla" panose="02000000000000000000" pitchFamily="2" charset="-78"/>
                <a:ea typeface="Times New Roman" panose="02020603050405020304" pitchFamily="18" charset="0"/>
                <a:cs typeface="Sakkal Majalla" panose="02000000000000000000" pitchFamily="2" charset="-78"/>
              </a:rPr>
              <a:t>وضح اي المحافظ هي المثلى؟</a:t>
            </a:r>
            <a:endParaRPr lang="en-MY" sz="2400" b="1" dirty="0">
              <a:solidFill>
                <a:srgbClr val="0000FF"/>
              </a:solidFill>
              <a:latin typeface="Sakkal Majalla" panose="02000000000000000000" pitchFamily="2" charset="-78"/>
              <a:ea typeface="Times New Roman" panose="02020603050405020304" pitchFamily="18" charset="0"/>
              <a:cs typeface="Sakkal Majalla" panose="02000000000000000000" pitchFamily="2" charset="-78"/>
            </a:endParaRPr>
          </a:p>
        </p:txBody>
      </p:sp>
      <p:sp>
        <p:nvSpPr>
          <p:cNvPr id="10" name="مستطيل 9">
            <a:extLst>
              <a:ext uri="{FF2B5EF4-FFF2-40B4-BE49-F238E27FC236}">
                <a16:creationId xmlns:a16="http://schemas.microsoft.com/office/drawing/2014/main" id="{6E76C6E5-C3DA-42D7-B1D4-766024C4B98E}"/>
              </a:ext>
            </a:extLst>
          </p:cNvPr>
          <p:cNvSpPr/>
          <p:nvPr/>
        </p:nvSpPr>
        <p:spPr>
          <a:xfrm>
            <a:off x="2597567" y="551189"/>
            <a:ext cx="6996868" cy="7688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وان 1">
            <a:extLst>
              <a:ext uri="{FF2B5EF4-FFF2-40B4-BE49-F238E27FC236}">
                <a16:creationId xmlns:a16="http://schemas.microsoft.com/office/drawing/2014/main" id="{900371B9-F023-4D5B-BFB1-8B71C0D25591}"/>
              </a:ext>
            </a:extLst>
          </p:cNvPr>
          <p:cNvSpPr txBox="1">
            <a:spLocks/>
          </p:cNvSpPr>
          <p:nvPr/>
        </p:nvSpPr>
        <p:spPr>
          <a:xfrm>
            <a:off x="2571128" y="39928"/>
            <a:ext cx="6996869" cy="1209830"/>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300" b="1" dirty="0">
                <a:solidFill>
                  <a:schemeClr val="bg1"/>
                </a:solidFill>
                <a:latin typeface="Sakkal Majalla" panose="02000000000000000000" pitchFamily="2" charset="-78"/>
                <a:cs typeface="Sakkal Majalla" panose="02000000000000000000" pitchFamily="2" charset="-78"/>
              </a:rPr>
              <a:t>خط سوق رأس المال </a:t>
            </a:r>
            <a:r>
              <a:rPr lang="en-US" sz="3300" b="1" dirty="0">
                <a:solidFill>
                  <a:schemeClr val="bg1"/>
                </a:solidFill>
                <a:latin typeface="Sakkal Majalla" panose="02000000000000000000" pitchFamily="2" charset="-78"/>
                <a:cs typeface="Sakkal Majalla" panose="02000000000000000000" pitchFamily="2" charset="-78"/>
              </a:rPr>
              <a:t>Capital Market Line (CML)</a:t>
            </a:r>
            <a:endParaRPr lang="ar-SA" sz="3300" b="1" cap="small"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09855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التاسعة</a:t>
            </a:r>
          </a:p>
        </p:txBody>
      </p:sp>
      <p:sp>
        <p:nvSpPr>
          <p:cNvPr id="3" name="مستطيل 2">
            <a:extLst>
              <a:ext uri="{FF2B5EF4-FFF2-40B4-BE49-F238E27FC236}">
                <a16:creationId xmlns:a16="http://schemas.microsoft.com/office/drawing/2014/main" id="{433530F7-11D7-421B-876D-43E396ECB939}"/>
              </a:ext>
            </a:extLst>
          </p:cNvPr>
          <p:cNvSpPr/>
          <p:nvPr/>
        </p:nvSpPr>
        <p:spPr>
          <a:xfrm>
            <a:off x="1767425" y="1468873"/>
            <a:ext cx="8412480" cy="3046988"/>
          </a:xfrm>
          <a:prstGeom prst="rect">
            <a:avLst/>
          </a:prstGeom>
        </p:spPr>
        <p:txBody>
          <a:bodyPr wrap="square">
            <a:spAutoFit/>
          </a:bodyPr>
          <a:lstStyle/>
          <a:p>
            <a:pPr algn="just" rtl="1">
              <a:lnSpc>
                <a:spcPct val="150000"/>
              </a:lnSpc>
            </a:pPr>
            <a:r>
              <a:rPr lang="ar-SA" sz="2400" b="1" dirty="0">
                <a:solidFill>
                  <a:srgbClr val="00B050"/>
                </a:solidFill>
                <a:latin typeface="Sakkal Majalla" panose="02000000000000000000" pitchFamily="2" charset="-78"/>
                <a:cs typeface="Sakkal Majalla" panose="02000000000000000000" pitchFamily="2" charset="-78"/>
              </a:rPr>
              <a:t>الحل:</a:t>
            </a:r>
            <a:endParaRPr lang="en-US" sz="2400" b="1" dirty="0">
              <a:solidFill>
                <a:srgbClr val="00B050"/>
              </a:solidFill>
              <a:latin typeface="Sakkal Majalla" panose="02000000000000000000" pitchFamily="2" charset="-78"/>
              <a:cs typeface="Sakkal Majalla" panose="02000000000000000000" pitchFamily="2" charset="-78"/>
            </a:endParaRPr>
          </a:p>
          <a:p>
            <a:pPr algn="just" rtl="1">
              <a:lnSpc>
                <a:spcPct val="150000"/>
              </a:lnSpc>
            </a:pPr>
            <a:r>
              <a:rPr lang="ar-SA" sz="2400" b="1" dirty="0">
                <a:solidFill>
                  <a:srgbClr val="0000FF"/>
                </a:solidFill>
                <a:latin typeface="Sakkal Majalla" panose="02000000000000000000" pitchFamily="2" charset="-78"/>
                <a:cs typeface="Sakkal Majalla" panose="02000000000000000000" pitchFamily="2" charset="-78"/>
              </a:rPr>
              <a:t>باستخدام معادلة خط سوق رأس المال:</a:t>
            </a:r>
          </a:p>
          <a:p>
            <a:pPr algn="r" rtl="1">
              <a:buFontTx/>
              <a:buChar char="-"/>
            </a:pPr>
            <a:endParaRPr lang="en-MY" sz="2400" dirty="0">
              <a:latin typeface="Sakkal Majalla" panose="02000000000000000000" pitchFamily="2" charset="-78"/>
              <a:cs typeface="Sakkal Majalla" panose="02000000000000000000" pitchFamily="2" charset="-78"/>
            </a:endParaRPr>
          </a:p>
          <a:p>
            <a:pPr algn="r" rtl="1"/>
            <a:endParaRPr lang="ar-SA" sz="2400" dirty="0">
              <a:latin typeface="Sakkal Majalla" panose="02000000000000000000" pitchFamily="2" charset="-78"/>
              <a:cs typeface="Sakkal Majalla" panose="02000000000000000000" pitchFamily="2" charset="-78"/>
            </a:endParaRPr>
          </a:p>
          <a:p>
            <a:pPr algn="r" rtl="1"/>
            <a:endParaRPr lang="ar-SA" sz="2400" dirty="0">
              <a:latin typeface="Sakkal Majalla" panose="02000000000000000000" pitchFamily="2" charset="-78"/>
              <a:cs typeface="Sakkal Majalla" panose="02000000000000000000" pitchFamily="2" charset="-78"/>
            </a:endParaRPr>
          </a:p>
          <a:p>
            <a:pPr algn="r" rtl="1"/>
            <a:endParaRPr lang="ar-SA" sz="2400" b="1" dirty="0">
              <a:solidFill>
                <a:srgbClr val="0000FF"/>
              </a:solidFill>
              <a:latin typeface="Sakkal Majalla" panose="02000000000000000000" pitchFamily="2" charset="-78"/>
              <a:cs typeface="Sakkal Majalla" panose="02000000000000000000" pitchFamily="2" charset="-78"/>
            </a:endParaRPr>
          </a:p>
          <a:p>
            <a:pPr algn="r" rtl="1"/>
            <a:r>
              <a:rPr lang="ar-EG" sz="2400" b="1" dirty="0">
                <a:solidFill>
                  <a:srgbClr val="0000FF"/>
                </a:solidFill>
                <a:latin typeface="Sakkal Majalla" panose="02000000000000000000" pitchFamily="2" charset="-78"/>
                <a:cs typeface="Sakkal Majalla" panose="02000000000000000000" pitchFamily="2" charset="-78"/>
              </a:rPr>
              <a:t>نقوم باحتساب العائد اولا عند انحراف معياري 10% (للأصل رقم 1</a:t>
            </a:r>
            <a:r>
              <a:rPr lang="ar-EG" sz="2400" dirty="0">
                <a:solidFill>
                  <a:srgbClr val="0000FF"/>
                </a:solidFill>
                <a:latin typeface="Sakkal Majalla" panose="02000000000000000000" pitchFamily="2" charset="-78"/>
                <a:cs typeface="Sakkal Majalla" panose="02000000000000000000" pitchFamily="2" charset="-78"/>
              </a:rPr>
              <a:t>)</a:t>
            </a:r>
            <a:r>
              <a:rPr lang="ar-SA" sz="2400" dirty="0">
                <a:solidFill>
                  <a:srgbClr val="0000FF"/>
                </a:solidFill>
                <a:latin typeface="Sakkal Majalla" panose="02000000000000000000" pitchFamily="2" charset="-78"/>
                <a:cs typeface="Sakkal Majalla" panose="02000000000000000000" pitchFamily="2" charset="-78"/>
              </a:rPr>
              <a:t>:</a:t>
            </a:r>
            <a:endParaRPr lang="en-MY" sz="2400" dirty="0">
              <a:solidFill>
                <a:srgbClr val="0000FF"/>
              </a:solidFill>
              <a:latin typeface="Sakkal Majalla" panose="02000000000000000000" pitchFamily="2" charset="-78"/>
              <a:cs typeface="Sakkal Majalla" panose="02000000000000000000" pitchFamily="2" charset="-78"/>
            </a:endParaRPr>
          </a:p>
        </p:txBody>
      </p:sp>
      <p:graphicFrame>
        <p:nvGraphicFramePr>
          <p:cNvPr id="11" name="Object 9">
            <a:extLst>
              <a:ext uri="{FF2B5EF4-FFF2-40B4-BE49-F238E27FC236}">
                <a16:creationId xmlns:a16="http://schemas.microsoft.com/office/drawing/2014/main" id="{25ED0A1E-BEA0-46A2-BC35-3FE4E1BCEB1F}"/>
              </a:ext>
            </a:extLst>
          </p:cNvPr>
          <p:cNvGraphicFramePr>
            <a:graphicFrameLocks noChangeAspect="1"/>
          </p:cNvGraphicFramePr>
          <p:nvPr>
            <p:extLst>
              <p:ext uri="{D42A27DB-BD31-4B8C-83A1-F6EECF244321}">
                <p14:modId xmlns:p14="http://schemas.microsoft.com/office/powerpoint/2010/main" val="2798688095"/>
              </p:ext>
            </p:extLst>
          </p:nvPr>
        </p:nvGraphicFramePr>
        <p:xfrm>
          <a:off x="4195981" y="2751409"/>
          <a:ext cx="4751705" cy="1046868"/>
        </p:xfrm>
        <a:graphic>
          <a:graphicData uri="http://schemas.openxmlformats.org/presentationml/2006/ole">
            <mc:AlternateContent xmlns:mc="http://schemas.openxmlformats.org/markup-compatibility/2006">
              <mc:Choice xmlns:v="urn:schemas-microsoft-com:vml" Requires="v">
                <p:oleObj spid="_x0000_s22540" r:id="rId4" imgW="5137404" imgH="1281684" progId="Unknown">
                  <p:embed/>
                </p:oleObj>
              </mc:Choice>
              <mc:Fallback>
                <p:oleObj r:id="rId4" imgW="5137404" imgH="1281684" progId="Unknown">
                  <p:embed/>
                  <p:pic>
                    <p:nvPicPr>
                      <p:cNvPr id="1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5981" y="2751409"/>
                        <a:ext cx="4751705" cy="1046868"/>
                      </a:xfrm>
                      <a:prstGeom prst="rect">
                        <a:avLst/>
                      </a:prstGeom>
                      <a:noFill/>
                      <a:extLst/>
                    </p:spPr>
                  </p:pic>
                </p:oleObj>
              </mc:Fallback>
            </mc:AlternateContent>
          </a:graphicData>
        </a:graphic>
      </p:graphicFrame>
      <p:pic>
        <p:nvPicPr>
          <p:cNvPr id="13" name="Picture 10">
            <a:extLst>
              <a:ext uri="{FF2B5EF4-FFF2-40B4-BE49-F238E27FC236}">
                <a16:creationId xmlns:a16="http://schemas.microsoft.com/office/drawing/2014/main" id="{07AB47E9-59C9-41E0-B1E1-091F189FC359}"/>
              </a:ext>
            </a:extLst>
          </p:cNvPr>
          <p:cNvPicPr/>
          <p:nvPr/>
        </p:nvPicPr>
        <p:blipFill>
          <a:blip r:embed="rId6"/>
          <a:stretch>
            <a:fillRect/>
          </a:stretch>
        </p:blipFill>
        <p:spPr>
          <a:xfrm>
            <a:off x="3938953" y="4619692"/>
            <a:ext cx="5531337" cy="1247776"/>
          </a:xfrm>
          <a:prstGeom prst="rect">
            <a:avLst/>
          </a:prstGeom>
        </p:spPr>
      </p:pic>
      <p:sp>
        <p:nvSpPr>
          <p:cNvPr id="10" name="مستطيل 9">
            <a:extLst>
              <a:ext uri="{FF2B5EF4-FFF2-40B4-BE49-F238E27FC236}">
                <a16:creationId xmlns:a16="http://schemas.microsoft.com/office/drawing/2014/main" id="{6E76C6E5-C3DA-42D7-B1D4-766024C4B98E}"/>
              </a:ext>
            </a:extLst>
          </p:cNvPr>
          <p:cNvSpPr/>
          <p:nvPr/>
        </p:nvSpPr>
        <p:spPr>
          <a:xfrm>
            <a:off x="2597567" y="551189"/>
            <a:ext cx="6996868" cy="7688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4" name="عنوان 1">
            <a:extLst>
              <a:ext uri="{FF2B5EF4-FFF2-40B4-BE49-F238E27FC236}">
                <a16:creationId xmlns:a16="http://schemas.microsoft.com/office/drawing/2014/main" id="{900371B9-F023-4D5B-BFB1-8B71C0D25591}"/>
              </a:ext>
            </a:extLst>
          </p:cNvPr>
          <p:cNvSpPr txBox="1">
            <a:spLocks/>
          </p:cNvSpPr>
          <p:nvPr/>
        </p:nvSpPr>
        <p:spPr>
          <a:xfrm>
            <a:off x="2571128" y="39928"/>
            <a:ext cx="6996869" cy="1209830"/>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300" b="1" dirty="0">
                <a:solidFill>
                  <a:schemeClr val="bg1"/>
                </a:solidFill>
                <a:latin typeface="Sakkal Majalla" panose="02000000000000000000" pitchFamily="2" charset="-78"/>
                <a:cs typeface="Sakkal Majalla" panose="02000000000000000000" pitchFamily="2" charset="-78"/>
              </a:rPr>
              <a:t>خط سوق رأس المال </a:t>
            </a:r>
            <a:r>
              <a:rPr lang="en-US" sz="3300" b="1" dirty="0">
                <a:solidFill>
                  <a:schemeClr val="bg1"/>
                </a:solidFill>
                <a:latin typeface="Sakkal Majalla" panose="02000000000000000000" pitchFamily="2" charset="-78"/>
                <a:cs typeface="Sakkal Majalla" panose="02000000000000000000" pitchFamily="2" charset="-78"/>
              </a:rPr>
              <a:t>Capital Market Line (CML)</a:t>
            </a:r>
            <a:endParaRPr lang="ar-SA" sz="3300" b="1" cap="small"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08221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53009" y="990531"/>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التاسعة</a:t>
            </a:r>
          </a:p>
        </p:txBody>
      </p:sp>
      <p:sp>
        <p:nvSpPr>
          <p:cNvPr id="2" name="مستطيل 1">
            <a:extLst>
              <a:ext uri="{FF2B5EF4-FFF2-40B4-BE49-F238E27FC236}">
                <a16:creationId xmlns:a16="http://schemas.microsoft.com/office/drawing/2014/main" id="{98F35BD8-F06E-4943-8F6A-569B7F13FCAF}"/>
              </a:ext>
            </a:extLst>
          </p:cNvPr>
          <p:cNvSpPr/>
          <p:nvPr/>
        </p:nvSpPr>
        <p:spPr>
          <a:xfrm>
            <a:off x="1843222" y="1405984"/>
            <a:ext cx="8452679" cy="4524315"/>
          </a:xfrm>
          <a:prstGeom prst="rect">
            <a:avLst/>
          </a:prstGeom>
        </p:spPr>
        <p:txBody>
          <a:bodyPr wrap="square">
            <a:spAutoFit/>
          </a:bodyPr>
          <a:lstStyle/>
          <a:p>
            <a:pPr algn="just" rtl="1">
              <a:lnSpc>
                <a:spcPct val="150000"/>
              </a:lnSpc>
            </a:pPr>
            <a:r>
              <a:rPr lang="ar-SA" sz="2400" b="1" dirty="0">
                <a:solidFill>
                  <a:srgbClr val="00B050"/>
                </a:solidFill>
                <a:latin typeface="Sakkal Majalla" panose="02000000000000000000" pitchFamily="2" charset="-78"/>
                <a:cs typeface="Sakkal Majalla" panose="02000000000000000000" pitchFamily="2" charset="-78"/>
              </a:rPr>
              <a:t>تابع الحل: </a:t>
            </a:r>
          </a:p>
          <a:p>
            <a:pPr algn="just" rtl="1">
              <a:lnSpc>
                <a:spcPct val="150000"/>
              </a:lnSpc>
            </a:pPr>
            <a:r>
              <a:rPr lang="ar-EG" sz="2400" dirty="0">
                <a:latin typeface="Sakkal Majalla" panose="02000000000000000000" pitchFamily="2" charset="-78"/>
                <a:cs typeface="Sakkal Majalla" panose="02000000000000000000" pitchFamily="2" charset="-78"/>
              </a:rPr>
              <a:t>ثم عند انحراف معياري 20% (للأصل 2و 3 ومحفظة السوق)</a:t>
            </a:r>
            <a:endParaRPr lang="ar-SA" sz="2400" dirty="0">
              <a:latin typeface="Sakkal Majalla" panose="02000000000000000000" pitchFamily="2" charset="-78"/>
              <a:cs typeface="Sakkal Majalla" panose="02000000000000000000" pitchFamily="2" charset="-78"/>
            </a:endParaRPr>
          </a:p>
          <a:p>
            <a:pPr algn="just" rtl="1">
              <a:lnSpc>
                <a:spcPct val="150000"/>
              </a:lnSpc>
            </a:pPr>
            <a:endParaRPr lang="ar-SA" sz="2400" dirty="0" smtClean="0">
              <a:latin typeface="Sakkal Majalla" panose="02000000000000000000" pitchFamily="2" charset="-78"/>
              <a:cs typeface="Sakkal Majalla" panose="02000000000000000000" pitchFamily="2" charset="-78"/>
            </a:endParaRPr>
          </a:p>
          <a:p>
            <a:pPr algn="just" rtl="1">
              <a:lnSpc>
                <a:spcPct val="150000"/>
              </a:lnSpc>
            </a:pPr>
            <a:endParaRPr lang="ar-SA" sz="2400" dirty="0">
              <a:latin typeface="Sakkal Majalla" panose="02000000000000000000" pitchFamily="2" charset="-78"/>
              <a:cs typeface="Sakkal Majalla" panose="02000000000000000000" pitchFamily="2" charset="-78"/>
            </a:endParaRPr>
          </a:p>
          <a:p>
            <a:pPr algn="just" rtl="1">
              <a:lnSpc>
                <a:spcPct val="150000"/>
              </a:lnSpc>
            </a:pPr>
            <a:r>
              <a:rPr lang="ar-SA" sz="2400" b="1" dirty="0">
                <a:solidFill>
                  <a:srgbClr val="0000FF"/>
                </a:solidFill>
                <a:latin typeface="Sakkal Majalla" panose="02000000000000000000" pitchFamily="2" charset="-78"/>
                <a:cs typeface="Sakkal Majalla" panose="02000000000000000000" pitchFamily="2" charset="-78"/>
              </a:rPr>
              <a:t>الان نقوم بتمثيل المعادلة بيانيا :</a:t>
            </a: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نقوم بتمثيل البيانات في الجدول (الانحراف المعياري مع العوائد المتوقعة).</a:t>
            </a: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نقوم بالتمثيل البياني لمعادلة خط سوق رأس المال.</a:t>
            </a: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نصل بين العائد الخالي للمخاطرة ومحفظة السوق. </a:t>
            </a:r>
          </a:p>
        </p:txBody>
      </p:sp>
      <p:pic>
        <p:nvPicPr>
          <p:cNvPr id="14" name="Picture 7">
            <a:extLst>
              <a:ext uri="{FF2B5EF4-FFF2-40B4-BE49-F238E27FC236}">
                <a16:creationId xmlns:a16="http://schemas.microsoft.com/office/drawing/2014/main" id="{C4E8BA1B-F732-4A4E-85F5-064FE2C57E13}"/>
              </a:ext>
            </a:extLst>
          </p:cNvPr>
          <p:cNvPicPr/>
          <p:nvPr/>
        </p:nvPicPr>
        <p:blipFill>
          <a:blip r:embed="rId3"/>
          <a:stretch>
            <a:fillRect/>
          </a:stretch>
        </p:blipFill>
        <p:spPr>
          <a:xfrm>
            <a:off x="3573195" y="2530894"/>
            <a:ext cx="5627211" cy="1137247"/>
          </a:xfrm>
          <a:prstGeom prst="rect">
            <a:avLst/>
          </a:prstGeom>
        </p:spPr>
      </p:pic>
      <p:sp>
        <p:nvSpPr>
          <p:cNvPr id="9" name="مستطيل 8">
            <a:extLst>
              <a:ext uri="{FF2B5EF4-FFF2-40B4-BE49-F238E27FC236}">
                <a16:creationId xmlns:a16="http://schemas.microsoft.com/office/drawing/2014/main" id="{6E76C6E5-C3DA-42D7-B1D4-766024C4B98E}"/>
              </a:ext>
            </a:extLst>
          </p:cNvPr>
          <p:cNvSpPr/>
          <p:nvPr/>
        </p:nvSpPr>
        <p:spPr>
          <a:xfrm>
            <a:off x="2597567" y="551189"/>
            <a:ext cx="6996868" cy="7688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عنوان 1">
            <a:extLst>
              <a:ext uri="{FF2B5EF4-FFF2-40B4-BE49-F238E27FC236}">
                <a16:creationId xmlns:a16="http://schemas.microsoft.com/office/drawing/2014/main" id="{900371B9-F023-4D5B-BFB1-8B71C0D25591}"/>
              </a:ext>
            </a:extLst>
          </p:cNvPr>
          <p:cNvSpPr txBox="1">
            <a:spLocks/>
          </p:cNvSpPr>
          <p:nvPr/>
        </p:nvSpPr>
        <p:spPr>
          <a:xfrm>
            <a:off x="2571128" y="39928"/>
            <a:ext cx="6996869" cy="1209830"/>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300" b="1" dirty="0">
                <a:solidFill>
                  <a:schemeClr val="bg1"/>
                </a:solidFill>
                <a:latin typeface="Sakkal Majalla" panose="02000000000000000000" pitchFamily="2" charset="-78"/>
                <a:cs typeface="Sakkal Majalla" panose="02000000000000000000" pitchFamily="2" charset="-78"/>
              </a:rPr>
              <a:t>خط سوق رأس المال </a:t>
            </a:r>
            <a:r>
              <a:rPr lang="en-US" sz="3300" b="1" dirty="0">
                <a:solidFill>
                  <a:schemeClr val="bg1"/>
                </a:solidFill>
                <a:latin typeface="Sakkal Majalla" panose="02000000000000000000" pitchFamily="2" charset="-78"/>
                <a:cs typeface="Sakkal Majalla" panose="02000000000000000000" pitchFamily="2" charset="-78"/>
              </a:rPr>
              <a:t>Capital Market Line (CML)</a:t>
            </a:r>
            <a:endParaRPr lang="ar-SA" sz="3300" b="1" cap="small"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348438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التاسعة</a:t>
            </a:r>
          </a:p>
        </p:txBody>
      </p:sp>
      <p:pic>
        <p:nvPicPr>
          <p:cNvPr id="9" name="Content Placeholder 7">
            <a:extLst>
              <a:ext uri="{FF2B5EF4-FFF2-40B4-BE49-F238E27FC236}">
                <a16:creationId xmlns:a16="http://schemas.microsoft.com/office/drawing/2014/main" id="{206BC181-1EF8-4070-9860-B0C2A0AEBF35}"/>
              </a:ext>
            </a:extLst>
          </p:cNvPr>
          <p:cNvPicPr>
            <a:picLocks noGrp="1"/>
          </p:cNvPicPr>
          <p:nvPr>
            <p:ph sz="quarter" idx="1"/>
          </p:nvPr>
        </p:nvPicPr>
        <p:blipFill>
          <a:blip r:embed="rId3"/>
          <a:stretch>
            <a:fillRect/>
          </a:stretch>
        </p:blipFill>
        <p:spPr>
          <a:xfrm>
            <a:off x="2597567" y="1370383"/>
            <a:ext cx="7229424" cy="3881194"/>
          </a:xfrm>
          <a:prstGeom prst="rect">
            <a:avLst/>
          </a:prstGeom>
        </p:spPr>
      </p:pic>
      <p:sp>
        <p:nvSpPr>
          <p:cNvPr id="3" name="مستطيل 2">
            <a:extLst>
              <a:ext uri="{FF2B5EF4-FFF2-40B4-BE49-F238E27FC236}">
                <a16:creationId xmlns:a16="http://schemas.microsoft.com/office/drawing/2014/main" id="{55E7B1A9-C198-4237-A122-14474EBF7A90}"/>
              </a:ext>
            </a:extLst>
          </p:cNvPr>
          <p:cNvSpPr/>
          <p:nvPr/>
        </p:nvSpPr>
        <p:spPr>
          <a:xfrm>
            <a:off x="929860" y="5523813"/>
            <a:ext cx="10564837" cy="461665"/>
          </a:xfrm>
          <a:prstGeom prst="rect">
            <a:avLst/>
          </a:prstGeom>
        </p:spPr>
        <p:txBody>
          <a:bodyPr wrap="square">
            <a:spAutoFit/>
          </a:bodyPr>
          <a:lstStyle/>
          <a:p>
            <a:pPr algn="ctr" rtl="1"/>
            <a:r>
              <a:rPr lang="ar-EG" sz="2400" b="1" dirty="0">
                <a:solidFill>
                  <a:srgbClr val="0000FF"/>
                </a:solidFill>
                <a:latin typeface="Sakkal Majalla" panose="02000000000000000000" pitchFamily="2" charset="-78"/>
                <a:cs typeface="Sakkal Majalla" panose="02000000000000000000" pitchFamily="2" charset="-78"/>
              </a:rPr>
              <a:t>نلاحظ من الرسم </a:t>
            </a:r>
            <a:r>
              <a:rPr lang="ar-SA" sz="2400" b="1" dirty="0">
                <a:solidFill>
                  <a:srgbClr val="0000FF"/>
                </a:solidFill>
                <a:latin typeface="Sakkal Majalla" panose="02000000000000000000" pitchFamily="2" charset="-78"/>
                <a:cs typeface="Sakkal Majalla" panose="02000000000000000000" pitchFamily="2" charset="-78"/>
              </a:rPr>
              <a:t>أ</a:t>
            </a:r>
            <a:r>
              <a:rPr lang="ar-EG" sz="2400" b="1" dirty="0">
                <a:solidFill>
                  <a:srgbClr val="0000FF"/>
                </a:solidFill>
                <a:latin typeface="Sakkal Majalla" panose="02000000000000000000" pitchFamily="2" charset="-78"/>
                <a:cs typeface="Sakkal Majalla" panose="02000000000000000000" pitchFamily="2" charset="-78"/>
              </a:rPr>
              <a:t>ن المحفظة رقم 1 هي المثلى كونها تقع على خط سوق رأس المال بينما المحافظ رقم 2 و 3 ليست مثلى. </a:t>
            </a:r>
            <a:endParaRPr lang="en-MY" sz="2400" b="1" dirty="0">
              <a:solidFill>
                <a:srgbClr val="0000FF"/>
              </a:solidFill>
              <a:latin typeface="Sakkal Majalla" panose="02000000000000000000" pitchFamily="2" charset="-78"/>
              <a:cs typeface="Sakkal Majalla" panose="02000000000000000000" pitchFamily="2" charset="-78"/>
            </a:endParaRPr>
          </a:p>
        </p:txBody>
      </p:sp>
      <p:sp>
        <p:nvSpPr>
          <p:cNvPr id="10" name="مستطيل 9">
            <a:extLst>
              <a:ext uri="{FF2B5EF4-FFF2-40B4-BE49-F238E27FC236}">
                <a16:creationId xmlns:a16="http://schemas.microsoft.com/office/drawing/2014/main" id="{6E76C6E5-C3DA-42D7-B1D4-766024C4B98E}"/>
              </a:ext>
            </a:extLst>
          </p:cNvPr>
          <p:cNvSpPr/>
          <p:nvPr/>
        </p:nvSpPr>
        <p:spPr>
          <a:xfrm>
            <a:off x="2597567" y="551189"/>
            <a:ext cx="6996868" cy="7688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وان 1">
            <a:extLst>
              <a:ext uri="{FF2B5EF4-FFF2-40B4-BE49-F238E27FC236}">
                <a16:creationId xmlns:a16="http://schemas.microsoft.com/office/drawing/2014/main" id="{900371B9-F023-4D5B-BFB1-8B71C0D25591}"/>
              </a:ext>
            </a:extLst>
          </p:cNvPr>
          <p:cNvSpPr txBox="1">
            <a:spLocks/>
          </p:cNvSpPr>
          <p:nvPr/>
        </p:nvSpPr>
        <p:spPr>
          <a:xfrm>
            <a:off x="2571128" y="39928"/>
            <a:ext cx="6996869" cy="1209830"/>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300" b="1" dirty="0">
                <a:solidFill>
                  <a:schemeClr val="bg1"/>
                </a:solidFill>
                <a:latin typeface="Sakkal Majalla" panose="02000000000000000000" pitchFamily="2" charset="-78"/>
                <a:cs typeface="Sakkal Majalla" panose="02000000000000000000" pitchFamily="2" charset="-78"/>
              </a:rPr>
              <a:t>خط سوق رأس المال </a:t>
            </a:r>
            <a:r>
              <a:rPr lang="en-US" sz="3300" b="1" dirty="0">
                <a:solidFill>
                  <a:schemeClr val="bg1"/>
                </a:solidFill>
                <a:latin typeface="Sakkal Majalla" panose="02000000000000000000" pitchFamily="2" charset="-78"/>
                <a:cs typeface="Sakkal Majalla" panose="02000000000000000000" pitchFamily="2" charset="-78"/>
              </a:rPr>
              <a:t>Capital Market Line (CML)</a:t>
            </a:r>
            <a:endParaRPr lang="ar-SA" sz="3300" b="1" cap="small"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572725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التاسعة</a:t>
            </a:r>
          </a:p>
        </p:txBody>
      </p:sp>
      <p:sp>
        <p:nvSpPr>
          <p:cNvPr id="10" name="مستطيل 9">
            <a:extLst>
              <a:ext uri="{FF2B5EF4-FFF2-40B4-BE49-F238E27FC236}">
                <a16:creationId xmlns:a16="http://schemas.microsoft.com/office/drawing/2014/main" id="{6000DDA4-A374-4F8E-8D9B-F8F4173E16D1}"/>
              </a:ext>
            </a:extLst>
          </p:cNvPr>
          <p:cNvSpPr/>
          <p:nvPr/>
        </p:nvSpPr>
        <p:spPr>
          <a:xfrm>
            <a:off x="724505" y="1501792"/>
            <a:ext cx="10742991" cy="4478149"/>
          </a:xfrm>
          <a:prstGeom prst="rect">
            <a:avLst/>
          </a:prstGeom>
        </p:spPr>
        <p:txBody>
          <a:bodyPr wrap="square">
            <a:spAutoFit/>
          </a:bodyPr>
          <a:lstStyle/>
          <a:p>
            <a:pPr algn="just" rtl="1">
              <a:lnSpc>
                <a:spcPct val="150000"/>
              </a:lnSpc>
            </a:pPr>
            <a:r>
              <a:rPr lang="ar-EG" sz="2400" dirty="0">
                <a:solidFill>
                  <a:srgbClr val="00B050"/>
                </a:solidFill>
                <a:latin typeface="Sakkal Majalla" panose="02000000000000000000" pitchFamily="2" charset="-78"/>
                <a:cs typeface="Sakkal Majalla" panose="02000000000000000000" pitchFamily="2" charset="-78"/>
              </a:rPr>
              <a:t>وقبل الانتهاء من خط سوق رأس المال هناك بعض الملاحظات لابد أن تأخذ في الاعتبار هي : </a:t>
            </a:r>
            <a:endParaRPr lang="ar-SA" sz="2400" dirty="0" smtClean="0">
              <a:solidFill>
                <a:srgbClr val="00B050"/>
              </a:solidFill>
              <a:latin typeface="Sakkal Majalla" panose="02000000000000000000" pitchFamily="2" charset="-78"/>
              <a:cs typeface="Sakkal Majalla" panose="02000000000000000000" pitchFamily="2" charset="-78"/>
            </a:endParaRPr>
          </a:p>
          <a:p>
            <a:pPr marL="457200" lvl="0" indent="-457200" algn="just" rtl="1">
              <a:lnSpc>
                <a:spcPct val="150000"/>
              </a:lnSpc>
              <a:buClr>
                <a:srgbClr val="0000FF"/>
              </a:buClr>
              <a:buFont typeface="+mj-lt"/>
              <a:buAutoNum type="arabicPeriod"/>
            </a:pPr>
            <a:r>
              <a:rPr lang="ar-EG" sz="2400" dirty="0">
                <a:latin typeface="Sakkal Majalla" panose="02000000000000000000" pitchFamily="2" charset="-78"/>
                <a:cs typeface="Sakkal Majalla" panose="02000000000000000000" pitchFamily="2" charset="-78"/>
              </a:rPr>
              <a:t>المحفظة الكفء فقط هي التي تتضمن العائد الخالي من الخطر و بدل الخطر السوقي .</a:t>
            </a:r>
            <a:endParaRPr lang="en-MY" sz="2400" dirty="0">
              <a:latin typeface="Sakkal Majalla" panose="02000000000000000000" pitchFamily="2" charset="-78"/>
              <a:cs typeface="Sakkal Majalla" panose="02000000000000000000" pitchFamily="2" charset="-78"/>
            </a:endParaRPr>
          </a:p>
          <a:p>
            <a:pPr marL="457200" lvl="0" indent="-457200" algn="just" rtl="1">
              <a:lnSpc>
                <a:spcPct val="150000"/>
              </a:lnSpc>
              <a:buClr>
                <a:srgbClr val="0000FF"/>
              </a:buClr>
              <a:buFont typeface="+mj-lt"/>
              <a:buAutoNum type="arabicPeriod"/>
            </a:pPr>
            <a:r>
              <a:rPr lang="ar-EG" sz="2400" dirty="0">
                <a:latin typeface="Sakkal Majalla" panose="02000000000000000000" pitchFamily="2" charset="-78"/>
                <a:cs typeface="Sakkal Majalla" panose="02000000000000000000" pitchFamily="2" charset="-78"/>
              </a:rPr>
              <a:t>خط السوق لابد أن ينحدر دائماً إلى أعلى ، و ذلك لان بدل المخاطرة لابد دائماً أن يكون </a:t>
            </a:r>
            <a:r>
              <a:rPr lang="ar-SA" sz="2400" dirty="0">
                <a:latin typeface="Sakkal Majalla" panose="02000000000000000000" pitchFamily="2" charset="-78"/>
                <a:cs typeface="Sakkal Majalla" panose="02000000000000000000" pitchFamily="2" charset="-78"/>
              </a:rPr>
              <a:t>إيجابي</a:t>
            </a:r>
            <a:r>
              <a:rPr lang="ar-EG" sz="2400" dirty="0">
                <a:latin typeface="Sakkal Majalla" panose="02000000000000000000" pitchFamily="2" charset="-78"/>
                <a:cs typeface="Sakkal Majalla" panose="02000000000000000000" pitchFamily="2" charset="-78"/>
              </a:rPr>
              <a:t> ، بعبارة أخرى المخاطرة الكبيرة تعنى عائد كبير .</a:t>
            </a:r>
            <a:endParaRPr lang="ar-SA" sz="2400" dirty="0">
              <a:latin typeface="Sakkal Majalla" panose="02000000000000000000" pitchFamily="2" charset="-78"/>
              <a:cs typeface="Sakkal Majalla" panose="02000000000000000000" pitchFamily="2" charset="-78"/>
            </a:endParaRPr>
          </a:p>
          <a:p>
            <a:pPr marL="457200" lvl="0" indent="-457200" algn="just" rtl="1">
              <a:lnSpc>
                <a:spcPct val="150000"/>
              </a:lnSpc>
              <a:buClr>
                <a:srgbClr val="0000FF"/>
              </a:buClr>
              <a:buFont typeface="+mj-lt"/>
              <a:buAutoNum type="arabicPeriod"/>
            </a:pPr>
            <a:r>
              <a:rPr lang="ar-EG" sz="2400" dirty="0">
                <a:latin typeface="Sakkal Majalla" panose="02000000000000000000" pitchFamily="2" charset="-78"/>
                <a:cs typeface="Sakkal Majalla" panose="02000000000000000000" pitchFamily="2" charset="-78"/>
              </a:rPr>
              <a:t>على الأساس التاريخي ، في بعض الفترات من الوقت مثل سنة أو عامين أو أربع فترات متعاقبة ممكن أن ينحدر خط السوق إلى أسفل ، وذلك يكون بسبب أن العائد الخالي من الخطر على الأصول يتجاوز أو يزيد عن العائد على محفظة السوق ، وهذا لا ينكر خط السوق ، ولكن هذا فقط يوضح أن العوائد الفعلية تختلف عن التي يتوقع تحقيقها . وذلك يوضح أن توقعات المستثمرون ليست غالباً حقيقية </a:t>
            </a:r>
            <a:r>
              <a:rPr lang="ar-EG" sz="2400" dirty="0" smtClean="0">
                <a:latin typeface="Sakkal Majalla" panose="02000000000000000000" pitchFamily="2" charset="-78"/>
                <a:cs typeface="Sakkal Majalla" panose="02000000000000000000" pitchFamily="2" charset="-78"/>
              </a:rPr>
              <a:t>.</a:t>
            </a:r>
            <a:endParaRPr lang="en-MY" sz="2400" dirty="0">
              <a:latin typeface="Sakkal Majalla" panose="02000000000000000000" pitchFamily="2" charset="-78"/>
              <a:cs typeface="Sakkal Majalla" panose="02000000000000000000" pitchFamily="2" charset="-78"/>
            </a:endParaRPr>
          </a:p>
        </p:txBody>
      </p:sp>
      <p:sp>
        <p:nvSpPr>
          <p:cNvPr id="9" name="مستطيل 8">
            <a:extLst>
              <a:ext uri="{FF2B5EF4-FFF2-40B4-BE49-F238E27FC236}">
                <a16:creationId xmlns:a16="http://schemas.microsoft.com/office/drawing/2014/main" id="{6E76C6E5-C3DA-42D7-B1D4-766024C4B98E}"/>
              </a:ext>
            </a:extLst>
          </p:cNvPr>
          <p:cNvSpPr/>
          <p:nvPr/>
        </p:nvSpPr>
        <p:spPr>
          <a:xfrm>
            <a:off x="2597567" y="551189"/>
            <a:ext cx="6996868" cy="7688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وان 1">
            <a:extLst>
              <a:ext uri="{FF2B5EF4-FFF2-40B4-BE49-F238E27FC236}">
                <a16:creationId xmlns:a16="http://schemas.microsoft.com/office/drawing/2014/main" id="{900371B9-F023-4D5B-BFB1-8B71C0D25591}"/>
              </a:ext>
            </a:extLst>
          </p:cNvPr>
          <p:cNvSpPr txBox="1">
            <a:spLocks/>
          </p:cNvSpPr>
          <p:nvPr/>
        </p:nvSpPr>
        <p:spPr>
          <a:xfrm>
            <a:off x="2571128" y="39928"/>
            <a:ext cx="6996869" cy="1209830"/>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300" b="1" dirty="0">
                <a:solidFill>
                  <a:schemeClr val="bg1"/>
                </a:solidFill>
                <a:latin typeface="Sakkal Majalla" panose="02000000000000000000" pitchFamily="2" charset="-78"/>
                <a:cs typeface="Sakkal Majalla" panose="02000000000000000000" pitchFamily="2" charset="-78"/>
              </a:rPr>
              <a:t>خط سوق رأس المال </a:t>
            </a:r>
            <a:r>
              <a:rPr lang="en-US" sz="3300" b="1" dirty="0">
                <a:solidFill>
                  <a:schemeClr val="bg1"/>
                </a:solidFill>
                <a:latin typeface="Sakkal Majalla" panose="02000000000000000000" pitchFamily="2" charset="-78"/>
                <a:cs typeface="Sakkal Majalla" panose="02000000000000000000" pitchFamily="2" charset="-78"/>
              </a:rPr>
              <a:t>Capital Market Line (CML)</a:t>
            </a:r>
            <a:endParaRPr lang="ar-SA" sz="3300" b="1" cap="small"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387774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التاسعة</a:t>
            </a:r>
          </a:p>
        </p:txBody>
      </p:sp>
      <p:sp>
        <p:nvSpPr>
          <p:cNvPr id="2" name="مستطيل 1">
            <a:extLst>
              <a:ext uri="{FF2B5EF4-FFF2-40B4-BE49-F238E27FC236}">
                <a16:creationId xmlns:a16="http://schemas.microsoft.com/office/drawing/2014/main" id="{654D8150-61D8-4FB6-BD87-46E609D4BD3E}"/>
              </a:ext>
            </a:extLst>
          </p:cNvPr>
          <p:cNvSpPr/>
          <p:nvPr/>
        </p:nvSpPr>
        <p:spPr>
          <a:xfrm>
            <a:off x="741494" y="2576338"/>
            <a:ext cx="10709013" cy="1154162"/>
          </a:xfrm>
          <a:prstGeom prst="rect">
            <a:avLst/>
          </a:prstGeom>
        </p:spPr>
        <p:txBody>
          <a:bodyPr wrap="square">
            <a:spAutoFit/>
          </a:bodyPr>
          <a:lstStyle/>
          <a:p>
            <a:pPr marL="457200" indent="-457200" algn="just" rtl="1">
              <a:lnSpc>
                <a:spcPct val="150000"/>
              </a:lnSpc>
              <a:buClr>
                <a:srgbClr val="0000FF"/>
              </a:buClr>
              <a:buFont typeface="+mj-lt"/>
              <a:buAutoNum type="arabicPeriod" startAt="4"/>
            </a:pPr>
            <a:r>
              <a:rPr lang="ar-EG" sz="2400" dirty="0" smtClean="0">
                <a:latin typeface="Sakkal Majalla" panose="02000000000000000000" pitchFamily="2" charset="-78"/>
                <a:cs typeface="Sakkal Majalla" panose="02000000000000000000" pitchFamily="2" charset="-78"/>
              </a:rPr>
              <a:t>خط </a:t>
            </a:r>
            <a:r>
              <a:rPr lang="ar-EG" sz="2400" dirty="0">
                <a:latin typeface="Sakkal Majalla" panose="02000000000000000000" pitchFamily="2" charset="-78"/>
                <a:cs typeface="Sakkal Majalla" panose="02000000000000000000" pitchFamily="2" charset="-78"/>
              </a:rPr>
              <a:t>السوق يمكن أن يستخدم لتحديد أفضل عوائد متوقعة مرتبطة مع درجات مخاطرة للمحافظ المختلفة ، بالإضافة إلى أن خط السوق يوضح العائد المطلوب لكل مستوى من مخاطرة المحفظة .</a:t>
            </a:r>
            <a:endParaRPr lang="en-MY" sz="2400" dirty="0">
              <a:latin typeface="Sakkal Majalla" panose="02000000000000000000" pitchFamily="2" charset="-78"/>
              <a:cs typeface="Sakkal Majalla" panose="02000000000000000000" pitchFamily="2" charset="-78"/>
            </a:endParaRPr>
          </a:p>
        </p:txBody>
      </p:sp>
      <p:sp>
        <p:nvSpPr>
          <p:cNvPr id="9" name="مستطيل 8">
            <a:extLst>
              <a:ext uri="{FF2B5EF4-FFF2-40B4-BE49-F238E27FC236}">
                <a16:creationId xmlns:a16="http://schemas.microsoft.com/office/drawing/2014/main" id="{6E76C6E5-C3DA-42D7-B1D4-766024C4B98E}"/>
              </a:ext>
            </a:extLst>
          </p:cNvPr>
          <p:cNvSpPr/>
          <p:nvPr/>
        </p:nvSpPr>
        <p:spPr>
          <a:xfrm>
            <a:off x="2597567" y="551189"/>
            <a:ext cx="6996868" cy="7688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عنوان 1">
            <a:extLst>
              <a:ext uri="{FF2B5EF4-FFF2-40B4-BE49-F238E27FC236}">
                <a16:creationId xmlns:a16="http://schemas.microsoft.com/office/drawing/2014/main" id="{900371B9-F023-4D5B-BFB1-8B71C0D25591}"/>
              </a:ext>
            </a:extLst>
          </p:cNvPr>
          <p:cNvSpPr txBox="1">
            <a:spLocks/>
          </p:cNvSpPr>
          <p:nvPr/>
        </p:nvSpPr>
        <p:spPr>
          <a:xfrm>
            <a:off x="2571128" y="39928"/>
            <a:ext cx="6996869" cy="1209830"/>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300" b="1" dirty="0">
                <a:solidFill>
                  <a:schemeClr val="bg1"/>
                </a:solidFill>
                <a:latin typeface="Sakkal Majalla" panose="02000000000000000000" pitchFamily="2" charset="-78"/>
                <a:cs typeface="Sakkal Majalla" panose="02000000000000000000" pitchFamily="2" charset="-78"/>
              </a:rPr>
              <a:t>خط سوق رأس المال </a:t>
            </a:r>
            <a:r>
              <a:rPr lang="en-US" sz="3300" b="1" dirty="0">
                <a:solidFill>
                  <a:schemeClr val="bg1"/>
                </a:solidFill>
                <a:latin typeface="Sakkal Majalla" panose="02000000000000000000" pitchFamily="2" charset="-78"/>
                <a:cs typeface="Sakkal Majalla" panose="02000000000000000000" pitchFamily="2" charset="-78"/>
              </a:rPr>
              <a:t>Capital Market Line (CML)</a:t>
            </a:r>
            <a:endParaRPr lang="ar-SA" sz="3300" b="1" cap="small" dirty="0">
              <a:solidFill>
                <a:schemeClr val="bg1"/>
              </a:solidFill>
              <a:latin typeface="Sakkal Majalla" panose="02000000000000000000" pitchFamily="2" charset="-78"/>
              <a:cs typeface="Sakkal Majalla" panose="02000000000000000000" pitchFamily="2" charset="-78"/>
            </a:endParaRPr>
          </a:p>
        </p:txBody>
      </p:sp>
      <p:pic>
        <p:nvPicPr>
          <p:cNvPr id="11" name="Picture 2" descr="Capital Market Vector Icon Which Can Be Easily Modified or Edit Stock  Vector - Illustration of capital, project: 225502302">
            <a:extLst>
              <a:ext uri="{FF2B5EF4-FFF2-40B4-BE49-F238E27FC236}">
                <a16:creationId xmlns:a16="http://schemas.microsoft.com/office/drawing/2014/main" id="{FF7A0784-2158-442C-A0A3-42CAA2A514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1694" y="4381802"/>
            <a:ext cx="1737443" cy="1604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1795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التاسعة</a:t>
            </a:r>
          </a:p>
        </p:txBody>
      </p:sp>
      <p:sp>
        <p:nvSpPr>
          <p:cNvPr id="2" name="مستطيل 1">
            <a:extLst>
              <a:ext uri="{FF2B5EF4-FFF2-40B4-BE49-F238E27FC236}">
                <a16:creationId xmlns:a16="http://schemas.microsoft.com/office/drawing/2014/main" id="{AE79C2AA-8B1C-4052-8C86-6BB9CA79AFD2}"/>
              </a:ext>
            </a:extLst>
          </p:cNvPr>
          <p:cNvSpPr/>
          <p:nvPr/>
        </p:nvSpPr>
        <p:spPr>
          <a:xfrm>
            <a:off x="822315" y="2015696"/>
            <a:ext cx="10494498" cy="1708160"/>
          </a:xfrm>
          <a:prstGeom prst="rect">
            <a:avLst/>
          </a:prstGeom>
        </p:spPr>
        <p:txBody>
          <a:bodyPr wrap="square">
            <a:spAutoFit/>
          </a:bodyPr>
          <a:lstStyle/>
          <a:p>
            <a:pPr algn="just" rtl="1">
              <a:lnSpc>
                <a:spcPct val="150000"/>
              </a:lnSpc>
            </a:pPr>
            <a:r>
              <a:rPr lang="ar-EG" sz="2400" dirty="0">
                <a:latin typeface="Sakkal Majalla" panose="02000000000000000000" pitchFamily="2" charset="-78"/>
                <a:cs typeface="Sakkal Majalla" panose="02000000000000000000" pitchFamily="2" charset="-78"/>
              </a:rPr>
              <a:t>بذلك نكون قد انتهينا من التعرف على خط  سوق رأس المال ولكن يتبادر السؤال الذى يقول أن خط سوق رأس المال يمكن من خلاله وصف عائد المخاطرة للمحافظ الكفء فقط ولا يمكن تطبيقه أو استخدامه لتقدير العائد التوازني المتوقع على الاستثمارات الفردية فماذا عن الاستثمارات الفردية أو المحافظ الغير كفء ؟ </a:t>
            </a:r>
            <a:endParaRPr lang="en-MY" sz="2400" dirty="0">
              <a:latin typeface="Sakkal Majalla" panose="02000000000000000000" pitchFamily="2" charset="-78"/>
              <a:cs typeface="Sakkal Majalla" panose="02000000000000000000" pitchFamily="2" charset="-78"/>
            </a:endParaRPr>
          </a:p>
        </p:txBody>
      </p:sp>
      <p:pic>
        <p:nvPicPr>
          <p:cNvPr id="9" name="Picture 2" descr="Capital Market Vector Icon Which Can Be Easily Modified or Edit Stock  Vector - Illustration of capital, project: 225502302">
            <a:extLst>
              <a:ext uri="{FF2B5EF4-FFF2-40B4-BE49-F238E27FC236}">
                <a16:creationId xmlns:a16="http://schemas.microsoft.com/office/drawing/2014/main" id="{FF7A0784-2158-442C-A0A3-42CAA2A514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1694" y="4381802"/>
            <a:ext cx="1737443" cy="1604159"/>
          </a:xfrm>
          <a:prstGeom prst="rect">
            <a:avLst/>
          </a:prstGeom>
          <a:noFill/>
          <a:extLst>
            <a:ext uri="{909E8E84-426E-40DD-AFC4-6F175D3DCCD1}">
              <a14:hiddenFill xmlns:a14="http://schemas.microsoft.com/office/drawing/2010/main">
                <a:solidFill>
                  <a:srgbClr val="FFFFFF"/>
                </a:solidFill>
              </a14:hiddenFill>
            </a:ext>
          </a:extLst>
        </p:spPr>
      </p:pic>
      <p:sp>
        <p:nvSpPr>
          <p:cNvPr id="10" name="مستطيل 9">
            <a:extLst>
              <a:ext uri="{FF2B5EF4-FFF2-40B4-BE49-F238E27FC236}">
                <a16:creationId xmlns:a16="http://schemas.microsoft.com/office/drawing/2014/main" id="{6E76C6E5-C3DA-42D7-B1D4-766024C4B98E}"/>
              </a:ext>
            </a:extLst>
          </p:cNvPr>
          <p:cNvSpPr/>
          <p:nvPr/>
        </p:nvSpPr>
        <p:spPr>
          <a:xfrm>
            <a:off x="2166425" y="551189"/>
            <a:ext cx="7428010" cy="7688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1785882" y="26641"/>
            <a:ext cx="8394023" cy="1209830"/>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lvl="0"/>
            <a:r>
              <a:rPr lang="ar-SA" sz="3200" b="1" dirty="0">
                <a:solidFill>
                  <a:schemeClr val="bg1"/>
                </a:solidFill>
                <a:latin typeface="Sakkal Majalla" panose="02000000000000000000" pitchFamily="2" charset="-78"/>
                <a:cs typeface="Sakkal Majalla" panose="02000000000000000000" pitchFamily="2" charset="-78"/>
              </a:rPr>
              <a:t>خط سوق رأس المال </a:t>
            </a:r>
            <a:r>
              <a:rPr lang="en-US" sz="3200" b="1" dirty="0">
                <a:solidFill>
                  <a:schemeClr val="bg1"/>
                </a:solidFill>
                <a:latin typeface="Sakkal Majalla" panose="02000000000000000000" pitchFamily="2" charset="-78"/>
                <a:cs typeface="Sakkal Majalla" panose="02000000000000000000" pitchFamily="2" charset="-78"/>
              </a:rPr>
              <a:t> CML </a:t>
            </a:r>
            <a:r>
              <a:rPr lang="ar-SA" sz="3200" b="1" dirty="0">
                <a:solidFill>
                  <a:schemeClr val="bg1"/>
                </a:solidFill>
                <a:latin typeface="Sakkal Majalla" panose="02000000000000000000" pitchFamily="2" charset="-78"/>
                <a:cs typeface="Sakkal Majalla" panose="02000000000000000000" pitchFamily="2" charset="-78"/>
              </a:rPr>
              <a:t>و خط سوق الأوراق المالية </a:t>
            </a:r>
            <a:r>
              <a:rPr lang="en-US" sz="3200" b="1" dirty="0">
                <a:solidFill>
                  <a:schemeClr val="bg1"/>
                </a:solidFill>
                <a:latin typeface="Sakkal Majalla" panose="02000000000000000000" pitchFamily="2" charset="-78"/>
                <a:cs typeface="Sakkal Majalla" panose="02000000000000000000" pitchFamily="2" charset="-78"/>
              </a:rPr>
              <a:t>SML</a:t>
            </a:r>
          </a:p>
        </p:txBody>
      </p:sp>
    </p:spTree>
    <p:extLst>
      <p:ext uri="{BB962C8B-B14F-4D97-AF65-F5344CB8AC3E}">
        <p14:creationId xmlns:p14="http://schemas.microsoft.com/office/powerpoint/2010/main" val="3227356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التاسعة</a:t>
            </a:r>
          </a:p>
        </p:txBody>
      </p:sp>
      <p:sp>
        <p:nvSpPr>
          <p:cNvPr id="3" name="مستطيل 2">
            <a:extLst>
              <a:ext uri="{FF2B5EF4-FFF2-40B4-BE49-F238E27FC236}">
                <a16:creationId xmlns:a16="http://schemas.microsoft.com/office/drawing/2014/main" id="{9CC089EF-E851-41B2-93A2-6911884B74B9}"/>
              </a:ext>
            </a:extLst>
          </p:cNvPr>
          <p:cNvSpPr/>
          <p:nvPr/>
        </p:nvSpPr>
        <p:spPr>
          <a:xfrm>
            <a:off x="736211" y="1915810"/>
            <a:ext cx="10719581" cy="3370153"/>
          </a:xfrm>
          <a:prstGeom prst="rect">
            <a:avLst/>
          </a:prstGeom>
        </p:spPr>
        <p:txBody>
          <a:bodyPr wrap="square">
            <a:spAutoFit/>
          </a:bodyPr>
          <a:lstStyle/>
          <a:p>
            <a:pPr marL="342900" indent="-342900" algn="just" rtl="1">
              <a:lnSpc>
                <a:spcPct val="150000"/>
              </a:lnSpc>
              <a:buClr>
                <a:srgbClr val="0000FF"/>
              </a:buClr>
              <a:buFont typeface="Wingdings" panose="05000000000000000000" pitchFamily="2" charset="2"/>
              <a:buChar char="Ø"/>
            </a:pPr>
            <a:r>
              <a:rPr lang="ar-EG" sz="2400" dirty="0">
                <a:latin typeface="Sakkal Majalla" panose="02000000000000000000" pitchFamily="2" charset="-78"/>
                <a:cs typeface="Sakkal Majalla" panose="02000000000000000000" pitchFamily="2" charset="-78"/>
              </a:rPr>
              <a:t>يعتبر خط سوق الاوراق المالية جزء من خط رأس المال مع اختلاف ان </a:t>
            </a:r>
            <a:r>
              <a:rPr lang="en-US" sz="2400" dirty="0">
                <a:latin typeface="Sakkal Majalla" panose="02000000000000000000" pitchFamily="2" charset="-78"/>
                <a:cs typeface="Sakkal Majalla" panose="02000000000000000000" pitchFamily="2" charset="-78"/>
              </a:rPr>
              <a:t>:</a:t>
            </a:r>
            <a:r>
              <a:rPr lang="ar-EG" sz="2400" dirty="0">
                <a:latin typeface="Sakkal Majalla" panose="02000000000000000000" pitchFamily="2" charset="-78"/>
                <a:cs typeface="Sakkal Majalla" panose="02000000000000000000" pitchFamily="2" charset="-78"/>
              </a:rPr>
              <a:t>المحور الافقي يمثل المخاطر المنتظمة بيتا (مقياس الخطر هنا) بينما في خط سوق رأس المال يمثل اجمالي الخطر (الانحراف المعياري للعوائد) (مقياس الخطر هنا). طبعا المحور الرأسي في كليها يمثل العائد المتوقع</a:t>
            </a:r>
            <a:r>
              <a:rPr lang="ar-EG" sz="2400" dirty="0" smtClean="0">
                <a:latin typeface="Sakkal Majalla" panose="02000000000000000000" pitchFamily="2" charset="-78"/>
                <a:cs typeface="Sakkal Majalla" panose="02000000000000000000" pitchFamily="2" charset="-78"/>
              </a:rPr>
              <a:t>.</a:t>
            </a:r>
            <a:endParaRPr lang="en-US" sz="2400" dirty="0">
              <a:latin typeface="Sakkal Majalla" panose="02000000000000000000" pitchFamily="2" charset="-78"/>
              <a:cs typeface="Sakkal Majalla" panose="02000000000000000000" pitchFamily="2" charset="-78"/>
            </a:endParaRPr>
          </a:p>
          <a:p>
            <a:pPr marL="342900" indent="-342900" algn="just" rtl="1">
              <a:lnSpc>
                <a:spcPct val="150000"/>
              </a:lnSpc>
              <a:buClr>
                <a:srgbClr val="0000FF"/>
              </a:buClr>
              <a:buFont typeface="Wingdings" panose="05000000000000000000" pitchFamily="2" charset="2"/>
              <a:buChar char="Ø"/>
            </a:pPr>
            <a:r>
              <a:rPr lang="ar-EG" sz="2400" dirty="0">
                <a:latin typeface="Sakkal Majalla" panose="02000000000000000000" pitchFamily="2" charset="-78"/>
                <a:cs typeface="Sakkal Majalla" panose="02000000000000000000" pitchFamily="2" charset="-78"/>
              </a:rPr>
              <a:t> وعلي</a:t>
            </a:r>
            <a:r>
              <a:rPr lang="ar-SA" sz="2400" dirty="0">
                <a:latin typeface="Sakkal Majalla" panose="02000000000000000000" pitchFamily="2" charset="-78"/>
                <a:cs typeface="Sakkal Majalla" panose="02000000000000000000" pitchFamily="2" charset="-78"/>
              </a:rPr>
              <a:t>ه</a:t>
            </a:r>
            <a:r>
              <a:rPr lang="ar-EG" sz="2400" dirty="0">
                <a:latin typeface="Sakkal Majalla" panose="02000000000000000000" pitchFamily="2" charset="-78"/>
                <a:cs typeface="Sakkal Majalla" panose="02000000000000000000" pitchFamily="2" charset="-78"/>
              </a:rPr>
              <a:t> فان خط سوق رأس المال يوضح العلاقة بين العائد واجمالي المخاطر للمحفظة المثلى </a:t>
            </a:r>
            <a:r>
              <a:rPr lang="ar-SA" sz="2400" dirty="0">
                <a:latin typeface="Sakkal Majalla" panose="02000000000000000000" pitchFamily="2" charset="-78"/>
                <a:cs typeface="Sakkal Majalla" panose="02000000000000000000" pitchFamily="2" charset="-78"/>
              </a:rPr>
              <a:t>(كاملة التنويع-تنويع </a:t>
            </a:r>
            <a:r>
              <a:rPr lang="ar-SA" sz="2400" dirty="0" err="1">
                <a:latin typeface="Sakkal Majalla" panose="02000000000000000000" pitchFamily="2" charset="-78"/>
                <a:cs typeface="Sakkal Majalla" panose="02000000000000000000" pitchFamily="2" charset="-78"/>
              </a:rPr>
              <a:t>مارزكيتز</a:t>
            </a:r>
            <a:r>
              <a:rPr lang="ar-SA" sz="2400" dirty="0">
                <a:latin typeface="Sakkal Majalla" panose="02000000000000000000" pitchFamily="2" charset="-78"/>
                <a:cs typeface="Sakkal Majalla" panose="02000000000000000000" pitchFamily="2" charset="-78"/>
              </a:rPr>
              <a:t>) </a:t>
            </a:r>
            <a:r>
              <a:rPr lang="ar-EG" sz="2400" dirty="0">
                <a:latin typeface="Sakkal Majalla" panose="02000000000000000000" pitchFamily="2" charset="-78"/>
                <a:cs typeface="Sakkal Majalla" panose="02000000000000000000" pitchFamily="2" charset="-78"/>
              </a:rPr>
              <a:t>بينما خط سوق الاوراق المالية يوضح العلاقة بين العائد والمخاطر المنتظمة لأصل منفرد او محفظة (المحفظة قد تكون مثلى او غير مثلى).</a:t>
            </a:r>
            <a:endParaRPr lang="en-MY" sz="2400" dirty="0">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6E76C6E5-C3DA-42D7-B1D4-766024C4B98E}"/>
              </a:ext>
            </a:extLst>
          </p:cNvPr>
          <p:cNvSpPr/>
          <p:nvPr/>
        </p:nvSpPr>
        <p:spPr>
          <a:xfrm>
            <a:off x="2166425" y="551189"/>
            <a:ext cx="7428010" cy="7688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عنوان 1">
            <a:extLst>
              <a:ext uri="{FF2B5EF4-FFF2-40B4-BE49-F238E27FC236}">
                <a16:creationId xmlns:a16="http://schemas.microsoft.com/office/drawing/2014/main" id="{900371B9-F023-4D5B-BFB1-8B71C0D25591}"/>
              </a:ext>
            </a:extLst>
          </p:cNvPr>
          <p:cNvSpPr txBox="1">
            <a:spLocks/>
          </p:cNvSpPr>
          <p:nvPr/>
        </p:nvSpPr>
        <p:spPr>
          <a:xfrm>
            <a:off x="1785882" y="26641"/>
            <a:ext cx="8394023" cy="1209830"/>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lvl="0"/>
            <a:r>
              <a:rPr lang="ar-SA" sz="3200" b="1" dirty="0">
                <a:solidFill>
                  <a:schemeClr val="bg1"/>
                </a:solidFill>
                <a:latin typeface="Sakkal Majalla" panose="02000000000000000000" pitchFamily="2" charset="-78"/>
                <a:cs typeface="Sakkal Majalla" panose="02000000000000000000" pitchFamily="2" charset="-78"/>
              </a:rPr>
              <a:t>خط سوق رأس المال </a:t>
            </a:r>
            <a:r>
              <a:rPr lang="en-US" sz="3200" b="1" dirty="0">
                <a:solidFill>
                  <a:schemeClr val="bg1"/>
                </a:solidFill>
                <a:latin typeface="Sakkal Majalla" panose="02000000000000000000" pitchFamily="2" charset="-78"/>
                <a:cs typeface="Sakkal Majalla" panose="02000000000000000000" pitchFamily="2" charset="-78"/>
              </a:rPr>
              <a:t> CML </a:t>
            </a:r>
            <a:r>
              <a:rPr lang="ar-SA" sz="3200" b="1" dirty="0">
                <a:solidFill>
                  <a:schemeClr val="bg1"/>
                </a:solidFill>
                <a:latin typeface="Sakkal Majalla" panose="02000000000000000000" pitchFamily="2" charset="-78"/>
                <a:cs typeface="Sakkal Majalla" panose="02000000000000000000" pitchFamily="2" charset="-78"/>
              </a:rPr>
              <a:t>و خط سوق الأوراق المالية </a:t>
            </a:r>
            <a:r>
              <a:rPr lang="en-US" sz="3200" b="1" dirty="0">
                <a:solidFill>
                  <a:schemeClr val="bg1"/>
                </a:solidFill>
                <a:latin typeface="Sakkal Majalla" panose="02000000000000000000" pitchFamily="2" charset="-78"/>
                <a:cs typeface="Sakkal Majalla" panose="02000000000000000000" pitchFamily="2" charset="-78"/>
              </a:rPr>
              <a:t>SML</a:t>
            </a:r>
          </a:p>
        </p:txBody>
      </p:sp>
    </p:spTree>
    <p:extLst>
      <p:ext uri="{BB962C8B-B14F-4D97-AF65-F5344CB8AC3E}">
        <p14:creationId xmlns:p14="http://schemas.microsoft.com/office/powerpoint/2010/main" val="71332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التاسعة</a:t>
            </a:r>
          </a:p>
        </p:txBody>
      </p:sp>
      <p:pic>
        <p:nvPicPr>
          <p:cNvPr id="10" name="Picture 5">
            <a:extLst>
              <a:ext uri="{FF2B5EF4-FFF2-40B4-BE49-F238E27FC236}">
                <a16:creationId xmlns:a16="http://schemas.microsoft.com/office/drawing/2014/main" id="{BC667867-4A1A-435D-8745-E03DA837E72C}"/>
              </a:ext>
            </a:extLst>
          </p:cNvPr>
          <p:cNvPicPr/>
          <p:nvPr/>
        </p:nvPicPr>
        <p:blipFill>
          <a:blip r:embed="rId3"/>
          <a:stretch>
            <a:fillRect/>
          </a:stretch>
        </p:blipFill>
        <p:spPr>
          <a:xfrm>
            <a:off x="2403041" y="1607413"/>
            <a:ext cx="7776864" cy="4232886"/>
          </a:xfrm>
          <a:prstGeom prst="rect">
            <a:avLst/>
          </a:prstGeom>
        </p:spPr>
      </p:pic>
      <p:sp>
        <p:nvSpPr>
          <p:cNvPr id="8" name="مستطيل 7">
            <a:extLst>
              <a:ext uri="{FF2B5EF4-FFF2-40B4-BE49-F238E27FC236}">
                <a16:creationId xmlns:a16="http://schemas.microsoft.com/office/drawing/2014/main" id="{6E76C6E5-C3DA-42D7-B1D4-766024C4B98E}"/>
              </a:ext>
            </a:extLst>
          </p:cNvPr>
          <p:cNvSpPr/>
          <p:nvPr/>
        </p:nvSpPr>
        <p:spPr>
          <a:xfrm>
            <a:off x="2166425" y="551189"/>
            <a:ext cx="7428010" cy="7688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عنوان 1">
            <a:extLst>
              <a:ext uri="{FF2B5EF4-FFF2-40B4-BE49-F238E27FC236}">
                <a16:creationId xmlns:a16="http://schemas.microsoft.com/office/drawing/2014/main" id="{900371B9-F023-4D5B-BFB1-8B71C0D25591}"/>
              </a:ext>
            </a:extLst>
          </p:cNvPr>
          <p:cNvSpPr txBox="1">
            <a:spLocks/>
          </p:cNvSpPr>
          <p:nvPr/>
        </p:nvSpPr>
        <p:spPr>
          <a:xfrm>
            <a:off x="1785882" y="26641"/>
            <a:ext cx="8394023" cy="1209830"/>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lvl="0"/>
            <a:r>
              <a:rPr lang="ar-SA" sz="3200" b="1" dirty="0">
                <a:solidFill>
                  <a:schemeClr val="bg1"/>
                </a:solidFill>
                <a:latin typeface="Sakkal Majalla" panose="02000000000000000000" pitchFamily="2" charset="-78"/>
                <a:cs typeface="Sakkal Majalla" panose="02000000000000000000" pitchFamily="2" charset="-78"/>
              </a:rPr>
              <a:t>خط سوق رأس المال </a:t>
            </a:r>
            <a:r>
              <a:rPr lang="en-US" sz="3200" b="1" dirty="0">
                <a:solidFill>
                  <a:schemeClr val="bg1"/>
                </a:solidFill>
                <a:latin typeface="Sakkal Majalla" panose="02000000000000000000" pitchFamily="2" charset="-78"/>
                <a:cs typeface="Sakkal Majalla" panose="02000000000000000000" pitchFamily="2" charset="-78"/>
              </a:rPr>
              <a:t> CML </a:t>
            </a:r>
            <a:r>
              <a:rPr lang="ar-SA" sz="3200" b="1" dirty="0">
                <a:solidFill>
                  <a:schemeClr val="bg1"/>
                </a:solidFill>
                <a:latin typeface="Sakkal Majalla" panose="02000000000000000000" pitchFamily="2" charset="-78"/>
                <a:cs typeface="Sakkal Majalla" panose="02000000000000000000" pitchFamily="2" charset="-78"/>
              </a:rPr>
              <a:t>و خط سوق الأوراق المالية </a:t>
            </a:r>
            <a:r>
              <a:rPr lang="en-US" sz="3200" b="1" dirty="0">
                <a:solidFill>
                  <a:schemeClr val="bg1"/>
                </a:solidFill>
                <a:latin typeface="Sakkal Majalla" panose="02000000000000000000" pitchFamily="2" charset="-78"/>
                <a:cs typeface="Sakkal Majalla" panose="02000000000000000000" pitchFamily="2" charset="-78"/>
              </a:rPr>
              <a:t>SML</a:t>
            </a:r>
          </a:p>
        </p:txBody>
      </p:sp>
    </p:spTree>
    <p:extLst>
      <p:ext uri="{BB962C8B-B14F-4D97-AF65-F5344CB8AC3E}">
        <p14:creationId xmlns:p14="http://schemas.microsoft.com/office/powerpoint/2010/main" val="3670633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ستطيل 14">
            <a:extLst>
              <a:ext uri="{FF2B5EF4-FFF2-40B4-BE49-F238E27FC236}">
                <a16:creationId xmlns:a16="http://schemas.microsoft.com/office/drawing/2014/main" id="{D8A8BE06-8955-48E6-9641-BAEE24A012CF}"/>
              </a:ext>
            </a:extLst>
          </p:cNvPr>
          <p:cNvSpPr/>
          <p:nvPr/>
        </p:nvSpPr>
        <p:spPr>
          <a:xfrm>
            <a:off x="801636" y="1674226"/>
            <a:ext cx="3816220" cy="35584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4827565" y="1079025"/>
            <a:ext cx="6842904" cy="5248622"/>
          </a:xfrm>
        </p:spPr>
        <p:txBody>
          <a:bodyPr>
            <a:noAutofit/>
          </a:bodyPr>
          <a:lstStyle/>
          <a:p>
            <a:pPr marL="0" indent="0">
              <a:lnSpc>
                <a:spcPct val="100000"/>
              </a:lnSpc>
              <a:buNone/>
            </a:pPr>
            <a:endParaRPr lang="ar-SA"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marL="0" indent="0">
              <a:lnSpc>
                <a:spcPct val="100000"/>
              </a:lnSpc>
              <a:buNone/>
            </a:pPr>
            <a:endParaRPr lang="ar-SA" sz="2400" b="1" dirty="0">
              <a:latin typeface="Sakkal Majalla" panose="02000000000000000000" pitchFamily="2" charset="-78"/>
              <a:cs typeface="Sakkal Majalla" panose="02000000000000000000" pitchFamily="2" charset="-78"/>
            </a:endParaRPr>
          </a:p>
        </p:txBody>
      </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7" name="مستطيل 6">
            <a:extLst>
              <a:ext uri="{FF2B5EF4-FFF2-40B4-BE49-F238E27FC236}">
                <a16:creationId xmlns:a16="http://schemas.microsoft.com/office/drawing/2014/main" id="{BA1F146A-31ED-43B9-BE99-C5B39AA34D25}"/>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التاسعة</a:t>
            </a:r>
          </a:p>
        </p:txBody>
      </p:sp>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3"/>
          <a:stretch>
            <a:fillRect/>
          </a:stretch>
        </p:blipFill>
        <p:spPr>
          <a:xfrm>
            <a:off x="1063333" y="1625286"/>
            <a:ext cx="3030280" cy="3558488"/>
          </a:xfrm>
          <a:prstGeom prst="rect">
            <a:avLst/>
          </a:prstGeom>
        </p:spPr>
      </p:pic>
      <p:sp>
        <p:nvSpPr>
          <p:cNvPr id="2" name="مستطيل 1">
            <a:extLst>
              <a:ext uri="{FF2B5EF4-FFF2-40B4-BE49-F238E27FC236}">
                <a16:creationId xmlns:a16="http://schemas.microsoft.com/office/drawing/2014/main" id="{E4596415-7FE5-4858-AA57-94361568E6AB}"/>
              </a:ext>
            </a:extLst>
          </p:cNvPr>
          <p:cNvSpPr/>
          <p:nvPr/>
        </p:nvSpPr>
        <p:spPr>
          <a:xfrm>
            <a:off x="4355310" y="2574920"/>
            <a:ext cx="6676900" cy="1477328"/>
          </a:xfrm>
          <a:prstGeom prst="rect">
            <a:avLst/>
          </a:prstGeom>
        </p:spPr>
        <p:txBody>
          <a:bodyPr wrap="square">
            <a:spAutoFit/>
          </a:bodyPr>
          <a:lstStyle/>
          <a:p>
            <a:pPr marL="457200" indent="-457200" algn="r" rtl="1">
              <a:lnSpc>
                <a:spcPct val="200000"/>
              </a:lnSpc>
              <a:buClr>
                <a:schemeClr val="bg2">
                  <a:lumMod val="50000"/>
                </a:schemeClr>
              </a:buClr>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التعرف على مفهوم خط سوق رأس المال</a:t>
            </a:r>
            <a:r>
              <a:rPr lang="ar-SA" sz="2400" dirty="0">
                <a:latin typeface="Sakkal Majalla" panose="02000000000000000000" pitchFamily="2" charset="-78"/>
                <a:cs typeface="Sakkal Majalla" panose="02000000000000000000" pitchFamily="2" charset="-78"/>
              </a:rPr>
              <a:t>.</a:t>
            </a:r>
          </a:p>
          <a:p>
            <a:pPr marL="457200" indent="-457200" algn="r" rtl="1">
              <a:lnSpc>
                <a:spcPct val="200000"/>
              </a:lnSpc>
              <a:buClr>
                <a:schemeClr val="bg2">
                  <a:lumMod val="50000"/>
                </a:schemeClr>
              </a:buClr>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المقارنة بين المحافظ الاستثمارية من خلال خط سوق رأس المال.</a:t>
            </a:r>
          </a:p>
        </p:txBody>
      </p:sp>
      <p:sp>
        <p:nvSpPr>
          <p:cNvPr id="4" name="مستطيل 3">
            <a:extLst>
              <a:ext uri="{FF2B5EF4-FFF2-40B4-BE49-F238E27FC236}">
                <a16:creationId xmlns:a16="http://schemas.microsoft.com/office/drawing/2014/main" id="{BCAEEAEA-0719-4DEE-9A32-AD01FB10FEFD}"/>
              </a:ext>
            </a:extLst>
          </p:cNvPr>
          <p:cNvSpPr/>
          <p:nvPr/>
        </p:nvSpPr>
        <p:spPr>
          <a:xfrm>
            <a:off x="7707261" y="1672730"/>
            <a:ext cx="3324949" cy="584775"/>
          </a:xfrm>
          <a:prstGeom prst="rect">
            <a:avLst/>
          </a:prstGeom>
        </p:spPr>
        <p:txBody>
          <a:bodyPr wrap="none">
            <a:spAutoFit/>
          </a:bodyPr>
          <a:lstStyle/>
          <a:p>
            <a:pPr algn="r" rtl="1"/>
            <a:r>
              <a:rPr lang="ar-SA" sz="3200" b="1" dirty="0">
                <a:solidFill>
                  <a:schemeClr val="accent5">
                    <a:lumMod val="50000"/>
                  </a:schemeClr>
                </a:solidFill>
                <a:latin typeface="Sakkal Majalla" panose="02000000000000000000" pitchFamily="2" charset="-78"/>
                <a:cs typeface="Sakkal Majalla" panose="02000000000000000000" pitchFamily="2" charset="-78"/>
              </a:rPr>
              <a:t>سيكون الطالب قادراً على :</a:t>
            </a:r>
          </a:p>
        </p:txBody>
      </p:sp>
    </p:spTree>
    <p:extLst>
      <p:ext uri="{BB962C8B-B14F-4D97-AF65-F5344CB8AC3E}">
        <p14:creationId xmlns:p14="http://schemas.microsoft.com/office/powerpoint/2010/main" val="3226812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ar-SA" b="1" kern="0" dirty="0">
                <a:solidFill>
                  <a:schemeClr val="bg1"/>
                </a:solidFill>
                <a:latin typeface="Sakkal Majalla" panose="02000000000000000000" pitchFamily="2" charset="-78"/>
                <a:cs typeface="Sakkal Majalla" panose="02000000000000000000" pitchFamily="2" charset="-78"/>
              </a:rPr>
              <a:t>انتهت المحاضرة التاسعة </a:t>
            </a:r>
            <a:endParaRPr lang="ar-SA" dirty="0">
              <a:solidFill>
                <a:schemeClr val="bg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6">
            <a:extLst>
              <a:ext uri="{FF2B5EF4-FFF2-40B4-BE49-F238E27FC236}">
                <a16:creationId xmlns:a16="http://schemas.microsoft.com/office/drawing/2014/main" id="{1A7F1072-B300-4BC5-B08F-BD6335FA35A5}"/>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التاسعة </a:t>
            </a:r>
          </a:p>
        </p:txBody>
      </p:sp>
    </p:spTree>
    <p:extLst>
      <p:ext uri="{BB962C8B-B14F-4D97-AF65-F5344CB8AC3E}">
        <p14:creationId xmlns:p14="http://schemas.microsoft.com/office/powerpoint/2010/main" val="327257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2375732" y="662665"/>
            <a:ext cx="6996868" cy="7688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2411711" y="128507"/>
            <a:ext cx="6996869" cy="1209830"/>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300" b="1" dirty="0">
                <a:solidFill>
                  <a:schemeClr val="bg1"/>
                </a:solidFill>
                <a:latin typeface="Sakkal Majalla" panose="02000000000000000000" pitchFamily="2" charset="-78"/>
                <a:cs typeface="Sakkal Majalla" panose="02000000000000000000" pitchFamily="2" charset="-78"/>
              </a:rPr>
              <a:t>خط سوق رأس المال </a:t>
            </a:r>
            <a:r>
              <a:rPr lang="en-US" sz="3300" b="1" dirty="0">
                <a:solidFill>
                  <a:schemeClr val="bg1"/>
                </a:solidFill>
                <a:latin typeface="Sakkal Majalla" panose="02000000000000000000" pitchFamily="2" charset="-78"/>
                <a:cs typeface="Sakkal Majalla" panose="02000000000000000000" pitchFamily="2" charset="-78"/>
              </a:rPr>
              <a:t>Capital Market Line (CML)</a:t>
            </a:r>
            <a:endParaRPr lang="ar-SA" sz="3300" b="1" cap="small" dirty="0">
              <a:solidFill>
                <a:schemeClr val="bg1"/>
              </a:solidFill>
              <a:latin typeface="Sakkal Majalla" panose="02000000000000000000" pitchFamily="2" charset="-78"/>
              <a:cs typeface="Sakkal Majalla" panose="02000000000000000000" pitchFamily="2" charset="-78"/>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التاسعة</a:t>
            </a:r>
          </a:p>
        </p:txBody>
      </p:sp>
      <p:sp>
        <p:nvSpPr>
          <p:cNvPr id="2" name="مستطيل 1">
            <a:extLst>
              <a:ext uri="{FF2B5EF4-FFF2-40B4-BE49-F238E27FC236}">
                <a16:creationId xmlns:a16="http://schemas.microsoft.com/office/drawing/2014/main" id="{6CA77F7C-78FC-4430-BB53-86EE3BD60A23}"/>
              </a:ext>
            </a:extLst>
          </p:cNvPr>
          <p:cNvSpPr/>
          <p:nvPr/>
        </p:nvSpPr>
        <p:spPr>
          <a:xfrm>
            <a:off x="971251" y="1454742"/>
            <a:ext cx="10196624" cy="3370153"/>
          </a:xfrm>
          <a:prstGeom prst="rect">
            <a:avLst/>
          </a:prstGeom>
        </p:spPr>
        <p:txBody>
          <a:bodyPr wrap="square">
            <a:spAutoFit/>
          </a:bodyPr>
          <a:lstStyle/>
          <a:p>
            <a:pPr marL="342900" indent="-342900" algn="just" rtl="1">
              <a:lnSpc>
                <a:spcPct val="150000"/>
              </a:lnSpc>
              <a:buFont typeface="Wingdings" panose="05000000000000000000" pitchFamily="2" charset="2"/>
              <a:buChar char="§"/>
            </a:pPr>
            <a:r>
              <a:rPr lang="ar-SA" sz="2400" dirty="0">
                <a:latin typeface="Sakkal Majalla" panose="02000000000000000000" pitchFamily="2" charset="-78"/>
                <a:cs typeface="Sakkal Majalla" panose="02000000000000000000" pitchFamily="2" charset="-78"/>
              </a:rPr>
              <a:t>خط سوق رأس المال هو أحد مفاهيم نموذج تسعير الاصول الرأسمالية</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Wingdings" panose="05000000000000000000" pitchFamily="2" charset="2"/>
              <a:buChar char="§"/>
            </a:pPr>
            <a:r>
              <a:rPr lang="ar-SA" sz="2400" dirty="0">
                <a:latin typeface="Sakkal Majalla" panose="02000000000000000000" pitchFamily="2" charset="-78"/>
                <a:cs typeface="Sakkal Majalla" panose="02000000000000000000" pitchFamily="2" charset="-78"/>
              </a:rPr>
              <a:t>خط سوق رأس المال هو  خط مستقيم يصور ظروف التوازن ويتضح في المحافظ الكفء (كاملة التنويع)، و عنده نحصل على أفضل محفظة و التي تتكون من الأصول الخطرة والأصول الخالية من الخطر .( أفضل خط لتخصيص رأس المال الذي يمكن تحقيقه</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Wingdings" panose="05000000000000000000" pitchFamily="2" charset="2"/>
              <a:buChar char="§"/>
            </a:pPr>
            <a:r>
              <a:rPr lang="ar-SA" sz="2400" dirty="0">
                <a:latin typeface="Sakkal Majalla" panose="02000000000000000000" pitchFamily="2" charset="-78"/>
                <a:cs typeface="Sakkal Majalla" panose="02000000000000000000" pitchFamily="2" charset="-78"/>
              </a:rPr>
              <a:t>وفقا لهذا الخط فإن كل المستثمرين لهم نفس التوقعات حول السوق</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Wingdings" panose="05000000000000000000" pitchFamily="2" charset="2"/>
              <a:buChar char="§"/>
            </a:pPr>
            <a:r>
              <a:rPr lang="ar-SA" sz="2400" dirty="0">
                <a:latin typeface="Sakkal Majalla" panose="02000000000000000000" pitchFamily="2" charset="-78"/>
                <a:cs typeface="Sakkal Majalla" panose="02000000000000000000" pitchFamily="2" charset="-78"/>
              </a:rPr>
              <a:t>نظريا، محفظة السوق تتضمن كل الاصول الخطرة القابلة طبعا للتداول والاستثمار.</a:t>
            </a:r>
          </a:p>
        </p:txBody>
      </p:sp>
      <p:pic>
        <p:nvPicPr>
          <p:cNvPr id="20482" name="Picture 2" descr="Capital Market Vector Icon Which Can Be Easily Modified or Edit Stock  Vector - Illustration of capital, project: 225502302">
            <a:extLst>
              <a:ext uri="{FF2B5EF4-FFF2-40B4-BE49-F238E27FC236}">
                <a16:creationId xmlns:a16="http://schemas.microsoft.com/office/drawing/2014/main" id="{FDC458FC-A0B0-4284-AE32-A5764DB7D5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8217" y="4895366"/>
            <a:ext cx="1482693" cy="12454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8669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التاسعة</a:t>
            </a:r>
          </a:p>
        </p:txBody>
      </p:sp>
      <p:graphicFrame>
        <p:nvGraphicFramePr>
          <p:cNvPr id="14" name="Diagram 2">
            <a:extLst>
              <a:ext uri="{FF2B5EF4-FFF2-40B4-BE49-F238E27FC236}">
                <a16:creationId xmlns:a16="http://schemas.microsoft.com/office/drawing/2014/main" id="{212AC2DA-0181-4939-9812-35531BFAEC6E}"/>
              </a:ext>
            </a:extLst>
          </p:cNvPr>
          <p:cNvGraphicFramePr/>
          <p:nvPr>
            <p:extLst>
              <p:ext uri="{D42A27DB-BD31-4B8C-83A1-F6EECF244321}">
                <p14:modId xmlns:p14="http://schemas.microsoft.com/office/powerpoint/2010/main" val="128439176"/>
              </p:ext>
            </p:extLst>
          </p:nvPr>
        </p:nvGraphicFramePr>
        <p:xfrm>
          <a:off x="2316931" y="1280581"/>
          <a:ext cx="8229600" cy="38613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مستطيل 2">
            <a:extLst>
              <a:ext uri="{FF2B5EF4-FFF2-40B4-BE49-F238E27FC236}">
                <a16:creationId xmlns:a16="http://schemas.microsoft.com/office/drawing/2014/main" id="{57B1D758-3955-41C9-A213-F9C2B96DDF46}"/>
              </a:ext>
            </a:extLst>
          </p:cNvPr>
          <p:cNvSpPr/>
          <p:nvPr/>
        </p:nvSpPr>
        <p:spPr>
          <a:xfrm>
            <a:off x="3490862" y="5232803"/>
            <a:ext cx="5881738" cy="600164"/>
          </a:xfrm>
          <a:prstGeom prst="rect">
            <a:avLst/>
          </a:prstGeom>
        </p:spPr>
        <p:txBody>
          <a:bodyPr wrap="none">
            <a:spAutoFit/>
          </a:bodyPr>
          <a:lstStyle/>
          <a:p>
            <a:pPr algn="just" rtl="1">
              <a:lnSpc>
                <a:spcPct val="150000"/>
              </a:lnSpc>
            </a:pPr>
            <a:r>
              <a:rPr lang="ar-SA" sz="2400" b="1" dirty="0">
                <a:solidFill>
                  <a:srgbClr val="0000FF"/>
                </a:solidFill>
                <a:latin typeface="Sakkal Majalla" panose="02000000000000000000" pitchFamily="2" charset="-78"/>
                <a:ea typeface="Times New Roman" panose="02020603050405020304" pitchFamily="18" charset="0"/>
                <a:cs typeface="Sakkal Majalla" panose="02000000000000000000" pitchFamily="2" charset="-78"/>
              </a:rPr>
              <a:t>خط سوق رأس المال يعتبر حالة خاصة من خط التوزيع الرأسمالي </a:t>
            </a:r>
            <a:endParaRPr lang="en-MY" sz="2400" b="1" dirty="0">
              <a:solidFill>
                <a:srgbClr val="0000FF"/>
              </a:solidFill>
              <a:latin typeface="Sakkal Majalla" panose="02000000000000000000" pitchFamily="2" charset="-78"/>
              <a:ea typeface="Times New Roman" panose="02020603050405020304" pitchFamily="18" charset="0"/>
              <a:cs typeface="Sakkal Majalla" panose="02000000000000000000" pitchFamily="2" charset="-78"/>
            </a:endParaRPr>
          </a:p>
        </p:txBody>
      </p:sp>
      <p:sp>
        <p:nvSpPr>
          <p:cNvPr id="10" name="مستطيل 9">
            <a:extLst>
              <a:ext uri="{FF2B5EF4-FFF2-40B4-BE49-F238E27FC236}">
                <a16:creationId xmlns:a16="http://schemas.microsoft.com/office/drawing/2014/main" id="{6E76C6E5-C3DA-42D7-B1D4-766024C4B98E}"/>
              </a:ext>
            </a:extLst>
          </p:cNvPr>
          <p:cNvSpPr/>
          <p:nvPr/>
        </p:nvSpPr>
        <p:spPr>
          <a:xfrm>
            <a:off x="2597568" y="631556"/>
            <a:ext cx="6996868" cy="7688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وان 1">
            <a:extLst>
              <a:ext uri="{FF2B5EF4-FFF2-40B4-BE49-F238E27FC236}">
                <a16:creationId xmlns:a16="http://schemas.microsoft.com/office/drawing/2014/main" id="{900371B9-F023-4D5B-BFB1-8B71C0D25591}"/>
              </a:ext>
            </a:extLst>
          </p:cNvPr>
          <p:cNvSpPr txBox="1">
            <a:spLocks/>
          </p:cNvSpPr>
          <p:nvPr/>
        </p:nvSpPr>
        <p:spPr>
          <a:xfrm>
            <a:off x="2571129" y="120295"/>
            <a:ext cx="6996869" cy="1209830"/>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300" b="1" dirty="0">
                <a:solidFill>
                  <a:schemeClr val="bg1"/>
                </a:solidFill>
                <a:latin typeface="Sakkal Majalla" panose="02000000000000000000" pitchFamily="2" charset="-78"/>
                <a:cs typeface="Sakkal Majalla" panose="02000000000000000000" pitchFamily="2" charset="-78"/>
              </a:rPr>
              <a:t>خط سوق رأس المال </a:t>
            </a:r>
            <a:r>
              <a:rPr lang="en-US" sz="3300" b="1" dirty="0">
                <a:solidFill>
                  <a:schemeClr val="bg1"/>
                </a:solidFill>
                <a:latin typeface="Sakkal Majalla" panose="02000000000000000000" pitchFamily="2" charset="-78"/>
                <a:cs typeface="Sakkal Majalla" panose="02000000000000000000" pitchFamily="2" charset="-78"/>
              </a:rPr>
              <a:t>Capital Market Line (CML)</a:t>
            </a:r>
            <a:endParaRPr lang="ar-SA" sz="3300" b="1" cap="small"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73274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التاسعة</a:t>
            </a:r>
          </a:p>
        </p:txBody>
      </p:sp>
      <p:pic>
        <p:nvPicPr>
          <p:cNvPr id="20482" name="Picture 2" descr="Capital Market Vector Icon Which Can Be Easily Modified or Edit Stock  Vector - Illustration of capital, project: 225502302">
            <a:extLst>
              <a:ext uri="{FF2B5EF4-FFF2-40B4-BE49-F238E27FC236}">
                <a16:creationId xmlns:a16="http://schemas.microsoft.com/office/drawing/2014/main" id="{FDC458FC-A0B0-4284-AE32-A5764DB7D5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5444" y="4380838"/>
            <a:ext cx="1659558" cy="1438737"/>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a:extLst>
              <a:ext uri="{FF2B5EF4-FFF2-40B4-BE49-F238E27FC236}">
                <a16:creationId xmlns:a16="http://schemas.microsoft.com/office/drawing/2014/main" id="{D620094A-8B91-4DF4-964F-DABFADBA03EB}"/>
              </a:ext>
            </a:extLst>
          </p:cNvPr>
          <p:cNvSpPr/>
          <p:nvPr/>
        </p:nvSpPr>
        <p:spPr>
          <a:xfrm>
            <a:off x="1314683" y="2097663"/>
            <a:ext cx="9509760" cy="1708160"/>
          </a:xfrm>
          <a:prstGeom prst="rect">
            <a:avLst/>
          </a:prstGeom>
        </p:spPr>
        <p:txBody>
          <a:bodyPr wrap="square">
            <a:spAutoFit/>
          </a:bodyPr>
          <a:lstStyle/>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تكون محفظة السوق على الحد الكفء، كما أنها سوف تكون محفظة التماس لخط توزيع رأس المال المثالي </a:t>
            </a:r>
            <a:r>
              <a:rPr lang="en-US" sz="2400" dirty="0">
                <a:latin typeface="Sakkal Majalla" panose="02000000000000000000" pitchFamily="2" charset="-78"/>
                <a:cs typeface="Sakkal Majalla" panose="02000000000000000000" pitchFamily="2" charset="-78"/>
              </a:rPr>
              <a:t>CAL</a:t>
            </a:r>
            <a:r>
              <a:rPr lang="ar-SA" sz="2400" dirty="0">
                <a:latin typeface="Sakkal Majalla" panose="02000000000000000000" pitchFamily="2" charset="-78"/>
                <a:cs typeface="Sakkal Majalla" panose="02000000000000000000" pitchFamily="2" charset="-78"/>
              </a:rPr>
              <a:t>  الذي يشتقه كل مستثمر لذلك فان خط سوق رأس المال، وهو الخط من المعدل الخالي من المخاطر عبر محفظة السوق هو ايضاً أفضل خط توزيع راس مال يمكن تحقيقه.</a:t>
            </a:r>
            <a:endParaRPr lang="en-US" sz="2400" dirty="0">
              <a:latin typeface="Sakkal Majalla" panose="02000000000000000000" pitchFamily="2" charset="-78"/>
              <a:cs typeface="Sakkal Majalla" panose="02000000000000000000" pitchFamily="2" charset="-78"/>
            </a:endParaRPr>
          </a:p>
        </p:txBody>
      </p:sp>
      <p:sp>
        <p:nvSpPr>
          <p:cNvPr id="9" name="مستطيل 8">
            <a:extLst>
              <a:ext uri="{FF2B5EF4-FFF2-40B4-BE49-F238E27FC236}">
                <a16:creationId xmlns:a16="http://schemas.microsoft.com/office/drawing/2014/main" id="{6E76C6E5-C3DA-42D7-B1D4-766024C4B98E}"/>
              </a:ext>
            </a:extLst>
          </p:cNvPr>
          <p:cNvSpPr/>
          <p:nvPr/>
        </p:nvSpPr>
        <p:spPr>
          <a:xfrm>
            <a:off x="2597568" y="631556"/>
            <a:ext cx="6996868" cy="7688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عنوان 1">
            <a:extLst>
              <a:ext uri="{FF2B5EF4-FFF2-40B4-BE49-F238E27FC236}">
                <a16:creationId xmlns:a16="http://schemas.microsoft.com/office/drawing/2014/main" id="{900371B9-F023-4D5B-BFB1-8B71C0D25591}"/>
              </a:ext>
            </a:extLst>
          </p:cNvPr>
          <p:cNvSpPr txBox="1">
            <a:spLocks/>
          </p:cNvSpPr>
          <p:nvPr/>
        </p:nvSpPr>
        <p:spPr>
          <a:xfrm>
            <a:off x="2571129" y="120295"/>
            <a:ext cx="6996869" cy="1209830"/>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300" b="1" dirty="0">
                <a:solidFill>
                  <a:schemeClr val="bg1"/>
                </a:solidFill>
                <a:latin typeface="Sakkal Majalla" panose="02000000000000000000" pitchFamily="2" charset="-78"/>
                <a:cs typeface="Sakkal Majalla" panose="02000000000000000000" pitchFamily="2" charset="-78"/>
              </a:rPr>
              <a:t>خط سوق رأس المال </a:t>
            </a:r>
            <a:r>
              <a:rPr lang="en-US" sz="3300" b="1" dirty="0">
                <a:solidFill>
                  <a:schemeClr val="bg1"/>
                </a:solidFill>
                <a:latin typeface="Sakkal Majalla" panose="02000000000000000000" pitchFamily="2" charset="-78"/>
                <a:cs typeface="Sakkal Majalla" panose="02000000000000000000" pitchFamily="2" charset="-78"/>
              </a:rPr>
              <a:t>Capital Market Line (CML)</a:t>
            </a:r>
            <a:endParaRPr lang="ar-SA" sz="3300" b="1" cap="small"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340506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التاسعة</a:t>
            </a:r>
          </a:p>
        </p:txBody>
      </p:sp>
      <p:pic>
        <p:nvPicPr>
          <p:cNvPr id="9" name="Picture 2">
            <a:extLst>
              <a:ext uri="{FF2B5EF4-FFF2-40B4-BE49-F238E27FC236}">
                <a16:creationId xmlns:a16="http://schemas.microsoft.com/office/drawing/2014/main" id="{2DC2379C-E90C-457C-96A6-5C66822FB4FC}"/>
              </a:ext>
            </a:extLst>
          </p:cNvPr>
          <p:cNvPicPr>
            <a:picLocks noChangeAspect="1" noChangeArrowheads="1"/>
          </p:cNvPicPr>
          <p:nvPr/>
        </p:nvPicPr>
        <p:blipFill>
          <a:blip r:embed="rId3" cstate="print"/>
          <a:srcRect/>
          <a:stretch>
            <a:fillRect/>
          </a:stretch>
        </p:blipFill>
        <p:spPr bwMode="auto">
          <a:xfrm>
            <a:off x="3019240" y="1841386"/>
            <a:ext cx="7160665" cy="4494126"/>
          </a:xfrm>
          <a:prstGeom prst="rect">
            <a:avLst/>
          </a:prstGeom>
          <a:noFill/>
          <a:ln w="9525">
            <a:noFill/>
            <a:miter lim="800000"/>
            <a:headEnd/>
            <a:tailEnd/>
          </a:ln>
          <a:effectLst/>
        </p:spPr>
      </p:pic>
      <p:sp>
        <p:nvSpPr>
          <p:cNvPr id="8" name="مستطيل 7">
            <a:extLst>
              <a:ext uri="{FF2B5EF4-FFF2-40B4-BE49-F238E27FC236}">
                <a16:creationId xmlns:a16="http://schemas.microsoft.com/office/drawing/2014/main" id="{6E76C6E5-C3DA-42D7-B1D4-766024C4B98E}"/>
              </a:ext>
            </a:extLst>
          </p:cNvPr>
          <p:cNvSpPr/>
          <p:nvPr/>
        </p:nvSpPr>
        <p:spPr>
          <a:xfrm>
            <a:off x="2597568" y="631556"/>
            <a:ext cx="6996868" cy="7688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عنوان 1">
            <a:extLst>
              <a:ext uri="{FF2B5EF4-FFF2-40B4-BE49-F238E27FC236}">
                <a16:creationId xmlns:a16="http://schemas.microsoft.com/office/drawing/2014/main" id="{900371B9-F023-4D5B-BFB1-8B71C0D25591}"/>
              </a:ext>
            </a:extLst>
          </p:cNvPr>
          <p:cNvSpPr txBox="1">
            <a:spLocks/>
          </p:cNvSpPr>
          <p:nvPr/>
        </p:nvSpPr>
        <p:spPr>
          <a:xfrm>
            <a:off x="2571129" y="120295"/>
            <a:ext cx="6996869" cy="1209830"/>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300" b="1" dirty="0">
                <a:solidFill>
                  <a:schemeClr val="bg1"/>
                </a:solidFill>
                <a:latin typeface="Sakkal Majalla" panose="02000000000000000000" pitchFamily="2" charset="-78"/>
                <a:cs typeface="Sakkal Majalla" panose="02000000000000000000" pitchFamily="2" charset="-78"/>
              </a:rPr>
              <a:t>خط سوق رأس المال </a:t>
            </a:r>
            <a:r>
              <a:rPr lang="en-US" sz="3300" b="1" dirty="0">
                <a:solidFill>
                  <a:schemeClr val="bg1"/>
                </a:solidFill>
                <a:latin typeface="Sakkal Majalla" panose="02000000000000000000" pitchFamily="2" charset="-78"/>
                <a:cs typeface="Sakkal Majalla" panose="02000000000000000000" pitchFamily="2" charset="-78"/>
              </a:rPr>
              <a:t>Capital Market Line (CML)</a:t>
            </a:r>
            <a:endParaRPr lang="ar-SA" sz="3300" b="1" cap="small"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936336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21876" y="491379"/>
            <a:ext cx="6350724" cy="1209830"/>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300" b="1" dirty="0">
                <a:solidFill>
                  <a:schemeClr val="bg1"/>
                </a:solidFill>
                <a:latin typeface="Sakkal Majalla" panose="02000000000000000000" pitchFamily="2" charset="-78"/>
                <a:cs typeface="Sakkal Majalla" panose="02000000000000000000" pitchFamily="2" charset="-78"/>
              </a:rPr>
              <a:t>خط سوق رأس </a:t>
            </a:r>
            <a:r>
              <a:rPr lang="ar-SA" sz="3300" b="1" dirty="0" smtClean="0">
                <a:solidFill>
                  <a:schemeClr val="bg1"/>
                </a:solidFill>
                <a:latin typeface="Sakkal Majalla" panose="02000000000000000000" pitchFamily="2" charset="-78"/>
                <a:cs typeface="Sakkal Majalla" panose="02000000000000000000" pitchFamily="2" charset="-78"/>
              </a:rPr>
              <a:t>الما </a:t>
            </a:r>
            <a:r>
              <a:rPr lang="en-US" sz="3300" b="1" dirty="0">
                <a:solidFill>
                  <a:schemeClr val="bg1"/>
                </a:solidFill>
                <a:latin typeface="Sakkal Majalla" panose="02000000000000000000" pitchFamily="2" charset="-78"/>
                <a:cs typeface="Sakkal Majalla" panose="02000000000000000000" pitchFamily="2" charset="-78"/>
              </a:rPr>
              <a:t>Capital Market Line (CML)</a:t>
            </a:r>
            <a:endParaRPr lang="ar-SA" sz="3300" b="1" cap="small" dirty="0">
              <a:solidFill>
                <a:schemeClr val="bg1"/>
              </a:solidFill>
              <a:latin typeface="Sakkal Majalla" panose="02000000000000000000" pitchFamily="2" charset="-78"/>
              <a:cs typeface="Sakkal Majalla" panose="02000000000000000000" pitchFamily="2" charset="-78"/>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التاسعة</a:t>
            </a:r>
          </a:p>
        </p:txBody>
      </p:sp>
      <p:pic>
        <p:nvPicPr>
          <p:cNvPr id="20482" name="Picture 2" descr="Capital Market Vector Icon Which Can Be Easily Modified or Edit Stock  Vector - Illustration of capital, project: 225502302">
            <a:extLst>
              <a:ext uri="{FF2B5EF4-FFF2-40B4-BE49-F238E27FC236}">
                <a16:creationId xmlns:a16="http://schemas.microsoft.com/office/drawing/2014/main" id="{FDC458FC-A0B0-4284-AE32-A5764DB7D5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2485" y="4967001"/>
            <a:ext cx="1227034" cy="103066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a:extLst>
              <a:ext uri="{FF2B5EF4-FFF2-40B4-BE49-F238E27FC236}">
                <a16:creationId xmlns:a16="http://schemas.microsoft.com/office/drawing/2014/main" id="{A29C2042-0B04-44B8-9B3E-E8793AD44545}"/>
              </a:ext>
            </a:extLst>
          </p:cNvPr>
          <p:cNvSpPr/>
          <p:nvPr/>
        </p:nvSpPr>
        <p:spPr>
          <a:xfrm>
            <a:off x="1252027" y="1740485"/>
            <a:ext cx="9635072" cy="2816156"/>
          </a:xfrm>
          <a:prstGeom prst="rect">
            <a:avLst/>
          </a:prstGeom>
        </p:spPr>
        <p:txBody>
          <a:bodyPr wrap="square">
            <a:spAutoFit/>
          </a:bodyPr>
          <a:lstStyle/>
          <a:p>
            <a:pPr marL="342900" indent="-342900" algn="just" rtl="1">
              <a:lnSpc>
                <a:spcPct val="150000"/>
              </a:lnSpc>
              <a:buFont typeface="Wingdings" panose="05000000000000000000" pitchFamily="2" charset="2"/>
              <a:buChar char="Ø"/>
            </a:pPr>
            <a:r>
              <a:rPr lang="ar-EG" sz="2400" dirty="0">
                <a:latin typeface="Sakkal Majalla" panose="02000000000000000000" pitchFamily="2" charset="-78"/>
                <a:cs typeface="Sakkal Majalla" panose="02000000000000000000" pitchFamily="2" charset="-78"/>
              </a:rPr>
              <a:t>ونحصل على المحفظة المثلى (افضل توليفة من الاصول الخطرة والخالية من المخاطر)عند تماس الخط مع منحنى توزيع </a:t>
            </a:r>
            <a:r>
              <a:rPr lang="ar-EG" sz="2400" dirty="0" err="1">
                <a:latin typeface="Sakkal Majalla" panose="02000000000000000000" pitchFamily="2" charset="-78"/>
                <a:cs typeface="Sakkal Majalla" panose="02000000000000000000" pitchFamily="2" charset="-78"/>
              </a:rPr>
              <a:t>ماركويتز</a:t>
            </a:r>
            <a:r>
              <a:rPr lang="ar-EG" sz="2400" dirty="0">
                <a:latin typeface="Sakkal Majalla" panose="02000000000000000000" pitchFamily="2" charset="-78"/>
                <a:cs typeface="Sakkal Majalla" panose="02000000000000000000" pitchFamily="2" charset="-78"/>
              </a:rPr>
              <a:t>. </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Wingdings" panose="05000000000000000000" pitchFamily="2" charset="2"/>
              <a:buChar char="Ø"/>
            </a:pPr>
            <a:r>
              <a:rPr lang="ar-EG" sz="2400" dirty="0">
                <a:latin typeface="Sakkal Majalla" panose="02000000000000000000" pitchFamily="2" charset="-78"/>
                <a:cs typeface="Sakkal Majalla" panose="02000000000000000000" pitchFamily="2" charset="-78"/>
              </a:rPr>
              <a:t>يعتبر خط سوق راس المال افضل من الحد الكفء وذلك كونة يأخذ بعين الاعتبار ايضا الاصول الخالية من المخاطر</a:t>
            </a:r>
            <a:r>
              <a:rPr lang="ar-EG"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Wingdings" panose="05000000000000000000" pitchFamily="2" charset="2"/>
              <a:buChar char="Ø"/>
            </a:pPr>
            <a:r>
              <a:rPr lang="ar-EG" sz="2400" dirty="0">
                <a:latin typeface="Sakkal Majalla" panose="02000000000000000000" pitchFamily="2" charset="-78"/>
                <a:cs typeface="Sakkal Majalla" panose="02000000000000000000" pitchFamily="2" charset="-78"/>
              </a:rPr>
              <a:t>وف</a:t>
            </a:r>
            <a:r>
              <a:rPr lang="ar-SA" sz="2400" dirty="0">
                <a:latin typeface="Sakkal Majalla" panose="02000000000000000000" pitchFamily="2" charset="-78"/>
                <a:cs typeface="Sakkal Majalla" panose="02000000000000000000" pitchFamily="2" charset="-78"/>
              </a:rPr>
              <a:t>ي</a:t>
            </a:r>
            <a:r>
              <a:rPr lang="ar-EG" sz="2400" dirty="0">
                <a:latin typeface="Sakkal Majalla" panose="02000000000000000000" pitchFamily="2" charset="-78"/>
                <a:cs typeface="Sakkal Majalla" panose="02000000000000000000" pitchFamily="2" charset="-78"/>
              </a:rPr>
              <a:t> ظل ظروف التوازن جميع المستثمرون سوف ينتهى بهم المطاف عند أي محفظة على خط السوق.</a:t>
            </a:r>
            <a:endParaRPr lang="ar-SA" sz="2400" dirty="0">
              <a:latin typeface="Sakkal Majalla" panose="02000000000000000000" pitchFamily="2" charset="-78"/>
              <a:cs typeface="Sakkal Majalla" panose="02000000000000000000" pitchFamily="2" charset="-78"/>
            </a:endParaRPr>
          </a:p>
        </p:txBody>
      </p:sp>
      <p:sp>
        <p:nvSpPr>
          <p:cNvPr id="13" name="مستطيل 12">
            <a:extLst>
              <a:ext uri="{FF2B5EF4-FFF2-40B4-BE49-F238E27FC236}">
                <a16:creationId xmlns:a16="http://schemas.microsoft.com/office/drawing/2014/main" id="{6E76C6E5-C3DA-42D7-B1D4-766024C4B98E}"/>
              </a:ext>
            </a:extLst>
          </p:cNvPr>
          <p:cNvSpPr/>
          <p:nvPr/>
        </p:nvSpPr>
        <p:spPr>
          <a:xfrm>
            <a:off x="2597568" y="631556"/>
            <a:ext cx="6996868" cy="7688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4" name="عنوان 1">
            <a:extLst>
              <a:ext uri="{FF2B5EF4-FFF2-40B4-BE49-F238E27FC236}">
                <a16:creationId xmlns:a16="http://schemas.microsoft.com/office/drawing/2014/main" id="{900371B9-F023-4D5B-BFB1-8B71C0D25591}"/>
              </a:ext>
            </a:extLst>
          </p:cNvPr>
          <p:cNvSpPr txBox="1">
            <a:spLocks/>
          </p:cNvSpPr>
          <p:nvPr/>
        </p:nvSpPr>
        <p:spPr>
          <a:xfrm>
            <a:off x="2571129" y="120295"/>
            <a:ext cx="6996869" cy="1209830"/>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300" b="1" dirty="0">
                <a:solidFill>
                  <a:schemeClr val="bg1"/>
                </a:solidFill>
                <a:latin typeface="Sakkal Majalla" panose="02000000000000000000" pitchFamily="2" charset="-78"/>
                <a:cs typeface="Sakkal Majalla" panose="02000000000000000000" pitchFamily="2" charset="-78"/>
              </a:rPr>
              <a:t>خط سوق رأس المال </a:t>
            </a:r>
            <a:r>
              <a:rPr lang="en-US" sz="3300" b="1" dirty="0">
                <a:solidFill>
                  <a:schemeClr val="bg1"/>
                </a:solidFill>
                <a:latin typeface="Sakkal Majalla" panose="02000000000000000000" pitchFamily="2" charset="-78"/>
                <a:cs typeface="Sakkal Majalla" panose="02000000000000000000" pitchFamily="2" charset="-78"/>
              </a:rPr>
              <a:t>Capital Market Line (CML)</a:t>
            </a:r>
            <a:endParaRPr lang="ar-SA" sz="3300" b="1" cap="small"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976979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التاسعة</a:t>
            </a:r>
          </a:p>
        </p:txBody>
      </p:sp>
      <p:sp>
        <p:nvSpPr>
          <p:cNvPr id="14" name="Rectangle 6">
            <a:extLst>
              <a:ext uri="{FF2B5EF4-FFF2-40B4-BE49-F238E27FC236}">
                <a16:creationId xmlns:a16="http://schemas.microsoft.com/office/drawing/2014/main" id="{8A76B83D-6287-4F11-8659-BE17BAAFBC39}"/>
              </a:ext>
            </a:extLst>
          </p:cNvPr>
          <p:cNvSpPr/>
          <p:nvPr/>
        </p:nvSpPr>
        <p:spPr>
          <a:xfrm>
            <a:off x="642653" y="1304625"/>
            <a:ext cx="10906697" cy="1708160"/>
          </a:xfrm>
          <a:prstGeom prst="rect">
            <a:avLst/>
          </a:prstGeom>
        </p:spPr>
        <p:txBody>
          <a:bodyPr wrap="square">
            <a:spAutoFit/>
          </a:bodyPr>
          <a:lstStyle/>
          <a:p>
            <a:pPr algn="just" rtl="1">
              <a:lnSpc>
                <a:spcPct val="150000"/>
              </a:lnSpc>
              <a:tabLst>
                <a:tab pos="4052570" algn="l"/>
              </a:tabLst>
            </a:pPr>
            <a:r>
              <a:rPr lang="ar-SA" sz="2400" dirty="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ونلاحظ أن هذا الخط يتضمن الاستثمار الخالي من الخطر ( </a:t>
            </a:r>
            <a:r>
              <a:rPr lang="en-US" sz="2400" dirty="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RF</a:t>
            </a:r>
            <a:r>
              <a:rPr lang="ar-SA" sz="2400" dirty="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 حتى لو تم الاستثمار في الأصول الخطرة، والمستثمرون لابد أن يعوضوا مقابل المخاطر الزائدة بواسطة علاوة الخطر ( </a:t>
            </a:r>
            <a:r>
              <a:rPr lang="en-US" sz="2400" dirty="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RISK PREMUM</a:t>
            </a:r>
            <a:r>
              <a:rPr lang="ar-SA" sz="2400" dirty="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 </a:t>
            </a:r>
            <a:r>
              <a:rPr lang="en-US" sz="2400" dirty="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 </a:t>
            </a:r>
            <a:r>
              <a:rPr lang="ar-SA" sz="2400" dirty="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وهي المسافة العمودية بين العائد الخالي من الخطر والنقطة ( </a:t>
            </a:r>
            <a:r>
              <a:rPr lang="en-US" sz="2400" dirty="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 M </a:t>
            </a:r>
            <a:r>
              <a:rPr lang="ar-SA" sz="2400" dirty="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 </a:t>
            </a:r>
            <a:endParaRPr lang="en-MY" sz="2400" dirty="0">
              <a:latin typeface="Sakkal Majalla" panose="02000000000000000000" pitchFamily="2" charset="-78"/>
              <a:ea typeface="Times New Roman" panose="02020603050405020304" pitchFamily="18" charset="0"/>
              <a:cs typeface="Sakkal Majalla" panose="02000000000000000000" pitchFamily="2" charset="-78"/>
            </a:endParaRPr>
          </a:p>
        </p:txBody>
      </p:sp>
      <p:sp>
        <p:nvSpPr>
          <p:cNvPr id="15" name="Rectangle 6">
            <a:extLst>
              <a:ext uri="{FF2B5EF4-FFF2-40B4-BE49-F238E27FC236}">
                <a16:creationId xmlns:a16="http://schemas.microsoft.com/office/drawing/2014/main" id="{FFF7024B-F4D0-487B-889B-818B4FB4905E}"/>
              </a:ext>
            </a:extLst>
          </p:cNvPr>
          <p:cNvSpPr/>
          <p:nvPr/>
        </p:nvSpPr>
        <p:spPr>
          <a:xfrm>
            <a:off x="6915853" y="4136427"/>
            <a:ext cx="4464685" cy="461665"/>
          </a:xfrm>
          <a:prstGeom prst="rect">
            <a:avLst/>
          </a:prstGeom>
        </p:spPr>
        <p:txBody>
          <a:bodyPr wrap="none">
            <a:spAutoFit/>
          </a:bodyPr>
          <a:lstStyle/>
          <a:p>
            <a:pPr marL="0" marR="0" algn="justLow" rtl="1">
              <a:spcBef>
                <a:spcPts val="0"/>
              </a:spcBef>
              <a:spcAft>
                <a:spcPts val="0"/>
              </a:spcAft>
              <a:tabLst>
                <a:tab pos="4052570" algn="l"/>
              </a:tabLst>
            </a:pPr>
            <a:r>
              <a:rPr lang="ar-EG" sz="2400" b="1" dirty="0">
                <a:solidFill>
                  <a:srgbClr val="0000FF"/>
                </a:solidFill>
                <a:latin typeface="Sakkal Majalla" panose="02000000000000000000" pitchFamily="2" charset="-78"/>
                <a:ea typeface="Times New Roman" panose="02020603050405020304" pitchFamily="18" charset="0"/>
                <a:cs typeface="Sakkal Majalla" panose="02000000000000000000" pitchFamily="2" charset="-78"/>
              </a:rPr>
              <a:t>ويمكن حساب ميل خط السوق بالمعادلة التالية :</a:t>
            </a:r>
            <a:endParaRPr lang="en-MY" sz="2400" b="1" dirty="0">
              <a:solidFill>
                <a:srgbClr val="0000FF"/>
              </a:solidFill>
              <a:effectLst/>
              <a:latin typeface="Sakkal Majalla" panose="02000000000000000000" pitchFamily="2" charset="-78"/>
              <a:ea typeface="Times New Roman" panose="02020603050405020304" pitchFamily="18" charset="0"/>
              <a:cs typeface="Sakkal Majalla" panose="02000000000000000000" pitchFamily="2" charset="-78"/>
            </a:endParaRPr>
          </a:p>
        </p:txBody>
      </p:sp>
      <p:pic>
        <p:nvPicPr>
          <p:cNvPr id="16" name="Picture 7">
            <a:extLst>
              <a:ext uri="{FF2B5EF4-FFF2-40B4-BE49-F238E27FC236}">
                <a16:creationId xmlns:a16="http://schemas.microsoft.com/office/drawing/2014/main" id="{B268FD27-5923-42DF-A456-9FE7E9AADE7A}"/>
              </a:ext>
            </a:extLst>
          </p:cNvPr>
          <p:cNvPicPr>
            <a:picLocks noChangeAspect="1"/>
          </p:cNvPicPr>
          <p:nvPr/>
        </p:nvPicPr>
        <p:blipFill rotWithShape="1">
          <a:blip r:embed="rId3"/>
          <a:srcRect l="53184" r="-960"/>
          <a:stretch/>
        </p:blipFill>
        <p:spPr>
          <a:xfrm>
            <a:off x="642653" y="2742437"/>
            <a:ext cx="4473526" cy="3249646"/>
          </a:xfrm>
          <a:prstGeom prst="rect">
            <a:avLst/>
          </a:prstGeom>
        </p:spPr>
      </p:pic>
      <p:sp>
        <p:nvSpPr>
          <p:cNvPr id="11" name="مستطيل 10">
            <a:extLst>
              <a:ext uri="{FF2B5EF4-FFF2-40B4-BE49-F238E27FC236}">
                <a16:creationId xmlns:a16="http://schemas.microsoft.com/office/drawing/2014/main" id="{6E76C6E5-C3DA-42D7-B1D4-766024C4B98E}"/>
              </a:ext>
            </a:extLst>
          </p:cNvPr>
          <p:cNvSpPr/>
          <p:nvPr/>
        </p:nvSpPr>
        <p:spPr>
          <a:xfrm>
            <a:off x="2597567" y="551189"/>
            <a:ext cx="6996868" cy="7688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3" name="عنوان 1">
            <a:extLst>
              <a:ext uri="{FF2B5EF4-FFF2-40B4-BE49-F238E27FC236}">
                <a16:creationId xmlns:a16="http://schemas.microsoft.com/office/drawing/2014/main" id="{900371B9-F023-4D5B-BFB1-8B71C0D25591}"/>
              </a:ext>
            </a:extLst>
          </p:cNvPr>
          <p:cNvSpPr txBox="1">
            <a:spLocks/>
          </p:cNvSpPr>
          <p:nvPr/>
        </p:nvSpPr>
        <p:spPr>
          <a:xfrm>
            <a:off x="2571128" y="39928"/>
            <a:ext cx="6996869" cy="1209830"/>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300" b="1" dirty="0">
                <a:solidFill>
                  <a:schemeClr val="bg1"/>
                </a:solidFill>
                <a:latin typeface="Sakkal Majalla" panose="02000000000000000000" pitchFamily="2" charset="-78"/>
                <a:cs typeface="Sakkal Majalla" panose="02000000000000000000" pitchFamily="2" charset="-78"/>
              </a:rPr>
              <a:t>خط سوق رأس المال </a:t>
            </a:r>
            <a:r>
              <a:rPr lang="en-US" sz="3300" b="1" dirty="0">
                <a:solidFill>
                  <a:schemeClr val="bg1"/>
                </a:solidFill>
                <a:latin typeface="Sakkal Majalla" panose="02000000000000000000" pitchFamily="2" charset="-78"/>
                <a:cs typeface="Sakkal Majalla" panose="02000000000000000000" pitchFamily="2" charset="-78"/>
              </a:rPr>
              <a:t>Capital Market Line (CML)</a:t>
            </a:r>
            <a:endParaRPr lang="ar-SA" sz="3300" b="1" cap="small"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679060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التاسعة</a:t>
            </a:r>
          </a:p>
        </p:txBody>
      </p:sp>
      <p:pic>
        <p:nvPicPr>
          <p:cNvPr id="20482" name="Picture 2" descr="Capital Market Vector Icon Which Can Be Easily Modified or Edit Stock  Vector - Illustration of capital, project: 225502302">
            <a:extLst>
              <a:ext uri="{FF2B5EF4-FFF2-40B4-BE49-F238E27FC236}">
                <a16:creationId xmlns:a16="http://schemas.microsoft.com/office/drawing/2014/main" id="{FDC458FC-A0B0-4284-AE32-A5764DB7D5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0978" y="4336999"/>
            <a:ext cx="1758936" cy="1624003"/>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a:extLst>
              <a:ext uri="{FF2B5EF4-FFF2-40B4-BE49-F238E27FC236}">
                <a16:creationId xmlns:a16="http://schemas.microsoft.com/office/drawing/2014/main" id="{C061BA6B-3FE3-4D3E-814E-674E9C943675}"/>
              </a:ext>
            </a:extLst>
          </p:cNvPr>
          <p:cNvSpPr/>
          <p:nvPr/>
        </p:nvSpPr>
        <p:spPr>
          <a:xfrm>
            <a:off x="1066800" y="1788533"/>
            <a:ext cx="10058399" cy="2262158"/>
          </a:xfrm>
          <a:prstGeom prst="rect">
            <a:avLst/>
          </a:prstGeom>
        </p:spPr>
        <p:txBody>
          <a:bodyPr wrap="square">
            <a:spAutoFit/>
          </a:bodyPr>
          <a:lstStyle/>
          <a:p>
            <a:pPr marL="342900" indent="-342900" algn="just" rtl="1">
              <a:lnSpc>
                <a:spcPct val="150000"/>
              </a:lnSpc>
              <a:buFont typeface="Arial" panose="020B0604020202020204" pitchFamily="34" charset="0"/>
              <a:buChar char="•"/>
            </a:pPr>
            <a:r>
              <a:rPr lang="ar-JO" sz="2400" b="1" dirty="0">
                <a:solidFill>
                  <a:srgbClr val="0000FF"/>
                </a:solidFill>
                <a:latin typeface="Sakkal Majalla" panose="02000000000000000000" pitchFamily="2" charset="-78"/>
                <a:cs typeface="Sakkal Majalla" panose="02000000000000000000" pitchFamily="2" charset="-78"/>
              </a:rPr>
              <a:t>خط سوق راس المال </a:t>
            </a:r>
            <a:r>
              <a:rPr lang="ar-JO" sz="2400" dirty="0">
                <a:latin typeface="Sakkal Majalla" panose="02000000000000000000" pitchFamily="2" charset="-78"/>
                <a:cs typeface="Sakkal Majalla" panose="02000000000000000000" pitchFamily="2" charset="-78"/>
              </a:rPr>
              <a:t>دائماً يملك ميل موجب</a:t>
            </a:r>
            <a:r>
              <a:rPr lang="ar-SA" sz="2400" dirty="0">
                <a:latin typeface="Sakkal Majalla" panose="02000000000000000000" pitchFamily="2" charset="-78"/>
                <a:cs typeface="Sakkal Majalla" panose="02000000000000000000" pitchFamily="2" charset="-78"/>
              </a:rPr>
              <a:t>، وذلك لأن عائد الأصول الخطرة في السوق أعلى من العائد الخالي من المخاطرة. </a:t>
            </a:r>
          </a:p>
          <a:p>
            <a:pPr marL="342900" indent="-342900" algn="just" rtl="1">
              <a:lnSpc>
                <a:spcPct val="150000"/>
              </a:lnSpc>
              <a:buFont typeface="Arial" panose="020B0604020202020204" pitchFamily="34" charset="0"/>
              <a:buChar char="•"/>
            </a:pPr>
            <a:r>
              <a:rPr lang="ar-SA" sz="2400" b="1" dirty="0">
                <a:solidFill>
                  <a:srgbClr val="0000FF"/>
                </a:solidFill>
                <a:latin typeface="Sakkal Majalla" panose="02000000000000000000" pitchFamily="2" charset="-78"/>
                <a:cs typeface="Sakkal Majalla" panose="02000000000000000000" pitchFamily="2" charset="-78"/>
              </a:rPr>
              <a:t>والميل</a:t>
            </a:r>
            <a:r>
              <a:rPr lang="ar-SA" sz="2400" dirty="0">
                <a:latin typeface="Sakkal Majalla" panose="02000000000000000000" pitchFamily="2" charset="-78"/>
                <a:cs typeface="Sakkal Majalla" panose="02000000000000000000" pitchFamily="2" charset="-78"/>
              </a:rPr>
              <a:t> هو عبارة عن الثمن الذي يتم دفعة مقابل المخاطرة على المحفظة المثلى. بمعنى كم يجب أن يزداد العائد مقابل كل وحدة زيادة في حجم الخطر.</a:t>
            </a:r>
            <a:endParaRPr lang="en-MY" sz="2400" dirty="0">
              <a:latin typeface="Sakkal Majalla" panose="02000000000000000000" pitchFamily="2" charset="-78"/>
              <a:cs typeface="Sakkal Majalla" panose="02000000000000000000" pitchFamily="2" charset="-78"/>
            </a:endParaRPr>
          </a:p>
        </p:txBody>
      </p:sp>
      <p:sp>
        <p:nvSpPr>
          <p:cNvPr id="10" name="مستطيل 9">
            <a:extLst>
              <a:ext uri="{FF2B5EF4-FFF2-40B4-BE49-F238E27FC236}">
                <a16:creationId xmlns:a16="http://schemas.microsoft.com/office/drawing/2014/main" id="{6E76C6E5-C3DA-42D7-B1D4-766024C4B98E}"/>
              </a:ext>
            </a:extLst>
          </p:cNvPr>
          <p:cNvSpPr/>
          <p:nvPr/>
        </p:nvSpPr>
        <p:spPr>
          <a:xfrm>
            <a:off x="2597567" y="551189"/>
            <a:ext cx="6996868" cy="7688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وان 1">
            <a:extLst>
              <a:ext uri="{FF2B5EF4-FFF2-40B4-BE49-F238E27FC236}">
                <a16:creationId xmlns:a16="http://schemas.microsoft.com/office/drawing/2014/main" id="{900371B9-F023-4D5B-BFB1-8B71C0D25591}"/>
              </a:ext>
            </a:extLst>
          </p:cNvPr>
          <p:cNvSpPr txBox="1">
            <a:spLocks/>
          </p:cNvSpPr>
          <p:nvPr/>
        </p:nvSpPr>
        <p:spPr>
          <a:xfrm>
            <a:off x="2571128" y="39928"/>
            <a:ext cx="6996869" cy="1209830"/>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300" b="1" dirty="0">
                <a:solidFill>
                  <a:schemeClr val="bg1"/>
                </a:solidFill>
                <a:latin typeface="Sakkal Majalla" panose="02000000000000000000" pitchFamily="2" charset="-78"/>
                <a:cs typeface="Sakkal Majalla" panose="02000000000000000000" pitchFamily="2" charset="-78"/>
              </a:rPr>
              <a:t>خط سوق رأس المال </a:t>
            </a:r>
            <a:r>
              <a:rPr lang="en-US" sz="3300" b="1" dirty="0">
                <a:solidFill>
                  <a:schemeClr val="bg1"/>
                </a:solidFill>
                <a:latin typeface="Sakkal Majalla" panose="02000000000000000000" pitchFamily="2" charset="-78"/>
                <a:cs typeface="Sakkal Majalla" panose="02000000000000000000" pitchFamily="2" charset="-78"/>
              </a:rPr>
              <a:t>Capital Market Line (CML)</a:t>
            </a:r>
            <a:endParaRPr lang="ar-SA" sz="3300" b="1" cap="small"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559514824"/>
      </p:ext>
    </p:extLst>
  </p:cSld>
  <p:clrMapOvr>
    <a:masterClrMapping/>
  </p:clrMapOvr>
</p:sld>
</file>

<file path=ppt/theme/theme1.xml><?xml version="1.0" encoding="utf-8"?>
<a:theme xmlns:a="http://schemas.openxmlformats.org/drawingml/2006/main" name="أطلس">
  <a:themeElements>
    <a:clrScheme name="Custom 6">
      <a:dk1>
        <a:sysClr val="windowText" lastClr="000000"/>
      </a:dk1>
      <a:lt1>
        <a:sysClr val="window" lastClr="FFFFFF"/>
      </a:lt1>
      <a:dk2>
        <a:srgbClr val="4E3B30"/>
      </a:dk2>
      <a:lt2>
        <a:srgbClr val="FBEEC9"/>
      </a:lt2>
      <a:accent1>
        <a:srgbClr val="333366"/>
      </a:accent1>
      <a:accent2>
        <a:srgbClr val="A5644E"/>
      </a:accent2>
      <a:accent3>
        <a:srgbClr val="04A41F"/>
      </a:accent3>
      <a:accent4>
        <a:srgbClr val="C3986D"/>
      </a:accent4>
      <a:accent5>
        <a:srgbClr val="B5B1DB"/>
      </a:accent5>
      <a:accent6>
        <a:srgbClr val="A5A5A5"/>
      </a:accent6>
      <a:hlink>
        <a:srgbClr val="AD1F1F"/>
      </a:hlink>
      <a:folHlink>
        <a:srgbClr val="FFC42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6B6228DE70F5479EC389D7DDCD1491" ma:contentTypeVersion="9" ma:contentTypeDescription="Create a new document." ma:contentTypeScope="" ma:versionID="74f92d17f084a3513c8d86786a86e51c">
  <xsd:schema xmlns:xsd="http://www.w3.org/2001/XMLSchema" xmlns:xs="http://www.w3.org/2001/XMLSchema" xmlns:p="http://schemas.microsoft.com/office/2006/metadata/properties" xmlns:ns3="1eb3fd51-1696-4624-be38-5ffb6b849aa0" targetNamespace="http://schemas.microsoft.com/office/2006/metadata/properties" ma:root="true" ma:fieldsID="b24d134c149547107dc2795a413fe02d" ns3:_="">
    <xsd:import namespace="1eb3fd51-1696-4624-be38-5ffb6b849aa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b3fd51-1696-4624-be38-5ffb6b849a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3069A23-33E1-4292-B745-482D73C132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b3fd51-1696-4624-be38-5ffb6b849a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7B6AA74-FF1E-42CE-9757-74CE75B606C2}">
  <ds:schemaRefs>
    <ds:schemaRef ds:uri="http://schemas.microsoft.com/sharepoint/v3/contenttype/forms"/>
  </ds:schemaRefs>
</ds:datastoreItem>
</file>

<file path=customXml/itemProps3.xml><?xml version="1.0" encoding="utf-8"?>
<ds:datastoreItem xmlns:ds="http://schemas.openxmlformats.org/officeDocument/2006/customXml" ds:itemID="{8A4A122E-CAB9-4956-9E08-044F6778D6FA}">
  <ds:schemaRefs>
    <ds:schemaRef ds:uri="http://purl.org/dc/dcmitype/"/>
    <ds:schemaRef ds:uri="http://schemas.microsoft.com/office/2006/metadata/properties"/>
    <ds:schemaRef ds:uri="http://schemas.microsoft.com/office/infopath/2007/PartnerControls"/>
    <ds:schemaRef ds:uri="http://schemas.microsoft.com/office/2006/documentManagement/types"/>
    <ds:schemaRef ds:uri="http://purl.org/dc/elements/1.1/"/>
    <ds:schemaRef ds:uri="http://purl.org/dc/terms/"/>
    <ds:schemaRef ds:uri="http://schemas.openxmlformats.org/package/2006/metadata/core-properties"/>
    <ds:schemaRef ds:uri="1eb3fd51-1696-4624-be38-5ffb6b849aa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TM16401371[[fn=أطلس]]</Template>
  <TotalTime>5809</TotalTime>
  <Words>1465</Words>
  <Application>Microsoft Office PowerPoint</Application>
  <PresentationFormat>شاشة عريضة</PresentationFormat>
  <Paragraphs>112</Paragraphs>
  <Slides>20</Slides>
  <Notes>0</Notes>
  <HiddenSlides>0</HiddenSlides>
  <MMClips>0</MMClips>
  <ScaleCrop>false</ScaleCrop>
  <HeadingPairs>
    <vt:vector size="8" baseType="variant">
      <vt:variant>
        <vt:lpstr>الخطوط المستخدمة</vt:lpstr>
      </vt:variant>
      <vt:variant>
        <vt:i4>8</vt:i4>
      </vt:variant>
      <vt:variant>
        <vt:lpstr>نسق</vt:lpstr>
      </vt:variant>
      <vt:variant>
        <vt:i4>1</vt:i4>
      </vt:variant>
      <vt:variant>
        <vt:lpstr>خوادم OLE مضمنة</vt:lpstr>
      </vt:variant>
      <vt:variant>
        <vt:i4>1</vt:i4>
      </vt:variant>
      <vt:variant>
        <vt:lpstr>عناوين الشرائح</vt:lpstr>
      </vt:variant>
      <vt:variant>
        <vt:i4>20</vt:i4>
      </vt:variant>
    </vt:vector>
  </HeadingPairs>
  <TitlesOfParts>
    <vt:vector size="30" baseType="lpstr">
      <vt:lpstr>Arial</vt:lpstr>
      <vt:lpstr>Calibri</vt:lpstr>
      <vt:lpstr>Calibri Light</vt:lpstr>
      <vt:lpstr>GE Thameen</vt:lpstr>
      <vt:lpstr>Rockwell</vt:lpstr>
      <vt:lpstr>Sakkal Majalla</vt:lpstr>
      <vt:lpstr>Times New Roman</vt:lpstr>
      <vt:lpstr>Wingdings</vt:lpstr>
      <vt:lpstr>أطلس</vt:lpstr>
      <vt:lpstr>Unknown</vt:lpstr>
      <vt:lpstr>2411 مال مقدمة في الاستثمار  المحاضرة التاسعة خط سوق رأس المال  Capital Market Line (CML)</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انتهت المحاضرة التاسعة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2411مال - مقدمة في الاستثمار</dc:title>
  <dc:creator>sarah alqwaizani</dc:creator>
  <cp:lastModifiedBy>maha suliman alqasim</cp:lastModifiedBy>
  <cp:revision>724</cp:revision>
  <dcterms:created xsi:type="dcterms:W3CDTF">2021-05-23T05:55:00Z</dcterms:created>
  <dcterms:modified xsi:type="dcterms:W3CDTF">2022-04-11T08:47:25Z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0x010100FD6B6228DE70F5479EC389D7DDCD1491</vt:lpwstr>
  </property>
</Properties>
</file>