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محاضرة 9 </a:t>
            </a:r>
            <a:br>
              <a:rPr lang="ar-SA" dirty="0"/>
            </a:br>
            <a:endParaRPr lang="ar-SA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11" y="2384033"/>
            <a:ext cx="9461500" cy="40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69176" y="1714500"/>
            <a:ext cx="5018024" cy="387299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ar-SA" sz="4300" b="1" dirty="0" smtClean="0">
                <a:cs typeface="+mj-cs"/>
              </a:rPr>
              <a:t>4-صحراء </a:t>
            </a:r>
            <a:r>
              <a:rPr lang="ar-SA" sz="4300" b="1" dirty="0">
                <a:cs typeface="+mj-cs"/>
              </a:rPr>
              <a:t>آسيا الوسطى</a:t>
            </a:r>
            <a:endParaRPr lang="ar-SA" sz="4300" b="1" dirty="0" smtClean="0">
              <a:solidFill>
                <a:schemeClr val="accent2">
                  <a:lumMod val="75000"/>
                </a:schemeClr>
              </a:solidFill>
              <a:cs typeface="+mj-cs"/>
            </a:endParaRPr>
          </a:p>
          <a:p>
            <a:pPr algn="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تتميز باختلاف مناخها 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  <a:cs typeface="+mj-cs"/>
              </a:rPr>
              <a:t>ح</a:t>
            </a: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يث تقسم إلى :</a:t>
            </a:r>
          </a:p>
          <a:p>
            <a:pPr algn="r"/>
            <a:r>
              <a:rPr lang="ar-SA" sz="2400" b="1" dirty="0" smtClean="0">
                <a:solidFill>
                  <a:schemeClr val="tx1"/>
                </a:solidFill>
                <a:cs typeface="+mj-cs"/>
              </a:rPr>
              <a:t>ـ </a:t>
            </a:r>
            <a:r>
              <a:rPr lang="ar-SA" sz="2400" b="1" dirty="0" smtClean="0">
                <a:solidFill>
                  <a:srgbClr val="00B050"/>
                </a:solidFill>
                <a:cs typeface="+mj-cs"/>
              </a:rPr>
              <a:t>شمالية (جنوب كازاخستان ) </a:t>
            </a:r>
            <a:r>
              <a:rPr lang="ar-SA" sz="2400" b="1" dirty="0" smtClean="0">
                <a:solidFill>
                  <a:schemeClr val="tx1"/>
                </a:solidFill>
                <a:cs typeface="+mj-cs"/>
              </a:rPr>
              <a:t>: تسقط فيها الامطار على مدار السنة تقريباً .</a:t>
            </a:r>
          </a:p>
          <a:p>
            <a:pPr algn="r"/>
            <a:r>
              <a:rPr lang="ar-SA" sz="2400" b="1" dirty="0" smtClean="0">
                <a:solidFill>
                  <a:srgbClr val="00B050"/>
                </a:solidFill>
                <a:cs typeface="+mj-cs"/>
              </a:rPr>
              <a:t>ـ جنوبية  </a:t>
            </a:r>
            <a:r>
              <a:rPr lang="ar-SA" sz="2400" b="1" dirty="0" smtClean="0">
                <a:solidFill>
                  <a:schemeClr val="tx1"/>
                </a:solidFill>
                <a:cs typeface="+mj-cs"/>
              </a:rPr>
              <a:t>: تسقط فيها الأمطار في الشتاء والربيع .</a:t>
            </a:r>
          </a:p>
          <a:p>
            <a:pPr algn="r"/>
            <a:r>
              <a:rPr lang="ar-SA" sz="2400" b="1" u="sng" dirty="0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حسب طبيعة التربة تقسم هذه الصحاري إلى :</a:t>
            </a:r>
          </a:p>
          <a:p>
            <a:pPr algn="r"/>
            <a:r>
              <a:rPr lang="ar-SA" sz="2400" b="1" dirty="0" smtClean="0">
                <a:solidFill>
                  <a:schemeClr val="tx1"/>
                </a:solidFill>
                <a:cs typeface="+mj-cs"/>
              </a:rPr>
              <a:t>ـ صحاري طينية .</a:t>
            </a:r>
          </a:p>
          <a:p>
            <a:pPr algn="r"/>
            <a:r>
              <a:rPr lang="ar-SA" sz="2400" b="1" dirty="0" smtClean="0">
                <a:solidFill>
                  <a:schemeClr val="tx1"/>
                </a:solidFill>
                <a:cs typeface="+mj-cs"/>
              </a:rPr>
              <a:t>ـ صحاري رملية. </a:t>
            </a:r>
          </a:p>
          <a:p>
            <a:pPr algn="r"/>
            <a:r>
              <a:rPr lang="ar-SA" sz="2400" b="1" dirty="0" smtClean="0">
                <a:solidFill>
                  <a:schemeClr val="tx1"/>
                </a:solidFill>
                <a:cs typeface="+mj-cs"/>
              </a:rPr>
              <a:t>ـ صحاري ملحية. </a:t>
            </a:r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1358900" y="1003300"/>
            <a:ext cx="3797300" cy="622300"/>
          </a:xfrm>
        </p:spPr>
        <p:txBody>
          <a:bodyPr/>
          <a:lstStyle/>
          <a:p>
            <a:pPr algn="ctr"/>
            <a:r>
              <a:rPr lang="ar-SA" sz="2800" b="1" dirty="0" smtClean="0">
                <a:cs typeface="Akhbar MT" pitchFamily="2" charset="-78"/>
              </a:rPr>
              <a:t>صحراء آسيا الوسطى</a:t>
            </a:r>
            <a:endParaRPr lang="ar-SA" sz="2800" b="1" dirty="0">
              <a:cs typeface="Akhbar MT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17" y="1714500"/>
            <a:ext cx="4177983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078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942" r="-775"/>
          <a:stretch/>
        </p:blipFill>
        <p:spPr>
          <a:xfrm>
            <a:off x="2675677" y="4813127"/>
            <a:ext cx="2076946" cy="1508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868805" y="1172190"/>
            <a:ext cx="7188212" cy="5829300"/>
          </a:xfrm>
        </p:spPr>
        <p:txBody>
          <a:bodyPr>
            <a:noAutofit/>
          </a:bodyPr>
          <a:lstStyle/>
          <a:p>
            <a:r>
              <a:rPr lang="ar-SA" sz="2000" b="1" u="sng" dirty="0" smtClean="0">
                <a:solidFill>
                  <a:srgbClr val="00B050"/>
                </a:solidFill>
                <a:cs typeface="+mj-cs"/>
              </a:rPr>
              <a:t>تتميز الصحاري الطينية بانتشار :</a:t>
            </a:r>
          </a:p>
          <a:p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ـ الشيح       </a:t>
            </a:r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                     </a:t>
            </a:r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ـ أنواع الفصيلة السرمقية .مثل : العجرم ، الغضا</a:t>
            </a:r>
          </a:p>
          <a:p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ـ الأعشاب الحولية     </a:t>
            </a:r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         </a:t>
            </a:r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ـ الأعشاب المعمّرة . </a:t>
            </a:r>
            <a:endParaRPr lang="ar-SA" sz="2000" b="1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r>
              <a:rPr lang="ar-SA" sz="2000" b="1" dirty="0" smtClean="0">
                <a:solidFill>
                  <a:srgbClr val="00B050"/>
                </a:solidFill>
                <a:cs typeface="+mj-cs"/>
              </a:rPr>
              <a:t>ونجد في الصحاري الملحية ، التي تنتشر على ضفاف نهري أموداربا وسيرداريا 0 جيحون وسيحون ) وفي المناطق المنخفضة :</a:t>
            </a:r>
          </a:p>
          <a:p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ـ النباتات الملحية ، وقسم من هذه النباتات عصاري  . </a:t>
            </a:r>
          </a:p>
          <a:p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ـ أنواع مفرزة للأملاح والتي تشكل بعد جفافها بلورات ملحية على سطح الأوراق . مثل : الطرفة . </a:t>
            </a:r>
            <a:r>
              <a:rPr lang="ar-SA" sz="2000" b="1" dirty="0">
                <a:solidFill>
                  <a:schemeClr val="bg2">
                    <a:lumMod val="50000"/>
                  </a:schemeClr>
                </a:solidFill>
                <a:cs typeface="+mj-cs"/>
              </a:rPr>
              <a:t>وتوجد بعض المناطق التي لا تحوي أي نوع نباتي وذلك لارتفاع ملوحة التربة . </a:t>
            </a:r>
            <a:endParaRPr lang="ar-SA" sz="2000" b="1" dirty="0" smtClean="0">
              <a:solidFill>
                <a:schemeClr val="bg2">
                  <a:lumMod val="75000"/>
                </a:schemeClr>
              </a:solidFill>
              <a:cs typeface="+mj-cs"/>
            </a:endParaRPr>
          </a:p>
          <a:p>
            <a:r>
              <a:rPr lang="ar-SA" sz="2000" b="1" dirty="0" smtClean="0">
                <a:solidFill>
                  <a:srgbClr val="00B050"/>
                </a:solidFill>
                <a:cs typeface="+mj-cs"/>
              </a:rPr>
              <a:t>ـ وتشكل الصحاري الرملية القسم الأكبر من صحارى آسيا الوسطى </a:t>
            </a:r>
            <a:endParaRPr lang="ar-SA" sz="2000" b="1" dirty="0" smtClean="0">
              <a:solidFill>
                <a:srgbClr val="00B050"/>
              </a:solidFill>
              <a:cs typeface="+mj-cs"/>
            </a:endParaRPr>
          </a:p>
          <a:p>
            <a:r>
              <a:rPr lang="ar-SA" sz="2000" b="1" dirty="0" smtClean="0">
                <a:solidFill>
                  <a:srgbClr val="00B050"/>
                </a:solidFill>
                <a:cs typeface="+mj-cs"/>
              </a:rPr>
              <a:t> </a:t>
            </a:r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وهي ذات غطاء نباتي أكثر كثافة من بقية الصحارى الأخرى </a:t>
            </a:r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ويعود هذ إلى أن التربة الرملية تمتص كل المياه التي تسقط عليها ، كما أن الخاصية الشعرية عندها ضعيفة ولهذا لا تجف إلى أعماق كبيرة ، كما أن البخار الموجود بين حبيبات الرمل يمكن أن يتكثف ليلاً عندما تنخفض درجة حرارة التربة ويؤدي لزيادة الرطوبة </a:t>
            </a:r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.</a:t>
            </a:r>
          </a:p>
          <a:p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مثل : النباتات العشبية ، الأرطى، الطرفة ، الغضا . </a:t>
            </a:r>
          </a:p>
          <a:p>
            <a:endParaRPr lang="ar-SA" sz="1800" b="1" dirty="0" smtClean="0">
              <a:solidFill>
                <a:schemeClr val="bg2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6" y="677333"/>
            <a:ext cx="2382885" cy="1561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920" y="1769473"/>
            <a:ext cx="2300570" cy="1723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6" y="3364090"/>
            <a:ext cx="2636755" cy="1975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323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114345" y="1347795"/>
            <a:ext cx="5211159" cy="1554724"/>
          </a:xfrm>
        </p:spPr>
        <p:txBody>
          <a:bodyPr/>
          <a:lstStyle/>
          <a:p>
            <a:pPr algn="ctr"/>
            <a:r>
              <a:rPr lang="ar-SA" sz="6000" dirty="0" smtClean="0">
                <a:cs typeface="DecoType Naskh Extensions" panose="02010400000000000000" pitchFamily="2" charset="-78"/>
              </a:rPr>
              <a:t>أهم الصحاري بالعالم </a:t>
            </a:r>
            <a:endParaRPr lang="ar-SA" sz="6000" dirty="0">
              <a:cs typeface="DecoType Naskh Extensions" panose="020104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9" y="654754"/>
            <a:ext cx="5561806" cy="2363795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4865511" y="3027598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defRPr/>
            </a:pPr>
            <a:endParaRPr lang="en-US" sz="2400" dirty="0">
              <a:solidFill>
                <a:srgbClr val="663300"/>
              </a:solidFill>
              <a:cs typeface="+mj-cs"/>
            </a:endParaRPr>
          </a:p>
          <a:p>
            <a:pPr algn="r" rtl="1">
              <a:defRPr/>
            </a:pPr>
            <a:r>
              <a:rPr lang="ar-SA" sz="24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+mj-cs"/>
              </a:rPr>
              <a:t>١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+mj-cs"/>
              </a:rPr>
              <a:t>-</a:t>
            </a:r>
            <a:r>
              <a:rPr lang="ar-SA" sz="24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+mj-cs"/>
              </a:rPr>
              <a:t>الصحراء الكبرى  </a:t>
            </a:r>
            <a:endParaRPr lang="ar-SA" sz="2400" b="1" dirty="0" smtClean="0">
              <a:solidFill>
                <a:schemeClr val="accent1">
                  <a:lumMod val="20000"/>
                  <a:lumOff val="80000"/>
                </a:schemeClr>
              </a:solidFill>
              <a:cs typeface="+mj-cs"/>
            </a:endParaRPr>
          </a:p>
          <a:p>
            <a:pPr algn="r" rtl="1">
              <a:defRPr/>
            </a:pPr>
            <a:r>
              <a:rPr lang="ar-SA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2-الصحراء </a:t>
            </a:r>
            <a:r>
              <a:rPr lang="ar-SA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العربية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r" rtl="1">
              <a:defRPr/>
            </a:pPr>
            <a:r>
              <a:rPr lang="ar-SA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+mj-cs"/>
              </a:rPr>
              <a:t> </a:t>
            </a:r>
            <a:r>
              <a:rPr lang="ar-SA" sz="24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+mj-cs"/>
              </a:rPr>
              <a:t>  </a:t>
            </a:r>
          </a:p>
          <a:p>
            <a:pPr algn="r" rtl="1">
              <a:defRPr/>
            </a:pPr>
            <a:r>
              <a:rPr lang="ar-SA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+mj-cs"/>
              </a:rPr>
              <a:t>3-صحراء </a:t>
            </a:r>
            <a:r>
              <a:rPr lang="ar-SA" sz="24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+mj-cs"/>
              </a:rPr>
              <a:t>امريكا الوسطى و الشمالية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  <a:cs typeface="+mj-cs"/>
            </a:endParaRPr>
          </a:p>
          <a:p>
            <a:pPr algn="r" rtl="1">
              <a:defRPr/>
            </a:pPr>
            <a:r>
              <a:rPr lang="ar-SA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+mj-cs"/>
              </a:rPr>
              <a:t>4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+mj-cs"/>
              </a:rPr>
              <a:t>-</a:t>
            </a:r>
            <a:r>
              <a:rPr lang="ar-SA" sz="24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+mj-cs"/>
              </a:rPr>
              <a:t>صحراء اسيا الوسطى </a:t>
            </a:r>
          </a:p>
          <a:p>
            <a:pPr algn="r" rtl="1">
              <a:defRPr/>
            </a:pPr>
            <a:r>
              <a:rPr lang="ar-SA" sz="24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+mj-cs"/>
              </a:rPr>
              <a:t> </a:t>
            </a:r>
            <a:r>
              <a:rPr lang="ar-SA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cs typeface="+mj-cs"/>
              </a:rPr>
              <a:t>ص167-171</a:t>
            </a:r>
            <a:endParaRPr lang="ar-SA" sz="3200" b="1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64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558844" y="1104899"/>
            <a:ext cx="4903061" cy="5101021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ar-SA" sz="4600" b="1" u="sng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1-الصحراء </a:t>
            </a:r>
            <a:r>
              <a:rPr lang="ar-SA" sz="4600" b="1" u="sng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الكبرى </a:t>
            </a:r>
            <a:endParaRPr lang="ar-SA" sz="1800" dirty="0" smtClean="0">
              <a:solidFill>
                <a:schemeClr val="accent4">
                  <a:lumMod val="75000"/>
                </a:schemeClr>
              </a:solidFill>
              <a:cs typeface="+mj-cs"/>
            </a:endParaRPr>
          </a:p>
          <a:p>
            <a:pPr algn="ctr"/>
            <a:r>
              <a:rPr lang="ar-SA" sz="3200" b="1" dirty="0" smtClean="0">
                <a:solidFill>
                  <a:schemeClr val="accent4">
                    <a:lumMod val="75000"/>
                  </a:schemeClr>
                </a:solidFill>
                <a:cs typeface="+mj-cs"/>
              </a:rPr>
              <a:t>تمتد الصحراء الكبرى على مساحات واسعة في شمال أفريقيا ، وتقدّر مساحتها بحوالي 9 مليون كم² وتختلف الأمطار فيها من منطقة إلى أخرى سواء في فترة سقوطها أو كميتها .</a:t>
            </a:r>
          </a:p>
          <a:p>
            <a:pPr algn="r"/>
            <a:r>
              <a:rPr lang="ar-SA" sz="3200" b="1" dirty="0" smtClean="0">
                <a:solidFill>
                  <a:srgbClr val="00B050"/>
                </a:solidFill>
                <a:cs typeface="+mj-cs"/>
              </a:rPr>
              <a:t>ـ </a:t>
            </a:r>
            <a:r>
              <a:rPr lang="ar-SA" sz="3200" b="1" u="sng" dirty="0" smtClean="0">
                <a:solidFill>
                  <a:srgbClr val="00B050"/>
                </a:solidFill>
                <a:cs typeface="+mj-cs"/>
              </a:rPr>
              <a:t>في الصحراء الجزائرية </a:t>
            </a:r>
            <a:r>
              <a:rPr lang="ar-SA" sz="3200" b="1" dirty="0" smtClean="0">
                <a:solidFill>
                  <a:srgbClr val="00B050"/>
                </a:solidFill>
                <a:cs typeface="+mj-cs"/>
              </a:rPr>
              <a:t>: </a:t>
            </a:r>
            <a:r>
              <a:rPr lang="ar-S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تسقط الأمطار بشكل أساسي في الخريف والربيع .</a:t>
            </a:r>
          </a:p>
          <a:p>
            <a:pPr algn="r"/>
            <a:r>
              <a:rPr lang="ar-SA" sz="3200" b="1" dirty="0" smtClean="0">
                <a:solidFill>
                  <a:srgbClr val="00B050"/>
                </a:solidFill>
                <a:cs typeface="+mj-cs"/>
              </a:rPr>
              <a:t>ـ </a:t>
            </a:r>
            <a:r>
              <a:rPr lang="ar-SA" sz="3200" b="1" u="sng" dirty="0" smtClean="0">
                <a:solidFill>
                  <a:srgbClr val="00B050"/>
                </a:solidFill>
                <a:cs typeface="+mj-cs"/>
              </a:rPr>
              <a:t>في الصحراء الليبية والمصرية </a:t>
            </a:r>
            <a:r>
              <a:rPr lang="ar-S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: لا يُلاحظ قاعدة عامة لسقوط الأمطار ، وهي نادرة بشكل عام .</a:t>
            </a:r>
          </a:p>
          <a:p>
            <a:pPr algn="r"/>
            <a:r>
              <a:rPr lang="ar-SA" sz="3200" b="1" dirty="0" smtClean="0">
                <a:solidFill>
                  <a:schemeClr val="tx1"/>
                </a:solidFill>
                <a:cs typeface="+mj-cs"/>
              </a:rPr>
              <a:t>درجة الحرارة مرتفعة وتتراوح </a:t>
            </a:r>
            <a:r>
              <a:rPr lang="ar-SA" sz="3200" b="1" dirty="0" smtClean="0">
                <a:solidFill>
                  <a:srgbClr val="00B050"/>
                </a:solidFill>
                <a:cs typeface="+mj-cs"/>
              </a:rPr>
              <a:t>بين7.5</a:t>
            </a:r>
            <a:r>
              <a:rPr lang="en-US" sz="3200" b="1" dirty="0" smtClean="0">
                <a:solidFill>
                  <a:srgbClr val="00B050"/>
                </a:solidFill>
                <a:cs typeface="+mj-cs"/>
              </a:rPr>
              <a:t>º</a:t>
            </a:r>
            <a:r>
              <a:rPr lang="ar-SA" sz="3200" b="1" dirty="0" smtClean="0">
                <a:solidFill>
                  <a:srgbClr val="00B050"/>
                </a:solidFill>
                <a:cs typeface="+mj-cs"/>
              </a:rPr>
              <a:t>م شتاءً و 52.4</a:t>
            </a:r>
            <a:r>
              <a:rPr lang="en-US" sz="3200" b="1" dirty="0" smtClean="0">
                <a:solidFill>
                  <a:srgbClr val="00B050"/>
                </a:solidFill>
                <a:cs typeface="+mj-cs"/>
              </a:rPr>
              <a:t>º</a:t>
            </a:r>
            <a:r>
              <a:rPr lang="ar-SA" sz="3200" b="1" dirty="0" smtClean="0">
                <a:solidFill>
                  <a:srgbClr val="00B050"/>
                </a:solidFill>
                <a:cs typeface="+mj-cs"/>
              </a:rPr>
              <a:t> م صيفاً .</a:t>
            </a:r>
          </a:p>
          <a:p>
            <a:pPr algn="r"/>
            <a:r>
              <a:rPr lang="ar-SA" sz="3200" b="1" dirty="0" smtClean="0">
                <a:solidFill>
                  <a:schemeClr val="tx1"/>
                </a:solidFill>
                <a:cs typeface="+mj-cs"/>
              </a:rPr>
              <a:t>درجة حرارة سطح التربة تصل في الصيف إلى </a:t>
            </a:r>
            <a:r>
              <a:rPr lang="ar-SA" sz="3200" b="1" dirty="0" smtClean="0">
                <a:solidFill>
                  <a:srgbClr val="00B050"/>
                </a:solidFill>
                <a:cs typeface="+mj-cs"/>
              </a:rPr>
              <a:t>69.8ـ 74.4 درجة مئوية</a:t>
            </a:r>
            <a:r>
              <a:rPr lang="ar-SA" sz="2100" b="1" dirty="0" smtClean="0">
                <a:solidFill>
                  <a:srgbClr val="00B050"/>
                </a:solidFill>
                <a:cs typeface="+mj-cs"/>
              </a:rPr>
              <a:t>.</a:t>
            </a:r>
            <a:endParaRPr lang="ar-SA" dirty="0">
              <a:solidFill>
                <a:srgbClr val="00B050"/>
              </a:solidFill>
              <a:cs typeface="+mj-cs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996067"/>
            <a:ext cx="3594100" cy="4036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1511300" y="1104900"/>
            <a:ext cx="35179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bg2"/>
                </a:solidFill>
                <a:cs typeface="Akhbar MT" pitchFamily="2" charset="-78"/>
              </a:rPr>
              <a:t>الصحراء الكبرى </a:t>
            </a:r>
            <a:endParaRPr lang="ar-SA" sz="3200" b="1" dirty="0">
              <a:solidFill>
                <a:schemeClr val="bg2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10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950823" y="251369"/>
            <a:ext cx="5824422" cy="6003734"/>
          </a:xfrm>
        </p:spPr>
        <p:txBody>
          <a:bodyPr/>
          <a:lstStyle/>
          <a:p>
            <a:pPr algn="r"/>
            <a:r>
              <a:rPr lang="ar-SA" sz="1800" dirty="0" smtClean="0"/>
              <a:t> ـ</a:t>
            </a:r>
            <a:r>
              <a:rPr lang="ar-SA" sz="1800" dirty="0" smtClean="0">
                <a:solidFill>
                  <a:srgbClr val="FF0000"/>
                </a:solidFill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فلورة الصحراء الكبرى فقيرة بالأنواع النباتية ويعتقد </a:t>
            </a:r>
            <a:r>
              <a:rPr lang="en-US" dirty="0" smtClean="0">
                <a:solidFill>
                  <a:schemeClr val="tx1"/>
                </a:solidFill>
              </a:rPr>
              <a:t>Ozenda </a:t>
            </a:r>
            <a:r>
              <a:rPr lang="ar-SA" dirty="0" smtClean="0">
                <a:solidFill>
                  <a:schemeClr val="tx1"/>
                </a:solidFill>
              </a:rPr>
              <a:t> (1958 ) أن فلورة الصحراء الكبرى من المحيط الأطلسي إلى البحر الأحمر تحتوي على </a:t>
            </a:r>
            <a:r>
              <a:rPr lang="ar-SA" dirty="0" smtClean="0">
                <a:solidFill>
                  <a:srgbClr val="FF0000"/>
                </a:solidFill>
              </a:rPr>
              <a:t>1200 نوع نباتي زهري .</a:t>
            </a:r>
            <a:r>
              <a:rPr lang="ar-SA" dirty="0" smtClean="0">
                <a:solidFill>
                  <a:schemeClr val="tx1"/>
                </a:solidFill>
              </a:rPr>
              <a:t/>
            </a:r>
            <a:br>
              <a:rPr lang="ar-SA" dirty="0" smtClean="0">
                <a:solidFill>
                  <a:schemeClr val="tx1"/>
                </a:solidFill>
              </a:rPr>
            </a:br>
            <a:r>
              <a:rPr lang="ar-SA" dirty="0" smtClean="0">
                <a:solidFill>
                  <a:schemeClr val="tx1"/>
                </a:solidFill>
              </a:rPr>
              <a:t/>
            </a:r>
            <a:br>
              <a:rPr lang="ar-SA" dirty="0" smtClean="0">
                <a:solidFill>
                  <a:schemeClr val="tx1"/>
                </a:solidFill>
              </a:rPr>
            </a:b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ـ وفي بعض المناطق تكاد الحياة النباتية أن تكون معدومة فقد وجد الباحث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Monod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 (1958 ) على مساحة قدرها 50 ألف كم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º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SA" dirty="0" smtClean="0">
                <a:solidFill>
                  <a:srgbClr val="FF0000"/>
                </a:solidFill>
              </a:rPr>
              <a:t>سبعة أنواع نباتات زهرية  فقط .</a:t>
            </a:r>
            <a:br>
              <a:rPr lang="ar-SA" dirty="0" smtClean="0">
                <a:solidFill>
                  <a:srgbClr val="FF0000"/>
                </a:solidFill>
              </a:rPr>
            </a:br>
            <a:r>
              <a:rPr lang="ar-SA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ar-SA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ar-SA" dirty="0" smtClean="0">
                <a:solidFill>
                  <a:schemeClr val="accent4">
                    <a:lumMod val="50000"/>
                  </a:schemeClr>
                </a:solidFill>
              </a:rPr>
              <a:t>ـ </a:t>
            </a:r>
            <a:r>
              <a:rPr lang="ar-SA" dirty="0" smtClean="0">
                <a:solidFill>
                  <a:srgbClr val="00B050"/>
                </a:solidFill>
              </a:rPr>
              <a:t>في حين أن بعض المناطق غنية نسبياً بالنباتات إذ وجد على مساحة تقدر ب 200 ألف كم </a:t>
            </a:r>
            <a:r>
              <a:rPr lang="en-US" dirty="0" smtClean="0">
                <a:solidFill>
                  <a:srgbClr val="00B050"/>
                </a:solidFill>
              </a:rPr>
              <a:t>º</a:t>
            </a:r>
            <a:r>
              <a:rPr lang="ar-SA" dirty="0" smtClean="0">
                <a:solidFill>
                  <a:srgbClr val="00B050"/>
                </a:solidFill>
              </a:rPr>
              <a:t> حوالي 568 نوعاً نباتيا ً </a:t>
            </a:r>
            <a:r>
              <a:rPr lang="ar-SA" sz="1800" dirty="0" smtClean="0">
                <a:solidFill>
                  <a:srgbClr val="00B050"/>
                </a:solidFill>
              </a:rPr>
              <a:t>.</a:t>
            </a:r>
            <a:endParaRPr lang="ar-SA" sz="1800" dirty="0">
              <a:solidFill>
                <a:srgbClr val="00B05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10" y="791101"/>
            <a:ext cx="3104445" cy="232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22" y="3968074"/>
            <a:ext cx="3173871" cy="237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41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النباتات المتواجدة في الصحراء الكبرى </a:t>
            </a:r>
            <a:br>
              <a:rPr lang="ar-SA" dirty="0" smtClean="0"/>
            </a:br>
            <a:r>
              <a:rPr lang="ar-SA" dirty="0" smtClean="0"/>
              <a:t>(تكثر حول الواحات </a:t>
            </a:r>
            <a:r>
              <a:rPr lang="ar-SA" dirty="0" smtClean="0">
                <a:cs typeface="Akhbar MT" pitchFamily="2" charset="-78"/>
              </a:rPr>
              <a:t>)</a:t>
            </a:r>
            <a:endParaRPr lang="ar-SA" dirty="0">
              <a:cs typeface="Akhbar MT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52" b="10381"/>
          <a:stretch/>
        </p:blipFill>
        <p:spPr>
          <a:xfrm>
            <a:off x="695325" y="2371725"/>
            <a:ext cx="2217321" cy="2162175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189497" y="4565521"/>
            <a:ext cx="32289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cs typeface="Akhbar MT" pitchFamily="2" charset="-78"/>
              </a:rPr>
              <a:t>النخيل </a:t>
            </a:r>
            <a:endParaRPr lang="ar-SA" sz="1600" b="1" dirty="0">
              <a:solidFill>
                <a:schemeClr val="accent2">
                  <a:lumMod val="50000"/>
                </a:schemeClr>
              </a:solidFill>
              <a:cs typeface="Akhbar MT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035090" y="4667122"/>
            <a:ext cx="21796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cs typeface="Akhbar MT" pitchFamily="2" charset="-78"/>
              </a:rPr>
              <a:t>نبات الدوم </a:t>
            </a:r>
            <a:endParaRPr lang="ar-SA" b="1" dirty="0">
              <a:solidFill>
                <a:schemeClr val="accent2">
                  <a:lumMod val="50000"/>
                </a:schemeClr>
              </a:solidFill>
              <a:cs typeface="Akhbar MT" pitchFamily="2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88" y="2371724"/>
            <a:ext cx="2214473" cy="216217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4948" r="6092" b="5729"/>
          <a:stretch/>
        </p:blipFill>
        <p:spPr>
          <a:xfrm>
            <a:off x="5816600" y="2371724"/>
            <a:ext cx="2451100" cy="2162175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2806115" y="4680209"/>
            <a:ext cx="32289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cs typeface="Akhbar MT" pitchFamily="2" charset="-78"/>
              </a:rPr>
              <a:t>جنس الأكاشيا (يستخرج منها المواد الصمغية </a:t>
            </a:r>
            <a:endParaRPr lang="ar-SA" sz="1400" b="1" dirty="0">
              <a:solidFill>
                <a:schemeClr val="accent2">
                  <a:lumMod val="50000"/>
                </a:schemeClr>
              </a:solidFill>
              <a:cs typeface="Akhbar MT" pitchFamily="2" charset="-78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00" y="2371724"/>
            <a:ext cx="2625266" cy="2162175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8782614" y="4667122"/>
            <a:ext cx="21796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cs typeface="Akhbar MT" pitchFamily="2" charset="-78"/>
              </a:rPr>
              <a:t>الأنواع العشبية الحولية </a:t>
            </a:r>
            <a:endParaRPr lang="ar-SA" b="1" dirty="0">
              <a:solidFill>
                <a:schemeClr val="accent2">
                  <a:lumMod val="50000"/>
                </a:schemeClr>
              </a:solidFill>
              <a:cs typeface="Akhbar MT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5525" r="7303" b="15109"/>
          <a:stretch/>
        </p:blipFill>
        <p:spPr>
          <a:xfrm>
            <a:off x="448848" y="4920360"/>
            <a:ext cx="2150662" cy="1570437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695325" y="6546282"/>
            <a:ext cx="16510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cs typeface="Akhbar MT" pitchFamily="2" charset="-78"/>
              </a:rPr>
              <a:t>النجيليات </a:t>
            </a:r>
            <a:endParaRPr lang="ar-SA" b="1" dirty="0">
              <a:solidFill>
                <a:schemeClr val="accent2">
                  <a:lumMod val="50000"/>
                </a:schemeClr>
              </a:solidFill>
              <a:cs typeface="Akhbar MT" pitchFamily="2" charset="-78"/>
            </a:endParaRPr>
          </a:p>
        </p:txBody>
      </p:sp>
      <p:sp>
        <p:nvSpPr>
          <p:cNvPr id="17" name="معين 16"/>
          <p:cNvSpPr/>
          <p:nvPr/>
        </p:nvSpPr>
        <p:spPr>
          <a:xfrm>
            <a:off x="2912646" y="4860206"/>
            <a:ext cx="6485053" cy="2071882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5">
                    <a:lumMod val="50000"/>
                  </a:schemeClr>
                </a:solidFill>
                <a:cs typeface="+mj-cs"/>
              </a:rPr>
              <a:t>وينعدم في بعض المناطق وخاصة وسط الصحراء الكبرى وجود النباتات على مساحات واسعة .</a:t>
            </a:r>
          </a:p>
          <a:p>
            <a:pPr algn="ctr"/>
            <a:endParaRPr lang="ar-SA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19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479176" y="2022122"/>
            <a:ext cx="5603967" cy="3745992"/>
          </a:xfrm>
        </p:spPr>
        <p:txBody>
          <a:bodyPr>
            <a:noAutofit/>
          </a:bodyPr>
          <a:lstStyle/>
          <a:p>
            <a:pPr algn="r"/>
            <a:r>
              <a:rPr lang="ar-SA" sz="3200" u="sng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2-الصحراء </a:t>
            </a:r>
            <a:r>
              <a:rPr lang="ar-SA" sz="3200" u="sng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العربية </a:t>
            </a:r>
            <a:endParaRPr lang="ar-SA" sz="3200" b="1" u="sng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algn="r"/>
            <a:r>
              <a:rPr lang="ar-SA" sz="2400" b="1" u="sng" dirty="0" smtClean="0">
                <a:solidFill>
                  <a:schemeClr val="accent4">
                    <a:lumMod val="75000"/>
                  </a:schemeClr>
                </a:solidFill>
                <a:cs typeface="+mj-cs"/>
              </a:rPr>
              <a:t>تشمل الصحراء العربية عدة مناطق أغلبها ذات تربة رملية :</a:t>
            </a:r>
          </a:p>
          <a:p>
            <a:pPr algn="r"/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ـ الربع الخالي             ـ النفود الكبرى   </a:t>
            </a:r>
          </a:p>
          <a:p>
            <a:pPr algn="r"/>
            <a:r>
              <a:rPr lang="ar-SA" sz="2400" b="1" dirty="0">
                <a:solidFill>
                  <a:schemeClr val="tx2">
                    <a:lumMod val="75000"/>
                  </a:schemeClr>
                </a:solidFill>
                <a:cs typeface="+mj-cs"/>
              </a:rPr>
              <a:t>ـ</a:t>
            </a:r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 النفود الصغرى          ـ الحساء </a:t>
            </a:r>
          </a:p>
          <a:p>
            <a:pPr algn="r"/>
            <a:r>
              <a:rPr lang="ar-SA" b="1" dirty="0" smtClean="0">
                <a:solidFill>
                  <a:schemeClr val="accent4">
                    <a:lumMod val="75000"/>
                  </a:schemeClr>
                </a:solidFill>
                <a:cs typeface="+mj-cs"/>
              </a:rPr>
              <a:t>وفي الطرف الشمالي للجزيرة العربية توجد بادية الشام ، ويحد صحارى شبه الجزيرة العربية من الغرب جبال الحجاز وعسير المجاورة للبحر الأحمر .</a:t>
            </a:r>
            <a:endParaRPr lang="ar-SA" b="1" dirty="0">
              <a:solidFill>
                <a:schemeClr val="accent4">
                  <a:lumMod val="75000"/>
                </a:schemeClr>
              </a:solidFill>
              <a:cs typeface="+mj-cs"/>
            </a:endParaRPr>
          </a:p>
          <a:p>
            <a:pPr algn="r"/>
            <a:r>
              <a:rPr lang="ar-SA" b="1" dirty="0" smtClean="0">
                <a:solidFill>
                  <a:schemeClr val="accent4">
                    <a:lumMod val="75000"/>
                  </a:schemeClr>
                </a:solidFill>
                <a:cs typeface="+mj-cs"/>
              </a:rPr>
              <a:t>ـ </a:t>
            </a:r>
            <a:r>
              <a:rPr lang="ar-SA" b="1" dirty="0" smtClean="0">
                <a:solidFill>
                  <a:srgbClr val="00B050"/>
                </a:solidFill>
                <a:cs typeface="+mj-cs"/>
              </a:rPr>
              <a:t>يتميز مناخ الصحراء العربية  بصيف حار جاف وشتاء دافئ نسبياً والأمطار قليلة . </a:t>
            </a:r>
          </a:p>
          <a:p>
            <a:pPr algn="r"/>
            <a:r>
              <a:rPr lang="ar-SA" b="1" dirty="0" smtClean="0">
                <a:solidFill>
                  <a:schemeClr val="accent4">
                    <a:lumMod val="75000"/>
                  </a:schemeClr>
                </a:solidFill>
                <a:cs typeface="+mj-cs"/>
              </a:rPr>
              <a:t>ـ تحتل بادية الشام مساحة صغيرة بالمقارنة مع المناطق الجنوبية من شبه الجزيرة العربية ومناخها حار صيفاً ودافئ شتاءً ، ولكن تنخفض درجة الحرارة في الشتاء تحت الصفر كل عام تقريباً ومتوسط الأمطار السنوية 100-200 مم وتشكل النباتات مراع جيدة في السنوات الرطبة </a:t>
            </a:r>
            <a:r>
              <a:rPr lang="ar-SA" sz="2400" b="1" dirty="0" smtClean="0">
                <a:solidFill>
                  <a:schemeClr val="accent4">
                    <a:lumMod val="75000"/>
                  </a:schemeClr>
                </a:solidFill>
                <a:cs typeface="+mj-cs"/>
              </a:rPr>
              <a:t>. </a:t>
            </a:r>
            <a:endParaRPr lang="ar-SA" sz="2400" b="1" dirty="0">
              <a:solidFill>
                <a:schemeClr val="accent4">
                  <a:lumMod val="75000"/>
                </a:schemeClr>
              </a:solidFill>
              <a:cs typeface="+mj-cs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292729" y="850899"/>
            <a:ext cx="41783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bg2"/>
                </a:solidFill>
                <a:cs typeface="Akhbar MT" pitchFamily="2" charset="-78"/>
              </a:rPr>
              <a:t>الصحراء العربية </a:t>
            </a:r>
            <a:endParaRPr lang="ar-SA" sz="3600" dirty="0">
              <a:solidFill>
                <a:schemeClr val="bg2"/>
              </a:solidFill>
              <a:cs typeface="Akhbar MT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70" y="1739900"/>
            <a:ext cx="4376159" cy="374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84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036602" y="1358459"/>
            <a:ext cx="6958609" cy="5161279"/>
          </a:xfrm>
        </p:spPr>
        <p:txBody>
          <a:bodyPr>
            <a:normAutofit/>
          </a:bodyPr>
          <a:lstStyle/>
          <a:p>
            <a:r>
              <a:rPr lang="ar-SA" sz="2200" b="1" u="sng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نظراً لقسوة المناخ نجد أن الصحراء العربية فقيرة بالنباتات .</a:t>
            </a:r>
          </a:p>
          <a:p>
            <a:r>
              <a:rPr lang="ar-SA" sz="22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ـ في المناطق الوسطى من الجزيرة العربية ذات الترب الرملية الحمراء تتميز بوجود الأنواع المعمرة </a:t>
            </a:r>
            <a:r>
              <a:rPr lang="ar-SA" sz="2200" b="1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.</a:t>
            </a:r>
          </a:p>
          <a:p>
            <a:r>
              <a:rPr lang="ar-SA" sz="2200" b="1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مثل : شجر الأرطى ،شجر الثمام ، السعدان ، أشجار الغضا .</a:t>
            </a:r>
          </a:p>
          <a:p>
            <a:endParaRPr lang="ar-SA" sz="2200" b="1" dirty="0" smtClean="0">
              <a:solidFill>
                <a:schemeClr val="bg2">
                  <a:lumMod val="10000"/>
                </a:schemeClr>
              </a:solidFill>
              <a:cs typeface="+mj-cs"/>
            </a:endParaRPr>
          </a:p>
          <a:p>
            <a:r>
              <a:rPr lang="ar-SA" sz="2200" b="1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ـ </a:t>
            </a:r>
            <a:r>
              <a:rPr lang="ar-SA" sz="22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أما على الرمال المتحركة </a:t>
            </a:r>
            <a:r>
              <a:rPr lang="ar-SA" sz="2200" b="1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فلا نجد أي نوع نباتي تقريباً .</a:t>
            </a:r>
          </a:p>
          <a:p>
            <a:endParaRPr lang="ar-SA" sz="2200" b="1" dirty="0">
              <a:solidFill>
                <a:schemeClr val="bg2">
                  <a:lumMod val="10000"/>
                </a:schemeClr>
              </a:solidFill>
              <a:cs typeface="+mj-cs"/>
            </a:endParaRPr>
          </a:p>
          <a:p>
            <a:r>
              <a:rPr lang="ar-SA" sz="2200" b="1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ـ </a:t>
            </a:r>
            <a:r>
              <a:rPr lang="ar-SA" sz="22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على الترب الحصوية </a:t>
            </a:r>
            <a:r>
              <a:rPr lang="ar-SA" sz="2200" b="1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. مثل : القتاد .</a:t>
            </a:r>
          </a:p>
          <a:p>
            <a:endParaRPr lang="ar-SA" sz="2200" b="1" dirty="0" smtClean="0">
              <a:solidFill>
                <a:schemeClr val="bg2">
                  <a:lumMod val="10000"/>
                </a:schemeClr>
              </a:solidFill>
              <a:cs typeface="+mj-cs"/>
            </a:endParaRPr>
          </a:p>
          <a:p>
            <a:r>
              <a:rPr lang="ar-SA" sz="22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ـ على الترب الرملية – الطينية . </a:t>
            </a:r>
            <a:endParaRPr lang="ar-SA" sz="2200" b="1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  <a:p>
            <a:r>
              <a:rPr lang="ar-SA" sz="2200" b="1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مثل : الصمعاء ، الشيح ، السِّلَّة ، الرمث  ، العوسج ، البعيثران .</a:t>
            </a:r>
          </a:p>
          <a:p>
            <a:endParaRPr lang="ar-SA" sz="1800" b="1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endParaRPr lang="ar-SA" sz="1800" b="1" dirty="0">
              <a:solidFill>
                <a:schemeClr val="bg2"/>
              </a:solidFill>
              <a:cs typeface="Akhbar MT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25" y="551717"/>
            <a:ext cx="1458322" cy="124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8" r="123" b="7222"/>
          <a:stretch/>
        </p:blipFill>
        <p:spPr>
          <a:xfrm>
            <a:off x="2494844" y="925376"/>
            <a:ext cx="1673947" cy="1779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00" y="2084950"/>
            <a:ext cx="1725232" cy="128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73" y="2600729"/>
            <a:ext cx="2527617" cy="1203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00" y="3761366"/>
            <a:ext cx="2115014" cy="1582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62" y="4859312"/>
            <a:ext cx="1817028" cy="1817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" y="5347749"/>
            <a:ext cx="1585470" cy="1057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30" y="3939099"/>
            <a:ext cx="1784714" cy="1189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77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58900" y="1003300"/>
            <a:ext cx="3797300" cy="622300"/>
          </a:xfrm>
        </p:spPr>
        <p:txBody>
          <a:bodyPr/>
          <a:lstStyle/>
          <a:p>
            <a:pPr algn="ctr"/>
            <a:r>
              <a:rPr lang="ar-SA" sz="2800" b="1" dirty="0" smtClean="0">
                <a:cs typeface="Akhbar MT" pitchFamily="2" charset="-78"/>
              </a:rPr>
              <a:t>صحراء أمريكا الوسطى والشمالية </a:t>
            </a:r>
            <a:endParaRPr lang="ar-SA" sz="2800" b="1" dirty="0">
              <a:cs typeface="Akhbar MT" pitchFamily="2" charset="-78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400800" y="1625600"/>
            <a:ext cx="5487126" cy="22860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ar-SA" sz="3600" b="1" u="sng" dirty="0" smtClean="0">
                <a:cs typeface="+mj-cs"/>
              </a:rPr>
              <a:t>3-صحراء </a:t>
            </a:r>
            <a:r>
              <a:rPr lang="ar-SA" sz="3600" b="1" u="sng" dirty="0">
                <a:cs typeface="+mj-cs"/>
              </a:rPr>
              <a:t>أمريكا الوسطى والشمالية </a:t>
            </a:r>
            <a:endParaRPr lang="ar-SA" sz="3600" b="1" u="sng" dirty="0" smtClean="0">
              <a:solidFill>
                <a:schemeClr val="accent2">
                  <a:lumMod val="75000"/>
                </a:schemeClr>
              </a:solidFill>
              <a:cs typeface="+mj-cs"/>
            </a:endParaRPr>
          </a:p>
          <a:p>
            <a:pPr algn="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تتراوح كمية الأمطار فيها بين 120-250 مم لذلك نجد الغطاء النباتي فيها كثيف نسبياً .</a:t>
            </a:r>
          </a:p>
          <a:p>
            <a:pPr algn="r"/>
            <a:endParaRPr lang="ar-SA" sz="2400" b="1" dirty="0">
              <a:solidFill>
                <a:schemeClr val="accent2">
                  <a:lumMod val="75000"/>
                </a:schemeClr>
              </a:solidFill>
              <a:cs typeface="+mj-cs"/>
            </a:endParaRPr>
          </a:p>
          <a:p>
            <a:pPr algn="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 </a:t>
            </a:r>
            <a:endParaRPr lang="ar-SA" sz="2400" b="1" dirty="0">
              <a:solidFill>
                <a:schemeClr val="accent2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550" y="1625600"/>
            <a:ext cx="3804650" cy="4096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2071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8" y="2013097"/>
            <a:ext cx="2279409" cy="1784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36" y="3984979"/>
            <a:ext cx="2343150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67" y="2783204"/>
            <a:ext cx="2102360" cy="1576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68" y="316088"/>
            <a:ext cx="1805776" cy="1903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عنصر نائب للنص 3"/>
          <p:cNvSpPr txBox="1">
            <a:spLocks/>
          </p:cNvSpPr>
          <p:nvPr/>
        </p:nvSpPr>
        <p:spPr bwMode="gray">
          <a:xfrm>
            <a:off x="5009027" y="1359889"/>
            <a:ext cx="6825922" cy="5250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يسود فيها  :</a:t>
            </a:r>
          </a:p>
          <a:p>
            <a:r>
              <a:rPr lang="ar-SA" sz="1800" b="1" dirty="0" smtClean="0">
                <a:solidFill>
                  <a:srgbClr val="00B050"/>
                </a:solidFill>
                <a:cs typeface="+mj-cs"/>
              </a:rPr>
              <a:t>ـ نبات :</a:t>
            </a:r>
          </a:p>
          <a:p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Artemisia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 </a:t>
            </a:r>
            <a:r>
              <a:rPr lang="en-US" sz="1800" b="1" i="1" dirty="0" err="1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tridentata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 * </a:t>
            </a:r>
            <a:r>
              <a:rPr lang="ar-SA" sz="1800" b="1" dirty="0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 ( جنس الشيح) </a:t>
            </a:r>
            <a:endParaRPr lang="en-US" sz="1800" b="1" dirty="0" smtClean="0">
              <a:solidFill>
                <a:schemeClr val="bg2">
                  <a:lumMod val="50000"/>
                </a:schemeClr>
              </a:solidFill>
              <a:cs typeface="+mj-cs"/>
            </a:endParaRPr>
          </a:p>
          <a:p>
            <a:r>
              <a:rPr lang="en-US" sz="1800" b="1" u="sng" dirty="0" err="1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Larrea</a:t>
            </a:r>
            <a:r>
              <a:rPr lang="en-US" sz="1800" b="1" u="sng" dirty="0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 </a:t>
            </a:r>
            <a:r>
              <a:rPr lang="en-US" sz="1800" b="1" u="sng" dirty="0" err="1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tridentata</a:t>
            </a:r>
            <a:r>
              <a:rPr lang="en-US" sz="1800" b="1" u="sng" dirty="0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* </a:t>
            </a:r>
            <a:r>
              <a:rPr lang="ar-SA" sz="1800" b="1" dirty="0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  (حشيشة الشحم)</a:t>
            </a:r>
          </a:p>
          <a:p>
            <a:r>
              <a:rPr lang="ar-SA" sz="18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هي عبارة عن نبته (ارتفاعها 1.5 -1 م ) ذات أوراق صغيرة ومجموع جذري عميق كثير التفرع ويرافقها نبته أصغر منها هي : </a:t>
            </a:r>
            <a:r>
              <a:rPr lang="en-US" sz="1800" b="1" i="1" dirty="0" err="1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Franseria</a:t>
            </a:r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 </a:t>
            </a:r>
            <a:r>
              <a:rPr lang="en-US" sz="1800" b="1" i="1" dirty="0" err="1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dumosa</a:t>
            </a:r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 </a:t>
            </a:r>
            <a:r>
              <a:rPr lang="ar-SA" sz="1800" b="1" i="1" dirty="0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 </a:t>
            </a:r>
            <a:endParaRPr lang="ar-SA" sz="1800" b="1" dirty="0" smtClean="0">
              <a:solidFill>
                <a:schemeClr val="accent1">
                  <a:lumMod val="50000"/>
                </a:schemeClr>
              </a:solidFill>
              <a:cs typeface="+mj-cs"/>
            </a:endParaRPr>
          </a:p>
          <a:p>
            <a:r>
              <a:rPr lang="ar-SA" sz="1800" b="1" dirty="0" smtClean="0">
                <a:solidFill>
                  <a:srgbClr val="00B050"/>
                </a:solidFill>
                <a:cs typeface="+mj-cs"/>
              </a:rPr>
              <a:t>ـ النباتات الحولية ، النباتات العصارية ، </a:t>
            </a:r>
            <a:r>
              <a:rPr lang="ar-SA" sz="1800" b="1" dirty="0" err="1" smtClean="0">
                <a:solidFill>
                  <a:srgbClr val="00B050"/>
                </a:solidFill>
                <a:cs typeface="+mj-cs"/>
              </a:rPr>
              <a:t>اليوكا</a:t>
            </a:r>
            <a:r>
              <a:rPr lang="ar-SA" sz="1800" b="1" dirty="0" smtClean="0">
                <a:solidFill>
                  <a:srgbClr val="00B050"/>
                </a:solidFill>
                <a:cs typeface="+mj-cs"/>
              </a:rPr>
              <a:t> .</a:t>
            </a:r>
          </a:p>
          <a:p>
            <a:r>
              <a:rPr lang="ar-SA" sz="18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ـ </a:t>
            </a:r>
            <a:r>
              <a:rPr lang="ar-SA" sz="1800" b="1" dirty="0" smtClean="0">
                <a:solidFill>
                  <a:srgbClr val="00B050"/>
                </a:solidFill>
                <a:cs typeface="+mj-cs"/>
              </a:rPr>
              <a:t>أما في قاعدة الجبال والمناطق المنخفضة حيث التربة رطبة نجد أن الغطاء النباتي له طبيعة أخرى . </a:t>
            </a:r>
          </a:p>
          <a:p>
            <a:r>
              <a:rPr lang="ar-SA" sz="18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مثل: شجرة </a:t>
            </a:r>
            <a:r>
              <a:rPr lang="en-US" sz="1800" b="1" dirty="0" err="1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prosopis</a:t>
            </a:r>
            <a:r>
              <a:rPr lang="ar-SA" sz="1800" b="1" dirty="0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 </a:t>
            </a:r>
            <a:r>
              <a:rPr lang="ar-SA" sz="18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، السنط .</a:t>
            </a:r>
          </a:p>
          <a:p>
            <a:r>
              <a:rPr lang="ar-SA" sz="1800" b="1" dirty="0" smtClean="0">
                <a:solidFill>
                  <a:srgbClr val="00B050"/>
                </a:solidFill>
                <a:cs typeface="+mj-cs"/>
              </a:rPr>
              <a:t>ـ أما على السفوح والمرتفعات حصوية التربة فتوجد :</a:t>
            </a:r>
          </a:p>
          <a:p>
            <a:r>
              <a:rPr lang="ar-SA" sz="18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النباتات العصارية مثل : </a:t>
            </a:r>
            <a:r>
              <a:rPr lang="ar-SA" sz="1800" b="1" dirty="0" err="1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الاجاف</a:t>
            </a:r>
            <a:r>
              <a:rPr lang="ar-SA" sz="18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 ، </a:t>
            </a:r>
            <a:r>
              <a:rPr lang="ar-SA" sz="1800" b="1" dirty="0" err="1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اليوكا</a:t>
            </a:r>
            <a:r>
              <a:rPr lang="ar-SA" sz="18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 ، الصبار .</a:t>
            </a:r>
          </a:p>
        </p:txBody>
      </p:sp>
    </p:spTree>
    <p:extLst>
      <p:ext uri="{BB962C8B-B14F-4D97-AF65-F5344CB8AC3E}">
        <p14:creationId xmlns:p14="http://schemas.microsoft.com/office/powerpoint/2010/main" val="1790929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جلس إدارة أيون">
  <a:themeElements>
    <a:clrScheme name="أصفر برتقالي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249</TotalTime>
  <Words>697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Akhbar MT</vt:lpstr>
      <vt:lpstr>Arial</vt:lpstr>
      <vt:lpstr>Calibri</vt:lpstr>
      <vt:lpstr>Century Gothic</vt:lpstr>
      <vt:lpstr>DecoType Naskh Extensions</vt:lpstr>
      <vt:lpstr>Times New Roman</vt:lpstr>
      <vt:lpstr>Wingdings 3</vt:lpstr>
      <vt:lpstr>مجلس إدارة أيون</vt:lpstr>
      <vt:lpstr>محاضرة 9  </vt:lpstr>
      <vt:lpstr>أهم الصحاري بالعالم </vt:lpstr>
      <vt:lpstr>PowerPoint Presentation</vt:lpstr>
      <vt:lpstr> ـ فلورة الصحراء الكبرى فقيرة بالأنواع النباتية ويعتقد Ozenda  (1958 ) أن فلورة الصحراء الكبرى من المحيط الأطلسي إلى البحر الأحمر تحتوي على 1200 نوع نباتي زهري .   ـ وفي بعض المناطق تكاد الحياة النباتية أن تكون معدومة فقد وجد الباحث Monod  (1958 ) على مساحة قدرها 50 ألف كم º سبعة أنواع نباتات زهرية  فقط .  ـ في حين أن بعض المناطق غنية نسبياً بالنباتات إذ وجد على مساحة تقدر ب 200 ألف كم º حوالي 568 نوعاً نباتيا ً .</vt:lpstr>
      <vt:lpstr>النباتات المتواجدة في الصحراء الكبرى  (تكثر حول الواحات )</vt:lpstr>
      <vt:lpstr>PowerPoint Presentation</vt:lpstr>
      <vt:lpstr>PowerPoint Presentation</vt:lpstr>
      <vt:lpstr>صحراء أمريكا الوسطى والشمالية </vt:lpstr>
      <vt:lpstr>PowerPoint Presentation</vt:lpstr>
      <vt:lpstr>صحراء آسيا الوسطى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أهم الصحاري بالعالم</dc:title>
  <dc:creator>yasmeen</dc:creator>
  <cp:lastModifiedBy>maha abanomai</cp:lastModifiedBy>
  <cp:revision>39</cp:revision>
  <dcterms:created xsi:type="dcterms:W3CDTF">2020-11-23T17:49:29Z</dcterms:created>
  <dcterms:modified xsi:type="dcterms:W3CDTF">2026-04-08T16:48:11Z</dcterms:modified>
</cp:coreProperties>
</file>