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9" r:id="rId2"/>
    <p:sldId id="389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90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91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92" r:id="rId27"/>
    <p:sldId id="367" r:id="rId28"/>
    <p:sldId id="368" r:id="rId29"/>
    <p:sldId id="369" r:id="rId30"/>
    <p:sldId id="37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45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7320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8B52-4A4E-4491-9676-A81BFC0F3B4B}" type="datetimeFigureOut">
              <a:rPr lang="en-US" smtClean="0"/>
              <a:pPr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MARIE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An Introduction to a Simple Computer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MARIE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Architecture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 and Buses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Instruction Set Architecture</a:t>
            </a:r>
          </a:p>
          <a:p>
            <a:pPr lvl="1"/>
            <a:r>
              <a:rPr lang="en-US" dirty="0" smtClean="0"/>
              <a:t>Register Transfer Notation</a:t>
            </a:r>
            <a:endParaRPr lang="en-US" dirty="0"/>
          </a:p>
          <a:p>
            <a:r>
              <a:rPr lang="en-US" dirty="0" smtClean="0"/>
              <a:t>Instruction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1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</a:t>
            </a:r>
            <a:r>
              <a:rPr lang="en-US" dirty="0" smtClean="0"/>
              <a:t>Architecture (1/7)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 has a very simple, yet powerful, instruction </a:t>
            </a:r>
            <a:r>
              <a:rPr lang="en-US" dirty="0" smtClean="0"/>
              <a:t>set.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Instruction </a:t>
            </a:r>
            <a:r>
              <a:rPr lang="en-US" b="1" dirty="0"/>
              <a:t>Set Architecture </a:t>
            </a:r>
            <a:r>
              <a:rPr lang="en-US" dirty="0"/>
              <a:t>(</a:t>
            </a:r>
            <a:r>
              <a:rPr lang="en-US" b="1" dirty="0"/>
              <a:t>ISA</a:t>
            </a:r>
            <a:r>
              <a:rPr lang="en-US" dirty="0"/>
              <a:t>) specifies the format of its instructions and the primitive operations that the machine can perform.</a:t>
            </a:r>
          </a:p>
          <a:p>
            <a:r>
              <a:rPr lang="en-US" dirty="0"/>
              <a:t>The </a:t>
            </a:r>
            <a:r>
              <a:rPr lang="en-US" b="1" dirty="0"/>
              <a:t>ISA</a:t>
            </a:r>
            <a:r>
              <a:rPr lang="en-US" dirty="0"/>
              <a:t> is an interface between a computer’s hardware and its software.</a:t>
            </a:r>
          </a:p>
          <a:p>
            <a:r>
              <a:rPr lang="en-US" dirty="0"/>
              <a:t>Some </a:t>
            </a:r>
            <a:r>
              <a:rPr lang="en-US" b="1" dirty="0"/>
              <a:t>ISA</a:t>
            </a:r>
            <a:r>
              <a:rPr lang="en-US" dirty="0"/>
              <a:t>s include hundreds of different instructions for processing data and controlling program execution.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18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(2/7)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219200"/>
            <a:ext cx="8153400" cy="4525963"/>
          </a:xfrm>
        </p:spPr>
        <p:txBody>
          <a:bodyPr/>
          <a:lstStyle/>
          <a:p>
            <a:r>
              <a:rPr lang="en-US" dirty="0" smtClean="0"/>
              <a:t>For MARIE, </a:t>
            </a:r>
            <a:r>
              <a:rPr lang="en-US" dirty="0"/>
              <a:t>each instruction </a:t>
            </a:r>
            <a:r>
              <a:rPr lang="en-US" dirty="0" smtClean="0"/>
              <a:t>consists </a:t>
            </a:r>
            <a:r>
              <a:rPr lang="en-US" dirty="0"/>
              <a:t>of </a:t>
            </a:r>
            <a:r>
              <a:rPr lang="en-US" dirty="0" smtClean="0"/>
              <a:t>16 bits</a:t>
            </a:r>
          </a:p>
          <a:p>
            <a:r>
              <a:rPr lang="en-US" dirty="0" smtClean="0"/>
              <a:t>These bits are organized as follows:</a:t>
            </a:r>
          </a:p>
          <a:p>
            <a:pPr lvl="1"/>
            <a:r>
              <a:rPr lang="en-US" b="1" dirty="0" err="1" smtClean="0"/>
              <a:t>Opcode</a:t>
            </a:r>
            <a:r>
              <a:rPr lang="en-US" dirty="0"/>
              <a:t>: </a:t>
            </a:r>
            <a:r>
              <a:rPr lang="en-US" u="sng" dirty="0" smtClean="0"/>
              <a:t>4 bits </a:t>
            </a:r>
            <a:r>
              <a:rPr lang="en-US" dirty="0" smtClean="0"/>
              <a:t>(bits 12 to 15), specifies the instruction </a:t>
            </a:r>
            <a:r>
              <a:rPr lang="en-US" dirty="0"/>
              <a:t>to be executed (which allows for a total of </a:t>
            </a:r>
            <a:r>
              <a:rPr lang="en-US" dirty="0" smtClean="0"/>
              <a:t>2</a:t>
            </a:r>
            <a:r>
              <a:rPr lang="en-US" baseline="30000" dirty="0"/>
              <a:t>4</a:t>
            </a:r>
            <a:r>
              <a:rPr lang="en-US" dirty="0" smtClean="0"/>
              <a:t>=16 instructions, </a:t>
            </a:r>
            <a:r>
              <a:rPr lang="en-US" u="sng" dirty="0" smtClean="0"/>
              <a:t>but only 13 are used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Address:</a:t>
            </a:r>
            <a:r>
              <a:rPr lang="en-US" dirty="0" smtClean="0"/>
              <a:t> </a:t>
            </a:r>
            <a:r>
              <a:rPr lang="en-US" u="sng" dirty="0" smtClean="0"/>
              <a:t>12-bits</a:t>
            </a:r>
            <a:r>
              <a:rPr lang="en-US" dirty="0" smtClean="0"/>
              <a:t> (bits 0 to 11), forms </a:t>
            </a:r>
            <a:r>
              <a:rPr lang="en-US" dirty="0"/>
              <a:t>an </a:t>
            </a:r>
            <a:r>
              <a:rPr lang="en-US" dirty="0" smtClean="0"/>
              <a:t>address.</a:t>
            </a:r>
            <a:endParaRPr lang="en-US" dirty="0"/>
          </a:p>
        </p:txBody>
      </p:sp>
      <p:pic>
        <p:nvPicPr>
          <p:cNvPr id="5" name="Picture 6" descr="Ins_fmt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66" b="12152"/>
          <a:stretch>
            <a:fillRect/>
          </a:stretch>
        </p:blipFill>
        <p:spPr bwMode="auto">
          <a:xfrm>
            <a:off x="2568573" y="4495800"/>
            <a:ext cx="4899025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5715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 instruction word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812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(3/7)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525963"/>
          </a:xfrm>
        </p:spPr>
        <p:txBody>
          <a:bodyPr/>
          <a:lstStyle/>
          <a:p>
            <a:r>
              <a:rPr lang="en-US" dirty="0"/>
              <a:t>The fundamental </a:t>
            </a:r>
            <a:r>
              <a:rPr lang="en-US" dirty="0" smtClean="0"/>
              <a:t>MARIE instructions are: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5" descr="T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0" t="2374" r="1945" b="5045"/>
          <a:stretch>
            <a:fillRect/>
          </a:stretch>
        </p:blipFill>
        <p:spPr bwMode="auto">
          <a:xfrm>
            <a:off x="990600" y="2438400"/>
            <a:ext cx="8077200" cy="336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87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(4/7)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8153400" cy="40386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Example: </a:t>
            </a:r>
            <a:r>
              <a:rPr lang="en-US" dirty="0" smtClean="0"/>
              <a:t>Consider the following binary instruction: 0001000000000011. What is the job of this instruction?</a:t>
            </a:r>
          </a:p>
          <a:p>
            <a:r>
              <a:rPr lang="en-US" b="1" dirty="0" smtClean="0"/>
              <a:t>Solution:</a:t>
            </a:r>
          </a:p>
          <a:p>
            <a:pPr lvl="1"/>
            <a:r>
              <a:rPr lang="en-US" dirty="0" smtClean="0"/>
              <a:t>The first four MSB </a:t>
            </a:r>
            <a:r>
              <a:rPr lang="en-US" dirty="0"/>
              <a:t> </a:t>
            </a:r>
            <a:r>
              <a:rPr lang="en-US" dirty="0" smtClean="0"/>
              <a:t>forms the </a:t>
            </a:r>
            <a:r>
              <a:rPr lang="en-US" dirty="0" err="1" smtClean="0"/>
              <a:t>opcode</a:t>
            </a:r>
            <a:r>
              <a:rPr lang="en-US" dirty="0" smtClean="0"/>
              <a:t> “0001”. It corresponds to a LOAD instruction.</a:t>
            </a:r>
          </a:p>
          <a:p>
            <a:pPr lvl="1"/>
            <a:r>
              <a:rPr lang="en-US" dirty="0"/>
              <a:t>The remaining 12 </a:t>
            </a:r>
            <a:r>
              <a:rPr lang="en-US" dirty="0" smtClean="0"/>
              <a:t>bits indicate </a:t>
            </a:r>
            <a:r>
              <a:rPr lang="en-US" dirty="0"/>
              <a:t>the address of the value we are loading, which is address 3 in main memory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instruction causes the data value found in main memory, address 3, to </a:t>
            </a:r>
            <a:r>
              <a:rPr lang="en-US" dirty="0" smtClean="0"/>
              <a:t>be copied </a:t>
            </a:r>
            <a:r>
              <a:rPr lang="en-US" dirty="0"/>
              <a:t>into the AC</a:t>
            </a:r>
          </a:p>
        </p:txBody>
      </p:sp>
      <p:pic>
        <p:nvPicPr>
          <p:cNvPr id="5" name="Picture 4" descr="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29200"/>
            <a:ext cx="4648200" cy="14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724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(5/7)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important instruction is “SKIPCOND”</a:t>
            </a:r>
          </a:p>
          <a:p>
            <a:pPr lvl="1"/>
            <a:r>
              <a:rPr lang="en-US" dirty="0"/>
              <a:t>When the </a:t>
            </a:r>
            <a:r>
              <a:rPr lang="en-US" dirty="0" err="1"/>
              <a:t>Skipcond</a:t>
            </a:r>
            <a:r>
              <a:rPr lang="en-US" dirty="0"/>
              <a:t> instruction is executed, </a:t>
            </a:r>
            <a:r>
              <a:rPr lang="en-US" dirty="0" smtClean="0"/>
              <a:t>the value </a:t>
            </a:r>
            <a:r>
              <a:rPr lang="en-US" dirty="0"/>
              <a:t>stored in the AC must be </a:t>
            </a:r>
            <a:r>
              <a:rPr lang="en-US" dirty="0" smtClean="0"/>
              <a:t>inspected.</a:t>
            </a:r>
          </a:p>
          <a:p>
            <a:pPr lvl="1"/>
            <a:r>
              <a:rPr lang="en-US" dirty="0" smtClean="0"/>
              <a:t>The next instruction is skipped (resp. not skipped), if the condition tested is True (resp. False).</a:t>
            </a:r>
          </a:p>
          <a:p>
            <a:pPr lvl="1"/>
            <a:r>
              <a:rPr lang="en-US" dirty="0" smtClean="0"/>
              <a:t>Bits 11 and 10 (say b</a:t>
            </a:r>
            <a:r>
              <a:rPr lang="en-US" baseline="-25000" dirty="0" smtClean="0"/>
              <a:t>11</a:t>
            </a:r>
            <a:r>
              <a:rPr lang="en-US" dirty="0" smtClean="0"/>
              <a:t>b</a:t>
            </a:r>
            <a:r>
              <a:rPr lang="en-US" baseline="-25000" dirty="0" smtClean="0"/>
              <a:t>10</a:t>
            </a:r>
            <a:r>
              <a:rPr lang="en-US" dirty="0" smtClean="0"/>
              <a:t>) in the AC specify </a:t>
            </a:r>
            <a:r>
              <a:rPr lang="en-US" dirty="0"/>
              <a:t>the condition to be </a:t>
            </a:r>
            <a:r>
              <a:rPr lang="en-US" dirty="0" smtClean="0"/>
              <a:t>tested, if:</a:t>
            </a:r>
          </a:p>
          <a:p>
            <a:pPr lvl="2"/>
            <a:r>
              <a:rPr lang="en-US" dirty="0" smtClean="0"/>
              <a:t>b</a:t>
            </a:r>
            <a:r>
              <a:rPr lang="en-US" baseline="-25000" dirty="0" smtClean="0"/>
              <a:t>11</a:t>
            </a:r>
            <a:r>
              <a:rPr lang="en-US" dirty="0" smtClean="0"/>
              <a:t>b</a:t>
            </a:r>
            <a:r>
              <a:rPr lang="en-US" baseline="-25000" dirty="0" smtClean="0"/>
              <a:t>10</a:t>
            </a:r>
            <a:r>
              <a:rPr lang="en-US" dirty="0" smtClean="0"/>
              <a:t> = 00: The CPU </a:t>
            </a:r>
            <a:r>
              <a:rPr lang="en-US" kern="0" dirty="0" smtClean="0">
                <a:latin typeface="Arial" charset="0"/>
              </a:rPr>
              <a:t>tests if AC &lt; 0</a:t>
            </a:r>
          </a:p>
          <a:p>
            <a:pPr lvl="2"/>
            <a:r>
              <a:rPr lang="en-US" dirty="0"/>
              <a:t>b</a:t>
            </a:r>
            <a:r>
              <a:rPr lang="en-US" baseline="-25000" dirty="0"/>
              <a:t>11</a:t>
            </a:r>
            <a:r>
              <a:rPr lang="en-US" dirty="0"/>
              <a:t>b</a:t>
            </a:r>
            <a:r>
              <a:rPr lang="en-US" baseline="-25000" dirty="0"/>
              <a:t>10</a:t>
            </a:r>
            <a:r>
              <a:rPr lang="en-US" dirty="0"/>
              <a:t> = </a:t>
            </a:r>
            <a:r>
              <a:rPr lang="en-US" dirty="0" smtClean="0"/>
              <a:t>01: </a:t>
            </a:r>
            <a:r>
              <a:rPr lang="en-US" dirty="0"/>
              <a:t>The CPU </a:t>
            </a:r>
            <a:r>
              <a:rPr lang="en-US" kern="0" dirty="0">
                <a:latin typeface="Arial" charset="0"/>
              </a:rPr>
              <a:t>tests if AC </a:t>
            </a:r>
            <a:r>
              <a:rPr lang="en-US" kern="0" dirty="0" smtClean="0">
                <a:latin typeface="Arial" charset="0"/>
              </a:rPr>
              <a:t>= 0</a:t>
            </a:r>
            <a:endParaRPr lang="en-US" kern="0" dirty="0">
              <a:latin typeface="Arial" charset="0"/>
            </a:endParaRPr>
          </a:p>
          <a:p>
            <a:pPr lvl="2"/>
            <a:r>
              <a:rPr lang="en-US" dirty="0"/>
              <a:t>b</a:t>
            </a:r>
            <a:r>
              <a:rPr lang="en-US" baseline="-25000" dirty="0"/>
              <a:t>11</a:t>
            </a:r>
            <a:r>
              <a:rPr lang="en-US" dirty="0"/>
              <a:t>b</a:t>
            </a:r>
            <a:r>
              <a:rPr lang="en-US" baseline="-25000" dirty="0"/>
              <a:t>10</a:t>
            </a:r>
            <a:r>
              <a:rPr lang="en-US" dirty="0"/>
              <a:t> = </a:t>
            </a:r>
            <a:r>
              <a:rPr lang="en-US" dirty="0" smtClean="0"/>
              <a:t>10</a:t>
            </a:r>
            <a:r>
              <a:rPr lang="en-US" dirty="0"/>
              <a:t>: The CPU </a:t>
            </a:r>
            <a:r>
              <a:rPr lang="en-US" kern="0" dirty="0">
                <a:latin typeface="Arial" charset="0"/>
              </a:rPr>
              <a:t>tests if AC </a:t>
            </a:r>
            <a:r>
              <a:rPr lang="en-US" kern="0" dirty="0" smtClean="0">
                <a:latin typeface="Arial" charset="0"/>
              </a:rPr>
              <a:t>&gt; 0</a:t>
            </a:r>
            <a:endParaRPr lang="en-US" kern="0" dirty="0">
              <a:latin typeface="Arial" charset="0"/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234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(6/7)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43000"/>
            <a:ext cx="8153400" cy="4525963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/>
              <a:t>Consider the following binary instruction: </a:t>
            </a:r>
            <a:r>
              <a:rPr lang="en-US" dirty="0" smtClean="0"/>
              <a:t>1000100000000000.</a:t>
            </a:r>
            <a:r>
              <a:rPr lang="en-US" dirty="0"/>
              <a:t> What is the job of this instruction</a:t>
            </a:r>
            <a:r>
              <a:rPr lang="en-US" dirty="0" smtClean="0"/>
              <a:t>?</a:t>
            </a:r>
          </a:p>
          <a:p>
            <a:r>
              <a:rPr lang="en-US" b="1" dirty="0"/>
              <a:t>Solution: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opcode</a:t>
            </a:r>
            <a:r>
              <a:rPr lang="en-US" dirty="0" smtClean="0"/>
              <a:t> “1000” corresponds to a “</a:t>
            </a:r>
            <a:r>
              <a:rPr lang="en-US" dirty="0" err="1" smtClean="0"/>
              <a:t>skipcond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b</a:t>
            </a:r>
            <a:r>
              <a:rPr lang="en-US" baseline="-25000" dirty="0"/>
              <a:t>11</a:t>
            </a:r>
            <a:r>
              <a:rPr lang="en-US" dirty="0"/>
              <a:t>b</a:t>
            </a:r>
            <a:r>
              <a:rPr lang="en-US" baseline="-25000" dirty="0"/>
              <a:t>10</a:t>
            </a:r>
            <a:r>
              <a:rPr lang="en-US" dirty="0"/>
              <a:t> = </a:t>
            </a:r>
            <a:r>
              <a:rPr lang="en-US" dirty="0" smtClean="0"/>
              <a:t>10, so the instructions’ job is to skip the next instruction if AC &gt; 0.</a:t>
            </a:r>
            <a:endParaRPr lang="en-US" dirty="0"/>
          </a:p>
        </p:txBody>
      </p:sp>
      <p:pic>
        <p:nvPicPr>
          <p:cNvPr id="5" name="Picture 5" descr="Sco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38290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14800" y="5334000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55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Instruction Set Architecture </a:t>
            </a:r>
            <a:r>
              <a:rPr lang="en-US" dirty="0" smtClean="0"/>
              <a:t>(7/7)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we use:</a:t>
            </a:r>
          </a:p>
          <a:p>
            <a:pPr lvl="1"/>
            <a:r>
              <a:rPr lang="en-US" b="1" dirty="0"/>
              <a:t>SKIPCOND 000 </a:t>
            </a:r>
            <a:r>
              <a:rPr lang="en-US" dirty="0"/>
              <a:t>which means skip the next instruction if the AC &lt;0.</a:t>
            </a:r>
          </a:p>
          <a:p>
            <a:pPr lvl="1"/>
            <a:r>
              <a:rPr lang="en-US" b="1" dirty="0"/>
              <a:t>SKIPCOND 400 </a:t>
            </a:r>
            <a:r>
              <a:rPr lang="en-US" dirty="0"/>
              <a:t>which means skip the next instruction if the AC =0.</a:t>
            </a:r>
          </a:p>
          <a:p>
            <a:pPr lvl="1"/>
            <a:r>
              <a:rPr lang="en-US" b="1" dirty="0"/>
              <a:t>SKIPCOND 800 </a:t>
            </a:r>
            <a:r>
              <a:rPr lang="en-US" dirty="0"/>
              <a:t>which means skip the next instruction if the AC &gt;0.</a:t>
            </a:r>
          </a:p>
          <a:p>
            <a:r>
              <a:rPr lang="en-US" dirty="0" smtClean="0"/>
              <a:t>Note that 000, 400 and 800 are in base 16, They are equivalent to 12bits (Address part)!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3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MARIE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Architecture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 and Buses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Instruction Set Architecture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 Transfer Notation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Instruction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76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</a:t>
            </a:r>
            <a:r>
              <a:rPr lang="en-US" dirty="0" smtClean="0"/>
              <a:t>Notation (1/7)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MARIE instruction </a:t>
            </a:r>
            <a:r>
              <a:rPr lang="en-US" dirty="0"/>
              <a:t>appears to be very </a:t>
            </a:r>
            <a:r>
              <a:rPr lang="en-US" dirty="0" smtClean="0"/>
              <a:t>simplistic</a:t>
            </a:r>
          </a:p>
          <a:p>
            <a:r>
              <a:rPr lang="en-US" dirty="0" smtClean="0"/>
              <a:t>Actually, at </a:t>
            </a:r>
            <a:r>
              <a:rPr lang="en-US" dirty="0"/>
              <a:t>the component </a:t>
            </a:r>
            <a:r>
              <a:rPr lang="en-US" dirty="0" smtClean="0"/>
              <a:t>level, each </a:t>
            </a:r>
            <a:r>
              <a:rPr lang="en-US" dirty="0"/>
              <a:t>instruction involves multiple </a:t>
            </a:r>
            <a:r>
              <a:rPr lang="en-US" dirty="0" smtClean="0"/>
              <a:t>operations called “</a:t>
            </a:r>
            <a:r>
              <a:rPr lang="en-US" b="1" i="1" dirty="0" err="1" smtClean="0"/>
              <a:t>microoperations</a:t>
            </a:r>
            <a:r>
              <a:rPr lang="en-US" i="1" dirty="0" smtClean="0"/>
              <a:t>”</a:t>
            </a:r>
          </a:p>
          <a:p>
            <a:r>
              <a:rPr lang="en-US" b="1" dirty="0"/>
              <a:t>Register Transfer Language (RTL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or</a:t>
            </a:r>
            <a:r>
              <a:rPr lang="en-US" b="1" dirty="0"/>
              <a:t> Register Transfer </a:t>
            </a:r>
            <a:r>
              <a:rPr lang="en-US" b="1" dirty="0" smtClean="0"/>
              <a:t>Notation (RTN) </a:t>
            </a:r>
            <a:r>
              <a:rPr lang="en-US" dirty="0" smtClean="0"/>
              <a:t>specifies the </a:t>
            </a:r>
            <a:r>
              <a:rPr lang="en-US" dirty="0"/>
              <a:t>exact sequence of </a:t>
            </a:r>
            <a:r>
              <a:rPr lang="en-US" dirty="0" err="1"/>
              <a:t>microoperations</a:t>
            </a:r>
            <a:r>
              <a:rPr lang="en-US" dirty="0"/>
              <a:t> that are carried out by an </a:t>
            </a:r>
            <a:r>
              <a:rPr lang="en-US" dirty="0" smtClean="0"/>
              <a:t>instruction.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2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MARIE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Architecture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Registers and Buses</a:t>
            </a:r>
          </a:p>
          <a:p>
            <a:pPr lvl="1"/>
            <a:r>
              <a:rPr lang="en-US" dirty="0" smtClean="0"/>
              <a:t>The Instruction Set Architecture</a:t>
            </a:r>
          </a:p>
          <a:p>
            <a:pPr lvl="1"/>
            <a:r>
              <a:rPr lang="en-US" dirty="0" smtClean="0"/>
              <a:t>Register Transfer Notation</a:t>
            </a:r>
            <a:endParaRPr lang="en-US" dirty="0"/>
          </a:p>
          <a:p>
            <a:r>
              <a:rPr lang="en-US" dirty="0"/>
              <a:t>Instruction </a:t>
            </a: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0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(2/7)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MARIE RTL we will use the following :</a:t>
            </a:r>
          </a:p>
          <a:p>
            <a:pPr lvl="1"/>
            <a:r>
              <a:rPr lang="en-US" b="1" dirty="0"/>
              <a:t>M[X]:</a:t>
            </a:r>
            <a:r>
              <a:rPr lang="en-US" dirty="0"/>
              <a:t> to indicate the actual data value stored in memory location X</a:t>
            </a:r>
          </a:p>
          <a:p>
            <a:pPr lvl="1"/>
            <a:r>
              <a:rPr lang="en-US" b="1" dirty="0"/>
              <a:t>←:</a:t>
            </a:r>
            <a:r>
              <a:rPr lang="en-US" dirty="0"/>
              <a:t> to indicate the transfer of bytes to a register or memory </a:t>
            </a:r>
            <a:r>
              <a:rPr lang="en-US" dirty="0" smtClean="0"/>
              <a:t>location</a:t>
            </a:r>
          </a:p>
          <a:p>
            <a:r>
              <a:rPr lang="en-US" dirty="0" smtClean="0"/>
              <a:t>In the following few slides we will present </a:t>
            </a:r>
            <a:r>
              <a:rPr lang="en-US" dirty="0"/>
              <a:t>the </a:t>
            </a:r>
            <a:r>
              <a:rPr lang="en-US" dirty="0" smtClean="0"/>
              <a:t>RTL for </a:t>
            </a:r>
            <a:r>
              <a:rPr lang="en-US" dirty="0"/>
              <a:t>each of the instructions </a:t>
            </a:r>
            <a:r>
              <a:rPr lang="en-US" dirty="0" smtClean="0"/>
              <a:t>in the </a:t>
            </a:r>
            <a:r>
              <a:rPr lang="en-US" dirty="0"/>
              <a:t>ISA for MARIE</a:t>
            </a:r>
          </a:p>
        </p:txBody>
      </p:sp>
    </p:spTree>
    <p:extLst>
      <p:ext uri="{BB962C8B-B14F-4D97-AF65-F5344CB8AC3E}">
        <p14:creationId xmlns:p14="http://schemas.microsoft.com/office/powerpoint/2010/main" xmlns="" val="30541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(3/7)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Load </a:t>
            </a:r>
            <a:r>
              <a:rPr lang="en-US" b="1" i="1" dirty="0" smtClean="0"/>
              <a:t>X 	</a:t>
            </a:r>
            <a:r>
              <a:rPr lang="en-US" sz="2000" i="1" dirty="0" smtClean="0"/>
              <a:t>(</a:t>
            </a:r>
            <a:r>
              <a:rPr lang="en-US" sz="2000" i="1" dirty="0"/>
              <a:t>loads the contents of memory location X into the </a:t>
            </a:r>
            <a:r>
              <a:rPr lang="en-US" sz="2000" i="1" dirty="0" smtClean="0"/>
              <a:t>AC)</a:t>
            </a:r>
            <a:r>
              <a:rPr lang="en-US" sz="2000" b="1" i="1" dirty="0" smtClean="0"/>
              <a:t> </a:t>
            </a:r>
          </a:p>
          <a:p>
            <a:pPr marL="457200" lvl="1" indent="0">
              <a:buNone/>
            </a:pPr>
            <a:r>
              <a:rPr lang="pt-BR" dirty="0"/>
              <a:t>MAR← </a:t>
            </a:r>
            <a:r>
              <a:rPr lang="pt-BR" dirty="0" smtClean="0"/>
              <a:t>X 	 		</a:t>
            </a:r>
            <a:r>
              <a:rPr lang="en-US" sz="2000" dirty="0" smtClean="0"/>
              <a:t>Place the </a:t>
            </a:r>
            <a:r>
              <a:rPr lang="en-US" sz="2000" dirty="0"/>
              <a:t>address </a:t>
            </a:r>
            <a:r>
              <a:rPr lang="en-US" sz="2000" dirty="0" smtClean="0"/>
              <a:t>X in MAR;</a:t>
            </a:r>
            <a:endParaRPr lang="pt-BR" dirty="0"/>
          </a:p>
          <a:p>
            <a:pPr marL="457200" lvl="1" indent="0">
              <a:spcBef>
                <a:spcPts val="1800"/>
              </a:spcBef>
              <a:buNone/>
            </a:pPr>
            <a:r>
              <a:rPr lang="pt-BR" dirty="0" smtClean="0"/>
              <a:t>MBR</a:t>
            </a:r>
            <a:r>
              <a:rPr lang="pt-BR" dirty="0"/>
              <a:t>← </a:t>
            </a:r>
            <a:r>
              <a:rPr lang="pt-BR" dirty="0" smtClean="0"/>
              <a:t>M[MAR] 		</a:t>
            </a:r>
            <a:r>
              <a:rPr lang="en-US" sz="2000" dirty="0" smtClean="0"/>
              <a:t>The </a:t>
            </a:r>
            <a:r>
              <a:rPr lang="en-US" sz="2000" dirty="0"/>
              <a:t>data M[MAR</a:t>
            </a:r>
            <a:r>
              <a:rPr lang="en-US" sz="2000" dirty="0" smtClean="0"/>
              <a:t>] at location address MAR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		is moved into </a:t>
            </a:r>
            <a:r>
              <a:rPr lang="en-US" sz="2000" dirty="0"/>
              <a:t>the </a:t>
            </a:r>
            <a:r>
              <a:rPr lang="en-US" sz="2000" dirty="0" smtClean="0"/>
              <a:t>MBR;</a:t>
            </a:r>
            <a:endParaRPr lang="pt-BR" sz="2000" dirty="0" smtClean="0"/>
          </a:p>
          <a:p>
            <a:pPr marL="457200" lvl="1" indent="0">
              <a:buNone/>
            </a:pPr>
            <a:r>
              <a:rPr lang="pt-BR" dirty="0" smtClean="0"/>
              <a:t>AC← MBR		</a:t>
            </a:r>
            <a:r>
              <a:rPr lang="en-US" sz="2000" dirty="0" smtClean="0"/>
              <a:t>The content of MBR </a:t>
            </a:r>
            <a:r>
              <a:rPr lang="en-US" sz="2000" dirty="0"/>
              <a:t>is </a:t>
            </a:r>
            <a:r>
              <a:rPr lang="en-US" sz="2000" dirty="0" smtClean="0"/>
              <a:t>placed in </a:t>
            </a:r>
            <a:r>
              <a:rPr lang="en-US" sz="2000" dirty="0"/>
              <a:t>the </a:t>
            </a:r>
            <a:r>
              <a:rPr lang="en-US" sz="2000" dirty="0" smtClean="0"/>
              <a:t>AC.</a:t>
            </a:r>
            <a:endParaRPr lang="en-US" dirty="0" smtClean="0"/>
          </a:p>
          <a:p>
            <a:pPr marL="400050"/>
            <a:r>
              <a:rPr lang="en-US" b="1" dirty="0"/>
              <a:t>Store X </a:t>
            </a:r>
            <a:r>
              <a:rPr lang="en-US" sz="2000" i="1" dirty="0" smtClean="0"/>
              <a:t>(stores </a:t>
            </a:r>
            <a:r>
              <a:rPr lang="en-US" sz="2000" i="1" dirty="0"/>
              <a:t>the contents of </a:t>
            </a:r>
            <a:r>
              <a:rPr lang="en-US" sz="2000" i="1" dirty="0" smtClean="0"/>
              <a:t>AC into the memory </a:t>
            </a:r>
            <a:r>
              <a:rPr lang="en-US" sz="2000" i="1" dirty="0"/>
              <a:t>location </a:t>
            </a:r>
            <a:r>
              <a:rPr lang="en-US" sz="2000" i="1" dirty="0" smtClean="0"/>
              <a:t>X) </a:t>
            </a:r>
            <a:endParaRPr lang="en-US" sz="2000" i="1" dirty="0"/>
          </a:p>
          <a:p>
            <a:pPr marL="514350" lvl="1" indent="0">
              <a:buNone/>
            </a:pPr>
            <a:r>
              <a:rPr lang="en-US" dirty="0"/>
              <a:t>MAR← </a:t>
            </a:r>
            <a:r>
              <a:rPr lang="en-US" dirty="0" smtClean="0"/>
              <a:t>X			</a:t>
            </a:r>
            <a:r>
              <a:rPr lang="en-US" sz="2100" dirty="0" smtClean="0"/>
              <a:t>Place </a:t>
            </a:r>
            <a:r>
              <a:rPr lang="en-US" sz="2100" dirty="0"/>
              <a:t>the address X in MAR;</a:t>
            </a:r>
          </a:p>
          <a:p>
            <a:pPr marL="514350" lvl="1" indent="0">
              <a:buNone/>
            </a:pPr>
            <a:r>
              <a:rPr lang="en-US" dirty="0" smtClean="0"/>
              <a:t>MBR</a:t>
            </a:r>
            <a:r>
              <a:rPr lang="en-US" dirty="0"/>
              <a:t>← </a:t>
            </a:r>
            <a:r>
              <a:rPr lang="en-US" dirty="0" smtClean="0"/>
              <a:t>AC		</a:t>
            </a:r>
            <a:r>
              <a:rPr lang="en-US" sz="2100" dirty="0"/>
              <a:t>Place the content of AC </a:t>
            </a:r>
            <a:r>
              <a:rPr lang="en-US" sz="2100" dirty="0" smtClean="0"/>
              <a:t>in </a:t>
            </a:r>
            <a:r>
              <a:rPr lang="en-US" sz="2100" dirty="0"/>
              <a:t>MBR</a:t>
            </a:r>
          </a:p>
          <a:p>
            <a:pPr marL="514350" lvl="1" indent="0">
              <a:buNone/>
            </a:pPr>
            <a:r>
              <a:rPr lang="en-US" dirty="0"/>
              <a:t>M[MAR]← </a:t>
            </a:r>
            <a:r>
              <a:rPr lang="en-US" dirty="0" smtClean="0"/>
              <a:t>MBR		</a:t>
            </a:r>
            <a:r>
              <a:rPr lang="en-US" sz="2100" dirty="0" smtClean="0"/>
              <a:t>Place </a:t>
            </a:r>
            <a:r>
              <a:rPr lang="en-US" sz="2100" dirty="0"/>
              <a:t>the content of MBR </a:t>
            </a:r>
            <a:r>
              <a:rPr lang="en-US" sz="2100" dirty="0" smtClean="0"/>
              <a:t>in the memory</a:t>
            </a:r>
          </a:p>
          <a:p>
            <a:pPr marL="514350" lvl="1" indent="0">
              <a:buNone/>
            </a:pPr>
            <a:r>
              <a:rPr lang="en-US" sz="2100" dirty="0"/>
              <a:t>	</a:t>
            </a:r>
            <a:r>
              <a:rPr lang="en-US" sz="2100" dirty="0" smtClean="0"/>
              <a:t>			location MAR (M[MAR] is replaced by MBR)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xmlns="" val="9250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(4/7)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Add </a:t>
            </a:r>
            <a:r>
              <a:rPr lang="en-US" b="1" dirty="0" smtClean="0"/>
              <a:t>X 	</a:t>
            </a:r>
            <a:r>
              <a:rPr lang="en-US" sz="2000" i="1" dirty="0" smtClean="0"/>
              <a:t>(The </a:t>
            </a:r>
            <a:r>
              <a:rPr lang="en-US" sz="2000" i="1" dirty="0"/>
              <a:t>data value stored at address X is added to the </a:t>
            </a:r>
            <a:r>
              <a:rPr lang="en-US" sz="2000" i="1" dirty="0" smtClean="0"/>
              <a:t>AC).</a:t>
            </a:r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MAR</a:t>
            </a:r>
            <a:r>
              <a:rPr lang="en-US" dirty="0"/>
              <a:t>← </a:t>
            </a:r>
            <a:r>
              <a:rPr lang="en-US" dirty="0" smtClean="0"/>
              <a:t>X		 	</a:t>
            </a:r>
            <a:r>
              <a:rPr lang="en-US" sz="1900" dirty="0" smtClean="0"/>
              <a:t>Place </a:t>
            </a:r>
            <a:r>
              <a:rPr lang="en-US" sz="1900" dirty="0"/>
              <a:t>the address X in MAR;</a:t>
            </a:r>
          </a:p>
          <a:p>
            <a:pPr marL="457200" lvl="1" indent="0">
              <a:buNone/>
            </a:pPr>
            <a:r>
              <a:rPr lang="en-US" dirty="0"/>
              <a:t>MBR← </a:t>
            </a:r>
            <a:r>
              <a:rPr lang="en-US" dirty="0" smtClean="0"/>
              <a:t>M[MAR]	</a:t>
            </a:r>
            <a:r>
              <a:rPr lang="en-US" sz="1900" dirty="0" smtClean="0"/>
              <a:t>Place </a:t>
            </a:r>
            <a:r>
              <a:rPr lang="en-US" sz="1900" dirty="0"/>
              <a:t>the data M[MAR] at </a:t>
            </a:r>
            <a:r>
              <a:rPr lang="en-US" sz="1900" dirty="0" smtClean="0"/>
              <a:t>location address</a:t>
            </a:r>
          </a:p>
          <a:p>
            <a:pPr marL="457200" lvl="1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		MAR </a:t>
            </a:r>
            <a:r>
              <a:rPr lang="en-US" sz="1900" dirty="0"/>
              <a:t>in </a:t>
            </a:r>
            <a:r>
              <a:rPr lang="en-US" sz="1900" dirty="0" smtClean="0"/>
              <a:t>MBR;</a:t>
            </a:r>
            <a:endParaRPr lang="en-US" sz="1900" dirty="0"/>
          </a:p>
          <a:p>
            <a:pPr marL="457200" lvl="1" indent="0">
              <a:buNone/>
            </a:pPr>
            <a:r>
              <a:rPr lang="en-US" dirty="0"/>
              <a:t>AC← AC + </a:t>
            </a:r>
            <a:r>
              <a:rPr lang="en-US" dirty="0" smtClean="0"/>
              <a:t>MBR		</a:t>
            </a:r>
            <a:r>
              <a:rPr lang="en-US" sz="1900" dirty="0"/>
              <a:t>Place the sum AC + MBR in </a:t>
            </a:r>
            <a:r>
              <a:rPr lang="en-US" sz="1900" dirty="0" smtClean="0"/>
              <a:t>AC</a:t>
            </a:r>
          </a:p>
          <a:p>
            <a:pPr marL="400050"/>
            <a:r>
              <a:rPr lang="en-US" b="1" dirty="0" err="1" smtClean="0"/>
              <a:t>Subt</a:t>
            </a:r>
            <a:r>
              <a:rPr lang="en-US" b="1" dirty="0" smtClean="0"/>
              <a:t> </a:t>
            </a:r>
            <a:r>
              <a:rPr lang="en-US" b="1" i="1" dirty="0" smtClean="0"/>
              <a:t>X 	</a:t>
            </a:r>
            <a:r>
              <a:rPr lang="en-US" sz="2000" i="1" dirty="0" smtClean="0">
                <a:solidFill>
                  <a:prstClr val="black"/>
                </a:solidFill>
              </a:rPr>
              <a:t>(</a:t>
            </a:r>
            <a:r>
              <a:rPr lang="en-US" sz="2000" i="1" dirty="0">
                <a:solidFill>
                  <a:prstClr val="black"/>
                </a:solidFill>
              </a:rPr>
              <a:t>The data value stored at address X is </a:t>
            </a:r>
            <a:r>
              <a:rPr lang="en-US" sz="2000" i="1" dirty="0" smtClean="0">
                <a:solidFill>
                  <a:prstClr val="black"/>
                </a:solidFill>
              </a:rPr>
              <a:t>subtracted from AC).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</a:rPr>
              <a:t>MAR← X		 	</a:t>
            </a:r>
            <a:r>
              <a:rPr lang="en-US" sz="1900" dirty="0">
                <a:solidFill>
                  <a:prstClr val="black"/>
                </a:solidFill>
              </a:rPr>
              <a:t>Place the address X in MAR;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</a:rPr>
              <a:t>MBR← M[MAR]	</a:t>
            </a:r>
            <a:r>
              <a:rPr lang="en-US" sz="1900" dirty="0">
                <a:solidFill>
                  <a:prstClr val="black"/>
                </a:solidFill>
              </a:rPr>
              <a:t>Place the data M[MAR] at location address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prstClr val="black"/>
                </a:solidFill>
              </a:rPr>
              <a:t>				MAR in MBR;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</a:rPr>
              <a:t>AC← AC </a:t>
            </a:r>
            <a:r>
              <a:rPr lang="en-US" dirty="0" smtClean="0">
                <a:solidFill>
                  <a:prstClr val="black"/>
                </a:solidFill>
              </a:rPr>
              <a:t>- </a:t>
            </a:r>
            <a:r>
              <a:rPr lang="en-US" dirty="0">
                <a:solidFill>
                  <a:prstClr val="black"/>
                </a:solidFill>
              </a:rPr>
              <a:t>MBR		</a:t>
            </a:r>
            <a:r>
              <a:rPr lang="en-US" sz="1900" dirty="0">
                <a:solidFill>
                  <a:prstClr val="black"/>
                </a:solidFill>
              </a:rPr>
              <a:t>Place </a:t>
            </a:r>
            <a:r>
              <a:rPr lang="en-US" sz="1900" dirty="0" smtClean="0">
                <a:solidFill>
                  <a:prstClr val="black"/>
                </a:solidFill>
              </a:rPr>
              <a:t>AC - </a:t>
            </a:r>
            <a:r>
              <a:rPr lang="en-US" sz="1900" dirty="0">
                <a:solidFill>
                  <a:prstClr val="black"/>
                </a:solidFill>
              </a:rPr>
              <a:t>MBR in </a:t>
            </a:r>
            <a:r>
              <a:rPr lang="en-US" sz="1900" dirty="0" smtClean="0">
                <a:solidFill>
                  <a:prstClr val="black"/>
                </a:solidFill>
              </a:rPr>
              <a:t>AC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(5/7)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Input 	</a:t>
            </a:r>
            <a:r>
              <a:rPr lang="en-US" sz="2200" i="1" dirty="0" smtClean="0"/>
              <a:t>(</a:t>
            </a:r>
            <a:r>
              <a:rPr lang="en-US" sz="2200" i="1" dirty="0"/>
              <a:t>Inputs a value from the keyboard into AC)</a:t>
            </a:r>
          </a:p>
          <a:p>
            <a:pPr marL="457200" lvl="1" indent="0">
              <a:buNone/>
            </a:pPr>
            <a:r>
              <a:rPr lang="en-US" dirty="0" smtClean="0"/>
              <a:t>AC← </a:t>
            </a:r>
            <a:r>
              <a:rPr lang="en-US" dirty="0" err="1" smtClean="0"/>
              <a:t>InREG</a:t>
            </a:r>
            <a:r>
              <a:rPr lang="en-US" dirty="0"/>
              <a:t> </a:t>
            </a:r>
            <a:r>
              <a:rPr lang="en-US" dirty="0" smtClean="0"/>
              <a:t>  	</a:t>
            </a:r>
            <a:r>
              <a:rPr lang="en-US" sz="1900" dirty="0" smtClean="0"/>
              <a:t>Place the content of </a:t>
            </a:r>
            <a:r>
              <a:rPr lang="en-US" sz="1900" dirty="0" err="1" smtClean="0"/>
              <a:t>InREG</a:t>
            </a:r>
            <a:r>
              <a:rPr lang="en-US" sz="1900" dirty="0" smtClean="0"/>
              <a:t> (contains the input) in the</a:t>
            </a:r>
          </a:p>
          <a:p>
            <a:pPr marL="457200" lvl="1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	AC.</a:t>
            </a:r>
          </a:p>
          <a:p>
            <a:r>
              <a:rPr lang="en-US" b="1" dirty="0" smtClean="0"/>
              <a:t>Output 	</a:t>
            </a:r>
            <a:r>
              <a:rPr lang="en-US" sz="2200" i="1" dirty="0" smtClean="0"/>
              <a:t>(</a:t>
            </a:r>
            <a:r>
              <a:rPr lang="en-US" sz="2200" i="1" dirty="0"/>
              <a:t>Output the value in AC to the display)</a:t>
            </a:r>
          </a:p>
          <a:p>
            <a:pPr marL="400050" lvl="1" indent="0">
              <a:buNone/>
            </a:pPr>
            <a:r>
              <a:rPr lang="en-US" dirty="0" err="1" smtClean="0"/>
              <a:t>OutREG</a:t>
            </a:r>
            <a:r>
              <a:rPr lang="en-US" dirty="0"/>
              <a:t>← </a:t>
            </a:r>
            <a:r>
              <a:rPr lang="en-US" dirty="0" smtClean="0"/>
              <a:t>AC 	</a:t>
            </a:r>
            <a:r>
              <a:rPr lang="en-US" sz="1900" dirty="0" smtClean="0"/>
              <a:t>Place </a:t>
            </a:r>
            <a:r>
              <a:rPr lang="en-US" sz="1900" dirty="0"/>
              <a:t>the content of </a:t>
            </a:r>
            <a:r>
              <a:rPr lang="en-US" sz="1900" dirty="0" smtClean="0"/>
              <a:t>AC </a:t>
            </a:r>
            <a:r>
              <a:rPr lang="en-US" sz="1900" dirty="0"/>
              <a:t>(contains the </a:t>
            </a:r>
            <a:r>
              <a:rPr lang="en-US" sz="1900" dirty="0" smtClean="0"/>
              <a:t>output</a:t>
            </a:r>
            <a:r>
              <a:rPr lang="en-US" sz="1900" dirty="0"/>
              <a:t>) </a:t>
            </a:r>
            <a:r>
              <a:rPr lang="en-US" sz="1900" dirty="0" smtClean="0"/>
              <a:t>in the</a:t>
            </a:r>
          </a:p>
          <a:p>
            <a:pPr marL="400050" lvl="1" indent="0">
              <a:buNone/>
            </a:pPr>
            <a:r>
              <a:rPr lang="en-US" sz="1900" dirty="0"/>
              <a:t>	</a:t>
            </a:r>
            <a:r>
              <a:rPr lang="en-US" sz="1900" dirty="0" smtClean="0"/>
              <a:t>		</a:t>
            </a:r>
            <a:r>
              <a:rPr lang="en-US" sz="1900" dirty="0" err="1" smtClean="0"/>
              <a:t>OutREG</a:t>
            </a:r>
            <a:r>
              <a:rPr lang="en-US" sz="1900" dirty="0" smtClean="0"/>
              <a:t> (to sent data to the display)</a:t>
            </a:r>
          </a:p>
          <a:p>
            <a:r>
              <a:rPr lang="en-US" b="1" dirty="0" smtClean="0"/>
              <a:t>Halt	</a:t>
            </a:r>
            <a:r>
              <a:rPr lang="en-US" sz="2200" i="1" dirty="0"/>
              <a:t>(Terminate the </a:t>
            </a:r>
            <a:r>
              <a:rPr lang="en-US" sz="2200" i="1" dirty="0" smtClean="0"/>
              <a:t>program)</a:t>
            </a:r>
          </a:p>
          <a:p>
            <a:pPr marL="457200" lvl="1" indent="0">
              <a:buNone/>
            </a:pPr>
            <a:r>
              <a:rPr lang="en-US" dirty="0" smtClean="0"/>
              <a:t>no need for any RTL!</a:t>
            </a:r>
          </a:p>
          <a:p>
            <a:r>
              <a:rPr lang="en-US" b="1" dirty="0" smtClean="0"/>
              <a:t>Jump X	</a:t>
            </a:r>
            <a:r>
              <a:rPr lang="en-US" sz="2000" i="1" dirty="0" smtClean="0">
                <a:solidFill>
                  <a:prstClr val="black"/>
                </a:solidFill>
              </a:rPr>
              <a:t>(unconditional </a:t>
            </a:r>
            <a:r>
              <a:rPr lang="en-US" sz="2000" i="1" dirty="0">
                <a:solidFill>
                  <a:prstClr val="black"/>
                </a:solidFill>
              </a:rPr>
              <a:t>branch to the given address, X)</a:t>
            </a:r>
          </a:p>
          <a:p>
            <a:pPr marL="457200" lvl="1" indent="0">
              <a:buNone/>
            </a:pPr>
            <a:r>
              <a:rPr lang="en-US" dirty="0"/>
              <a:t>PC← </a:t>
            </a:r>
            <a:r>
              <a:rPr lang="en-US" i="1" dirty="0" smtClean="0"/>
              <a:t>X		</a:t>
            </a:r>
            <a:r>
              <a:rPr lang="en-US" sz="1900" dirty="0" smtClean="0">
                <a:solidFill>
                  <a:prstClr val="black"/>
                </a:solidFill>
              </a:rPr>
              <a:t>Load </a:t>
            </a:r>
            <a:r>
              <a:rPr lang="en-US" sz="1900" dirty="0">
                <a:solidFill>
                  <a:prstClr val="black"/>
                </a:solidFill>
              </a:rPr>
              <a:t>X into the PC</a:t>
            </a:r>
          </a:p>
        </p:txBody>
      </p:sp>
    </p:spTree>
    <p:extLst>
      <p:ext uri="{BB962C8B-B14F-4D97-AF65-F5344CB8AC3E}">
        <p14:creationId xmlns:p14="http://schemas.microsoft.com/office/powerpoint/2010/main" xmlns="" val="25739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(6/7)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Skipcond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dirty="0"/>
              <a:t>if IR[11–10] = 00 then </a:t>
            </a:r>
            <a:r>
              <a:rPr lang="en-US" dirty="0" smtClean="0"/>
              <a:t>		</a:t>
            </a:r>
            <a:r>
              <a:rPr lang="en-US" sz="1800" i="1" dirty="0" smtClean="0"/>
              <a:t>{</a:t>
            </a:r>
            <a:r>
              <a:rPr lang="en-US" sz="1800" i="1" dirty="0"/>
              <a:t>if </a:t>
            </a:r>
            <a:r>
              <a:rPr lang="en-US" sz="1800" i="1" dirty="0" smtClean="0"/>
              <a:t>bits 10 and 11 </a:t>
            </a:r>
            <a:r>
              <a:rPr lang="en-US" sz="1800" i="1" dirty="0"/>
              <a:t>in the IR are both 0}</a:t>
            </a:r>
            <a:endParaRPr lang="en-US" i="1" dirty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if </a:t>
            </a:r>
            <a:r>
              <a:rPr lang="en-US" dirty="0"/>
              <a:t>AC &lt; 0 then PC ← PC+1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else if </a:t>
            </a:r>
            <a:r>
              <a:rPr lang="en-US" dirty="0"/>
              <a:t>IR[11–10] = 01 then </a:t>
            </a:r>
            <a:r>
              <a:rPr lang="en-US" dirty="0" smtClean="0"/>
              <a:t>	</a:t>
            </a:r>
            <a:r>
              <a:rPr lang="en-US" sz="1800" dirty="0" smtClean="0"/>
              <a:t>{</a:t>
            </a:r>
            <a:r>
              <a:rPr lang="en-US" sz="1800" dirty="0"/>
              <a:t>if bit 11 = 0 and bit 10 = 1}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      if </a:t>
            </a:r>
            <a:r>
              <a:rPr lang="en-US" dirty="0"/>
              <a:t>AC = 0 then PC ← PC + 1</a:t>
            </a:r>
          </a:p>
          <a:p>
            <a:pPr marL="400050" lvl="1" indent="0">
              <a:buNone/>
            </a:pPr>
            <a:r>
              <a:rPr lang="en-US" dirty="0" smtClean="0"/>
              <a:t>        else if </a:t>
            </a:r>
            <a:r>
              <a:rPr lang="en-US" dirty="0"/>
              <a:t>IR[11–10] = 10 then </a:t>
            </a:r>
            <a:r>
              <a:rPr lang="en-US" dirty="0" smtClean="0"/>
              <a:t>	</a:t>
            </a:r>
            <a:r>
              <a:rPr lang="en-US" sz="1800" dirty="0" smtClean="0"/>
              <a:t>{</a:t>
            </a:r>
            <a:r>
              <a:rPr lang="en-US" sz="1800" dirty="0"/>
              <a:t>if bit 11 = 1 and bit 10 = 0}</a:t>
            </a:r>
            <a:endParaRPr lang="en-US" sz="2400" dirty="0"/>
          </a:p>
          <a:p>
            <a:pPr marL="400050" lvl="1" indent="0">
              <a:buNone/>
            </a:pPr>
            <a:r>
              <a:rPr lang="en-US" dirty="0" smtClean="0"/>
              <a:t>          if </a:t>
            </a:r>
            <a:r>
              <a:rPr lang="en-US" dirty="0"/>
              <a:t>AC &gt; 0 then PC ← PC + </a:t>
            </a:r>
            <a:r>
              <a:rPr lang="en-US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1230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Transfer Notation </a:t>
            </a:r>
            <a:r>
              <a:rPr lang="en-US" dirty="0" smtClean="0"/>
              <a:t>(7/7)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MARIE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Important </a:t>
            </a:r>
            <a:r>
              <a:rPr lang="en-US" b="1" dirty="0" smtClean="0"/>
              <a:t>Notes</a:t>
            </a:r>
          </a:p>
          <a:p>
            <a:pPr lvl="1"/>
            <a:r>
              <a:rPr lang="en-US" dirty="0" smtClean="0"/>
              <a:t>Any instruction is firstly placed into the instruction register IR where:</a:t>
            </a:r>
          </a:p>
          <a:p>
            <a:pPr lvl="2"/>
            <a:r>
              <a:rPr lang="en-US" dirty="0" smtClean="0"/>
              <a:t>IR[15-12] contains the </a:t>
            </a:r>
            <a:r>
              <a:rPr lang="en-US" dirty="0" err="1" smtClean="0"/>
              <a:t>opcode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IR[11-0] contains the operand (address)</a:t>
            </a:r>
            <a:endParaRPr lang="en-US" dirty="0"/>
          </a:p>
          <a:p>
            <a:pPr lvl="1"/>
            <a:r>
              <a:rPr lang="en-US" dirty="0" smtClean="0"/>
              <a:t>In all the previous RTL, X can be replaced by IR[11-0]!</a:t>
            </a:r>
          </a:p>
          <a:p>
            <a:pPr lvl="1"/>
            <a:r>
              <a:rPr lang="en-US" b="1" dirty="0" smtClean="0"/>
              <a:t>Example:</a:t>
            </a:r>
          </a:p>
          <a:p>
            <a:pPr lvl="2"/>
            <a:r>
              <a:rPr lang="en-US" dirty="0" smtClean="0"/>
              <a:t>The RTL for Jump X can be written as follows: </a:t>
            </a:r>
          </a:p>
          <a:p>
            <a:pPr marL="914400" lvl="2" indent="0" algn="ctr">
              <a:buNone/>
            </a:pPr>
            <a:r>
              <a:rPr lang="en-US" dirty="0" smtClean="0"/>
              <a:t>PC</a:t>
            </a:r>
            <a:r>
              <a:rPr lang="en-US" dirty="0"/>
              <a:t>← </a:t>
            </a:r>
            <a:r>
              <a:rPr lang="en-US" dirty="0" smtClean="0"/>
              <a:t>IR[11-0]</a:t>
            </a:r>
            <a:endParaRPr lang="en-US" sz="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0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MARIE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Instruction processing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Fetch-Decode-Execute </a:t>
            </a:r>
            <a:r>
              <a:rPr lang="en-US" dirty="0" smtClean="0">
                <a:solidFill>
                  <a:srgbClr val="FF0000"/>
                </a:solidFill>
              </a:rPr>
              <a:t>cycle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0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990600"/>
            <a:ext cx="3485470" cy="54058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Fetch-Decode-Execute cycle (1/1)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Instruction processing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14400"/>
            <a:ext cx="3886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MARIE, like any other computer architecture, </a:t>
            </a:r>
            <a:r>
              <a:rPr lang="en-US" dirty="0"/>
              <a:t>follow </a:t>
            </a:r>
            <a:r>
              <a:rPr lang="en-US" dirty="0" smtClean="0"/>
              <a:t>the basic machine cycle: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fetch, decode, and execute </a:t>
            </a:r>
            <a:r>
              <a:rPr lang="en-US" b="1" dirty="0" smtClean="0"/>
              <a:t>cycle</a:t>
            </a:r>
          </a:p>
        </p:txBody>
      </p:sp>
      <p:sp>
        <p:nvSpPr>
          <p:cNvPr id="6" name="Left Brace 5"/>
          <p:cNvSpPr/>
          <p:nvPr/>
        </p:nvSpPr>
        <p:spPr>
          <a:xfrm flipH="1">
            <a:off x="7391400" y="1676400"/>
            <a:ext cx="228600" cy="1447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72400" y="2161677"/>
            <a:ext cx="106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Fetch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flipH="1">
            <a:off x="7391400" y="3332202"/>
            <a:ext cx="304800" cy="230659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0" y="4191000"/>
            <a:ext cx="1524000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Decode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flipH="1">
            <a:off x="7413234" y="5743077"/>
            <a:ext cx="206766" cy="65338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13075" y="5784642"/>
            <a:ext cx="1502166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Execute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1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(1/3)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processing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important issue (</a:t>
            </a:r>
            <a:r>
              <a:rPr lang="en-US" b="1" dirty="0" smtClean="0"/>
              <a:t>that is not covered here for MARIE) </a:t>
            </a:r>
            <a:r>
              <a:rPr lang="en-US" dirty="0" smtClean="0"/>
              <a:t>is interrupt handling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Most </a:t>
            </a:r>
            <a:r>
              <a:rPr lang="en-US" dirty="0"/>
              <a:t>computers </a:t>
            </a:r>
            <a:r>
              <a:rPr lang="en-US" dirty="0" smtClean="0"/>
              <a:t>provide </a:t>
            </a:r>
            <a:r>
              <a:rPr lang="en-US" dirty="0"/>
              <a:t>a way of interrupting a running program</a:t>
            </a:r>
          </a:p>
          <a:p>
            <a:r>
              <a:rPr lang="en-US" b="1" dirty="0" smtClean="0"/>
              <a:t>Examples of interrupts:</a:t>
            </a:r>
          </a:p>
          <a:p>
            <a:pPr lvl="1"/>
            <a:r>
              <a:rPr lang="en-US" dirty="0"/>
              <a:t>A user </a:t>
            </a:r>
            <a:r>
              <a:rPr lang="en-US" dirty="0" smtClean="0"/>
              <a:t>break is </a:t>
            </a:r>
            <a:r>
              <a:rPr lang="en-US" dirty="0"/>
              <a:t>issued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err="1" smtClean="0"/>
              <a:t>Ctrl+C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I/O is requested by the user or a program</a:t>
            </a:r>
          </a:p>
          <a:p>
            <a:pPr lvl="1"/>
            <a:r>
              <a:rPr lang="en-US" dirty="0"/>
              <a:t>A critical error occurs</a:t>
            </a:r>
          </a:p>
          <a:p>
            <a:r>
              <a:rPr lang="en-US" dirty="0" smtClean="0"/>
              <a:t>Practically, when an interrupt occurs a special bit in the “status register” or “flag register” of the CPU is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9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(2/3)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processing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90601"/>
            <a:ext cx="8153400" cy="3276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CPU checks this bit at the beginning of every machine cycle</a:t>
            </a:r>
          </a:p>
          <a:p>
            <a:pPr lvl="1"/>
            <a:r>
              <a:rPr lang="en-US" dirty="0" smtClean="0"/>
              <a:t>If the bit is set, the CPU processes an interrupt as follows: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Pause the execution of the current program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Run the interrupt’s appropriate routine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Continue the execution of the previously paused program (after finishing the interrupt’s routine)</a:t>
            </a:r>
          </a:p>
        </p:txBody>
      </p:sp>
      <p:pic>
        <p:nvPicPr>
          <p:cNvPr id="5" name="Picture 1031" descr="4-12_ECOA2E_pp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E6"/>
              </a:clrFrom>
              <a:clrTo>
                <a:srgbClr val="FFFF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342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" y="4267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If the bit is not set, the CPU performs a normal new fetch, decode, execute cycle of the program currently being executed.</a:t>
            </a:r>
          </a:p>
        </p:txBody>
      </p:sp>
    </p:spTree>
    <p:extLst>
      <p:ext uri="{BB962C8B-B14F-4D97-AF65-F5344CB8AC3E}">
        <p14:creationId xmlns:p14="http://schemas.microsoft.com/office/powerpoint/2010/main" xmlns="" val="22859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MARIE – Introduction (1/1)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371600"/>
            <a:ext cx="815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are now familiar with computer components but how these are connected together? How these work together?</a:t>
            </a:r>
          </a:p>
          <a:p>
            <a:r>
              <a:rPr lang="en-US" dirty="0" smtClean="0"/>
              <a:t>Leonardo Da Vinci once said:</a:t>
            </a:r>
          </a:p>
          <a:p>
            <a:pPr marL="0" indent="0" algn="ctr">
              <a:buNone/>
            </a:pPr>
            <a:r>
              <a:rPr lang="en-US" sz="2800" dirty="0"/>
              <a:t>“</a:t>
            </a:r>
            <a:r>
              <a:rPr lang="en-US" sz="2800" i="1" dirty="0"/>
              <a:t>When you wish to produce a result by means of an </a:t>
            </a:r>
            <a:r>
              <a:rPr lang="en-US" sz="2800" i="1" dirty="0" smtClean="0"/>
              <a:t>instrument</a:t>
            </a:r>
            <a:r>
              <a:rPr lang="en-US" sz="2800" i="1" dirty="0"/>
              <a:t>, do </a:t>
            </a:r>
            <a:r>
              <a:rPr lang="en-US" sz="2800" i="1" dirty="0" smtClean="0"/>
              <a:t>not allow </a:t>
            </a:r>
            <a:r>
              <a:rPr lang="en-US" sz="2800" i="1" dirty="0"/>
              <a:t>yourself to complicate </a:t>
            </a:r>
            <a:r>
              <a:rPr lang="en-US" sz="2800" i="1" dirty="0" smtClean="0"/>
              <a:t>it</a:t>
            </a:r>
            <a:r>
              <a:rPr lang="en-US" sz="2800" dirty="0" smtClean="0"/>
              <a:t>”</a:t>
            </a:r>
          </a:p>
          <a:p>
            <a:r>
              <a:rPr lang="en-US" dirty="0" smtClean="0"/>
              <a:t>In this part we will use a MARIE, A </a:t>
            </a:r>
            <a:r>
              <a:rPr lang="en-US" b="1" dirty="0" smtClean="0"/>
              <a:t>M</a:t>
            </a:r>
            <a:r>
              <a:rPr lang="en-US" dirty="0" smtClean="0"/>
              <a:t>achine </a:t>
            </a:r>
            <a:r>
              <a:rPr lang="en-US" b="1" dirty="0" smtClean="0"/>
              <a:t>A</a:t>
            </a:r>
            <a:r>
              <a:rPr lang="en-US" dirty="0" smtClean="0"/>
              <a:t>rchitecture </a:t>
            </a:r>
            <a:r>
              <a:rPr lang="en-US" dirty="0"/>
              <a:t>that is </a:t>
            </a:r>
            <a:r>
              <a:rPr lang="en-US" b="1" dirty="0"/>
              <a:t>R</a:t>
            </a:r>
            <a:r>
              <a:rPr lang="en-US" dirty="0"/>
              <a:t>eally </a:t>
            </a:r>
            <a:r>
              <a:rPr lang="en-US" b="1" dirty="0"/>
              <a:t>I</a:t>
            </a:r>
            <a:r>
              <a:rPr lang="en-US" dirty="0"/>
              <a:t>ntuitive and </a:t>
            </a:r>
            <a:r>
              <a:rPr lang="en-US" b="1" dirty="0" smtClean="0"/>
              <a:t>E</a:t>
            </a:r>
            <a:r>
              <a:rPr lang="en-US" dirty="0" smtClean="0"/>
              <a:t>asy.</a:t>
            </a:r>
          </a:p>
          <a:p>
            <a:r>
              <a:rPr lang="en-US" b="1" dirty="0" smtClean="0"/>
              <a:t>MARIE </a:t>
            </a:r>
            <a:r>
              <a:rPr lang="en-US" dirty="0" smtClean="0"/>
              <a:t>will help us to understand how computer functions (even the more complex computers)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104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(3/3)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Instruction processing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CPU finishes the interrupt’s routine, it must </a:t>
            </a:r>
            <a:r>
              <a:rPr lang="en-US" dirty="0"/>
              <a:t>return to the </a:t>
            </a:r>
            <a:r>
              <a:rPr lang="en-US" dirty="0" smtClean="0"/>
              <a:t>exact point </a:t>
            </a:r>
            <a:r>
              <a:rPr lang="en-US" dirty="0"/>
              <a:t>at which it was running in the original </a:t>
            </a:r>
            <a:r>
              <a:rPr lang="en-US" dirty="0" smtClean="0"/>
              <a:t>program.</a:t>
            </a:r>
          </a:p>
          <a:p>
            <a:r>
              <a:rPr lang="en-US" dirty="0" smtClean="0"/>
              <a:t>Before the CPU switches </a:t>
            </a:r>
            <a:r>
              <a:rPr lang="en-US" dirty="0"/>
              <a:t>to the interrupt service routine, it must </a:t>
            </a:r>
            <a:r>
              <a:rPr lang="en-US" dirty="0" smtClean="0"/>
              <a:t>save: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contents of the </a:t>
            </a:r>
            <a:r>
              <a:rPr lang="en-US" dirty="0" smtClean="0"/>
              <a:t>PC</a:t>
            </a:r>
          </a:p>
          <a:p>
            <a:pPr lvl="1"/>
            <a:r>
              <a:rPr lang="en-US" dirty="0" smtClean="0"/>
              <a:t>The contents </a:t>
            </a:r>
            <a:r>
              <a:rPr lang="en-US" dirty="0"/>
              <a:t>of all other registers in the </a:t>
            </a:r>
            <a:r>
              <a:rPr lang="en-US" dirty="0" smtClean="0"/>
              <a:t>CPU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status conditions that exist for </a:t>
            </a:r>
            <a:r>
              <a:rPr lang="en-US" dirty="0" smtClean="0"/>
              <a:t>the original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xmlns="" val="28710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Architecture (1/1)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MARIE</a:t>
            </a:r>
            <a:r>
              <a:rPr lang="en-US" dirty="0"/>
              <a:t> architecture has the following characteristics:</a:t>
            </a:r>
          </a:p>
          <a:p>
            <a:pPr lvl="1"/>
            <a:r>
              <a:rPr lang="en-US" dirty="0"/>
              <a:t>Binary, </a:t>
            </a:r>
            <a:r>
              <a:rPr lang="en-US" b="1" dirty="0"/>
              <a:t>two's complement </a:t>
            </a:r>
            <a:r>
              <a:rPr lang="en-US" dirty="0"/>
              <a:t>data representation.</a:t>
            </a:r>
          </a:p>
          <a:p>
            <a:pPr lvl="1"/>
            <a:r>
              <a:rPr lang="en-US" dirty="0"/>
              <a:t>Stored program, fixed word length data and instructions.</a:t>
            </a:r>
          </a:p>
          <a:p>
            <a:pPr lvl="1"/>
            <a:r>
              <a:rPr lang="en-US" b="1" dirty="0" smtClean="0"/>
              <a:t>4K x 16 word-addressable </a:t>
            </a:r>
            <a:r>
              <a:rPr lang="en-US" dirty="0"/>
              <a:t>main memory.</a:t>
            </a:r>
          </a:p>
          <a:p>
            <a:pPr lvl="1"/>
            <a:r>
              <a:rPr lang="en-US" dirty="0" smtClean="0"/>
              <a:t>16-bit </a:t>
            </a:r>
            <a:r>
              <a:rPr lang="en-US" dirty="0"/>
              <a:t>instructions: </a:t>
            </a:r>
            <a:r>
              <a:rPr lang="en-US" dirty="0" smtClean="0"/>
              <a:t>4 bits </a:t>
            </a:r>
            <a:r>
              <a:rPr lang="en-US" dirty="0"/>
              <a:t>for the </a:t>
            </a:r>
            <a:r>
              <a:rPr lang="en-US" dirty="0" err="1"/>
              <a:t>opcode</a:t>
            </a:r>
            <a:r>
              <a:rPr lang="en-US" dirty="0" smtClean="0"/>
              <a:t>, 12 bits </a:t>
            </a:r>
            <a:r>
              <a:rPr lang="en-US" dirty="0"/>
              <a:t>for the address.</a:t>
            </a:r>
          </a:p>
          <a:p>
            <a:pPr lvl="1"/>
            <a:r>
              <a:rPr lang="en-US" dirty="0"/>
              <a:t>A 16-bit arithmetic logic unit (ALU).</a:t>
            </a:r>
          </a:p>
          <a:p>
            <a:pPr lvl="1"/>
            <a:r>
              <a:rPr lang="en-US" b="1" dirty="0"/>
              <a:t>Seven registers </a:t>
            </a:r>
            <a:r>
              <a:rPr lang="en-US" dirty="0"/>
              <a:t>for control and data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5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 and Buses (1/5)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MARIE’s seven registers are:</a:t>
            </a:r>
          </a:p>
          <a:p>
            <a:pPr lvl="1"/>
            <a:r>
              <a:rPr lang="en-US" sz="2600" b="1" dirty="0" smtClean="0"/>
              <a:t>AC: </a:t>
            </a:r>
            <a:r>
              <a:rPr lang="en-US" sz="2600" dirty="0" smtClean="0"/>
              <a:t>Accumulator, </a:t>
            </a:r>
            <a:r>
              <a:rPr lang="en-US" sz="2600" u="sng" dirty="0"/>
              <a:t>a 16-bit register </a:t>
            </a:r>
            <a:r>
              <a:rPr lang="en-US" sz="2600" dirty="0"/>
              <a:t>that holds a conditional operator (e.g., "less than") or one operand of a two-operand instruction.</a:t>
            </a:r>
          </a:p>
          <a:p>
            <a:pPr lvl="1"/>
            <a:r>
              <a:rPr lang="en-US" sz="2600" b="1" dirty="0" smtClean="0"/>
              <a:t>MAR: </a:t>
            </a:r>
            <a:r>
              <a:rPr lang="en-US" sz="2600" dirty="0" smtClean="0"/>
              <a:t>Memory </a:t>
            </a:r>
            <a:r>
              <a:rPr lang="en-US" sz="2600" dirty="0"/>
              <a:t>address </a:t>
            </a:r>
            <a:r>
              <a:rPr lang="en-US" sz="2600" dirty="0" smtClean="0"/>
              <a:t>register, </a:t>
            </a:r>
            <a:r>
              <a:rPr lang="en-US" sz="2600" u="sng" dirty="0"/>
              <a:t>a 12-bit register </a:t>
            </a:r>
            <a:r>
              <a:rPr lang="en-US" sz="2600" dirty="0"/>
              <a:t>that holds the memory address </a:t>
            </a:r>
            <a:r>
              <a:rPr lang="en-US" sz="2600" dirty="0" smtClean="0"/>
              <a:t>of an </a:t>
            </a:r>
            <a:r>
              <a:rPr lang="en-US" sz="2600" dirty="0"/>
              <a:t>instruction or </a:t>
            </a:r>
            <a:r>
              <a:rPr lang="en-US" sz="2600" dirty="0" smtClean="0"/>
              <a:t>an </a:t>
            </a:r>
            <a:r>
              <a:rPr lang="en-US" sz="2600" dirty="0"/>
              <a:t>operand of an instruction.  </a:t>
            </a:r>
          </a:p>
          <a:p>
            <a:pPr lvl="1"/>
            <a:r>
              <a:rPr lang="en-US" sz="2600" b="1" dirty="0" smtClean="0"/>
              <a:t>MBR:</a:t>
            </a:r>
            <a:r>
              <a:rPr lang="en-US" sz="2600" dirty="0" smtClean="0"/>
              <a:t> Memory </a:t>
            </a:r>
            <a:r>
              <a:rPr lang="en-US" sz="2600" dirty="0"/>
              <a:t>buffer register</a:t>
            </a:r>
            <a:r>
              <a:rPr lang="en-US" sz="2600" dirty="0" smtClean="0"/>
              <a:t>, </a:t>
            </a:r>
            <a:r>
              <a:rPr lang="en-US" sz="2600" u="sng" dirty="0"/>
              <a:t>a 16-bit register </a:t>
            </a:r>
            <a:r>
              <a:rPr lang="en-US" sz="2600" dirty="0"/>
              <a:t>that holds the data after its retrieval from, or before its placement in memory.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21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and Buses </a:t>
            </a:r>
            <a:r>
              <a:rPr lang="en-US" dirty="0" smtClean="0"/>
              <a:t>(2/5)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MARIE’s seven registers are:</a:t>
            </a:r>
          </a:p>
          <a:p>
            <a:pPr lvl="1"/>
            <a:r>
              <a:rPr lang="en-US" b="1" dirty="0" smtClean="0"/>
              <a:t>PC: </a:t>
            </a:r>
            <a:r>
              <a:rPr lang="en-US" dirty="0" smtClean="0"/>
              <a:t>Program counter, </a:t>
            </a:r>
            <a:r>
              <a:rPr lang="en-US" u="sng" dirty="0"/>
              <a:t>a 12-bit register </a:t>
            </a:r>
            <a:r>
              <a:rPr lang="en-US" dirty="0"/>
              <a:t>that holds the address of the next program instruction to be executed.</a:t>
            </a:r>
          </a:p>
          <a:p>
            <a:pPr lvl="1"/>
            <a:r>
              <a:rPr lang="en-US" b="1" dirty="0" smtClean="0"/>
              <a:t>IR:</a:t>
            </a:r>
            <a:r>
              <a:rPr lang="en-US" dirty="0" smtClean="0"/>
              <a:t> Instruction </a:t>
            </a:r>
            <a:r>
              <a:rPr lang="en-US" dirty="0"/>
              <a:t>register</a:t>
            </a:r>
            <a:r>
              <a:rPr lang="en-US" dirty="0" smtClean="0"/>
              <a:t>, </a:t>
            </a:r>
            <a:r>
              <a:rPr lang="en-US" u="sng" dirty="0" smtClean="0"/>
              <a:t>a 16-bit register </a:t>
            </a:r>
            <a:r>
              <a:rPr lang="en-US" dirty="0" smtClean="0"/>
              <a:t>that </a:t>
            </a:r>
            <a:r>
              <a:rPr lang="en-US" dirty="0"/>
              <a:t>holds an instruction immediately preceding its execution.</a:t>
            </a:r>
          </a:p>
          <a:p>
            <a:pPr lvl="1"/>
            <a:r>
              <a:rPr lang="en-US" b="1" dirty="0" err="1" smtClean="0"/>
              <a:t>InREG</a:t>
            </a:r>
            <a:r>
              <a:rPr lang="en-US" b="1" dirty="0" smtClean="0"/>
              <a:t>:</a:t>
            </a:r>
            <a:r>
              <a:rPr lang="en-US" dirty="0" smtClean="0"/>
              <a:t> Input </a:t>
            </a:r>
            <a:r>
              <a:rPr lang="en-US" dirty="0"/>
              <a:t>register</a:t>
            </a:r>
            <a:r>
              <a:rPr lang="en-US" dirty="0" smtClean="0"/>
              <a:t>, </a:t>
            </a:r>
            <a:r>
              <a:rPr lang="en-US" u="sng" dirty="0"/>
              <a:t>an 8-bit register </a:t>
            </a:r>
            <a:r>
              <a:rPr lang="en-US" dirty="0"/>
              <a:t>that holds data read from an input device.</a:t>
            </a:r>
          </a:p>
          <a:p>
            <a:pPr lvl="1"/>
            <a:r>
              <a:rPr lang="en-US" b="1" dirty="0" err="1" smtClean="0"/>
              <a:t>OutREG</a:t>
            </a:r>
            <a:r>
              <a:rPr lang="en-US" b="1" dirty="0" smtClean="0"/>
              <a:t>:</a:t>
            </a:r>
            <a:r>
              <a:rPr lang="en-US" dirty="0" smtClean="0"/>
              <a:t> Output register, </a:t>
            </a:r>
            <a:r>
              <a:rPr lang="en-US" u="sng" dirty="0"/>
              <a:t>an 8-bit </a:t>
            </a:r>
            <a:r>
              <a:rPr lang="en-US" u="sng" dirty="0" smtClean="0"/>
              <a:t>register</a:t>
            </a:r>
            <a:r>
              <a:rPr lang="en-US" dirty="0" smtClean="0"/>
              <a:t> </a:t>
            </a:r>
            <a:r>
              <a:rPr lang="en-US" dirty="0"/>
              <a:t>that holds data that is ready for the output device.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and Buses </a:t>
            </a:r>
            <a:r>
              <a:rPr lang="en-US" dirty="0" smtClean="0"/>
              <a:t>(3/5)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89037"/>
            <a:ext cx="8153400" cy="4525963"/>
          </a:xfrm>
        </p:spPr>
        <p:txBody>
          <a:bodyPr/>
          <a:lstStyle/>
          <a:p>
            <a:r>
              <a:rPr lang="en-US" dirty="0" smtClean="0"/>
              <a:t>The MARIE architecture is shown in the figure below:</a:t>
            </a:r>
            <a:endParaRPr lang="en-US" dirty="0"/>
          </a:p>
        </p:txBody>
      </p:sp>
      <p:pic>
        <p:nvPicPr>
          <p:cNvPr id="6" name="Picture 4" descr="MarchY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E6"/>
              </a:clrFrom>
              <a:clrTo>
                <a:srgbClr val="FFFF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718185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50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and Buses </a:t>
            </a:r>
            <a:r>
              <a:rPr lang="en-US" dirty="0" smtClean="0"/>
              <a:t>(4/5)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MARIE cannot transfer data or instructions into or out of registers without </a:t>
            </a:r>
            <a:r>
              <a:rPr lang="en-US" dirty="0" smtClean="0"/>
              <a:t>a bus.</a:t>
            </a:r>
          </a:p>
          <a:p>
            <a:r>
              <a:rPr lang="en-US" dirty="0" smtClean="0"/>
              <a:t>In </a:t>
            </a:r>
            <a:r>
              <a:rPr lang="en-US" dirty="0"/>
              <a:t>MARIE, we assume a </a:t>
            </a:r>
            <a:r>
              <a:rPr lang="en-US" b="1" dirty="0"/>
              <a:t>common bus </a:t>
            </a:r>
            <a:r>
              <a:rPr lang="en-US" b="1" dirty="0" smtClean="0"/>
              <a:t>scheme</a:t>
            </a:r>
          </a:p>
          <a:p>
            <a:pPr lvl="1"/>
            <a:r>
              <a:rPr lang="en-US" dirty="0"/>
              <a:t>Each device on the bus is identified by a unique </a:t>
            </a:r>
            <a:r>
              <a:rPr lang="en-US" dirty="0" smtClean="0"/>
              <a:t>number.</a:t>
            </a:r>
          </a:p>
          <a:p>
            <a:pPr lvl="1"/>
            <a:r>
              <a:rPr lang="en-US" dirty="0" smtClean="0"/>
              <a:t>If the device </a:t>
            </a:r>
            <a:r>
              <a:rPr lang="en-US" dirty="0"/>
              <a:t>is required to </a:t>
            </a:r>
            <a:r>
              <a:rPr lang="en-US" dirty="0" smtClean="0"/>
              <a:t>use the common bus, Its number is set on the </a:t>
            </a:r>
            <a:r>
              <a:rPr lang="en-US" dirty="0"/>
              <a:t>control </a:t>
            </a:r>
            <a:r>
              <a:rPr lang="en-US" dirty="0" smtClean="0"/>
              <a:t>lines.</a:t>
            </a:r>
          </a:p>
          <a:p>
            <a:r>
              <a:rPr lang="en-US" dirty="0" smtClean="0"/>
              <a:t>Some direct pathways (without using the common bus) are also available to </a:t>
            </a:r>
            <a:r>
              <a:rPr lang="en-US" dirty="0"/>
              <a:t>speed up </a:t>
            </a:r>
            <a:r>
              <a:rPr lang="en-US" dirty="0" smtClean="0"/>
              <a:t>execution</a:t>
            </a:r>
          </a:p>
          <a:p>
            <a:pPr lvl="1"/>
            <a:r>
              <a:rPr lang="en-US" b="1" dirty="0" smtClean="0"/>
              <a:t>MAR – Memory ; AC – ALU ; AC – MBR ; MBR – ALU.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496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 and Buses </a:t>
            </a:r>
            <a:r>
              <a:rPr lang="en-US" dirty="0" smtClean="0"/>
              <a:t>(5/5)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24000"/>
            <a:ext cx="4637087" cy="4525963"/>
          </a:xfrm>
        </p:spPr>
        <p:txBody>
          <a:bodyPr/>
          <a:lstStyle/>
          <a:p>
            <a:r>
              <a:rPr lang="en-US" dirty="0" smtClean="0"/>
              <a:t>The Data path in MARIE is shown in this figure </a:t>
            </a:r>
          </a:p>
          <a:p>
            <a:pPr lvl="1"/>
            <a:r>
              <a:rPr lang="en-US" dirty="0" smtClean="0"/>
              <a:t>Note that a data word (that is an instruction) in the main memory travels a relatively long path before achieving the IR!</a:t>
            </a:r>
            <a:endParaRPr lang="en-US" dirty="0"/>
          </a:p>
        </p:txBody>
      </p:sp>
      <p:pic>
        <p:nvPicPr>
          <p:cNvPr id="5" name="Picture 5" descr="DatapathY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34" b="2422"/>
          <a:stretch>
            <a:fillRect/>
          </a:stretch>
        </p:blipFill>
        <p:spPr bwMode="auto">
          <a:xfrm>
            <a:off x="5551487" y="990600"/>
            <a:ext cx="35925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41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10084</TotalTime>
  <Words>1537</Words>
  <Application>Microsoft Office PowerPoint</Application>
  <PresentationFormat>On-screen Show (4:3)</PresentationFormat>
  <Paragraphs>219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MARIE: An Introduction to a Simple Computer  </vt:lpstr>
      <vt:lpstr>Lecture Overview</vt:lpstr>
      <vt:lpstr>MARIE – Introduction (1/1)</vt:lpstr>
      <vt:lpstr>The Architecture (1/1)</vt:lpstr>
      <vt:lpstr>Registers and Buses (1/5)</vt:lpstr>
      <vt:lpstr>Registers and Buses (2/5)</vt:lpstr>
      <vt:lpstr>Registers and Buses (3/5)</vt:lpstr>
      <vt:lpstr>Registers and Buses (4/5)</vt:lpstr>
      <vt:lpstr>Registers and Buses (5/5)</vt:lpstr>
      <vt:lpstr>Lecture Overview</vt:lpstr>
      <vt:lpstr>The Instruction Set Architecture (1/7)</vt:lpstr>
      <vt:lpstr>The Instruction Set Architecture (2/7)</vt:lpstr>
      <vt:lpstr>The Instruction Set Architecture (3/7)</vt:lpstr>
      <vt:lpstr>The Instruction Set Architecture (4/7)</vt:lpstr>
      <vt:lpstr>The Instruction Set Architecture (5/7)</vt:lpstr>
      <vt:lpstr>The Instruction Set Architecture (6/7)</vt:lpstr>
      <vt:lpstr>The Instruction Set Architecture (7/7)</vt:lpstr>
      <vt:lpstr>Lecture Overview</vt:lpstr>
      <vt:lpstr>Register Transfer Notation (1/7)</vt:lpstr>
      <vt:lpstr>Register Transfer Notation (2/7)</vt:lpstr>
      <vt:lpstr>Register Transfer Notation (3/7)</vt:lpstr>
      <vt:lpstr>Register Transfer Notation (4/7)</vt:lpstr>
      <vt:lpstr>Register Transfer Notation (5/7)</vt:lpstr>
      <vt:lpstr>Register Transfer Notation (6/7)</vt:lpstr>
      <vt:lpstr>Register Transfer Notation (7/7)</vt:lpstr>
      <vt:lpstr>Lecture Overview</vt:lpstr>
      <vt:lpstr>The Fetch-Decode-Execute cycle (1/1)</vt:lpstr>
      <vt:lpstr>Interrupts (1/3)</vt:lpstr>
      <vt:lpstr>Interrupts (2/3)</vt:lpstr>
      <vt:lpstr>Interrupts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1394</cp:revision>
  <dcterms:created xsi:type="dcterms:W3CDTF">2012-07-12T11:57:11Z</dcterms:created>
  <dcterms:modified xsi:type="dcterms:W3CDTF">2016-02-14T05:29:03Z</dcterms:modified>
</cp:coreProperties>
</file>