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 1 min]  Title
Good morning. Today is section eight point eight, improper integrals — the last section of chapter eight, and the last integration topic before we start chapter six.
Until today, every definite integral you have met has been over a closed bounded interval, with a continuous integrand. Today we drop both of those conditions: the interval may run to infinity, or the function may blow up somewhere inside it.
The whole section rests on one idea. You cannot integrate over an infinite interval directly, so you integrate up to a finite boundary and then take a limit. That is it. Everything else today is applying that one idea carefully.
And since we did L'Hopital's Rule last time, you now have exactly the tool these limits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3 min]  What makes an integral improper
Two things can go wrong, and you must be able to spot both at a glance.
Type one: an infinite limit of integration. The interval runs to infinity, or to minus infinity, or both.
Type two: the integrand becomes infinite somewhere on the interval — a vertical asymptote. And note the words somewhere on the interval. It may be at the left endpoint, at the right endpoint, or at a point strictly inside, and the inside case is the dangerous one because it is easy to miss.
Look at the four examples in the boxes. The first two are type one — you can see infinity in the limits. The third is type two at the left endpoint: one over root x blows up at zero. The fourth is type two inside the interval: one over x minus one to the two thirds blows up at x equals one, which is between zero and three.
That fourth one is the one that catches people. There is no infinity anywhere in the symbols. You only find the problem by checking where the denominator vanishes.
So here is the habit I want from you. Before you integrate anything this week: look at the limits, then look for the points where the integrand is undefined.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 · 5 min]  Type I — the definition
Here is the definition, and it is the whole section in one idea.
You cannot integrate to infinity. Infinity is not a number, you cannot substitute it into an antiderivative. So you do not try. You integrate to a finite boundary b, which is an ordinary definite integral you already know how to do, and then you let b run to infinity.
Read the first line with me: the integral from a to infinity of f is defined as the limit, as b goes to infinity, of the integral from a to b.
The second line is the mirror image for a lower limit of minus infinity: you fix the top and let the bottom run away.
Now the vocabulary, in the box underneath, and please use it exactly. If the limit exists as a finite number, we say the improper integral converges, and that number is its value. If the limit does not exist, or is plus or minus infinity, we say it diverges.
Notice what that means: an improper integral is not just a number, it is a question. The question is does this converge, and if so to what. A complete answer always says which.
And one practical note that will save you marks: write the limit sign on every line until you actually take the limit. Do not compute the antiderivative, substitute infinity, and hope. Substituting infinity into an expression is not a legal step, and in an exam it is marked as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 · 6 min]  Example 1 — two Type I integrals
Part a. The integral from one to infinity of log x over x squared. I am going to do the integration by parts in full, because this is the step most of you will get stuck on.
Step one. Replace the infinity by b and write the limit in front. Nothing has been computed yet; we have just made the integral a legal one.
Step two. Choose u and dv. The rule from section eight point two is that u should be the part that gets simpler when you differentiate it. Here that is log x — differentiating it gives one over x, which is much simpler. So u is log x, and everything that is left, x to the minus two dx, is dv.
Now build the other two entries. Differentiate u: du is dx over x. Integrate dv: the integral of x to the minus two is x to the minus one over minus one, which is minus one over x. So v is minus one over x. Those four boxes are the whole set-up, and I want you to write them in that square every single time.
Step three. Put them into the formula: the integral of u dv is u v minus the integral of v du.
u v is log x times minus one over x, which is minus log x over x.
Then minus the integral of v du: v is minus one over x, du is dx over x, so v du is minus one over x squared dx. Minus that integral is plus the integral of one over x squared dx. Watch the two minus signs there — that is where the mistakes happen.
And the integral of x to the minus two is minus one over x. So the antiderivative is minus log x over x, minus one over x.
Step four. Substitute the limits. At the top, b, we get minus log b over b minus one over b. At the bottom, one, we get minus log one over one minus one over one, and log one is zero, so that is minus one. Subtracting a minus one gives plus one.
Step five. Take the limit. One over b goes to zero, that is easy. Log b over b is infinity over infinity, so L'Hopital: differentiate top and bottom to get one over b, over one, which goes to zero. This is exactly why we did four point five before this section.
So both of those terms vanish and the answer is one. The integral converges to one.
Part b, on the right, is the same four steps with no by parts. The antiderivative of e to the minus x is minus e to the minus x. At b that is minus e to the minus b, at zero it is minus one, so we get one minus e to the minus b. And e to the minus b goes to zero. It converges to one as well.
Two different integrals, both equal to one. That is a coincidence, not a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[15:00 · 3 min]  When both limits are infinite
When both ends run to infinity you are not allowed to let them run together. You split the integral at any convenient finite point c, and you treat the two halves as two separate improper integrals.
The rule for the verdict is strict, and it is in the red box: the whole integral converges only if both halves converge. If even one half diverges, the whole thing diverges. You do not add a convergent half to a divergent half and hope for cancellation.
Why such a fuss? Because of the thing underneath. Students want to write the limit from minus b to b and let b go to infinity. That is a different object — it is called the principal value — and it can give a finite answer when the integral genuinely diverges.
Take the integral of x from minus infinity to infinity. From minus b to b, the function is odd, so every such integral is exactly zero, and the limit is zero. But split it properly at zero and each half is plus or minus infinity. The integral diverges. The symmetric version hid that.
So: split first, then take two separate limits. And the choice of c does not matter — zero is usually easiest.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[18:00 · 3 min]  Example 2 — both limits infinite
The integral from minus infinity to infinity of one over one plus x squared.
Split at zero. Two halves, two limits, and the antiderivative of one over one plus x squared is arctangent of x — which you met in section three point nine.
The right half: from zero to b, arctan b minus arctan zero, which is arctan b. As b goes to infinity, arctan b goes to pi over two. That is the horizontal asymptote of the arctangent, and it is worth remembering. Look at the graph on the right as I say it: the point marked b sits on the curve, and as b slides off to the right the point climbs towards the dashed line at pi over two without ever reaching it. The mirror image happens at a on the left.
The left half: from a to zero, zero minus arctan a. As a goes to minus infinity, arctan a goes to minus pi over two, so minus arctan a goes to plus pi over two.
Both halves converge, so the integral converges, and the value is pi over two plus pi over two, which is pi.
This is a good one to remember as a result. The curve one over one plus x squared sits above the whole x axis, stretching to infinity in both directions, and the total area under it is exactly 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[21:00 · 5 min]  The p-integral
This is the result of the section, and the one I would most like you to leave the room knowing.
The integral from one to infinity of one over x to the p. The answer depends entirely on p, and the dividing line is at p equals one.
If p is greater than one it converges, and the value is one over p minus one. If p is less than or equal to one it diverges.
Let me show you why, quickly. For p not equal to one, the antiderivative is x to the one minus p over one minus p. Now look at the exponent one minus p. If p is bigger than one, that exponent is negative, so x to that power goes to zero as x goes to infinity, and you are left with the value at the lower limit, which is one over p minus one. If p is less than one, the exponent is positive and the term blows up. And p equals one is the separate case, the logarithm, which also goes to infinity.
Now the thing worth understanding, in the box at the bottom. The borderline is one over x, and it diverges. Its area is infinite, even though the function goes to zero.
That surprises people, so hold on to it: the function tending to zero is not enough. One over x does tend to zero, and its integral still diverges. It is how fast it tends to zero that decides.
[Online: ask the chat whether the integral of one over x to the power one point zero zero one converges. Answer: yes, p is greater than one — only just, but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[26:00 · 2 min]  Try these first
Three of them. For each one I want two things only: is it improper, and if so, why. Do not evaluate anything.
Give them two minutes, then take answers.
Part a: the integral from one to infinity of one over x cubed. Improper, type one, and by the p-integral with p equal to three it converges — to one over two, though I did not ask for that.
Part b: the integral from zero to two of one over x minus two. Improper, type two, because the denominator vanishes at x equals two, which is the right endpoint. There is no infinity in the symbols at all.
Part c: the integral from minus one to one of one over x squared. Improper, type two, and the trouble is at x equals zero, which is strictly inside the interval. This is the dangerous case, and we come back to it on slide twelve.
If you spotted all three, you have the most important skill in this section. Evaluating them is mechanical; noticing them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[28:00 · 2 min]  Try these first — answers
Here they are.
Part a. Improper, Type one, because of the infinite upper limit. And we do not even have to work it out — it is the p-integral with p equal to three. Three is greater than one, so it converges, and the value is one over p minus one, which is one half. That is the whole point of memorising that result.
Part b. Improper, Type two. The denominator vanishes at x equals two, and two is the right endpoint of the interval. Notice there is no infinity anywhere in the symbols — you only find this by asking where the integrand is undefined. The antiderivative is log of the absolute value of x minus two, and as c comes up to two that goes to minus infinity. So it diverges.
Part c. Improper, Type two again, but this time the bad point is x equals zero, which is strictly inside the interval from minus one to one. This is the dangerous case, and I am not going to evaluate it now — we will do it in full in two slides' time, because it is the one that catches people in exams.
So the scoreboard is: one converges, one diverges, and one we have not decided yet. Which is the honest answer to this kind of question — you classify first, and only then evaluate.
[Online: ask who got all three classifications right before you show the verdicts.]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[30:00 · 4 min]  Type II — infinite discontinuities
Now the second kind. The interval is finite, but the function blows up somewhere on it.
The idea is identical to type one. You cannot integrate up to the bad point, so you stop just short of it and take a limit.
First line: if the trouble is at the left endpoint a, you start at c, which is a little to the right of a, and let c come down to a from above. Note the plus sign on the limit — it is a one-sided limit, and it has to be, because you are only approaching from inside the interval.
Second line: if the trouble is at the right endpoint b, you stop at c and let c come up to b from below.
The convergence language is exactly the same: finite limit means converges, otherwise diverges.
And the third case, at the bottom, is the one that matters most. If the bad point is strictly inside the interval, you must split there first, and then handle each piece as its own improper integral — one approaching from the left, one from the right. We do that in two slides' time, because it is where the marks are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[34:00 · 4 min]  Example 3 — two Type II integrals at an endpoint
Two integrals that look almost the same, and only one of them converges.
Part a. From zero to one of one over root x. The integrand blows up at zero, the left endpoint. So start at c and let c come down to zero from the right.
The antiderivative of x to the minus one half is two root x. Between c and one that gives two minus two root c. As c goes to zero, root c goes to zero, so the answer is two. It converges.
And look at what that means geometrically. The region under the curve is unbounded — it goes up for ever as you approach the y axis — and yet its area is finite. It is two. That is worth a moment.
Part b. From zero to one of one over x. Same shape of problem, same method: the antiderivative is log x, and between c and one we get zero minus log c, which is minus log c. As c comes down to zero, log c goes to minus infinity, so minus log c goes to plus infinity. It diverges.
So one over root x has finite area and one over x does not. Compare that with the p-integral we did earlier and you will see the same borderline from the other side: near zero, one over x is the one that is too steep.
[Online: before part b, ask the chat to predict converge or diverge. Most will say converge because part a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[38:00 · 5 min]  The trap — a discontinuity inside the interval
This is the slide I would put on the exam, so please copy both columns exactly.
The question is the integral from minus one to one of dx over x squared.
On the left is what a careless answer looks like. Write down the antiderivative, minus one over x. Substitute the two endpoints: at one you get minus one, at minus one you get plus one. Minus one minus one is minus two.
Now stop and look at what that says. The integrand, one over x squared, is positive everywhere it is defined. The graph sits entirely above the x axis. A definite integral of a positive function cannot possibly be negative. So minus two is not slightly wrong — it is impossible.
What went wrong is that the Fundamental Theorem was used on an interval where the function is not continuous. It blows up at zero, and zero is right in the middle.
Now the right-hand column, step by step.
Step one. Find the bad point: one over x squared blows up at x equals zero, and zero lies between minus one and one.
Step two. Split there, and write the integrand on every piece — do not write the bare limits and hope you remember what you were integrating.
Step three. Take the right-hand piece, from zero to one. The bad point is now the lower limit, so we start at c and let c come down to zero from above.
Step four. Do the ordinary integral: the antiderivative of x to the minus two is minus one over x, evaluated from c to one.
Step five. Substitute: at one we get minus one, at c we get minus one over c, and subtracting gives minus one plus one over c.
Step six. Take the limit. One over c goes to plus infinity as c comes down to zero, so this piece diverges.
And once one piece diverges the whole integral diverges. We do not even need the other half — though you should say in one line why you are not computing it.
The habit to take away: before you ever apply the Fundamental Theorem, ask whether the integrand is continuous on the whole closed interval. If it is not, you are not allowed to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[43:00 · 4 min]  Example 4 — an interior discontinuity that does converge
The last example, and it is the honest version of the trap: an interior discontinuity where the integral does converge after all.
The question is at the top: evaluate the integral from zero to three of dx over x minus one, all to the power two thirds.
Step one, find the bad point. The integrand is a fraction, so it is undefined wherever the denominator is zero. The denominator is x minus one to the two thirds, and that is zero when x equals one. Now compare one with the limits: zero is less than one, and one is less than three, so the bad point is strictly inside the interval. This is Type two, the interior case.
Step two, split there. The integral from zero to three becomes the integral from zero to one plus the integral from one to three, and each piece is now an improper integral with the trouble at one of its endpoints.
The antiderivative we need is three times x minus one to the one third. Differentiate it back if you want to check: the one third comes down, three times a third is one, and the exponent drops to minus two thirds.
Left piece, on zero to one. The bad point is the upper limit, so c comes up to one from below. Substituting gives three times c minus one to the one third, minus three times minus one to the one third. The real cube root of minus one is minus one, so that second term is minus three, and subtracting it gives plus three. The first term goes to zero. So the left piece is three.
Right piece, on one to three. Now the bad point is the lower limit, so c comes down to one from above. Substituting gives three times two to the one third, minus three times c minus one to the one third. The second term goes to zero. So the right piece is three times the cube root of two.
Both pieces converge, so we add them: three plus three times the cube root of two, which is about six point seven eight.
Compare this with the previous slide. Same structure, same splitting, opposite verdict. The method does not tell you the answer in advance — it is what lets you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[47:00 · 3 min]  Summary
The whole section in four lines, in the order you do them.
One: decide whether the integral is improper at all, and say why — an infinite limit, or a point where the integrand blows up. Check both, every time.
Two: replace the bad end by a letter — b for infinity, c for a finite bad point — and write the limit in front.
Three: do the ordinary definite integral, which is work you have been doing since chapter five.
Four: take the limit, and state the verdict: converges to this number, or diverges.
The three things that cost marks are underneath. Substituting infinity directly instead of taking a limit. Missing a discontinuity inside the interval. And giving a number without the word converges, or stopping at infinity without the word diverges.
And the one result to memorise is the p-integral. If you remember nothing else from today, remember that the integral from one to infinity of one over x to the p converges exactly when p is greater than one.
For practice, the exercises at the end of eight point eight, as far as the syllabus takes us — the first blocks on type one and type two. Next time we begin chapter six, applications of definite integrals, starting with volumes by the disk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A1538"/>
        </a:solidFill>
      </p:bgPr>
    </p:bg>
    <p:spTree>
      <p:nvGrpSpPr>
        <p:cNvPr id="1" name=""/>
        <p:cNvGrpSpPr/>
        <p:nvPr/>
      </p:nvGrpSpPr>
      <p:grpSpPr>
        <a:xfrm>
          <a:off x="0" y="0"/>
          <a:ext cx="0" cy="0"/>
          <a:chOff x="0" y="0"/>
          <a:chExt cx="0" cy="0"/>
        </a:xfrm>
      </p:grpSpPr>
      <p:sp>
        <p:nvSpPr>
          <p:cNvPr id="3"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4" name="Text 1"/>
          <p:cNvSpPr txBox="1"/>
          <p:nvPr/>
        </p:nvSpPr>
        <p:spPr>
          <a:xfrm>
            <a:off x="8412480" y="914400"/>
            <a:ext cx="3657600" cy="4754880"/>
          </a:xfrm>
          <a:prstGeom prst="rect">
            <a:avLst/>
          </a:prstGeom>
          <a:noFill/>
          <a:ln/>
        </p:spPr>
        <p:txBody>
          <a:bodyPr wrap="square" lIns="0" tIns="0" rIns="0" bIns="0" rtlCol="0" anchor="ctr"/>
          <a:lstStyle/>
          <a:p>
            <a:pPr algn="ctr" indent="0" marL="0">
              <a:buNone/>
            </a:pPr>
            <a:r>
              <a:rPr lang="en-US" sz="30000" dirty="0">
                <a:solidFill>
                  <a:srgbClr val="9E3552"/>
                </a:solidFill>
                <a:latin typeface="Cambria" pitchFamily="34" charset="0"/>
                <a:ea typeface="Cambria" pitchFamily="34" charset="-122"/>
                <a:cs typeface="Cambria" pitchFamily="34" charset="-120"/>
              </a:rPr>
              <a:t>∞</a:t>
            </a:r>
            <a:endParaRPr lang="en-US" sz="30000" dirty="0"/>
          </a:p>
        </p:txBody>
      </p:sp>
      <p:sp>
        <p:nvSpPr>
          <p:cNvPr id="5" name="Text 2"/>
          <p:cNvSpPr txBox="1"/>
          <p:nvPr/>
        </p:nvSpPr>
        <p:spPr>
          <a:xfrm>
            <a:off x="822960" y="1691640"/>
            <a:ext cx="7315200" cy="411480"/>
          </a:xfrm>
          <a:prstGeom prst="rect">
            <a:avLst/>
          </a:prstGeom>
          <a:noFill/>
          <a:ln/>
        </p:spPr>
        <p:txBody>
          <a:bodyPr wrap="square" lIns="0" tIns="0" rIns="0" bIns="0" rtlCol="0" anchor="ctr"/>
          <a:lstStyle/>
          <a:p>
            <a:pPr indent="0" marL="0">
              <a:buNone/>
            </a:pPr>
            <a:r>
              <a:rPr lang="en-US" sz="1800" b="1" spc="300" kern="0" dirty="0">
                <a:solidFill>
                  <a:srgbClr val="F3DFE4"/>
                </a:solidFill>
                <a:latin typeface="Calibri" pitchFamily="34" charset="0"/>
                <a:ea typeface="Calibri" pitchFamily="34" charset="-122"/>
                <a:cs typeface="Calibri" pitchFamily="34" charset="-120"/>
              </a:rPr>
              <a:t>Section 8.8</a:t>
            </a:r>
            <a:endParaRPr lang="en-US" sz="1800" dirty="0"/>
          </a:p>
        </p:txBody>
      </p:sp>
      <p:sp>
        <p:nvSpPr>
          <p:cNvPr id="6" name="Text 3"/>
          <p:cNvSpPr txBox="1"/>
          <p:nvPr/>
        </p:nvSpPr>
        <p:spPr>
          <a:xfrm>
            <a:off x="822960" y="2103120"/>
            <a:ext cx="7863840" cy="91440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Improper Integrals</a:t>
            </a:r>
            <a:endParaRPr lang="en-US" sz="4200" dirty="0"/>
          </a:p>
        </p:txBody>
      </p:sp>
      <p:sp>
        <p:nvSpPr>
          <p:cNvPr id="7" name="Text 4"/>
          <p:cNvSpPr txBox="1"/>
          <p:nvPr/>
        </p:nvSpPr>
        <p:spPr>
          <a:xfrm>
            <a:off x="822960" y="3246120"/>
            <a:ext cx="7772400" cy="457200"/>
          </a:xfrm>
          <a:prstGeom prst="rect">
            <a:avLst/>
          </a:prstGeom>
          <a:noFill/>
          <a:ln/>
        </p:spPr>
        <p:txBody>
          <a:bodyPr wrap="square" lIns="0" tIns="0" rIns="0" bIns="0" rtlCol="0" anchor="ctr"/>
          <a:lstStyle/>
          <a:p>
            <a:pPr indent="0" marL="0">
              <a:buNone/>
            </a:pPr>
            <a:r>
              <a:rPr lang="en-US" sz="1800" i="1" dirty="0">
                <a:solidFill>
                  <a:srgbClr val="F3DFE4"/>
                </a:solidFill>
                <a:latin typeface="Calibri" pitchFamily="34" charset="0"/>
                <a:ea typeface="Calibri" pitchFamily="34" charset="-122"/>
                <a:cs typeface="Calibri" pitchFamily="34" charset="-120"/>
              </a:rPr>
              <a:t>Integrate to a finite boundary, then take the limit</a:t>
            </a:r>
            <a:endParaRPr lang="en-US" sz="1800" dirty="0"/>
          </a:p>
        </p:txBody>
      </p:sp>
      <p:sp>
        <p:nvSpPr>
          <p:cNvPr id="8" name="Shape 5"/>
          <p:cNvSpPr/>
          <p:nvPr/>
        </p:nvSpPr>
        <p:spPr>
          <a:xfrm>
            <a:off x="841248" y="3886200"/>
            <a:ext cx="2011680" cy="32004"/>
          </a:xfrm>
          <a:prstGeom prst="rect">
            <a:avLst/>
          </a:prstGeom>
          <a:solidFill>
            <a:srgbClr val="C77E92"/>
          </a:solidFill>
          <a:ln/>
        </p:spPr>
      </p:sp>
      <p:sp>
        <p:nvSpPr>
          <p:cNvPr id="9" name="Text 6"/>
          <p:cNvSpPr txBox="1"/>
          <p:nvPr/>
        </p:nvSpPr>
        <p:spPr>
          <a:xfrm>
            <a:off x="822960" y="4160520"/>
            <a:ext cx="7315200" cy="1097280"/>
          </a:xfrm>
          <a:prstGeom prst="rect">
            <a:avLst/>
          </a:prstGeom>
          <a:noFill/>
          <a:ln/>
        </p:spPr>
        <p:txBody>
          <a:bodyPr wrap="square" lIns="0" tIns="0" rIns="0" bIns="0" rtlCol="0" anchor="ctr"/>
          <a:lstStyle/>
          <a:p>
            <a:pPr indent="0" marL="0">
              <a:lnSpc>
                <a:spcPts val="2200"/>
              </a:lnSpc>
              <a:buNone/>
            </a:pPr>
            <a:r>
              <a:rPr lang="en-US" sz="1400" b="1" dirty="0">
                <a:solidFill>
                  <a:srgbClr val="F3DFE4"/>
                </a:solidFill>
                <a:latin typeface="Calibri" pitchFamily="34" charset="0"/>
                <a:ea typeface="Calibri" pitchFamily="34" charset="-122"/>
                <a:cs typeface="Calibri" pitchFamily="34" charset="-120"/>
              </a:rPr>
              <a:t>Math 111 · Integral Calculus</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Thomas' Calculus: Early Transcendentals, 15th ed. (Global Edition)</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Department of Mathematics, King Saud University</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What Makes an Integral Improper</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Two things can go wrong — and one of them is easy to miss</a:t>
            </a:r>
            <a:endParaRPr lang="en-US" sz="1300" dirty="0"/>
          </a:p>
        </p:txBody>
      </p:sp>
      <p:sp>
        <p:nvSpPr>
          <p:cNvPr id="8" name="Shape 5"/>
          <p:cNvSpPr/>
          <p:nvPr/>
        </p:nvSpPr>
        <p:spPr>
          <a:xfrm>
            <a:off x="640080" y="1371600"/>
            <a:ext cx="5349240" cy="1188720"/>
          </a:xfrm>
          <a:prstGeom prst="roundRect">
            <a:avLst>
              <a:gd name="adj" fmla="val 6154"/>
            </a:avLst>
          </a:prstGeom>
          <a:solidFill>
            <a:srgbClr val="DCEFF8"/>
          </a:solidFill>
          <a:ln w="12700">
            <a:solidFill>
              <a:srgbClr val="DCEFF8"/>
            </a:solidFill>
            <a:prstDash val="solid"/>
          </a:ln>
        </p:spPr>
      </p:sp>
      <p:sp>
        <p:nvSpPr>
          <p:cNvPr id="9" name="Text 6"/>
          <p:cNvSpPr txBox="1"/>
          <p:nvPr/>
        </p:nvSpPr>
        <p:spPr>
          <a:xfrm>
            <a:off x="914400" y="1481328"/>
            <a:ext cx="484632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Type I  ·  infinite limit of integration</a:t>
            </a:r>
            <a:endParaRPr lang="en-US" sz="1600" dirty="0"/>
          </a:p>
        </p:txBody>
      </p:sp>
      <p:sp>
        <p:nvSpPr>
          <p:cNvPr id="10" name="Text 7"/>
          <p:cNvSpPr txBox="1"/>
          <p:nvPr/>
        </p:nvSpPr>
        <p:spPr>
          <a:xfrm>
            <a:off x="914400" y="1828800"/>
            <a:ext cx="4846320" cy="594360"/>
          </a:xfrm>
          <a:prstGeom prst="rect">
            <a:avLst/>
          </a:prstGeom>
          <a:noFill/>
          <a:ln/>
        </p:spPr>
        <p:txBody>
          <a:bodyPr wrap="square" lIns="0" tIns="0" rIns="0" bIns="0" rtlCol="0" anchor="ctr"/>
          <a:lstStyle/>
          <a:p>
            <a:pPr algn="ctr" indent="0" marL="0">
              <a:buNone/>
            </a:pPr>
            <a:r>
              <a:rPr lang="en-US" sz="1900" b="1" dirty="0">
                <a:solidFill>
                  <a:srgbClr val="1E3A44"/>
                </a:solidFill>
                <a:latin typeface="Cambria" pitchFamily="34" charset="0"/>
                <a:ea typeface="Cambria" pitchFamily="34" charset="-122"/>
                <a:cs typeface="Cambria" pitchFamily="34" charset="-120"/>
              </a:rPr>
              <a:t>∫</a:t>
            </a:r>
            <a:pPr algn="ctr" indent="0" marL="0">
              <a:buNone/>
            </a:pPr>
            <a:r>
              <a:rPr lang="en-US" sz="1900" b="1" baseline="-40000" dirty="0">
                <a:solidFill>
                  <a:srgbClr val="1E3A44"/>
                </a:solidFill>
                <a:latin typeface="Cambria" pitchFamily="34" charset="0"/>
                <a:ea typeface="Cambria" pitchFamily="34" charset="-122"/>
                <a:cs typeface="Cambria" pitchFamily="34" charset="-120"/>
              </a:rPr>
              <a:t>a</a:t>
            </a:r>
            <a:pPr algn="ctr" indent="0" marL="0">
              <a:buNone/>
            </a:pPr>
            <a:r>
              <a:rPr lang="en-US" sz="1900" b="1" baseline="30000" dirty="0">
                <a:solidFill>
                  <a:srgbClr val="1E3A44"/>
                </a:solidFill>
                <a:latin typeface="Cambria" pitchFamily="34" charset="0"/>
                <a:ea typeface="Cambria" pitchFamily="34" charset="-122"/>
                <a:cs typeface="Cambria" pitchFamily="34" charset="-120"/>
              </a:rPr>
              <a:t>∞</a:t>
            </a:r>
            <a:pPr algn="ctr" indent="0" marL="0">
              <a:buNone/>
            </a:pPr>
            <a:r>
              <a:rPr lang="en-US" sz="1900" b="1" dirty="0">
                <a:solidFill>
                  <a:srgbClr val="1E3A44"/>
                </a:solidFill>
                <a:latin typeface="Cambria" pitchFamily="34" charset="0"/>
                <a:ea typeface="Cambria" pitchFamily="34" charset="-122"/>
                <a:cs typeface="Cambria" pitchFamily="34" charset="-120"/>
              </a:rPr>
              <a:t>        ∫</a:t>
            </a:r>
            <a:pPr algn="ctr" indent="0" marL="0">
              <a:buNone/>
            </a:pPr>
            <a:r>
              <a:rPr lang="en-US" sz="1900" b="1" baseline="-40000" dirty="0">
                <a:solidFill>
                  <a:srgbClr val="1E3A44"/>
                </a:solidFill>
                <a:latin typeface="Cambria" pitchFamily="34" charset="0"/>
                <a:ea typeface="Cambria" pitchFamily="34" charset="-122"/>
                <a:cs typeface="Cambria" pitchFamily="34" charset="-120"/>
              </a:rPr>
              <a:t>−∞</a:t>
            </a:r>
            <a:pPr algn="ctr" indent="0" marL="0">
              <a:buNone/>
            </a:pPr>
            <a:r>
              <a:rPr lang="en-US" sz="1900" b="1" baseline="30000" dirty="0">
                <a:solidFill>
                  <a:srgbClr val="1E3A44"/>
                </a:solidFill>
                <a:latin typeface="Cambria" pitchFamily="34" charset="0"/>
                <a:ea typeface="Cambria" pitchFamily="34" charset="-122"/>
                <a:cs typeface="Cambria" pitchFamily="34" charset="-120"/>
              </a:rPr>
              <a:t>b</a:t>
            </a:r>
            <a:pPr algn="ctr" indent="0" marL="0">
              <a:buNone/>
            </a:pPr>
            <a:r>
              <a:rPr lang="en-US" sz="1900" b="1" dirty="0">
                <a:solidFill>
                  <a:srgbClr val="1E3A44"/>
                </a:solidFill>
                <a:latin typeface="Cambria" pitchFamily="34" charset="0"/>
                <a:ea typeface="Cambria" pitchFamily="34" charset="-122"/>
                <a:cs typeface="Cambria" pitchFamily="34" charset="-120"/>
              </a:rPr>
              <a:t>        ∫</a:t>
            </a:r>
            <a:pPr algn="ctr" indent="0" marL="0">
              <a:buNone/>
            </a:pPr>
            <a:r>
              <a:rPr lang="en-US" sz="1900" b="1" baseline="-40000" dirty="0">
                <a:solidFill>
                  <a:srgbClr val="1E3A44"/>
                </a:solidFill>
                <a:latin typeface="Cambria" pitchFamily="34" charset="0"/>
                <a:ea typeface="Cambria" pitchFamily="34" charset="-122"/>
                <a:cs typeface="Cambria" pitchFamily="34" charset="-120"/>
              </a:rPr>
              <a:t>−∞</a:t>
            </a:r>
            <a:pPr algn="ctr" indent="0" marL="0">
              <a:buNone/>
            </a:pPr>
            <a:r>
              <a:rPr lang="en-US" sz="1900" b="1" baseline="30000" dirty="0">
                <a:solidFill>
                  <a:srgbClr val="1E3A44"/>
                </a:solidFill>
                <a:latin typeface="Cambria" pitchFamily="34" charset="0"/>
                <a:ea typeface="Cambria" pitchFamily="34" charset="-122"/>
                <a:cs typeface="Cambria" pitchFamily="34" charset="-120"/>
              </a:rPr>
              <a:t>∞</a:t>
            </a:r>
            <a:endParaRPr lang="en-US" sz="1900" dirty="0"/>
          </a:p>
        </p:txBody>
      </p:sp>
      <p:sp>
        <p:nvSpPr>
          <p:cNvPr id="11" name="Shape 8"/>
          <p:cNvSpPr/>
          <p:nvPr/>
        </p:nvSpPr>
        <p:spPr>
          <a:xfrm>
            <a:off x="6172200" y="1371600"/>
            <a:ext cx="5349240" cy="1188720"/>
          </a:xfrm>
          <a:prstGeom prst="roundRect">
            <a:avLst>
              <a:gd name="adj" fmla="val 6154"/>
            </a:avLst>
          </a:prstGeom>
          <a:solidFill>
            <a:srgbClr val="F3DFE4"/>
          </a:solidFill>
          <a:ln w="15875">
            <a:solidFill>
              <a:srgbClr val="8A1538"/>
            </a:solidFill>
            <a:prstDash val="solid"/>
          </a:ln>
        </p:spPr>
      </p:sp>
      <p:sp>
        <p:nvSpPr>
          <p:cNvPr id="12" name="Text 9"/>
          <p:cNvSpPr txBox="1"/>
          <p:nvPr/>
        </p:nvSpPr>
        <p:spPr>
          <a:xfrm>
            <a:off x="6446520" y="1481328"/>
            <a:ext cx="4846320" cy="320040"/>
          </a:xfrm>
          <a:prstGeom prst="rect">
            <a:avLst/>
          </a:prstGeom>
          <a:noFill/>
          <a:ln/>
        </p:spPr>
        <p:txBody>
          <a:bodyPr wrap="square" lIns="0" tIns="0" rIns="0" bIns="0" rtlCol="0" anchor="ctr"/>
          <a:lstStyle/>
          <a:p>
            <a:pPr indent="0" marL="0">
              <a:buNone/>
            </a:pPr>
            <a:r>
              <a:rPr lang="en-US" sz="1600" b="1" dirty="0">
                <a:solidFill>
                  <a:srgbClr val="8A1538"/>
                </a:solidFill>
                <a:latin typeface="Cambria" pitchFamily="34" charset="0"/>
                <a:ea typeface="Cambria" pitchFamily="34" charset="-122"/>
                <a:cs typeface="Cambria" pitchFamily="34" charset="-120"/>
              </a:rPr>
              <a:t>Type II  ·  the integrand becomes infinite</a:t>
            </a:r>
            <a:endParaRPr lang="en-US" sz="1600" dirty="0"/>
          </a:p>
        </p:txBody>
      </p:sp>
      <p:sp>
        <p:nvSpPr>
          <p:cNvPr id="13" name="Text 10"/>
          <p:cNvSpPr txBox="1"/>
          <p:nvPr/>
        </p:nvSpPr>
        <p:spPr>
          <a:xfrm>
            <a:off x="6446520" y="1828800"/>
            <a:ext cx="4846320" cy="59436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at the left end, at the right end, or at a point inside the interval</a:t>
            </a:r>
            <a:endParaRPr lang="en-US" sz="1350" dirty="0"/>
          </a:p>
        </p:txBody>
      </p:sp>
      <p:sp>
        <p:nvSpPr>
          <p:cNvPr id="14" name="Text 11"/>
          <p:cNvSpPr txBox="1"/>
          <p:nvPr/>
        </p:nvSpPr>
        <p:spPr>
          <a:xfrm>
            <a:off x="914400" y="2697480"/>
            <a:ext cx="10332720" cy="292608"/>
          </a:xfrm>
          <a:prstGeom prst="rect">
            <a:avLst/>
          </a:prstGeom>
          <a:noFill/>
          <a:ln/>
        </p:spPr>
        <p:txBody>
          <a:bodyPr wrap="square" lIns="0" tIns="0" rIns="0" bIns="0" rtlCol="0" anchor="ctr"/>
          <a:lstStyle/>
          <a:p>
            <a:pPr indent="0" marL="0">
              <a:buNone/>
            </a:pPr>
            <a:r>
              <a:rPr lang="en-US" sz="1350" i="1" dirty="0">
                <a:solidFill>
                  <a:srgbClr val="0F7C9E"/>
                </a:solidFill>
                <a:latin typeface="Calibri" pitchFamily="34" charset="0"/>
                <a:ea typeface="Calibri" pitchFamily="34" charset="-122"/>
                <a:cs typeface="Calibri" pitchFamily="34" charset="-120"/>
              </a:rPr>
              <a:t>Which type is each of these?</a:t>
            </a:r>
            <a:endParaRPr lang="en-US" sz="1350" dirty="0"/>
          </a:p>
        </p:txBody>
      </p:sp>
      <p:sp>
        <p:nvSpPr>
          <p:cNvPr id="15" name="Shape 12"/>
          <p:cNvSpPr/>
          <p:nvPr/>
        </p:nvSpPr>
        <p:spPr>
          <a:xfrm>
            <a:off x="640080" y="3035808"/>
            <a:ext cx="2606040" cy="1234440"/>
          </a:xfrm>
          <a:prstGeom prst="roundRect">
            <a:avLst>
              <a:gd name="adj" fmla="val 5926"/>
            </a:avLst>
          </a:prstGeom>
          <a:solidFill>
            <a:srgbClr val="EDF6FB"/>
          </a:solidFill>
          <a:ln w="12700">
            <a:solidFill>
              <a:srgbClr val="EDF6FB"/>
            </a:solidFill>
            <a:prstDash val="solid"/>
          </a:ln>
        </p:spPr>
      </p:sp>
      <p:sp>
        <p:nvSpPr>
          <p:cNvPr id="16" name="Text 13"/>
          <p:cNvSpPr txBox="1"/>
          <p:nvPr/>
        </p:nvSpPr>
        <p:spPr>
          <a:xfrm>
            <a:off x="640080" y="3127248"/>
            <a:ext cx="2606040" cy="685800"/>
          </a:xfrm>
          <a:prstGeom prst="rect">
            <a:avLst/>
          </a:prstGeom>
          <a:noFill/>
          <a:ln/>
        </p:spPr>
        <p:txBody>
          <a:bodyPr wrap="square" lIns="0" tIns="0" rIns="0" bIns="0" rtlCol="0" anchor="ctr"/>
          <a:lstStyle/>
          <a:p>
            <a:pPr algn="ctr" indent="0" marL="0">
              <a:buNone/>
            </a:pPr>
            <a:r>
              <a:rPr lang="en-US" sz="1500" dirty="0">
                <a:solidFill>
                  <a:srgbClr val="1E3A44"/>
                </a:solidFill>
                <a:latin typeface="Cambria" pitchFamily="34" charset="0"/>
                <a:ea typeface="Cambria" pitchFamily="34" charset="-122"/>
                <a:cs typeface="Cambria" pitchFamily="34" charset="-120"/>
              </a:rPr>
              <a:t>∫</a:t>
            </a:r>
            <a:pPr algn="ctr" indent="0" marL="0">
              <a:buNone/>
            </a:pPr>
            <a:r>
              <a:rPr lang="en-US" sz="1500" baseline="-40000" dirty="0">
                <a:solidFill>
                  <a:srgbClr val="1E3A44"/>
                </a:solidFill>
                <a:latin typeface="Cambria" pitchFamily="34" charset="0"/>
                <a:ea typeface="Cambria" pitchFamily="34" charset="-122"/>
                <a:cs typeface="Cambria" pitchFamily="34" charset="-120"/>
              </a:rPr>
              <a:t>1</a:t>
            </a:r>
            <a:pPr algn="ctr" indent="0" marL="0">
              <a:buNone/>
            </a:pPr>
            <a:r>
              <a:rPr lang="en-US" sz="1500" baseline="30000" dirty="0">
                <a:solidFill>
                  <a:srgbClr val="1E3A44"/>
                </a:solidFill>
                <a:latin typeface="Cambria" pitchFamily="34" charset="0"/>
                <a:ea typeface="Cambria" pitchFamily="34" charset="-122"/>
                <a:cs typeface="Cambria" pitchFamily="34" charset="-120"/>
              </a:rPr>
              <a:t>∞</a:t>
            </a:r>
            <a:pPr algn="ctr" indent="0" marL="0">
              <a:buNone/>
            </a:pPr>
            <a:r>
              <a:rPr lang="en-US" sz="1500" dirty="0">
                <a:solidFill>
                  <a:srgbClr val="1E3A44"/>
                </a:solidFill>
                <a:latin typeface="Cambria" pitchFamily="34" charset="0"/>
                <a:ea typeface="Cambria" pitchFamily="34" charset="-122"/>
                <a:cs typeface="Cambria" pitchFamily="34" charset="-120"/>
              </a:rPr>
              <a:t> (ln x)/x</a:t>
            </a:r>
            <a:pPr algn="ctr" indent="0" marL="0">
              <a:buNone/>
            </a:pPr>
            <a:r>
              <a:rPr lang="en-US" sz="1500" baseline="30000" dirty="0">
                <a:solidFill>
                  <a:srgbClr val="1E3A44"/>
                </a:solidFill>
                <a:latin typeface="Cambria" pitchFamily="34" charset="0"/>
                <a:ea typeface="Cambria" pitchFamily="34" charset="-122"/>
                <a:cs typeface="Cambria" pitchFamily="34" charset="-120"/>
              </a:rPr>
              <a:t>2</a:t>
            </a:r>
            <a:pPr algn="ctr" indent="0" marL="0">
              <a:buNone/>
            </a:pPr>
            <a:r>
              <a:rPr lang="en-US" sz="1500" dirty="0">
                <a:solidFill>
                  <a:srgbClr val="1E3A44"/>
                </a:solidFill>
                <a:latin typeface="Cambria" pitchFamily="34" charset="0"/>
                <a:ea typeface="Cambria" pitchFamily="34" charset="-122"/>
                <a:cs typeface="Cambria" pitchFamily="34" charset="-120"/>
              </a:rPr>
              <a:t> dx</a:t>
            </a:r>
            <a:endParaRPr lang="en-US" sz="1500" dirty="0"/>
          </a:p>
        </p:txBody>
      </p:sp>
      <p:sp>
        <p:nvSpPr>
          <p:cNvPr id="17" name="Text 14"/>
          <p:cNvSpPr txBox="1"/>
          <p:nvPr/>
        </p:nvSpPr>
        <p:spPr>
          <a:xfrm>
            <a:off x="640080" y="3840480"/>
            <a:ext cx="2606040" cy="320040"/>
          </a:xfrm>
          <a:prstGeom prst="rect">
            <a:avLst/>
          </a:prstGeom>
          <a:noFill/>
          <a:ln/>
        </p:spPr>
        <p:txBody>
          <a:bodyPr wrap="square" lIns="0" tIns="0" rIns="0" bIns="0" rtlCol="0" anchor="ctr"/>
          <a:lstStyle/>
          <a:p>
            <a:pPr algn="ctr" indent="0" marL="0">
              <a:buNone/>
            </a:pPr>
            <a:r>
              <a:rPr lang="en-US" sz="1250" b="1" i="1" dirty="0">
                <a:solidFill>
                  <a:srgbClr val="0F7C9E"/>
                </a:solidFill>
                <a:latin typeface="Calibri" pitchFamily="34" charset="0"/>
                <a:ea typeface="Calibri" pitchFamily="34" charset="-122"/>
                <a:cs typeface="Calibri" pitchFamily="34" charset="-120"/>
              </a:rPr>
              <a:t>Type I</a:t>
            </a:r>
            <a:endParaRPr lang="en-US" sz="1250" dirty="0"/>
          </a:p>
        </p:txBody>
      </p:sp>
      <p:sp>
        <p:nvSpPr>
          <p:cNvPr id="18" name="Shape 15"/>
          <p:cNvSpPr/>
          <p:nvPr/>
        </p:nvSpPr>
        <p:spPr>
          <a:xfrm>
            <a:off x="3401568" y="3035808"/>
            <a:ext cx="2606040" cy="1234440"/>
          </a:xfrm>
          <a:prstGeom prst="roundRect">
            <a:avLst>
              <a:gd name="adj" fmla="val 5926"/>
            </a:avLst>
          </a:prstGeom>
          <a:solidFill>
            <a:srgbClr val="EDF6FB"/>
          </a:solidFill>
          <a:ln w="12700">
            <a:solidFill>
              <a:srgbClr val="EDF6FB"/>
            </a:solidFill>
            <a:prstDash val="solid"/>
          </a:ln>
        </p:spPr>
      </p:sp>
      <p:sp>
        <p:nvSpPr>
          <p:cNvPr id="19" name="Text 16"/>
          <p:cNvSpPr txBox="1"/>
          <p:nvPr/>
        </p:nvSpPr>
        <p:spPr>
          <a:xfrm>
            <a:off x="3401568" y="3127248"/>
            <a:ext cx="2606040" cy="685800"/>
          </a:xfrm>
          <a:prstGeom prst="rect">
            <a:avLst/>
          </a:prstGeom>
          <a:noFill/>
          <a:ln/>
        </p:spPr>
        <p:txBody>
          <a:bodyPr wrap="square" lIns="0" tIns="0" rIns="0" bIns="0" rtlCol="0" anchor="ctr"/>
          <a:lstStyle/>
          <a:p>
            <a:pPr algn="ctr" indent="0" marL="0">
              <a:buNone/>
            </a:pPr>
            <a:r>
              <a:rPr lang="en-US" sz="1500" dirty="0">
                <a:solidFill>
                  <a:srgbClr val="1E3A44"/>
                </a:solidFill>
                <a:latin typeface="Cambria" pitchFamily="34" charset="0"/>
                <a:ea typeface="Cambria" pitchFamily="34" charset="-122"/>
                <a:cs typeface="Cambria" pitchFamily="34" charset="-120"/>
              </a:rPr>
              <a:t>∫</a:t>
            </a:r>
            <a:pPr algn="ctr" indent="0" marL="0">
              <a:buNone/>
            </a:pPr>
            <a:r>
              <a:rPr lang="en-US" sz="1500" baseline="-40000" dirty="0">
                <a:solidFill>
                  <a:srgbClr val="1E3A44"/>
                </a:solidFill>
                <a:latin typeface="Cambria" pitchFamily="34" charset="0"/>
                <a:ea typeface="Cambria" pitchFamily="34" charset="-122"/>
                <a:cs typeface="Cambria" pitchFamily="34" charset="-120"/>
              </a:rPr>
              <a:t>0</a:t>
            </a:r>
            <a:pPr algn="ctr" indent="0" marL="0">
              <a:buNone/>
            </a:pPr>
            <a:r>
              <a:rPr lang="en-US" sz="1500" baseline="30000" dirty="0">
                <a:solidFill>
                  <a:srgbClr val="1E3A44"/>
                </a:solidFill>
                <a:latin typeface="Cambria" pitchFamily="34" charset="0"/>
                <a:ea typeface="Cambria" pitchFamily="34" charset="-122"/>
                <a:cs typeface="Cambria" pitchFamily="34" charset="-120"/>
              </a:rPr>
              <a:t>∞</a:t>
            </a:r>
            <a:pPr algn="ctr" indent="0" marL="0">
              <a:buNone/>
            </a:pPr>
            <a:r>
              <a:rPr lang="en-US" sz="1500" dirty="0">
                <a:solidFill>
                  <a:srgbClr val="1E3A44"/>
                </a:solidFill>
                <a:latin typeface="Cambria" pitchFamily="34" charset="0"/>
                <a:ea typeface="Cambria" pitchFamily="34" charset="-122"/>
                <a:cs typeface="Cambria" pitchFamily="34" charset="-120"/>
              </a:rPr>
              <a:t> e</a:t>
            </a:r>
            <a:pPr algn="ctr" indent="0" marL="0">
              <a:buNone/>
            </a:pPr>
            <a:r>
              <a:rPr lang="en-US" sz="1500" baseline="30000" dirty="0">
                <a:solidFill>
                  <a:srgbClr val="1E3A44"/>
                </a:solidFill>
                <a:latin typeface="Cambria" pitchFamily="34" charset="0"/>
                <a:ea typeface="Cambria" pitchFamily="34" charset="-122"/>
                <a:cs typeface="Cambria" pitchFamily="34" charset="-120"/>
              </a:rPr>
              <a:t>−x</a:t>
            </a:r>
            <a:pPr algn="ctr" indent="0" marL="0">
              <a:buNone/>
            </a:pPr>
            <a:r>
              <a:rPr lang="en-US" sz="1500" dirty="0">
                <a:solidFill>
                  <a:srgbClr val="1E3A44"/>
                </a:solidFill>
                <a:latin typeface="Cambria" pitchFamily="34" charset="0"/>
                <a:ea typeface="Cambria" pitchFamily="34" charset="-122"/>
                <a:cs typeface="Cambria" pitchFamily="34" charset="-120"/>
              </a:rPr>
              <a:t> dx</a:t>
            </a:r>
            <a:endParaRPr lang="en-US" sz="1500" dirty="0"/>
          </a:p>
        </p:txBody>
      </p:sp>
      <p:sp>
        <p:nvSpPr>
          <p:cNvPr id="20" name="Text 17"/>
          <p:cNvSpPr txBox="1"/>
          <p:nvPr/>
        </p:nvSpPr>
        <p:spPr>
          <a:xfrm>
            <a:off x="3401568" y="3840480"/>
            <a:ext cx="2606040" cy="320040"/>
          </a:xfrm>
          <a:prstGeom prst="rect">
            <a:avLst/>
          </a:prstGeom>
          <a:noFill/>
          <a:ln/>
        </p:spPr>
        <p:txBody>
          <a:bodyPr wrap="square" lIns="0" tIns="0" rIns="0" bIns="0" rtlCol="0" anchor="ctr"/>
          <a:lstStyle/>
          <a:p>
            <a:pPr algn="ctr" indent="0" marL="0">
              <a:buNone/>
            </a:pPr>
            <a:r>
              <a:rPr lang="en-US" sz="1250" b="1" i="1" dirty="0">
                <a:solidFill>
                  <a:srgbClr val="0F7C9E"/>
                </a:solidFill>
                <a:latin typeface="Calibri" pitchFamily="34" charset="0"/>
                <a:ea typeface="Calibri" pitchFamily="34" charset="-122"/>
                <a:cs typeface="Calibri" pitchFamily="34" charset="-120"/>
              </a:rPr>
              <a:t>Type I</a:t>
            </a:r>
            <a:endParaRPr lang="en-US" sz="1250" dirty="0"/>
          </a:p>
        </p:txBody>
      </p:sp>
      <p:sp>
        <p:nvSpPr>
          <p:cNvPr id="21" name="Shape 18"/>
          <p:cNvSpPr/>
          <p:nvPr/>
        </p:nvSpPr>
        <p:spPr>
          <a:xfrm>
            <a:off x="6163056" y="3035808"/>
            <a:ext cx="2606040" cy="1234440"/>
          </a:xfrm>
          <a:prstGeom prst="roundRect">
            <a:avLst>
              <a:gd name="adj" fmla="val 5926"/>
            </a:avLst>
          </a:prstGeom>
          <a:solidFill>
            <a:srgbClr val="EDF6FB"/>
          </a:solidFill>
          <a:ln w="12700">
            <a:solidFill>
              <a:srgbClr val="EDF6FB"/>
            </a:solidFill>
            <a:prstDash val="solid"/>
          </a:ln>
        </p:spPr>
      </p:sp>
      <p:sp>
        <p:nvSpPr>
          <p:cNvPr id="22" name="Text 19"/>
          <p:cNvSpPr txBox="1"/>
          <p:nvPr/>
        </p:nvSpPr>
        <p:spPr>
          <a:xfrm>
            <a:off x="6163056" y="3127248"/>
            <a:ext cx="2606040" cy="685800"/>
          </a:xfrm>
          <a:prstGeom prst="rect">
            <a:avLst/>
          </a:prstGeom>
          <a:noFill/>
          <a:ln/>
        </p:spPr>
        <p:txBody>
          <a:bodyPr wrap="square" lIns="0" tIns="0" rIns="0" bIns="0" rtlCol="0" anchor="ctr"/>
          <a:lstStyle/>
          <a:p>
            <a:pPr algn="ctr" indent="0" marL="0">
              <a:buNone/>
            </a:pPr>
            <a:r>
              <a:rPr lang="en-US" sz="1500" dirty="0">
                <a:solidFill>
                  <a:srgbClr val="1E3A44"/>
                </a:solidFill>
                <a:latin typeface="Cambria" pitchFamily="34" charset="0"/>
                <a:ea typeface="Cambria" pitchFamily="34" charset="-122"/>
                <a:cs typeface="Cambria" pitchFamily="34" charset="-120"/>
              </a:rPr>
              <a:t>∫</a:t>
            </a:r>
            <a:pPr algn="ctr" indent="0" marL="0">
              <a:buNone/>
            </a:pPr>
            <a:r>
              <a:rPr lang="en-US" sz="1500" baseline="-40000" dirty="0">
                <a:solidFill>
                  <a:srgbClr val="1E3A44"/>
                </a:solidFill>
                <a:latin typeface="Cambria" pitchFamily="34" charset="0"/>
                <a:ea typeface="Cambria" pitchFamily="34" charset="-122"/>
                <a:cs typeface="Cambria" pitchFamily="34" charset="-120"/>
              </a:rPr>
              <a:t>0</a:t>
            </a:r>
            <a:pPr algn="ctr" indent="0" marL="0">
              <a:buNone/>
            </a:pPr>
            <a:r>
              <a:rPr lang="en-US" sz="1500" baseline="30000" dirty="0">
                <a:solidFill>
                  <a:srgbClr val="1E3A44"/>
                </a:solidFill>
                <a:latin typeface="Cambria" pitchFamily="34" charset="0"/>
                <a:ea typeface="Cambria" pitchFamily="34" charset="-122"/>
                <a:cs typeface="Cambria" pitchFamily="34" charset="-120"/>
              </a:rPr>
              <a:t>1</a:t>
            </a:r>
            <a:pPr algn="ctr" indent="0" marL="0">
              <a:buNone/>
            </a:pPr>
            <a:r>
              <a:rPr lang="en-US" sz="1500" dirty="0">
                <a:solidFill>
                  <a:srgbClr val="1E3A44"/>
                </a:solidFill>
                <a:latin typeface="Cambria" pitchFamily="34" charset="0"/>
                <a:ea typeface="Cambria" pitchFamily="34" charset="-122"/>
                <a:cs typeface="Cambria" pitchFamily="34" charset="-120"/>
              </a:rPr>
              <a:t> dx/√x</a:t>
            </a:r>
            <a:endParaRPr lang="en-US" sz="1500" dirty="0"/>
          </a:p>
        </p:txBody>
      </p:sp>
      <p:sp>
        <p:nvSpPr>
          <p:cNvPr id="23" name="Text 20"/>
          <p:cNvSpPr txBox="1"/>
          <p:nvPr/>
        </p:nvSpPr>
        <p:spPr>
          <a:xfrm>
            <a:off x="6163056" y="3840480"/>
            <a:ext cx="2606040" cy="320040"/>
          </a:xfrm>
          <a:prstGeom prst="rect">
            <a:avLst/>
          </a:prstGeom>
          <a:noFill/>
          <a:ln/>
        </p:spPr>
        <p:txBody>
          <a:bodyPr wrap="square" lIns="0" tIns="0" rIns="0" bIns="0" rtlCol="0" anchor="ctr"/>
          <a:lstStyle/>
          <a:p>
            <a:pPr algn="ctr" indent="0" marL="0">
              <a:buNone/>
            </a:pPr>
            <a:r>
              <a:rPr lang="en-US" sz="1250" b="1" i="1" dirty="0">
                <a:solidFill>
                  <a:srgbClr val="8A1538"/>
                </a:solidFill>
                <a:latin typeface="Calibri" pitchFamily="34" charset="0"/>
                <a:ea typeface="Calibri" pitchFamily="34" charset="-122"/>
                <a:cs typeface="Calibri" pitchFamily="34" charset="-120"/>
              </a:rPr>
              <a:t>Type II  at x = 0</a:t>
            </a:r>
            <a:endParaRPr lang="en-US" sz="1250" dirty="0"/>
          </a:p>
        </p:txBody>
      </p:sp>
      <p:sp>
        <p:nvSpPr>
          <p:cNvPr id="24" name="Shape 21"/>
          <p:cNvSpPr/>
          <p:nvPr/>
        </p:nvSpPr>
        <p:spPr>
          <a:xfrm>
            <a:off x="8924544" y="3035808"/>
            <a:ext cx="2606040" cy="1234440"/>
          </a:xfrm>
          <a:prstGeom prst="roundRect">
            <a:avLst>
              <a:gd name="adj" fmla="val 5926"/>
            </a:avLst>
          </a:prstGeom>
          <a:solidFill>
            <a:srgbClr val="FDECEF"/>
          </a:solidFill>
          <a:ln w="12700">
            <a:solidFill>
              <a:srgbClr val="FDECEF"/>
            </a:solidFill>
            <a:prstDash val="solid"/>
          </a:ln>
        </p:spPr>
      </p:sp>
      <p:sp>
        <p:nvSpPr>
          <p:cNvPr id="25" name="Text 22"/>
          <p:cNvSpPr txBox="1"/>
          <p:nvPr/>
        </p:nvSpPr>
        <p:spPr>
          <a:xfrm>
            <a:off x="8924544" y="3127248"/>
            <a:ext cx="2606040" cy="685800"/>
          </a:xfrm>
          <a:prstGeom prst="rect">
            <a:avLst/>
          </a:prstGeom>
          <a:noFill/>
          <a:ln/>
        </p:spPr>
        <p:txBody>
          <a:bodyPr wrap="square" lIns="0" tIns="0" rIns="0" bIns="0" rtlCol="0" anchor="ctr"/>
          <a:lstStyle/>
          <a:p>
            <a:pPr algn="ctr" indent="0" marL="0">
              <a:buNone/>
            </a:pPr>
            <a:r>
              <a:rPr lang="en-US" sz="1500" dirty="0">
                <a:solidFill>
                  <a:srgbClr val="1E3A44"/>
                </a:solidFill>
                <a:latin typeface="Cambria" pitchFamily="34" charset="0"/>
                <a:ea typeface="Cambria" pitchFamily="34" charset="-122"/>
                <a:cs typeface="Cambria" pitchFamily="34" charset="-120"/>
              </a:rPr>
              <a:t>∫</a:t>
            </a:r>
            <a:pPr algn="ctr" indent="0" marL="0">
              <a:buNone/>
            </a:pPr>
            <a:r>
              <a:rPr lang="en-US" sz="1500" baseline="-40000" dirty="0">
                <a:solidFill>
                  <a:srgbClr val="1E3A44"/>
                </a:solidFill>
                <a:latin typeface="Cambria" pitchFamily="34" charset="0"/>
                <a:ea typeface="Cambria" pitchFamily="34" charset="-122"/>
                <a:cs typeface="Cambria" pitchFamily="34" charset="-120"/>
              </a:rPr>
              <a:t>0</a:t>
            </a:r>
            <a:pPr algn="ctr" indent="0" marL="0">
              <a:buNone/>
            </a:pPr>
            <a:r>
              <a:rPr lang="en-US" sz="1500" baseline="30000" dirty="0">
                <a:solidFill>
                  <a:srgbClr val="1E3A44"/>
                </a:solidFill>
                <a:latin typeface="Cambria" pitchFamily="34" charset="0"/>
                <a:ea typeface="Cambria" pitchFamily="34" charset="-122"/>
                <a:cs typeface="Cambria" pitchFamily="34" charset="-120"/>
              </a:rPr>
              <a:t>3</a:t>
            </a:r>
            <a:pPr algn="ctr" indent="0" marL="0">
              <a:buNone/>
            </a:pPr>
            <a:r>
              <a:rPr lang="en-US" sz="1500" dirty="0">
                <a:solidFill>
                  <a:srgbClr val="1E3A44"/>
                </a:solidFill>
                <a:latin typeface="Cambria" pitchFamily="34" charset="0"/>
                <a:ea typeface="Cambria" pitchFamily="34" charset="-122"/>
                <a:cs typeface="Cambria" pitchFamily="34" charset="-120"/>
              </a:rPr>
              <a:t> dx/(x − 1)</a:t>
            </a:r>
            <a:pPr algn="ctr" indent="0" marL="0">
              <a:buNone/>
            </a:pPr>
            <a:r>
              <a:rPr lang="en-US" sz="1500" baseline="30000" dirty="0">
                <a:solidFill>
                  <a:srgbClr val="1E3A44"/>
                </a:solidFill>
                <a:latin typeface="Cambria" pitchFamily="34" charset="0"/>
                <a:ea typeface="Cambria" pitchFamily="34" charset="-122"/>
                <a:cs typeface="Cambria" pitchFamily="34" charset="-120"/>
              </a:rPr>
              <a:t>2/3</a:t>
            </a:r>
            <a:endParaRPr lang="en-US" sz="1500" dirty="0"/>
          </a:p>
        </p:txBody>
      </p:sp>
      <p:sp>
        <p:nvSpPr>
          <p:cNvPr id="26" name="Text 23"/>
          <p:cNvSpPr txBox="1"/>
          <p:nvPr/>
        </p:nvSpPr>
        <p:spPr>
          <a:xfrm>
            <a:off x="8924544" y="3840480"/>
            <a:ext cx="2606040" cy="320040"/>
          </a:xfrm>
          <a:prstGeom prst="rect">
            <a:avLst/>
          </a:prstGeom>
          <a:noFill/>
          <a:ln/>
        </p:spPr>
        <p:txBody>
          <a:bodyPr wrap="square" lIns="0" tIns="0" rIns="0" bIns="0" rtlCol="0" anchor="ctr"/>
          <a:lstStyle/>
          <a:p>
            <a:pPr algn="ctr" indent="0" marL="0">
              <a:buNone/>
            </a:pPr>
            <a:r>
              <a:rPr lang="en-US" sz="1250" b="1" i="1" dirty="0">
                <a:solidFill>
                  <a:srgbClr val="E03A5F"/>
                </a:solidFill>
                <a:latin typeface="Calibri" pitchFamily="34" charset="0"/>
                <a:ea typeface="Calibri" pitchFamily="34" charset="-122"/>
                <a:cs typeface="Calibri" pitchFamily="34" charset="-120"/>
              </a:rPr>
              <a:t>Type II  at x = 1</a:t>
            </a:r>
            <a:endParaRPr lang="en-US" sz="1250" dirty="0"/>
          </a:p>
        </p:txBody>
      </p:sp>
      <p:sp>
        <p:nvSpPr>
          <p:cNvPr id="27" name="Shape 24"/>
          <p:cNvSpPr/>
          <p:nvPr/>
        </p:nvSpPr>
        <p:spPr>
          <a:xfrm>
            <a:off x="640080" y="4526280"/>
            <a:ext cx="10881360" cy="1234440"/>
          </a:xfrm>
          <a:prstGeom prst="roundRect">
            <a:avLst>
              <a:gd name="adj" fmla="val 5926"/>
            </a:avLst>
          </a:prstGeom>
          <a:solidFill>
            <a:srgbClr val="DCEFF8"/>
          </a:solidFill>
          <a:ln w="12700">
            <a:solidFill>
              <a:srgbClr val="DCEFF8"/>
            </a:solidFill>
            <a:prstDash val="solid"/>
          </a:ln>
        </p:spPr>
      </p:sp>
      <p:sp>
        <p:nvSpPr>
          <p:cNvPr id="28" name="Text 25"/>
          <p:cNvSpPr txBox="1"/>
          <p:nvPr/>
        </p:nvSpPr>
        <p:spPr>
          <a:xfrm>
            <a:off x="960120" y="4617720"/>
            <a:ext cx="10241280" cy="292608"/>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The one that catches people</a:t>
            </a:r>
            <a:endParaRPr lang="en-US" sz="1600" dirty="0"/>
          </a:p>
        </p:txBody>
      </p:sp>
      <p:sp>
        <p:nvSpPr>
          <p:cNvPr id="29" name="Text 26"/>
          <p:cNvSpPr txBox="1"/>
          <p:nvPr/>
        </p:nvSpPr>
        <p:spPr>
          <a:xfrm>
            <a:off x="960120" y="493776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In the fourth integral there is no infinity anywhere in the symbols. The only way to find the problem is to ask where the integrand is undefined — here the denominator vanishes at x = 1, which lies inside [0, 3]. Before integrating anything this week: check the limits, then check where the integrand blows up.</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Type I — Infinite Limits of Integration</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You cannot substitute ∞ — so integrate to b, then let b → ∞</a:t>
            </a:r>
            <a:endParaRPr lang="en-US" sz="1300" dirty="0"/>
          </a:p>
        </p:txBody>
      </p:sp>
      <p:sp>
        <p:nvSpPr>
          <p:cNvPr id="8" name="Shape 5"/>
          <p:cNvSpPr/>
          <p:nvPr/>
        </p:nvSpPr>
        <p:spPr>
          <a:xfrm>
            <a:off x="640080" y="1371600"/>
            <a:ext cx="10881360" cy="1828800"/>
          </a:xfrm>
          <a:prstGeom prst="roundRect">
            <a:avLst>
              <a:gd name="adj" fmla="val 4000"/>
            </a:avLst>
          </a:prstGeom>
          <a:solidFill>
            <a:srgbClr val="F3DFE4"/>
          </a:solidFill>
          <a:ln w="15875">
            <a:solidFill>
              <a:srgbClr val="8A1538"/>
            </a:solidFill>
            <a:prstDash val="solid"/>
          </a:ln>
        </p:spPr>
      </p:sp>
      <p:sp>
        <p:nvSpPr>
          <p:cNvPr id="9" name="Text 6"/>
          <p:cNvSpPr txBox="1"/>
          <p:nvPr/>
        </p:nvSpPr>
        <p:spPr>
          <a:xfrm>
            <a:off x="960120" y="1463040"/>
            <a:ext cx="10241280" cy="274320"/>
          </a:xfrm>
          <a:prstGeom prst="rect">
            <a:avLst/>
          </a:prstGeom>
          <a:noFill/>
          <a:ln/>
        </p:spPr>
        <p:txBody>
          <a:bodyPr wrap="square" lIns="0" tIns="0" rIns="0" bIns="0" rtlCol="0" anchor="ctr"/>
          <a:lstStyle/>
          <a:p>
            <a:pPr indent="0" marL="0">
              <a:buNone/>
            </a:pPr>
            <a:r>
              <a:rPr lang="en-US" sz="1350" i="1" dirty="0">
                <a:solidFill>
                  <a:srgbClr val="8A1538"/>
                </a:solidFill>
                <a:latin typeface="Calibri" pitchFamily="34" charset="0"/>
                <a:ea typeface="Calibri" pitchFamily="34" charset="-122"/>
                <a:cs typeface="Calibri" pitchFamily="34" charset="-120"/>
              </a:rPr>
              <a:t>If f is continuous on the interval, then</a:t>
            </a:r>
            <a:endParaRPr lang="en-US" sz="1350" dirty="0"/>
          </a:p>
        </p:txBody>
      </p:sp>
      <p:sp>
        <p:nvSpPr>
          <p:cNvPr id="10" name="Text 7"/>
          <p:cNvSpPr txBox="1"/>
          <p:nvPr/>
        </p:nvSpPr>
        <p:spPr>
          <a:xfrm>
            <a:off x="640080" y="1755648"/>
            <a:ext cx="10881360" cy="621792"/>
          </a:xfrm>
          <a:prstGeom prst="rect">
            <a:avLst/>
          </a:prstGeom>
          <a:noFill/>
          <a:ln/>
        </p:spPr>
        <p:txBody>
          <a:bodyPr wrap="square" lIns="0" tIns="0" rIns="0" bIns="0" rtlCol="0" anchor="ctr"/>
          <a:lstStyle/>
          <a:p>
            <a:pPr algn="ctr" indent="0" marL="0">
              <a:buNone/>
            </a:pPr>
            <a:r>
              <a:rPr lang="en-US" sz="2200" b="1" dirty="0">
                <a:solidFill>
                  <a:srgbClr val="8A1538"/>
                </a:solidFill>
                <a:latin typeface="Cambria" pitchFamily="34" charset="0"/>
                <a:ea typeface="Cambria" pitchFamily="34" charset="-122"/>
                <a:cs typeface="Cambria" pitchFamily="34" charset="-120"/>
              </a:rPr>
              <a:t>∫</a:t>
            </a:r>
            <a:pPr algn="ctr" indent="0" marL="0">
              <a:buNone/>
            </a:pPr>
            <a:r>
              <a:rPr lang="en-US" sz="2200" b="1" baseline="-40000" dirty="0">
                <a:solidFill>
                  <a:srgbClr val="8A1538"/>
                </a:solidFill>
                <a:latin typeface="Cambria" pitchFamily="34" charset="0"/>
                <a:ea typeface="Cambria" pitchFamily="34" charset="-122"/>
                <a:cs typeface="Cambria" pitchFamily="34" charset="-120"/>
              </a:rPr>
              <a:t>a</a:t>
            </a:r>
            <a:pPr algn="ctr" indent="0" marL="0">
              <a:buNone/>
            </a:pPr>
            <a:r>
              <a:rPr lang="en-US" sz="2200" b="1" baseline="30000" dirty="0">
                <a:solidFill>
                  <a:srgbClr val="8A1538"/>
                </a:solidFill>
                <a:latin typeface="Cambria" pitchFamily="34" charset="0"/>
                <a:ea typeface="Cambria" pitchFamily="34" charset="-122"/>
                <a:cs typeface="Cambria" pitchFamily="34" charset="-120"/>
              </a:rPr>
              <a:t>∞</a:t>
            </a:r>
            <a:pPr algn="ctr" indent="0" marL="0">
              <a:buNone/>
            </a:pPr>
            <a:r>
              <a:rPr lang="en-US" sz="2200" b="1" dirty="0">
                <a:solidFill>
                  <a:srgbClr val="8A1538"/>
                </a:solidFill>
                <a:latin typeface="Cambria" pitchFamily="34" charset="0"/>
                <a:ea typeface="Cambria" pitchFamily="34" charset="-122"/>
                <a:cs typeface="Cambria" pitchFamily="34" charset="-120"/>
              </a:rPr>
              <a:t> f(x) dx     =     lim</a:t>
            </a:r>
            <a:pPr algn="ctr" indent="0" marL="0">
              <a:buNone/>
            </a:pPr>
            <a:r>
              <a:rPr lang="en-US" sz="2200" b="1" baseline="-40000" dirty="0">
                <a:solidFill>
                  <a:srgbClr val="8A1538"/>
                </a:solidFill>
                <a:latin typeface="Cambria" pitchFamily="34" charset="0"/>
                <a:ea typeface="Cambria" pitchFamily="34" charset="-122"/>
                <a:cs typeface="Cambria" pitchFamily="34" charset="-120"/>
              </a:rPr>
              <a:t>b→∞</a:t>
            </a:r>
            <a:pPr algn="ctr" indent="0" marL="0">
              <a:buNone/>
            </a:pPr>
            <a:r>
              <a:rPr lang="en-US" sz="2200" b="1" dirty="0">
                <a:solidFill>
                  <a:srgbClr val="8A1538"/>
                </a:solidFill>
                <a:latin typeface="Cambria" pitchFamily="34" charset="0"/>
                <a:ea typeface="Cambria" pitchFamily="34" charset="-122"/>
                <a:cs typeface="Cambria" pitchFamily="34" charset="-120"/>
              </a:rPr>
              <a:t>  ∫</a:t>
            </a:r>
            <a:pPr algn="ctr" indent="0" marL="0">
              <a:buNone/>
            </a:pPr>
            <a:r>
              <a:rPr lang="en-US" sz="2200" b="1" baseline="-40000" dirty="0">
                <a:solidFill>
                  <a:srgbClr val="8A1538"/>
                </a:solidFill>
                <a:latin typeface="Cambria" pitchFamily="34" charset="0"/>
                <a:ea typeface="Cambria" pitchFamily="34" charset="-122"/>
                <a:cs typeface="Cambria" pitchFamily="34" charset="-120"/>
              </a:rPr>
              <a:t>a</a:t>
            </a:r>
            <a:pPr algn="ctr" indent="0" marL="0">
              <a:buNone/>
            </a:pPr>
            <a:r>
              <a:rPr lang="en-US" sz="2200" b="1" baseline="30000" dirty="0">
                <a:solidFill>
                  <a:srgbClr val="8A1538"/>
                </a:solidFill>
                <a:latin typeface="Cambria" pitchFamily="34" charset="0"/>
                <a:ea typeface="Cambria" pitchFamily="34" charset="-122"/>
                <a:cs typeface="Cambria" pitchFamily="34" charset="-120"/>
              </a:rPr>
              <a:t>b</a:t>
            </a:r>
            <a:pPr algn="ctr" indent="0" marL="0">
              <a:buNone/>
            </a:pPr>
            <a:r>
              <a:rPr lang="en-US" sz="2200" b="1" dirty="0">
                <a:solidFill>
                  <a:srgbClr val="8A1538"/>
                </a:solidFill>
                <a:latin typeface="Cambria" pitchFamily="34" charset="0"/>
                <a:ea typeface="Cambria" pitchFamily="34" charset="-122"/>
                <a:cs typeface="Cambria" pitchFamily="34" charset="-120"/>
              </a:rPr>
              <a:t> f(x) dx</a:t>
            </a:r>
            <a:endParaRPr lang="en-US" sz="2200" dirty="0"/>
          </a:p>
        </p:txBody>
      </p:sp>
      <p:sp>
        <p:nvSpPr>
          <p:cNvPr id="11" name="Text 8"/>
          <p:cNvSpPr txBox="1"/>
          <p:nvPr/>
        </p:nvSpPr>
        <p:spPr>
          <a:xfrm>
            <a:off x="640080" y="2432304"/>
            <a:ext cx="10881360" cy="621792"/>
          </a:xfrm>
          <a:prstGeom prst="rect">
            <a:avLst/>
          </a:prstGeom>
          <a:noFill/>
          <a:ln/>
        </p:spPr>
        <p:txBody>
          <a:bodyPr wrap="square" lIns="0" tIns="0" rIns="0" bIns="0" rtlCol="0" anchor="ctr"/>
          <a:lstStyle/>
          <a:p>
            <a:pPr algn="ctr" indent="0" marL="0">
              <a:buNone/>
            </a:pPr>
            <a:r>
              <a:rPr lang="en-US" sz="2200" b="1" dirty="0">
                <a:solidFill>
                  <a:srgbClr val="8A1538"/>
                </a:solidFill>
                <a:latin typeface="Cambria" pitchFamily="34" charset="0"/>
                <a:ea typeface="Cambria" pitchFamily="34" charset="-122"/>
                <a:cs typeface="Cambria" pitchFamily="34" charset="-120"/>
              </a:rPr>
              <a:t>∫</a:t>
            </a:r>
            <a:pPr algn="ctr" indent="0" marL="0">
              <a:buNone/>
            </a:pPr>
            <a:r>
              <a:rPr lang="en-US" sz="2200" b="1" baseline="-40000" dirty="0">
                <a:solidFill>
                  <a:srgbClr val="8A1538"/>
                </a:solidFill>
                <a:latin typeface="Cambria" pitchFamily="34" charset="0"/>
                <a:ea typeface="Cambria" pitchFamily="34" charset="-122"/>
                <a:cs typeface="Cambria" pitchFamily="34" charset="-120"/>
              </a:rPr>
              <a:t>−∞</a:t>
            </a:r>
            <a:pPr algn="ctr" indent="0" marL="0">
              <a:buNone/>
            </a:pPr>
            <a:r>
              <a:rPr lang="en-US" sz="2200" b="1" baseline="30000" dirty="0">
                <a:solidFill>
                  <a:srgbClr val="8A1538"/>
                </a:solidFill>
                <a:latin typeface="Cambria" pitchFamily="34" charset="0"/>
                <a:ea typeface="Cambria" pitchFamily="34" charset="-122"/>
                <a:cs typeface="Cambria" pitchFamily="34" charset="-120"/>
              </a:rPr>
              <a:t>b</a:t>
            </a:r>
            <a:pPr algn="ctr" indent="0" marL="0">
              <a:buNone/>
            </a:pPr>
            <a:r>
              <a:rPr lang="en-US" sz="2200" b="1" dirty="0">
                <a:solidFill>
                  <a:srgbClr val="8A1538"/>
                </a:solidFill>
                <a:latin typeface="Cambria" pitchFamily="34" charset="0"/>
                <a:ea typeface="Cambria" pitchFamily="34" charset="-122"/>
                <a:cs typeface="Cambria" pitchFamily="34" charset="-120"/>
              </a:rPr>
              <a:t> f(x) dx     =     lim</a:t>
            </a:r>
            <a:pPr algn="ctr" indent="0" marL="0">
              <a:buNone/>
            </a:pPr>
            <a:r>
              <a:rPr lang="en-US" sz="2200" b="1" baseline="-40000" dirty="0">
                <a:solidFill>
                  <a:srgbClr val="8A1538"/>
                </a:solidFill>
                <a:latin typeface="Cambria" pitchFamily="34" charset="0"/>
                <a:ea typeface="Cambria" pitchFamily="34" charset="-122"/>
                <a:cs typeface="Cambria" pitchFamily="34" charset="-120"/>
              </a:rPr>
              <a:t>a→−∞</a:t>
            </a:r>
            <a:pPr algn="ctr" indent="0" marL="0">
              <a:buNone/>
            </a:pPr>
            <a:r>
              <a:rPr lang="en-US" sz="2200" b="1" dirty="0">
                <a:solidFill>
                  <a:srgbClr val="8A1538"/>
                </a:solidFill>
                <a:latin typeface="Cambria" pitchFamily="34" charset="0"/>
                <a:ea typeface="Cambria" pitchFamily="34" charset="-122"/>
                <a:cs typeface="Cambria" pitchFamily="34" charset="-120"/>
              </a:rPr>
              <a:t>  ∫</a:t>
            </a:r>
            <a:pPr algn="ctr" indent="0" marL="0">
              <a:buNone/>
            </a:pPr>
            <a:r>
              <a:rPr lang="en-US" sz="2200" b="1" baseline="-40000" dirty="0">
                <a:solidFill>
                  <a:srgbClr val="8A1538"/>
                </a:solidFill>
                <a:latin typeface="Cambria" pitchFamily="34" charset="0"/>
                <a:ea typeface="Cambria" pitchFamily="34" charset="-122"/>
                <a:cs typeface="Cambria" pitchFamily="34" charset="-120"/>
              </a:rPr>
              <a:t>a</a:t>
            </a:r>
            <a:pPr algn="ctr" indent="0" marL="0">
              <a:buNone/>
            </a:pPr>
            <a:r>
              <a:rPr lang="en-US" sz="2200" b="1" baseline="30000" dirty="0">
                <a:solidFill>
                  <a:srgbClr val="8A1538"/>
                </a:solidFill>
                <a:latin typeface="Cambria" pitchFamily="34" charset="0"/>
                <a:ea typeface="Cambria" pitchFamily="34" charset="-122"/>
                <a:cs typeface="Cambria" pitchFamily="34" charset="-120"/>
              </a:rPr>
              <a:t>b</a:t>
            </a:r>
            <a:pPr algn="ctr" indent="0" marL="0">
              <a:buNone/>
            </a:pPr>
            <a:r>
              <a:rPr lang="en-US" sz="2200" b="1" dirty="0">
                <a:solidFill>
                  <a:srgbClr val="8A1538"/>
                </a:solidFill>
                <a:latin typeface="Cambria" pitchFamily="34" charset="0"/>
                <a:ea typeface="Cambria" pitchFamily="34" charset="-122"/>
                <a:cs typeface="Cambria" pitchFamily="34" charset="-120"/>
              </a:rPr>
              <a:t> f(x) dx</a:t>
            </a:r>
            <a:endParaRPr lang="en-US" sz="2200" dirty="0"/>
          </a:p>
        </p:txBody>
      </p:sp>
      <p:sp>
        <p:nvSpPr>
          <p:cNvPr id="12" name="Shape 9"/>
          <p:cNvSpPr/>
          <p:nvPr/>
        </p:nvSpPr>
        <p:spPr>
          <a:xfrm>
            <a:off x="640080" y="3364992"/>
            <a:ext cx="5349240" cy="1234440"/>
          </a:xfrm>
          <a:prstGeom prst="roundRect">
            <a:avLst>
              <a:gd name="adj" fmla="val 5926"/>
            </a:avLst>
          </a:prstGeom>
          <a:solidFill>
            <a:srgbClr val="E7F4EC"/>
          </a:solidFill>
          <a:ln w="12700">
            <a:solidFill>
              <a:srgbClr val="E7F4EC"/>
            </a:solidFill>
            <a:prstDash val="solid"/>
          </a:ln>
        </p:spPr>
      </p:sp>
      <p:sp>
        <p:nvSpPr>
          <p:cNvPr id="13" name="Text 10"/>
          <p:cNvSpPr txBox="1"/>
          <p:nvPr/>
        </p:nvSpPr>
        <p:spPr>
          <a:xfrm>
            <a:off x="914400" y="3456432"/>
            <a:ext cx="4846320" cy="292608"/>
          </a:xfrm>
          <a:prstGeom prst="rect">
            <a:avLst/>
          </a:prstGeom>
          <a:noFill/>
          <a:ln/>
        </p:spPr>
        <p:txBody>
          <a:bodyPr wrap="square" lIns="0" tIns="0" rIns="0" bIns="0" rtlCol="0" anchor="ctr"/>
          <a:lstStyle/>
          <a:p>
            <a:pPr indent="0" marL="0">
              <a:buNone/>
            </a:pPr>
            <a:r>
              <a:rPr lang="en-US" sz="1600" b="1" dirty="0">
                <a:solidFill>
                  <a:srgbClr val="2E7D4F"/>
                </a:solidFill>
                <a:latin typeface="Cambria" pitchFamily="34" charset="0"/>
                <a:ea typeface="Cambria" pitchFamily="34" charset="-122"/>
                <a:cs typeface="Cambria" pitchFamily="34" charset="-120"/>
              </a:rPr>
              <a:t>Converges</a:t>
            </a:r>
            <a:endParaRPr lang="en-US" sz="1600" dirty="0"/>
          </a:p>
        </p:txBody>
      </p:sp>
      <p:sp>
        <p:nvSpPr>
          <p:cNvPr id="14" name="Text 11"/>
          <p:cNvSpPr txBox="1"/>
          <p:nvPr/>
        </p:nvSpPr>
        <p:spPr>
          <a:xfrm>
            <a:off x="914400" y="3767328"/>
            <a:ext cx="4846320" cy="73152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The limit exists and is a finite number. That number is the value of the integral.</a:t>
            </a:r>
            <a:endParaRPr lang="en-US" sz="1350" dirty="0"/>
          </a:p>
        </p:txBody>
      </p:sp>
      <p:sp>
        <p:nvSpPr>
          <p:cNvPr id="15" name="Shape 12"/>
          <p:cNvSpPr/>
          <p:nvPr/>
        </p:nvSpPr>
        <p:spPr>
          <a:xfrm>
            <a:off x="6172200" y="3364992"/>
            <a:ext cx="5349240" cy="1234440"/>
          </a:xfrm>
          <a:prstGeom prst="roundRect">
            <a:avLst>
              <a:gd name="adj" fmla="val 5926"/>
            </a:avLst>
          </a:prstGeom>
          <a:solidFill>
            <a:srgbClr val="FDECEF"/>
          </a:solidFill>
          <a:ln w="12700">
            <a:solidFill>
              <a:srgbClr val="FDECEF"/>
            </a:solidFill>
            <a:prstDash val="solid"/>
          </a:ln>
        </p:spPr>
      </p:sp>
      <p:sp>
        <p:nvSpPr>
          <p:cNvPr id="16" name="Text 13"/>
          <p:cNvSpPr txBox="1"/>
          <p:nvPr/>
        </p:nvSpPr>
        <p:spPr>
          <a:xfrm>
            <a:off x="6446520" y="3456432"/>
            <a:ext cx="4846320" cy="292608"/>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Diverges</a:t>
            </a:r>
            <a:endParaRPr lang="en-US" sz="1600" dirty="0"/>
          </a:p>
        </p:txBody>
      </p:sp>
      <p:sp>
        <p:nvSpPr>
          <p:cNvPr id="17" name="Text 14"/>
          <p:cNvSpPr txBox="1"/>
          <p:nvPr/>
        </p:nvSpPr>
        <p:spPr>
          <a:xfrm>
            <a:off x="6446520" y="3767328"/>
            <a:ext cx="4846320" cy="73152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The limit fails to exist, or is + ∞ or − ∞. The integral has no value.</a:t>
            </a:r>
            <a:endParaRPr lang="en-US" sz="1350" dirty="0"/>
          </a:p>
        </p:txBody>
      </p:sp>
      <p:sp>
        <p:nvSpPr>
          <p:cNvPr id="18" name="Shape 15"/>
          <p:cNvSpPr/>
          <p:nvPr/>
        </p:nvSpPr>
        <p:spPr>
          <a:xfrm>
            <a:off x="640080" y="4754880"/>
            <a:ext cx="10881360" cy="1005840"/>
          </a:xfrm>
          <a:prstGeom prst="roundRect">
            <a:avLst>
              <a:gd name="adj" fmla="val 7273"/>
            </a:avLst>
          </a:prstGeom>
          <a:solidFill>
            <a:srgbClr val="DCEFF8"/>
          </a:solidFill>
          <a:ln w="12700">
            <a:solidFill>
              <a:srgbClr val="DCEFF8"/>
            </a:solidFill>
            <a:prstDash val="solid"/>
          </a:ln>
        </p:spPr>
      </p:sp>
      <p:sp>
        <p:nvSpPr>
          <p:cNvPr id="19" name="Text 16"/>
          <p:cNvSpPr txBox="1"/>
          <p:nvPr/>
        </p:nvSpPr>
        <p:spPr>
          <a:xfrm>
            <a:off x="960120" y="4846320"/>
            <a:ext cx="10241280" cy="27432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Write the limit sign on every line</a:t>
            </a:r>
            <a:endParaRPr lang="en-US" sz="1500" dirty="0"/>
          </a:p>
        </p:txBody>
      </p:sp>
      <p:sp>
        <p:nvSpPr>
          <p:cNvPr id="20" name="Text 17"/>
          <p:cNvSpPr txBox="1"/>
          <p:nvPr/>
        </p:nvSpPr>
        <p:spPr>
          <a:xfrm>
            <a:off x="960120" y="5138928"/>
            <a:ext cx="10241280" cy="5486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Keep the limit sign in front until the moment you actually take the limit. Substituting ∞ into an antiderivative is not a legal step — every answer must say either the value, or the word diverges.</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 — two Type I integrals</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Part (a) needs integration by parts — shown in full</a:t>
            </a:r>
            <a:endParaRPr lang="en-US" sz="1300" dirty="0"/>
          </a:p>
        </p:txBody>
      </p:sp>
      <p:sp>
        <p:nvSpPr>
          <p:cNvPr id="8" name="Text 5"/>
          <p:cNvSpPr txBox="1"/>
          <p:nvPr/>
        </p:nvSpPr>
        <p:spPr>
          <a:xfrm>
            <a:off x="640080" y="1298448"/>
            <a:ext cx="502920" cy="36576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(a)</a:t>
            </a:r>
            <a:endParaRPr lang="en-US" sz="1600" dirty="0"/>
          </a:p>
        </p:txBody>
      </p:sp>
      <p:sp>
        <p:nvSpPr>
          <p:cNvPr id="9" name="Shape 6"/>
          <p:cNvSpPr/>
          <p:nvPr/>
        </p:nvSpPr>
        <p:spPr>
          <a:xfrm>
            <a:off x="1097280" y="1298448"/>
            <a:ext cx="6172200" cy="457200"/>
          </a:xfrm>
          <a:prstGeom prst="roundRect">
            <a:avLst>
              <a:gd name="adj" fmla="val 16000"/>
            </a:avLst>
          </a:prstGeom>
          <a:solidFill>
            <a:srgbClr val="DCEFF8"/>
          </a:solidFill>
          <a:ln w="12700">
            <a:solidFill>
              <a:srgbClr val="DCEFF8"/>
            </a:solidFill>
            <a:prstDash val="solid"/>
          </a:ln>
        </p:spPr>
      </p:sp>
      <p:sp>
        <p:nvSpPr>
          <p:cNvPr id="10" name="Text 7"/>
          <p:cNvSpPr txBox="1"/>
          <p:nvPr/>
        </p:nvSpPr>
        <p:spPr>
          <a:xfrm>
            <a:off x="1097280" y="1298448"/>
            <a:ext cx="6172200" cy="457200"/>
          </a:xfrm>
          <a:prstGeom prst="rect">
            <a:avLst/>
          </a:prstGeom>
          <a:noFill/>
          <a:ln/>
        </p:spPr>
        <p:txBody>
          <a:bodyPr wrap="square" lIns="0" tIns="0" rIns="0" bIns="0" rtlCol="0" anchor="ctr"/>
          <a:lstStyle/>
          <a:p>
            <a:pPr algn="ctr" indent="0" marL="0">
              <a:buNone/>
            </a:pPr>
            <a:r>
              <a:rPr lang="en-US" sz="1350" dirty="0">
                <a:solidFill>
                  <a:srgbClr val="1E3A44"/>
                </a:solidFill>
                <a:latin typeface="Cambria" pitchFamily="34" charset="0"/>
                <a:ea typeface="Cambria" pitchFamily="34" charset="-122"/>
                <a:cs typeface="Cambria" pitchFamily="34" charset="-120"/>
              </a:rPr>
              <a:t>∫</a:t>
            </a:r>
            <a:pPr algn="ctr" indent="0" marL="0">
              <a:buNone/>
            </a:pPr>
            <a:r>
              <a:rPr lang="en-US" sz="1350" baseline="-40000" dirty="0">
                <a:solidFill>
                  <a:srgbClr val="1E3A44"/>
                </a:solidFill>
                <a:latin typeface="Cambria" pitchFamily="34" charset="0"/>
                <a:ea typeface="Cambria" pitchFamily="34" charset="-122"/>
                <a:cs typeface="Cambria" pitchFamily="34" charset="-120"/>
              </a:rPr>
              <a:t>1</a:t>
            </a:r>
            <a:pPr algn="ctr" indent="0" marL="0">
              <a:buNone/>
            </a:pPr>
            <a:r>
              <a:rPr lang="en-US" sz="1350" baseline="30000" dirty="0">
                <a:solidFill>
                  <a:srgbClr val="1E3A44"/>
                </a:solidFill>
                <a:latin typeface="Cambria" pitchFamily="34" charset="0"/>
                <a:ea typeface="Cambria" pitchFamily="34" charset="-122"/>
                <a:cs typeface="Cambria" pitchFamily="34" charset="-120"/>
              </a:rPr>
              <a:t>∞</a:t>
            </a:r>
            <a:pPr algn="ctr" indent="0" marL="0">
              <a:buNone/>
            </a:pPr>
            <a:r>
              <a:rPr lang="en-US" sz="1350" dirty="0">
                <a:solidFill>
                  <a:srgbClr val="1E3A44"/>
                </a:solidFill>
                <a:latin typeface="Cambria" pitchFamily="34" charset="0"/>
                <a:ea typeface="Cambria" pitchFamily="34" charset="-122"/>
                <a:cs typeface="Cambria" pitchFamily="34" charset="-120"/>
              </a:rPr>
              <a:t> (ln x)/x</a:t>
            </a:r>
            <a:pPr algn="ctr" indent="0" marL="0">
              <a:buNone/>
            </a:pPr>
            <a:r>
              <a:rPr lang="en-US" sz="1350" baseline="30000" dirty="0">
                <a:solidFill>
                  <a:srgbClr val="1E3A44"/>
                </a:solidFill>
                <a:latin typeface="Cambria" pitchFamily="34" charset="0"/>
                <a:ea typeface="Cambria" pitchFamily="34" charset="-122"/>
                <a:cs typeface="Cambria" pitchFamily="34" charset="-120"/>
              </a:rPr>
              <a:t>2</a:t>
            </a:r>
            <a:pPr algn="ctr" indent="0" marL="0">
              <a:buNone/>
            </a:pPr>
            <a:r>
              <a:rPr lang="en-US" sz="1350" dirty="0">
                <a:solidFill>
                  <a:srgbClr val="1E3A44"/>
                </a:solidFill>
                <a:latin typeface="Cambria" pitchFamily="34" charset="0"/>
                <a:ea typeface="Cambria" pitchFamily="34" charset="-122"/>
                <a:cs typeface="Cambria" pitchFamily="34" charset="-120"/>
              </a:rPr>
              <a:t> dx   =   lim</a:t>
            </a:r>
            <a:pPr algn="ctr" indent="0" marL="0">
              <a:buNone/>
            </a:pPr>
            <a:r>
              <a:rPr lang="en-US" sz="1350" baseline="-40000" dirty="0">
                <a:solidFill>
                  <a:srgbClr val="1E3A44"/>
                </a:solidFill>
                <a:latin typeface="Cambria" pitchFamily="34" charset="0"/>
                <a:ea typeface="Cambria" pitchFamily="34" charset="-122"/>
                <a:cs typeface="Cambria" pitchFamily="34" charset="-120"/>
              </a:rPr>
              <a:t>b→∞</a:t>
            </a:r>
            <a:pPr algn="ctr" indent="0" marL="0">
              <a:buNone/>
            </a:pPr>
            <a:r>
              <a:rPr lang="en-US" sz="1350" dirty="0">
                <a:solidFill>
                  <a:srgbClr val="1E3A44"/>
                </a:solidFill>
                <a:latin typeface="Cambria" pitchFamily="34" charset="0"/>
                <a:ea typeface="Cambria" pitchFamily="34" charset="-122"/>
                <a:cs typeface="Cambria" pitchFamily="34" charset="-120"/>
              </a:rPr>
              <a:t> ∫</a:t>
            </a:r>
            <a:pPr algn="ctr" indent="0" marL="0">
              <a:buNone/>
            </a:pPr>
            <a:r>
              <a:rPr lang="en-US" sz="1350" baseline="-40000" dirty="0">
                <a:solidFill>
                  <a:srgbClr val="1E3A44"/>
                </a:solidFill>
                <a:latin typeface="Cambria" pitchFamily="34" charset="0"/>
                <a:ea typeface="Cambria" pitchFamily="34" charset="-122"/>
                <a:cs typeface="Cambria" pitchFamily="34" charset="-120"/>
              </a:rPr>
              <a:t>1</a:t>
            </a:r>
            <a:pPr algn="ctr" indent="0" marL="0">
              <a:buNone/>
            </a:pPr>
            <a:r>
              <a:rPr lang="en-US" sz="1350" baseline="30000" dirty="0">
                <a:solidFill>
                  <a:srgbClr val="1E3A44"/>
                </a:solidFill>
                <a:latin typeface="Cambria" pitchFamily="34" charset="0"/>
                <a:ea typeface="Cambria" pitchFamily="34" charset="-122"/>
                <a:cs typeface="Cambria" pitchFamily="34" charset="-120"/>
              </a:rPr>
              <a:t>b</a:t>
            </a:r>
            <a:pPr algn="ctr" indent="0" marL="0">
              <a:buNone/>
            </a:pPr>
            <a:r>
              <a:rPr lang="en-US" sz="1350" dirty="0">
                <a:solidFill>
                  <a:srgbClr val="1E3A44"/>
                </a:solidFill>
                <a:latin typeface="Cambria" pitchFamily="34" charset="0"/>
                <a:ea typeface="Cambria" pitchFamily="34" charset="-122"/>
                <a:cs typeface="Cambria" pitchFamily="34" charset="-120"/>
              </a:rPr>
              <a:t> (ln x)/x</a:t>
            </a:r>
            <a:pPr algn="ctr" indent="0" marL="0">
              <a:buNone/>
            </a:pPr>
            <a:r>
              <a:rPr lang="en-US" sz="1350" baseline="30000" dirty="0">
                <a:solidFill>
                  <a:srgbClr val="1E3A44"/>
                </a:solidFill>
                <a:latin typeface="Cambria" pitchFamily="34" charset="0"/>
                <a:ea typeface="Cambria" pitchFamily="34" charset="-122"/>
                <a:cs typeface="Cambria" pitchFamily="34" charset="-120"/>
              </a:rPr>
              <a:t>2</a:t>
            </a:r>
            <a:pPr algn="ctr" indent="0" marL="0">
              <a:buNone/>
            </a:pPr>
            <a:r>
              <a:rPr lang="en-US" sz="1350" dirty="0">
                <a:solidFill>
                  <a:srgbClr val="1E3A44"/>
                </a:solidFill>
                <a:latin typeface="Cambria" pitchFamily="34" charset="0"/>
                <a:ea typeface="Cambria" pitchFamily="34" charset="-122"/>
                <a:cs typeface="Cambria" pitchFamily="34" charset="-120"/>
              </a:rPr>
              <a:t> dx</a:t>
            </a:r>
            <a:endParaRPr lang="en-US" sz="1350" dirty="0"/>
          </a:p>
        </p:txBody>
      </p:sp>
      <p:sp>
        <p:nvSpPr>
          <p:cNvPr id="11" name="Text 8"/>
          <p:cNvSpPr txBox="1"/>
          <p:nvPr/>
        </p:nvSpPr>
        <p:spPr>
          <a:xfrm>
            <a:off x="1097280" y="1819656"/>
            <a:ext cx="6172200" cy="256032"/>
          </a:xfrm>
          <a:prstGeom prst="rect">
            <a:avLst/>
          </a:prstGeom>
          <a:noFill/>
          <a:ln/>
        </p:spPr>
        <p:txBody>
          <a:bodyPr wrap="square" lIns="0" tIns="0" rIns="0" bIns="0" rtlCol="0" anchor="ctr"/>
          <a:lstStyle/>
          <a:p>
            <a:pPr indent="0" marL="0">
              <a:buNone/>
            </a:pPr>
            <a:r>
              <a:rPr lang="en-US" sz="1150" i="1" dirty="0">
                <a:solidFill>
                  <a:srgbClr val="0F7C9E"/>
                </a:solidFill>
                <a:latin typeface="Calibri" pitchFamily="34" charset="0"/>
                <a:ea typeface="Calibri" pitchFamily="34" charset="-122"/>
                <a:cs typeface="Calibri" pitchFamily="34" charset="-120"/>
              </a:rPr>
              <a:t>Step 1   choose u and dv  —  u is the part that gets simpler when differentiated</a:t>
            </a:r>
            <a:endParaRPr lang="en-US" sz="1150" dirty="0"/>
          </a:p>
        </p:txBody>
      </p:sp>
      <p:sp>
        <p:nvSpPr>
          <p:cNvPr id="12" name="Shape 9"/>
          <p:cNvSpPr/>
          <p:nvPr/>
        </p:nvSpPr>
        <p:spPr>
          <a:xfrm>
            <a:off x="1097280" y="2093976"/>
            <a:ext cx="6172200" cy="841248"/>
          </a:xfrm>
          <a:prstGeom prst="roundRect">
            <a:avLst>
              <a:gd name="adj" fmla="val 8696"/>
            </a:avLst>
          </a:prstGeom>
          <a:solidFill>
            <a:srgbClr val="F3DFE4"/>
          </a:solidFill>
          <a:ln w="15875">
            <a:solidFill>
              <a:srgbClr val="8A1538"/>
            </a:solidFill>
            <a:prstDash val="solid"/>
          </a:ln>
        </p:spPr>
      </p:sp>
      <p:sp>
        <p:nvSpPr>
          <p:cNvPr id="13" name="Text 10"/>
          <p:cNvSpPr txBox="1"/>
          <p:nvPr/>
        </p:nvSpPr>
        <p:spPr>
          <a:xfrm>
            <a:off x="1325880" y="2167128"/>
            <a:ext cx="2651760" cy="329184"/>
          </a:xfrm>
          <a:prstGeom prst="rect">
            <a:avLst/>
          </a:prstGeom>
          <a:noFill/>
          <a:ln/>
        </p:spPr>
        <p:txBody>
          <a:bodyPr wrap="square" lIns="0" tIns="0" rIns="0" bIns="0" rtlCol="0" anchor="ctr"/>
          <a:lstStyle/>
          <a:p>
            <a:pPr indent="0" marL="0">
              <a:buNone/>
            </a:pPr>
            <a:r>
              <a:rPr lang="en-US" sz="1350" b="1" dirty="0">
                <a:solidFill>
                  <a:srgbClr val="8A1538"/>
                </a:solidFill>
                <a:latin typeface="Cambria" pitchFamily="34" charset="0"/>
                <a:ea typeface="Cambria" pitchFamily="34" charset="-122"/>
                <a:cs typeface="Cambria" pitchFamily="34" charset="-120"/>
              </a:rPr>
              <a:t>u  =  ln x</a:t>
            </a:r>
            <a:endParaRPr lang="en-US" sz="1350" dirty="0"/>
          </a:p>
        </p:txBody>
      </p:sp>
      <p:sp>
        <p:nvSpPr>
          <p:cNvPr id="14" name="Text 11"/>
          <p:cNvSpPr txBox="1"/>
          <p:nvPr/>
        </p:nvSpPr>
        <p:spPr>
          <a:xfrm>
            <a:off x="3931920" y="2167128"/>
            <a:ext cx="365760" cy="329184"/>
          </a:xfrm>
          <a:prstGeom prst="rect">
            <a:avLst/>
          </a:prstGeom>
          <a:noFill/>
          <a:ln/>
        </p:spPr>
        <p:txBody>
          <a:bodyPr wrap="square" lIns="0" tIns="0" rIns="0" bIns="0" rtlCol="0" anchor="ctr"/>
          <a:lstStyle/>
          <a:p>
            <a:pPr algn="ctr" indent="0" marL="0">
              <a:buNone/>
            </a:pPr>
            <a:r>
              <a:rPr lang="en-US" sz="1200" dirty="0">
                <a:solidFill>
                  <a:srgbClr val="6C8089"/>
                </a:solidFill>
                <a:latin typeface="Calibri" pitchFamily="34" charset="0"/>
                <a:ea typeface="Calibri" pitchFamily="34" charset="-122"/>
                <a:cs typeface="Calibri" pitchFamily="34" charset="-120"/>
              </a:rPr>
              <a:t>→</a:t>
            </a:r>
            <a:endParaRPr lang="en-US" sz="1200" dirty="0"/>
          </a:p>
        </p:txBody>
      </p:sp>
      <p:sp>
        <p:nvSpPr>
          <p:cNvPr id="15" name="Text 12"/>
          <p:cNvSpPr txBox="1"/>
          <p:nvPr/>
        </p:nvSpPr>
        <p:spPr>
          <a:xfrm>
            <a:off x="4297680" y="2167128"/>
            <a:ext cx="2834640" cy="329184"/>
          </a:xfrm>
          <a:prstGeom prst="rect">
            <a:avLst/>
          </a:prstGeom>
          <a:noFill/>
          <a:ln/>
        </p:spPr>
        <p:txBody>
          <a:bodyPr wrap="square" lIns="0" tIns="0" rIns="0" bIns="0" rtlCol="0" anchor="ctr"/>
          <a:lstStyle/>
          <a:p>
            <a:pPr indent="0" marL="0">
              <a:buNone/>
            </a:pPr>
            <a:r>
              <a:rPr lang="en-US" sz="1350" b="1" dirty="0">
                <a:solidFill>
                  <a:srgbClr val="8A1538"/>
                </a:solidFill>
                <a:latin typeface="Cambria" pitchFamily="34" charset="0"/>
                <a:ea typeface="Cambria" pitchFamily="34" charset="-122"/>
                <a:cs typeface="Cambria" pitchFamily="34" charset="-120"/>
              </a:rPr>
              <a:t>du  =  dx/x</a:t>
            </a:r>
            <a:endParaRPr lang="en-US" sz="1350" dirty="0"/>
          </a:p>
        </p:txBody>
      </p:sp>
      <p:sp>
        <p:nvSpPr>
          <p:cNvPr id="16" name="Text 13"/>
          <p:cNvSpPr txBox="1"/>
          <p:nvPr/>
        </p:nvSpPr>
        <p:spPr>
          <a:xfrm>
            <a:off x="1325880" y="2532888"/>
            <a:ext cx="2651760" cy="329184"/>
          </a:xfrm>
          <a:prstGeom prst="rect">
            <a:avLst/>
          </a:prstGeom>
          <a:noFill/>
          <a:ln/>
        </p:spPr>
        <p:txBody>
          <a:bodyPr wrap="square" lIns="0" tIns="0" rIns="0" bIns="0" rtlCol="0" anchor="ctr"/>
          <a:lstStyle/>
          <a:p>
            <a:pPr indent="0" marL="0">
              <a:buNone/>
            </a:pPr>
            <a:r>
              <a:rPr lang="en-US" sz="1350" b="1" dirty="0">
                <a:solidFill>
                  <a:srgbClr val="8A1538"/>
                </a:solidFill>
                <a:latin typeface="Cambria" pitchFamily="34" charset="0"/>
                <a:ea typeface="Cambria" pitchFamily="34" charset="-122"/>
                <a:cs typeface="Cambria" pitchFamily="34" charset="-120"/>
              </a:rPr>
              <a:t>dv  =  x</a:t>
            </a:r>
            <a:pPr indent="0" marL="0">
              <a:buNone/>
            </a:pPr>
            <a:r>
              <a:rPr lang="en-US" sz="1350" b="1" baseline="30000" dirty="0">
                <a:solidFill>
                  <a:srgbClr val="8A1538"/>
                </a:solidFill>
                <a:latin typeface="Cambria" pitchFamily="34" charset="0"/>
                <a:ea typeface="Cambria" pitchFamily="34" charset="-122"/>
                <a:cs typeface="Cambria" pitchFamily="34" charset="-120"/>
              </a:rPr>
              <a:t>−2</a:t>
            </a:r>
            <a:pPr indent="0" marL="0">
              <a:buNone/>
            </a:pPr>
            <a:r>
              <a:rPr lang="en-US" sz="1350" b="1" dirty="0">
                <a:solidFill>
                  <a:srgbClr val="8A1538"/>
                </a:solidFill>
                <a:latin typeface="Cambria" pitchFamily="34" charset="0"/>
                <a:ea typeface="Cambria" pitchFamily="34" charset="-122"/>
                <a:cs typeface="Cambria" pitchFamily="34" charset="-120"/>
              </a:rPr>
              <a:t> dx</a:t>
            </a:r>
            <a:endParaRPr lang="en-US" sz="1350" dirty="0"/>
          </a:p>
        </p:txBody>
      </p:sp>
      <p:sp>
        <p:nvSpPr>
          <p:cNvPr id="17" name="Text 14"/>
          <p:cNvSpPr txBox="1"/>
          <p:nvPr/>
        </p:nvSpPr>
        <p:spPr>
          <a:xfrm>
            <a:off x="3931920" y="2532888"/>
            <a:ext cx="365760" cy="329184"/>
          </a:xfrm>
          <a:prstGeom prst="rect">
            <a:avLst/>
          </a:prstGeom>
          <a:noFill/>
          <a:ln/>
        </p:spPr>
        <p:txBody>
          <a:bodyPr wrap="square" lIns="0" tIns="0" rIns="0" bIns="0" rtlCol="0" anchor="ctr"/>
          <a:lstStyle/>
          <a:p>
            <a:pPr algn="ctr" indent="0" marL="0">
              <a:buNone/>
            </a:pPr>
            <a:r>
              <a:rPr lang="en-US" sz="1200" dirty="0">
                <a:solidFill>
                  <a:srgbClr val="6C8089"/>
                </a:solidFill>
                <a:latin typeface="Calibri" pitchFamily="34" charset="0"/>
                <a:ea typeface="Calibri" pitchFamily="34" charset="-122"/>
                <a:cs typeface="Calibri" pitchFamily="34" charset="-120"/>
              </a:rPr>
              <a:t>→</a:t>
            </a:r>
            <a:endParaRPr lang="en-US" sz="1200" dirty="0"/>
          </a:p>
        </p:txBody>
      </p:sp>
      <p:sp>
        <p:nvSpPr>
          <p:cNvPr id="18" name="Text 15"/>
          <p:cNvSpPr txBox="1"/>
          <p:nvPr/>
        </p:nvSpPr>
        <p:spPr>
          <a:xfrm>
            <a:off x="4297680" y="2532888"/>
            <a:ext cx="2834640" cy="329184"/>
          </a:xfrm>
          <a:prstGeom prst="rect">
            <a:avLst/>
          </a:prstGeom>
          <a:noFill/>
          <a:ln/>
        </p:spPr>
        <p:txBody>
          <a:bodyPr wrap="square" lIns="0" tIns="0" rIns="0" bIns="0" rtlCol="0" anchor="ctr"/>
          <a:lstStyle/>
          <a:p>
            <a:pPr indent="0" marL="0">
              <a:buNone/>
            </a:pPr>
            <a:r>
              <a:rPr lang="en-US" sz="1350" b="1" dirty="0">
                <a:solidFill>
                  <a:srgbClr val="8A1538"/>
                </a:solidFill>
                <a:latin typeface="Cambria" pitchFamily="34" charset="0"/>
                <a:ea typeface="Cambria" pitchFamily="34" charset="-122"/>
                <a:cs typeface="Cambria" pitchFamily="34" charset="-120"/>
              </a:rPr>
              <a:t>v  =  − 1/x</a:t>
            </a:r>
            <a:endParaRPr lang="en-US" sz="1350" dirty="0"/>
          </a:p>
        </p:txBody>
      </p:sp>
      <p:sp>
        <p:nvSpPr>
          <p:cNvPr id="19" name="Text 16"/>
          <p:cNvSpPr txBox="1"/>
          <p:nvPr/>
        </p:nvSpPr>
        <p:spPr>
          <a:xfrm>
            <a:off x="1097280" y="2999232"/>
            <a:ext cx="6172200" cy="256032"/>
          </a:xfrm>
          <a:prstGeom prst="rect">
            <a:avLst/>
          </a:prstGeom>
          <a:noFill/>
          <a:ln/>
        </p:spPr>
        <p:txBody>
          <a:bodyPr wrap="square" lIns="0" tIns="0" rIns="0" bIns="0" rtlCol="0" anchor="ctr"/>
          <a:lstStyle/>
          <a:p>
            <a:pPr indent="0" marL="0">
              <a:buNone/>
            </a:pPr>
            <a:r>
              <a:rPr lang="en-US" sz="1150" i="1" dirty="0">
                <a:solidFill>
                  <a:srgbClr val="0F7C9E"/>
                </a:solidFill>
                <a:latin typeface="Calibri" pitchFamily="34" charset="0"/>
                <a:ea typeface="Calibri" pitchFamily="34" charset="-122"/>
                <a:cs typeface="Calibri" pitchFamily="34" charset="-120"/>
              </a:rPr>
              <a:t>Step 2   apply  ∫ u dv  =  u v  −  ∫ v du</a:t>
            </a:r>
            <a:endParaRPr lang="en-US" sz="1150" dirty="0"/>
          </a:p>
        </p:txBody>
      </p:sp>
      <p:sp>
        <p:nvSpPr>
          <p:cNvPr id="20" name="Text 17"/>
          <p:cNvSpPr txBox="1"/>
          <p:nvPr/>
        </p:nvSpPr>
        <p:spPr>
          <a:xfrm>
            <a:off x="1325880" y="3273552"/>
            <a:ext cx="4114800" cy="347472"/>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  (ln x)(− 1/x)   −   ∫ (− 1/x)(dx/x)</a:t>
            </a:r>
            <a:endParaRPr lang="en-US" sz="1300" dirty="0"/>
          </a:p>
        </p:txBody>
      </p:sp>
      <p:sp>
        <p:nvSpPr>
          <p:cNvPr id="21" name="Text 18"/>
          <p:cNvSpPr txBox="1"/>
          <p:nvPr/>
        </p:nvSpPr>
        <p:spPr>
          <a:xfrm>
            <a:off x="5486400" y="3273552"/>
            <a:ext cx="1783080" cy="347472"/>
          </a:xfrm>
          <a:prstGeom prst="rect">
            <a:avLst/>
          </a:prstGeom>
          <a:noFill/>
          <a:ln/>
        </p:spPr>
        <p:txBody>
          <a:bodyPr wrap="square" lIns="0" tIns="0" rIns="0" bIns="0" rtlCol="0" anchor="ctr"/>
          <a:lstStyle/>
          <a:p>
            <a:pPr indent="0" marL="0">
              <a:buNone/>
            </a:pPr>
            <a:r>
              <a:rPr lang="en-US" sz="1000" i="1" dirty="0">
                <a:solidFill>
                  <a:srgbClr val="6C8089"/>
                </a:solidFill>
                <a:latin typeface="Calibri" pitchFamily="34" charset="0"/>
                <a:ea typeface="Calibri" pitchFamily="34" charset="-122"/>
                <a:cs typeface="Calibri" pitchFamily="34" charset="-120"/>
              </a:rPr>
              <a:t>u v  minus  ∫ v du</a:t>
            </a:r>
            <a:endParaRPr lang="en-US" sz="1000" dirty="0"/>
          </a:p>
        </p:txBody>
      </p:sp>
      <p:sp>
        <p:nvSpPr>
          <p:cNvPr id="22" name="Text 19"/>
          <p:cNvSpPr txBox="1"/>
          <p:nvPr/>
        </p:nvSpPr>
        <p:spPr>
          <a:xfrm>
            <a:off x="1325880" y="3657600"/>
            <a:ext cx="4114800" cy="347472"/>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  − (ln x)/x   +   ∫ x</a:t>
            </a:r>
            <a:pPr indent="0" marL="0">
              <a:buNone/>
            </a:pPr>
            <a:r>
              <a:rPr lang="en-US" sz="1300" baseline="30000" dirty="0">
                <a:solidFill>
                  <a:srgbClr val="1E3A44"/>
                </a:solidFill>
                <a:latin typeface="Cambria" pitchFamily="34" charset="0"/>
                <a:ea typeface="Cambria" pitchFamily="34" charset="-122"/>
                <a:cs typeface="Cambria" pitchFamily="34" charset="-120"/>
              </a:rPr>
              <a:t>−2</a:t>
            </a:r>
            <a:pPr indent="0" marL="0">
              <a:buNone/>
            </a:pPr>
            <a:r>
              <a:rPr lang="en-US" sz="1300" dirty="0">
                <a:solidFill>
                  <a:srgbClr val="1E3A44"/>
                </a:solidFill>
                <a:latin typeface="Cambria" pitchFamily="34" charset="0"/>
                <a:ea typeface="Cambria" pitchFamily="34" charset="-122"/>
                <a:cs typeface="Cambria" pitchFamily="34" charset="-120"/>
              </a:rPr>
              <a:t> dx</a:t>
            </a:r>
            <a:endParaRPr lang="en-US" sz="1300" dirty="0"/>
          </a:p>
        </p:txBody>
      </p:sp>
      <p:sp>
        <p:nvSpPr>
          <p:cNvPr id="23" name="Text 20"/>
          <p:cNvSpPr txBox="1"/>
          <p:nvPr/>
        </p:nvSpPr>
        <p:spPr>
          <a:xfrm>
            <a:off x="5486400" y="3657600"/>
            <a:ext cx="1783080" cy="347472"/>
          </a:xfrm>
          <a:prstGeom prst="rect">
            <a:avLst/>
          </a:prstGeom>
          <a:noFill/>
          <a:ln/>
        </p:spPr>
        <p:txBody>
          <a:bodyPr wrap="square" lIns="0" tIns="0" rIns="0" bIns="0" rtlCol="0" anchor="ctr"/>
          <a:lstStyle/>
          <a:p>
            <a:pPr indent="0" marL="0">
              <a:buNone/>
            </a:pPr>
            <a:r>
              <a:rPr lang="en-US" sz="1000" i="1" dirty="0">
                <a:solidFill>
                  <a:srgbClr val="6C8089"/>
                </a:solidFill>
                <a:latin typeface="Calibri" pitchFamily="34" charset="0"/>
                <a:ea typeface="Calibri" pitchFamily="34" charset="-122"/>
                <a:cs typeface="Calibri" pitchFamily="34" charset="-120"/>
              </a:rPr>
              <a:t>two minus signs make a plus</a:t>
            </a:r>
            <a:endParaRPr lang="en-US" sz="1000" dirty="0"/>
          </a:p>
        </p:txBody>
      </p:sp>
      <p:sp>
        <p:nvSpPr>
          <p:cNvPr id="24" name="Text 21"/>
          <p:cNvSpPr txBox="1"/>
          <p:nvPr/>
        </p:nvSpPr>
        <p:spPr>
          <a:xfrm>
            <a:off x="1325880" y="4041648"/>
            <a:ext cx="4114800" cy="347472"/>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  − (ln x)/x   −   1/x</a:t>
            </a:r>
            <a:endParaRPr lang="en-US" sz="1300" dirty="0"/>
          </a:p>
        </p:txBody>
      </p:sp>
      <p:sp>
        <p:nvSpPr>
          <p:cNvPr id="25" name="Text 22"/>
          <p:cNvSpPr txBox="1"/>
          <p:nvPr/>
        </p:nvSpPr>
        <p:spPr>
          <a:xfrm>
            <a:off x="5486400" y="4041648"/>
            <a:ext cx="1783080" cy="347472"/>
          </a:xfrm>
          <a:prstGeom prst="rect">
            <a:avLst/>
          </a:prstGeom>
          <a:noFill/>
          <a:ln/>
        </p:spPr>
        <p:txBody>
          <a:bodyPr wrap="square" lIns="0" tIns="0" rIns="0" bIns="0" rtlCol="0" anchor="ctr"/>
          <a:lstStyle/>
          <a:p>
            <a:pPr indent="0" marL="0">
              <a:buNone/>
            </a:pPr>
            <a:r>
              <a:rPr lang="en-US" sz="1000" i="1" dirty="0">
                <a:solidFill>
                  <a:srgbClr val="6C8089"/>
                </a:solidFill>
                <a:latin typeface="Calibri" pitchFamily="34" charset="0"/>
                <a:ea typeface="Calibri" pitchFamily="34" charset="-122"/>
                <a:cs typeface="Calibri" pitchFamily="34" charset="-120"/>
              </a:rPr>
              <a:t>the antiderivative</a:t>
            </a:r>
            <a:endParaRPr lang="en-US" sz="1000" dirty="0"/>
          </a:p>
        </p:txBody>
      </p:sp>
      <p:sp>
        <p:nvSpPr>
          <p:cNvPr id="26" name="Text 23"/>
          <p:cNvSpPr txBox="1"/>
          <p:nvPr/>
        </p:nvSpPr>
        <p:spPr>
          <a:xfrm>
            <a:off x="1097280" y="4462272"/>
            <a:ext cx="6172200" cy="256032"/>
          </a:xfrm>
          <a:prstGeom prst="rect">
            <a:avLst/>
          </a:prstGeom>
          <a:noFill/>
          <a:ln/>
        </p:spPr>
        <p:txBody>
          <a:bodyPr wrap="square" lIns="0" tIns="0" rIns="0" bIns="0" rtlCol="0" anchor="ctr"/>
          <a:lstStyle/>
          <a:p>
            <a:pPr indent="0" marL="0">
              <a:buNone/>
            </a:pPr>
            <a:r>
              <a:rPr lang="en-US" sz="1150" i="1" dirty="0">
                <a:solidFill>
                  <a:srgbClr val="0F7C9E"/>
                </a:solidFill>
                <a:latin typeface="Calibri" pitchFamily="34" charset="0"/>
                <a:ea typeface="Calibri" pitchFamily="34" charset="-122"/>
                <a:cs typeface="Calibri" pitchFamily="34" charset="-120"/>
              </a:rPr>
              <a:t>Step 3   put in the limits,  Step 4   let b → ∞</a:t>
            </a:r>
            <a:endParaRPr lang="en-US" sz="1150" dirty="0"/>
          </a:p>
        </p:txBody>
      </p:sp>
      <p:sp>
        <p:nvSpPr>
          <p:cNvPr id="27" name="Text 24"/>
          <p:cNvSpPr txBox="1"/>
          <p:nvPr/>
        </p:nvSpPr>
        <p:spPr>
          <a:xfrm>
            <a:off x="1325880" y="4736592"/>
            <a:ext cx="4297680" cy="347472"/>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  lim</a:t>
            </a:r>
            <a:pPr indent="0" marL="0">
              <a:buNone/>
            </a:pPr>
            <a:r>
              <a:rPr lang="en-US" sz="1250" baseline="-4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 − (ln b)/b − 1/b ]  −  (− 1)</a:t>
            </a:r>
            <a:endParaRPr lang="en-US" sz="1250" dirty="0"/>
          </a:p>
        </p:txBody>
      </p:sp>
      <p:sp>
        <p:nvSpPr>
          <p:cNvPr id="28" name="Text 25"/>
          <p:cNvSpPr txBox="1"/>
          <p:nvPr/>
        </p:nvSpPr>
        <p:spPr>
          <a:xfrm>
            <a:off x="5669280" y="4736592"/>
            <a:ext cx="1600200" cy="347472"/>
          </a:xfrm>
          <a:prstGeom prst="rect">
            <a:avLst/>
          </a:prstGeom>
          <a:noFill/>
          <a:ln/>
        </p:spPr>
        <p:txBody>
          <a:bodyPr wrap="square" lIns="0" tIns="0" rIns="0" bIns="0" rtlCol="0" anchor="ctr"/>
          <a:lstStyle/>
          <a:p>
            <a:pPr indent="0" marL="0">
              <a:buNone/>
            </a:pPr>
            <a:r>
              <a:rPr lang="en-US" sz="1000" i="1" dirty="0">
                <a:solidFill>
                  <a:srgbClr val="6C8089"/>
                </a:solidFill>
                <a:latin typeface="Calibri" pitchFamily="34" charset="0"/>
                <a:ea typeface="Calibri" pitchFamily="34" charset="-122"/>
                <a:cs typeface="Calibri" pitchFamily="34" charset="-120"/>
              </a:rPr>
              <a:t>at x = 1:  ln 1 = 0</a:t>
            </a:r>
            <a:endParaRPr lang="en-US" sz="1000" dirty="0"/>
          </a:p>
        </p:txBody>
      </p:sp>
      <p:sp>
        <p:nvSpPr>
          <p:cNvPr id="29" name="Text 26"/>
          <p:cNvSpPr txBox="1"/>
          <p:nvPr/>
        </p:nvSpPr>
        <p:spPr>
          <a:xfrm>
            <a:off x="1325880" y="5120640"/>
            <a:ext cx="4297680" cy="347472"/>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(ln b)/b → 0   [∞/∞, L'Hôpital]      1/b → 0</a:t>
            </a:r>
            <a:endParaRPr lang="en-US" sz="1250" dirty="0"/>
          </a:p>
        </p:txBody>
      </p:sp>
      <p:sp>
        <p:nvSpPr>
          <p:cNvPr id="30" name="Text 27"/>
          <p:cNvSpPr txBox="1"/>
          <p:nvPr/>
        </p:nvSpPr>
        <p:spPr>
          <a:xfrm>
            <a:off x="5669280" y="5120640"/>
            <a:ext cx="1600200" cy="347472"/>
          </a:xfrm>
          <a:prstGeom prst="rect">
            <a:avLst/>
          </a:prstGeom>
          <a:noFill/>
          <a:ln/>
        </p:spPr>
        <p:txBody>
          <a:bodyPr wrap="square" lIns="0" tIns="0" rIns="0" bIns="0" rtlCol="0" anchor="ctr"/>
          <a:lstStyle/>
          <a:p>
            <a:pPr indent="0" marL="0">
              <a:buNone/>
            </a:pPr>
            <a:r>
              <a:rPr lang="en-US" sz="1000" i="1" dirty="0">
                <a:solidFill>
                  <a:srgbClr val="6C8089"/>
                </a:solidFill>
                <a:latin typeface="Calibri" pitchFamily="34" charset="0"/>
                <a:ea typeface="Calibri" pitchFamily="34" charset="-122"/>
                <a:cs typeface="Calibri" pitchFamily="34" charset="-120"/>
              </a:rPr>
              <a:t>this is why 4.5 came first</a:t>
            </a:r>
            <a:endParaRPr lang="en-US" sz="1000" dirty="0"/>
          </a:p>
        </p:txBody>
      </p:sp>
      <p:sp>
        <p:nvSpPr>
          <p:cNvPr id="31" name="Shape 28"/>
          <p:cNvSpPr/>
          <p:nvPr/>
        </p:nvSpPr>
        <p:spPr>
          <a:xfrm>
            <a:off x="1097280" y="5532120"/>
            <a:ext cx="6172200" cy="548640"/>
          </a:xfrm>
          <a:prstGeom prst="roundRect">
            <a:avLst>
              <a:gd name="adj" fmla="val 13333"/>
            </a:avLst>
          </a:prstGeom>
          <a:solidFill>
            <a:srgbClr val="0F7C9E"/>
          </a:solidFill>
          <a:ln w="12700">
            <a:solidFill>
              <a:srgbClr val="0F7C9E"/>
            </a:solidFill>
            <a:prstDash val="solid"/>
          </a:ln>
        </p:spPr>
      </p:sp>
      <p:sp>
        <p:nvSpPr>
          <p:cNvPr id="32" name="Text 29"/>
          <p:cNvSpPr txBox="1"/>
          <p:nvPr/>
        </p:nvSpPr>
        <p:spPr>
          <a:xfrm>
            <a:off x="1097280" y="5532120"/>
            <a:ext cx="617220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  1        converges</a:t>
            </a:r>
            <a:endParaRPr lang="en-US" sz="1500" dirty="0"/>
          </a:p>
        </p:txBody>
      </p:sp>
      <p:sp>
        <p:nvSpPr>
          <p:cNvPr id="33" name="Text 30"/>
          <p:cNvSpPr txBox="1"/>
          <p:nvPr/>
        </p:nvSpPr>
        <p:spPr>
          <a:xfrm>
            <a:off x="7589520" y="1298448"/>
            <a:ext cx="502920" cy="36576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(b)</a:t>
            </a:r>
            <a:endParaRPr lang="en-US" sz="1600" dirty="0"/>
          </a:p>
        </p:txBody>
      </p:sp>
      <p:sp>
        <p:nvSpPr>
          <p:cNvPr id="34" name="Shape 31"/>
          <p:cNvSpPr/>
          <p:nvPr/>
        </p:nvSpPr>
        <p:spPr>
          <a:xfrm>
            <a:off x="8046720" y="1298448"/>
            <a:ext cx="3474720" cy="457200"/>
          </a:xfrm>
          <a:prstGeom prst="roundRect">
            <a:avLst>
              <a:gd name="adj" fmla="val 16000"/>
            </a:avLst>
          </a:prstGeom>
          <a:solidFill>
            <a:srgbClr val="EDF6FB"/>
          </a:solidFill>
          <a:ln w="12700">
            <a:solidFill>
              <a:srgbClr val="EDF6FB"/>
            </a:solidFill>
            <a:prstDash val="solid"/>
          </a:ln>
        </p:spPr>
      </p:sp>
      <p:sp>
        <p:nvSpPr>
          <p:cNvPr id="35" name="Text 32"/>
          <p:cNvSpPr txBox="1"/>
          <p:nvPr/>
        </p:nvSpPr>
        <p:spPr>
          <a:xfrm>
            <a:off x="8046720" y="1298448"/>
            <a:ext cx="3474720" cy="457200"/>
          </a:xfrm>
          <a:prstGeom prst="rect">
            <a:avLst/>
          </a:prstGeom>
          <a:noFill/>
          <a:ln/>
        </p:spPr>
        <p:txBody>
          <a:bodyPr wrap="square" lIns="0" tIns="0" rIns="0" bIns="0" rtlCol="0" anchor="ctr"/>
          <a:lstStyle/>
          <a:p>
            <a:pPr algn="ctr" indent="0" marL="0">
              <a:buNone/>
            </a:pPr>
            <a:r>
              <a:rPr lang="en-US" sz="1450" dirty="0">
                <a:solidFill>
                  <a:srgbClr val="1E3A44"/>
                </a:solidFill>
                <a:latin typeface="Cambria" pitchFamily="34" charset="0"/>
                <a:ea typeface="Cambria" pitchFamily="34" charset="-122"/>
                <a:cs typeface="Cambria" pitchFamily="34" charset="-120"/>
              </a:rPr>
              <a:t>∫</a:t>
            </a:r>
            <a:pPr algn="ctr" indent="0" marL="0">
              <a:buNone/>
            </a:pPr>
            <a:r>
              <a:rPr lang="en-US" sz="1450" baseline="-40000" dirty="0">
                <a:solidFill>
                  <a:srgbClr val="1E3A44"/>
                </a:solidFill>
                <a:latin typeface="Cambria" pitchFamily="34" charset="0"/>
                <a:ea typeface="Cambria" pitchFamily="34" charset="-122"/>
                <a:cs typeface="Cambria" pitchFamily="34" charset="-120"/>
              </a:rPr>
              <a:t>0</a:t>
            </a:r>
            <a:pPr algn="ctr" indent="0" marL="0">
              <a:buNone/>
            </a:pPr>
            <a:r>
              <a:rPr lang="en-US" sz="1450" baseline="30000" dirty="0">
                <a:solidFill>
                  <a:srgbClr val="1E3A44"/>
                </a:solidFill>
                <a:latin typeface="Cambria" pitchFamily="34" charset="0"/>
                <a:ea typeface="Cambria" pitchFamily="34" charset="-122"/>
                <a:cs typeface="Cambria" pitchFamily="34" charset="-120"/>
              </a:rPr>
              <a:t>∞</a:t>
            </a:r>
            <a:pPr algn="ctr" indent="0" marL="0">
              <a:buNone/>
            </a:pPr>
            <a:r>
              <a:rPr lang="en-US" sz="1450" dirty="0">
                <a:solidFill>
                  <a:srgbClr val="1E3A44"/>
                </a:solidFill>
                <a:latin typeface="Cambria" pitchFamily="34" charset="0"/>
                <a:ea typeface="Cambria" pitchFamily="34" charset="-122"/>
                <a:cs typeface="Cambria" pitchFamily="34" charset="-120"/>
              </a:rPr>
              <a:t> e</a:t>
            </a:r>
            <a:pPr algn="ctr" indent="0" marL="0">
              <a:buNone/>
            </a:pPr>
            <a:r>
              <a:rPr lang="en-US" sz="1450" baseline="30000" dirty="0">
                <a:solidFill>
                  <a:srgbClr val="1E3A44"/>
                </a:solidFill>
                <a:latin typeface="Cambria" pitchFamily="34" charset="0"/>
                <a:ea typeface="Cambria" pitchFamily="34" charset="-122"/>
                <a:cs typeface="Cambria" pitchFamily="34" charset="-120"/>
              </a:rPr>
              <a:t>−x</a:t>
            </a:r>
            <a:pPr algn="ctr" indent="0" marL="0">
              <a:buNone/>
            </a:pPr>
            <a:r>
              <a:rPr lang="en-US" sz="1450" dirty="0">
                <a:solidFill>
                  <a:srgbClr val="1E3A44"/>
                </a:solidFill>
                <a:latin typeface="Cambria" pitchFamily="34" charset="0"/>
                <a:ea typeface="Cambria" pitchFamily="34" charset="-122"/>
                <a:cs typeface="Cambria" pitchFamily="34" charset="-120"/>
              </a:rPr>
              <a:t> dx</a:t>
            </a:r>
            <a:endParaRPr lang="en-US" sz="1450" dirty="0"/>
          </a:p>
        </p:txBody>
      </p:sp>
      <p:sp>
        <p:nvSpPr>
          <p:cNvPr id="36" name="Text 33"/>
          <p:cNvSpPr txBox="1"/>
          <p:nvPr/>
        </p:nvSpPr>
        <p:spPr>
          <a:xfrm>
            <a:off x="8046720" y="1828800"/>
            <a:ext cx="3474720" cy="256032"/>
          </a:xfrm>
          <a:prstGeom prst="rect">
            <a:avLst/>
          </a:prstGeom>
          <a:noFill/>
          <a:ln/>
        </p:spPr>
        <p:txBody>
          <a:bodyPr wrap="square" lIns="0" tIns="0" rIns="0" bIns="0" rtlCol="0" anchor="ctr"/>
          <a:lstStyle/>
          <a:p>
            <a:pPr indent="0" marL="0">
              <a:buNone/>
            </a:pPr>
            <a:r>
              <a:rPr lang="en-US" sz="1150" i="1" dirty="0">
                <a:solidFill>
                  <a:srgbClr val="0F7C9E"/>
                </a:solidFill>
                <a:latin typeface="Calibri" pitchFamily="34" charset="0"/>
                <a:ea typeface="Calibri" pitchFamily="34" charset="-122"/>
                <a:cs typeface="Calibri" pitchFamily="34" charset="-120"/>
              </a:rPr>
              <a:t>The same four steps, with no by parts:</a:t>
            </a:r>
            <a:endParaRPr lang="en-US" sz="1150" dirty="0"/>
          </a:p>
        </p:txBody>
      </p:sp>
      <p:sp>
        <p:nvSpPr>
          <p:cNvPr id="37" name="Text 34"/>
          <p:cNvSpPr txBox="1"/>
          <p:nvPr/>
        </p:nvSpPr>
        <p:spPr>
          <a:xfrm>
            <a:off x="8046720" y="2103120"/>
            <a:ext cx="3474720" cy="182880"/>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Step 1</a:t>
            </a:r>
            <a:endParaRPr lang="en-US" sz="950" dirty="0"/>
          </a:p>
        </p:txBody>
      </p:sp>
      <p:sp>
        <p:nvSpPr>
          <p:cNvPr id="38" name="Text 35"/>
          <p:cNvSpPr txBox="1"/>
          <p:nvPr/>
        </p:nvSpPr>
        <p:spPr>
          <a:xfrm>
            <a:off x="8046720" y="2267712"/>
            <a:ext cx="3474720" cy="310896"/>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  lim</a:t>
            </a:r>
            <a:pPr indent="0" marL="0">
              <a:buNone/>
            </a:pPr>
            <a:r>
              <a:rPr lang="en-US" sz="1250" baseline="-4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a:t>
            </a:r>
            <a:pPr indent="0" marL="0">
              <a:buNone/>
            </a:pPr>
            <a:r>
              <a:rPr lang="en-US" sz="1250" baseline="-40000" dirty="0">
                <a:solidFill>
                  <a:srgbClr val="1E3A44"/>
                </a:solidFill>
                <a:latin typeface="Cambria" pitchFamily="34" charset="0"/>
                <a:ea typeface="Cambria" pitchFamily="34" charset="-122"/>
                <a:cs typeface="Cambria" pitchFamily="34" charset="-120"/>
              </a:rPr>
              <a:t>0</a:t>
            </a:r>
            <a:pPr indent="0" marL="0">
              <a:buNone/>
            </a:pPr>
            <a:r>
              <a:rPr lang="en-US" sz="1250" baseline="3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e</a:t>
            </a:r>
            <a:pPr indent="0" marL="0">
              <a:buNone/>
            </a:pPr>
            <a:r>
              <a:rPr lang="en-US" sz="1250" baseline="30000" dirty="0">
                <a:solidFill>
                  <a:srgbClr val="1E3A44"/>
                </a:solidFill>
                <a:latin typeface="Cambria" pitchFamily="34" charset="0"/>
                <a:ea typeface="Cambria" pitchFamily="34" charset="-122"/>
                <a:cs typeface="Cambria" pitchFamily="34" charset="-120"/>
              </a:rPr>
              <a:t>−x</a:t>
            </a:r>
            <a:pPr indent="0" marL="0">
              <a:buNone/>
            </a:pPr>
            <a:r>
              <a:rPr lang="en-US" sz="1250" dirty="0">
                <a:solidFill>
                  <a:srgbClr val="1E3A44"/>
                </a:solidFill>
                <a:latin typeface="Cambria" pitchFamily="34" charset="0"/>
                <a:ea typeface="Cambria" pitchFamily="34" charset="-122"/>
                <a:cs typeface="Cambria" pitchFamily="34" charset="-120"/>
              </a:rPr>
              <a:t> dx</a:t>
            </a:r>
            <a:endParaRPr lang="en-US" sz="1250" dirty="0"/>
          </a:p>
        </p:txBody>
      </p:sp>
      <p:sp>
        <p:nvSpPr>
          <p:cNvPr id="39" name="Text 36"/>
          <p:cNvSpPr txBox="1"/>
          <p:nvPr/>
        </p:nvSpPr>
        <p:spPr>
          <a:xfrm>
            <a:off x="8046720" y="2596896"/>
            <a:ext cx="3474720" cy="182880"/>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Step 2</a:t>
            </a:r>
            <a:endParaRPr lang="en-US" sz="950" dirty="0"/>
          </a:p>
        </p:txBody>
      </p:sp>
      <p:sp>
        <p:nvSpPr>
          <p:cNvPr id="40" name="Text 37"/>
          <p:cNvSpPr txBox="1"/>
          <p:nvPr/>
        </p:nvSpPr>
        <p:spPr>
          <a:xfrm>
            <a:off x="8046720" y="2761488"/>
            <a:ext cx="3474720" cy="310896"/>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  lim</a:t>
            </a:r>
            <a:pPr indent="0" marL="0">
              <a:buNone/>
            </a:pPr>
            <a:r>
              <a:rPr lang="en-US" sz="1250" baseline="-4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 − e</a:t>
            </a:r>
            <a:pPr indent="0" marL="0">
              <a:buNone/>
            </a:pPr>
            <a:r>
              <a:rPr lang="en-US" sz="1250" baseline="30000" dirty="0">
                <a:solidFill>
                  <a:srgbClr val="1E3A44"/>
                </a:solidFill>
                <a:latin typeface="Cambria" pitchFamily="34" charset="0"/>
                <a:ea typeface="Cambria" pitchFamily="34" charset="-122"/>
                <a:cs typeface="Cambria" pitchFamily="34" charset="-120"/>
              </a:rPr>
              <a:t>−x</a:t>
            </a:r>
            <a:pPr indent="0" marL="0">
              <a:buNone/>
            </a:pPr>
            <a:r>
              <a:rPr lang="en-US" sz="1250" dirty="0">
                <a:solidFill>
                  <a:srgbClr val="1E3A44"/>
                </a:solidFill>
                <a:latin typeface="Cambria" pitchFamily="34" charset="0"/>
                <a:ea typeface="Cambria" pitchFamily="34" charset="-122"/>
                <a:cs typeface="Cambria" pitchFamily="34" charset="-120"/>
              </a:rPr>
              <a:t> ]</a:t>
            </a:r>
            <a:pPr indent="0" marL="0">
              <a:buNone/>
            </a:pPr>
            <a:r>
              <a:rPr lang="en-US" sz="1250" baseline="-40000" dirty="0">
                <a:solidFill>
                  <a:srgbClr val="1E3A44"/>
                </a:solidFill>
                <a:latin typeface="Cambria" pitchFamily="34" charset="0"/>
                <a:ea typeface="Cambria" pitchFamily="34" charset="-122"/>
                <a:cs typeface="Cambria" pitchFamily="34" charset="-120"/>
              </a:rPr>
              <a:t>0</a:t>
            </a:r>
            <a:pPr indent="0" marL="0">
              <a:buNone/>
            </a:pPr>
            <a:r>
              <a:rPr lang="en-US" sz="1250" baseline="30000" dirty="0">
                <a:solidFill>
                  <a:srgbClr val="1E3A44"/>
                </a:solidFill>
                <a:latin typeface="Cambria" pitchFamily="34" charset="0"/>
                <a:ea typeface="Cambria" pitchFamily="34" charset="-122"/>
                <a:cs typeface="Cambria" pitchFamily="34" charset="-120"/>
              </a:rPr>
              <a:t>b</a:t>
            </a:r>
            <a:endParaRPr lang="en-US" sz="1250" dirty="0"/>
          </a:p>
        </p:txBody>
      </p:sp>
      <p:sp>
        <p:nvSpPr>
          <p:cNvPr id="41" name="Text 38"/>
          <p:cNvSpPr txBox="1"/>
          <p:nvPr/>
        </p:nvSpPr>
        <p:spPr>
          <a:xfrm>
            <a:off x="8046720" y="3090672"/>
            <a:ext cx="3474720" cy="182880"/>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Step 3</a:t>
            </a:r>
            <a:endParaRPr lang="en-US" sz="950" dirty="0"/>
          </a:p>
        </p:txBody>
      </p:sp>
      <p:sp>
        <p:nvSpPr>
          <p:cNvPr id="42" name="Text 39"/>
          <p:cNvSpPr txBox="1"/>
          <p:nvPr/>
        </p:nvSpPr>
        <p:spPr>
          <a:xfrm>
            <a:off x="8046720" y="3255264"/>
            <a:ext cx="3474720" cy="310896"/>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  lim</a:t>
            </a:r>
            <a:pPr indent="0" marL="0">
              <a:buNone/>
            </a:pPr>
            <a:r>
              <a:rPr lang="en-US" sz="1250" baseline="-4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 − e</a:t>
            </a:r>
            <a:pPr indent="0" marL="0">
              <a:buNone/>
            </a:pPr>
            <a:r>
              <a:rPr lang="en-US" sz="1250" baseline="3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+ 1 )</a:t>
            </a:r>
            <a:endParaRPr lang="en-US" sz="1250" dirty="0"/>
          </a:p>
        </p:txBody>
      </p:sp>
      <p:sp>
        <p:nvSpPr>
          <p:cNvPr id="43" name="Text 40"/>
          <p:cNvSpPr txBox="1"/>
          <p:nvPr/>
        </p:nvSpPr>
        <p:spPr>
          <a:xfrm>
            <a:off x="8046720" y="3584448"/>
            <a:ext cx="3474720" cy="182880"/>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Step 4</a:t>
            </a:r>
            <a:endParaRPr lang="en-US" sz="950" dirty="0"/>
          </a:p>
        </p:txBody>
      </p:sp>
      <p:sp>
        <p:nvSpPr>
          <p:cNvPr id="44" name="Text 41"/>
          <p:cNvSpPr txBox="1"/>
          <p:nvPr/>
        </p:nvSpPr>
        <p:spPr>
          <a:xfrm>
            <a:off x="8046720" y="3749040"/>
            <a:ext cx="3474720" cy="310896"/>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e</a:t>
            </a:r>
            <a:pPr indent="0" marL="0">
              <a:buNone/>
            </a:pPr>
            <a:r>
              <a:rPr lang="en-US" sz="1250" baseline="30000" dirty="0">
                <a:solidFill>
                  <a:srgbClr val="1E3A44"/>
                </a:solidFill>
                <a:latin typeface="Cambria" pitchFamily="34" charset="0"/>
                <a:ea typeface="Cambria" pitchFamily="34" charset="-122"/>
                <a:cs typeface="Cambria" pitchFamily="34" charset="-120"/>
              </a:rPr>
              <a:t>−b</a:t>
            </a:r>
            <a:pPr indent="0" marL="0">
              <a:buNone/>
            </a:pPr>
            <a:r>
              <a:rPr lang="en-US" sz="1250" dirty="0">
                <a:solidFill>
                  <a:srgbClr val="1E3A44"/>
                </a:solidFill>
                <a:latin typeface="Cambria" pitchFamily="34" charset="0"/>
                <a:ea typeface="Cambria" pitchFamily="34" charset="-122"/>
                <a:cs typeface="Cambria" pitchFamily="34" charset="-120"/>
              </a:rPr>
              <a:t> → 0   as   b → ∞</a:t>
            </a:r>
            <a:endParaRPr lang="en-US" sz="1250" dirty="0"/>
          </a:p>
        </p:txBody>
      </p:sp>
      <p:sp>
        <p:nvSpPr>
          <p:cNvPr id="45" name="Shape 42"/>
          <p:cNvSpPr/>
          <p:nvPr/>
        </p:nvSpPr>
        <p:spPr>
          <a:xfrm>
            <a:off x="8046720" y="4114800"/>
            <a:ext cx="3474720" cy="548640"/>
          </a:xfrm>
          <a:prstGeom prst="roundRect">
            <a:avLst>
              <a:gd name="adj" fmla="val 13333"/>
            </a:avLst>
          </a:prstGeom>
          <a:solidFill>
            <a:srgbClr val="0F7C9E"/>
          </a:solidFill>
          <a:ln w="12700">
            <a:solidFill>
              <a:srgbClr val="0F7C9E"/>
            </a:solidFill>
            <a:prstDash val="solid"/>
          </a:ln>
        </p:spPr>
      </p:sp>
      <p:sp>
        <p:nvSpPr>
          <p:cNvPr id="46" name="Text 43"/>
          <p:cNvSpPr txBox="1"/>
          <p:nvPr/>
        </p:nvSpPr>
        <p:spPr>
          <a:xfrm>
            <a:off x="8046720" y="4114800"/>
            <a:ext cx="347472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  1        converges</a:t>
            </a:r>
            <a:endParaRPr lang="en-US" sz="1500" dirty="0"/>
          </a:p>
        </p:txBody>
      </p:sp>
      <p:sp>
        <p:nvSpPr>
          <p:cNvPr id="47" name="Shape 44"/>
          <p:cNvSpPr/>
          <p:nvPr/>
        </p:nvSpPr>
        <p:spPr>
          <a:xfrm>
            <a:off x="7589520" y="4892040"/>
            <a:ext cx="3931920" cy="1188720"/>
          </a:xfrm>
          <a:prstGeom prst="roundRect">
            <a:avLst>
              <a:gd name="adj" fmla="val 6154"/>
            </a:avLst>
          </a:prstGeom>
          <a:solidFill>
            <a:srgbClr val="DCEFF8"/>
          </a:solidFill>
          <a:ln w="12700">
            <a:solidFill>
              <a:srgbClr val="DCEFF8"/>
            </a:solidFill>
            <a:prstDash val="solid"/>
          </a:ln>
        </p:spPr>
      </p:sp>
      <p:sp>
        <p:nvSpPr>
          <p:cNvPr id="48" name="Text 45"/>
          <p:cNvSpPr txBox="1"/>
          <p:nvPr/>
        </p:nvSpPr>
        <p:spPr>
          <a:xfrm>
            <a:off x="7818120" y="4983480"/>
            <a:ext cx="3474720" cy="256032"/>
          </a:xfrm>
          <a:prstGeom prst="rect">
            <a:avLst/>
          </a:prstGeom>
          <a:noFill/>
          <a:ln/>
        </p:spPr>
        <p:txBody>
          <a:bodyPr wrap="square" lIns="0" tIns="0" rIns="0" bIns="0" rtlCol="0" anchor="ctr"/>
          <a:lstStyle/>
          <a:p>
            <a:pPr indent="0" marL="0">
              <a:buNone/>
            </a:pPr>
            <a:r>
              <a:rPr lang="en-US" sz="1350" b="1" dirty="0">
                <a:solidFill>
                  <a:srgbClr val="8A1538"/>
                </a:solidFill>
                <a:latin typeface="Cambria" pitchFamily="34" charset="0"/>
                <a:ea typeface="Cambria" pitchFamily="34" charset="-122"/>
                <a:cs typeface="Cambria" pitchFamily="34" charset="-120"/>
              </a:rPr>
              <a:t>Choosing u</a:t>
            </a:r>
            <a:endParaRPr lang="en-US" sz="1350" dirty="0"/>
          </a:p>
        </p:txBody>
      </p:sp>
      <p:sp>
        <p:nvSpPr>
          <p:cNvPr id="49" name="Text 46"/>
          <p:cNvSpPr txBox="1"/>
          <p:nvPr/>
        </p:nvSpPr>
        <p:spPr>
          <a:xfrm>
            <a:off x="7818120" y="5257800"/>
            <a:ext cx="3474720" cy="731520"/>
          </a:xfrm>
          <a:prstGeom prst="rect">
            <a:avLst/>
          </a:prstGeom>
          <a:noFill/>
          <a:ln/>
        </p:spPr>
        <p:txBody>
          <a:bodyPr wrap="square" lIns="0" tIns="0" rIns="0" bIns="0" rtlCol="0" anchor="ctr"/>
          <a:lstStyle/>
          <a:p>
            <a:pPr indent="0" marL="0">
              <a:buNone/>
            </a:pPr>
            <a:r>
              <a:rPr lang="en-US" sz="1100" dirty="0">
                <a:solidFill>
                  <a:srgbClr val="1E3A44"/>
                </a:solidFill>
                <a:latin typeface="Calibri" pitchFamily="34" charset="0"/>
                <a:ea typeface="Calibri" pitchFamily="34" charset="-122"/>
                <a:cs typeface="Calibri" pitchFamily="34" charset="-120"/>
              </a:rPr>
              <a:t>ln x differentiates to 1/x — simpler. x⁻² integrates easily. So ln x is u and the rest is dv. Swap them and the integral gets worse, not better.</a:t>
            </a:r>
            <a:endParaRPr lang="en-US" sz="1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When Both Limits Are Infinite</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Split at any finite c and treat the halves separately</a:t>
            </a:r>
            <a:endParaRPr lang="en-US" sz="1300" dirty="0"/>
          </a:p>
        </p:txBody>
      </p:sp>
      <p:sp>
        <p:nvSpPr>
          <p:cNvPr id="8" name="Shape 5"/>
          <p:cNvSpPr/>
          <p:nvPr/>
        </p:nvSpPr>
        <p:spPr>
          <a:xfrm>
            <a:off x="640080" y="1371600"/>
            <a:ext cx="10881360" cy="1234440"/>
          </a:xfrm>
          <a:prstGeom prst="roundRect">
            <a:avLst>
              <a:gd name="adj" fmla="val 5926"/>
            </a:avLst>
          </a:prstGeom>
          <a:solidFill>
            <a:srgbClr val="F3DFE4"/>
          </a:solidFill>
          <a:ln w="15875">
            <a:solidFill>
              <a:srgbClr val="8A1538"/>
            </a:solidFill>
            <a:prstDash val="solid"/>
          </a:ln>
        </p:spPr>
      </p:sp>
      <p:sp>
        <p:nvSpPr>
          <p:cNvPr id="9" name="Text 6"/>
          <p:cNvSpPr txBox="1"/>
          <p:nvPr/>
        </p:nvSpPr>
        <p:spPr>
          <a:xfrm>
            <a:off x="640080" y="1371600"/>
            <a:ext cx="10881360" cy="914400"/>
          </a:xfrm>
          <a:prstGeom prst="rect">
            <a:avLst/>
          </a:prstGeom>
          <a:noFill/>
          <a:ln/>
        </p:spPr>
        <p:txBody>
          <a:bodyPr wrap="square" lIns="0" tIns="0" rIns="0" bIns="0" rtlCol="0" anchor="ctr"/>
          <a:lstStyle/>
          <a:p>
            <a:pPr algn="ctr" indent="0" marL="0">
              <a:buNone/>
            </a:pPr>
            <a:r>
              <a:rPr lang="en-US" sz="2100" b="1" dirty="0">
                <a:solidFill>
                  <a:srgbClr val="8A1538"/>
                </a:solidFill>
                <a:latin typeface="Cambria" pitchFamily="34" charset="0"/>
                <a:ea typeface="Cambria" pitchFamily="34" charset="-122"/>
                <a:cs typeface="Cambria" pitchFamily="34" charset="-120"/>
              </a:rPr>
              <a:t>∫</a:t>
            </a:r>
            <a:pPr algn="ctr" indent="0" marL="0">
              <a:buNone/>
            </a:pPr>
            <a:r>
              <a:rPr lang="en-US" sz="2100" b="1" baseline="-40000" dirty="0">
                <a:solidFill>
                  <a:srgbClr val="8A1538"/>
                </a:solidFill>
                <a:latin typeface="Cambria" pitchFamily="34" charset="0"/>
                <a:ea typeface="Cambria" pitchFamily="34" charset="-122"/>
                <a:cs typeface="Cambria" pitchFamily="34" charset="-120"/>
              </a:rPr>
              <a:t>−∞</a:t>
            </a:r>
            <a:pPr algn="ctr" indent="0" marL="0">
              <a:buNone/>
            </a:pPr>
            <a:r>
              <a:rPr lang="en-US" sz="2100" b="1" baseline="30000" dirty="0">
                <a:solidFill>
                  <a:srgbClr val="8A1538"/>
                </a:solidFill>
                <a:latin typeface="Cambria" pitchFamily="34" charset="0"/>
                <a:ea typeface="Cambria" pitchFamily="34" charset="-122"/>
                <a:cs typeface="Cambria" pitchFamily="34" charset="-120"/>
              </a:rPr>
              <a:t>∞</a:t>
            </a:r>
            <a:pPr algn="ctr" indent="0" marL="0">
              <a:buNone/>
            </a:pPr>
            <a:r>
              <a:rPr lang="en-US" sz="2100" b="1" dirty="0">
                <a:solidFill>
                  <a:srgbClr val="8A1538"/>
                </a:solidFill>
                <a:latin typeface="Cambria" pitchFamily="34" charset="0"/>
                <a:ea typeface="Cambria" pitchFamily="34" charset="-122"/>
                <a:cs typeface="Cambria" pitchFamily="34" charset="-120"/>
              </a:rPr>
              <a:t> f(x) dx     =     ∫</a:t>
            </a:r>
            <a:pPr algn="ctr" indent="0" marL="0">
              <a:buNone/>
            </a:pPr>
            <a:r>
              <a:rPr lang="en-US" sz="2100" b="1" baseline="-40000" dirty="0">
                <a:solidFill>
                  <a:srgbClr val="8A1538"/>
                </a:solidFill>
                <a:latin typeface="Cambria" pitchFamily="34" charset="0"/>
                <a:ea typeface="Cambria" pitchFamily="34" charset="-122"/>
                <a:cs typeface="Cambria" pitchFamily="34" charset="-120"/>
              </a:rPr>
              <a:t>−∞</a:t>
            </a:r>
            <a:pPr algn="ctr" indent="0" marL="0">
              <a:buNone/>
            </a:pPr>
            <a:r>
              <a:rPr lang="en-US" sz="2100" b="1" baseline="30000" dirty="0">
                <a:solidFill>
                  <a:srgbClr val="8A1538"/>
                </a:solidFill>
                <a:latin typeface="Cambria" pitchFamily="34" charset="0"/>
                <a:ea typeface="Cambria" pitchFamily="34" charset="-122"/>
                <a:cs typeface="Cambria" pitchFamily="34" charset="-120"/>
              </a:rPr>
              <a:t>c</a:t>
            </a:r>
            <a:pPr algn="ctr" indent="0" marL="0">
              <a:buNone/>
            </a:pPr>
            <a:r>
              <a:rPr lang="en-US" sz="2100" b="1" dirty="0">
                <a:solidFill>
                  <a:srgbClr val="8A1538"/>
                </a:solidFill>
                <a:latin typeface="Cambria" pitchFamily="34" charset="0"/>
                <a:ea typeface="Cambria" pitchFamily="34" charset="-122"/>
                <a:cs typeface="Cambria" pitchFamily="34" charset="-120"/>
              </a:rPr>
              <a:t> f(x) dx     +     ∫</a:t>
            </a:r>
            <a:pPr algn="ctr" indent="0" marL="0">
              <a:buNone/>
            </a:pPr>
            <a:r>
              <a:rPr lang="en-US" sz="2100" b="1" baseline="-40000" dirty="0">
                <a:solidFill>
                  <a:srgbClr val="8A1538"/>
                </a:solidFill>
                <a:latin typeface="Cambria" pitchFamily="34" charset="0"/>
                <a:ea typeface="Cambria" pitchFamily="34" charset="-122"/>
                <a:cs typeface="Cambria" pitchFamily="34" charset="-120"/>
              </a:rPr>
              <a:t>c</a:t>
            </a:r>
            <a:pPr algn="ctr" indent="0" marL="0">
              <a:buNone/>
            </a:pPr>
            <a:r>
              <a:rPr lang="en-US" sz="2100" b="1" baseline="30000" dirty="0">
                <a:solidFill>
                  <a:srgbClr val="8A1538"/>
                </a:solidFill>
                <a:latin typeface="Cambria" pitchFamily="34" charset="0"/>
                <a:ea typeface="Cambria" pitchFamily="34" charset="-122"/>
                <a:cs typeface="Cambria" pitchFamily="34" charset="-120"/>
              </a:rPr>
              <a:t>∞</a:t>
            </a:r>
            <a:pPr algn="ctr" indent="0" marL="0">
              <a:buNone/>
            </a:pPr>
            <a:r>
              <a:rPr lang="en-US" sz="2100" b="1" dirty="0">
                <a:solidFill>
                  <a:srgbClr val="8A1538"/>
                </a:solidFill>
                <a:latin typeface="Cambria" pitchFamily="34" charset="0"/>
                <a:ea typeface="Cambria" pitchFamily="34" charset="-122"/>
                <a:cs typeface="Cambria" pitchFamily="34" charset="-120"/>
              </a:rPr>
              <a:t> f(x) dx</a:t>
            </a:r>
            <a:endParaRPr lang="en-US" sz="2100" dirty="0"/>
          </a:p>
        </p:txBody>
      </p:sp>
      <p:sp>
        <p:nvSpPr>
          <p:cNvPr id="10" name="Text 7"/>
          <p:cNvSpPr txBox="1"/>
          <p:nvPr/>
        </p:nvSpPr>
        <p:spPr>
          <a:xfrm>
            <a:off x="640080" y="2240280"/>
            <a:ext cx="10881360" cy="292608"/>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c is any convenient finite number — usually 0. The choice does not affect the answer.</a:t>
            </a:r>
            <a:endParaRPr lang="en-US" sz="1300" dirty="0"/>
          </a:p>
        </p:txBody>
      </p:sp>
      <p:sp>
        <p:nvSpPr>
          <p:cNvPr id="11" name="Shape 8"/>
          <p:cNvSpPr/>
          <p:nvPr/>
        </p:nvSpPr>
        <p:spPr>
          <a:xfrm>
            <a:off x="640080" y="2743200"/>
            <a:ext cx="10881360" cy="914400"/>
          </a:xfrm>
          <a:prstGeom prst="roundRect">
            <a:avLst>
              <a:gd name="adj" fmla="val 8000"/>
            </a:avLst>
          </a:prstGeom>
          <a:solidFill>
            <a:srgbClr val="FDECEF"/>
          </a:solidFill>
          <a:ln w="15875">
            <a:solidFill>
              <a:srgbClr val="E03A5F"/>
            </a:solidFill>
            <a:prstDash val="solid"/>
          </a:ln>
        </p:spPr>
      </p:sp>
      <p:sp>
        <p:nvSpPr>
          <p:cNvPr id="12" name="Text 9"/>
          <p:cNvSpPr txBox="1"/>
          <p:nvPr/>
        </p:nvSpPr>
        <p:spPr>
          <a:xfrm>
            <a:off x="960120" y="2743200"/>
            <a:ext cx="10241280" cy="914400"/>
          </a:xfrm>
          <a:prstGeom prst="rect">
            <a:avLst/>
          </a:prstGeom>
          <a:noFill/>
          <a:ln/>
        </p:spPr>
        <p:txBody>
          <a:bodyPr wrap="square" lIns="0" tIns="0" rIns="0" bIns="0" rtlCol="0" anchor="ctr"/>
          <a:lstStyle/>
          <a:p>
            <a:pPr indent="0" marL="0">
              <a:buNone/>
            </a:pPr>
            <a:r>
              <a:rPr lang="en-US" sz="1450" dirty="0">
                <a:solidFill>
                  <a:srgbClr val="1E3A44"/>
                </a:solidFill>
                <a:latin typeface="Calibri" pitchFamily="34" charset="0"/>
                <a:ea typeface="Calibri" pitchFamily="34" charset="-122"/>
                <a:cs typeface="Calibri" pitchFamily="34" charset="-120"/>
              </a:rPr>
              <a:t>The whole integral converges only if BOTH halves converge. If either half diverges, the whole integral diverges — a convergent half never rescues a divergent one.</a:t>
            </a:r>
            <a:endParaRPr lang="en-US" sz="1450" dirty="0"/>
          </a:p>
        </p:txBody>
      </p:sp>
      <p:sp>
        <p:nvSpPr>
          <p:cNvPr id="13" name="Shape 10"/>
          <p:cNvSpPr/>
          <p:nvPr/>
        </p:nvSpPr>
        <p:spPr>
          <a:xfrm>
            <a:off x="640080" y="3840480"/>
            <a:ext cx="10881360" cy="1920240"/>
          </a:xfrm>
          <a:prstGeom prst="roundRect">
            <a:avLst>
              <a:gd name="adj" fmla="val 3810"/>
            </a:avLst>
          </a:prstGeom>
          <a:solidFill>
            <a:srgbClr val="DCEFF8"/>
          </a:solidFill>
          <a:ln w="12700">
            <a:solidFill>
              <a:srgbClr val="DCEFF8"/>
            </a:solidFill>
            <a:prstDash val="solid"/>
          </a:ln>
        </p:spPr>
      </p:sp>
      <p:sp>
        <p:nvSpPr>
          <p:cNvPr id="14" name="Text 11"/>
          <p:cNvSpPr txBox="1"/>
          <p:nvPr/>
        </p:nvSpPr>
        <p:spPr>
          <a:xfrm>
            <a:off x="960120" y="3931920"/>
            <a:ext cx="10241280" cy="292608"/>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Why we insist on splitting</a:t>
            </a:r>
            <a:endParaRPr lang="en-US" sz="1600" dirty="0"/>
          </a:p>
        </p:txBody>
      </p:sp>
      <p:sp>
        <p:nvSpPr>
          <p:cNvPr id="15" name="Text 12"/>
          <p:cNvSpPr txBox="1"/>
          <p:nvPr/>
        </p:nvSpPr>
        <p:spPr>
          <a:xfrm>
            <a:off x="960120" y="4279392"/>
            <a:ext cx="10241280" cy="548640"/>
          </a:xfrm>
          <a:prstGeom prst="rect">
            <a:avLst/>
          </a:prstGeom>
          <a:noFill/>
          <a:ln/>
        </p:spPr>
        <p:txBody>
          <a:bodyPr wrap="square" lIns="0" tIns="0" rIns="0" bIns="0" rtlCol="0" anchor="ctr"/>
          <a:lstStyle/>
          <a:p>
            <a:pPr algn="ctr" indent="0" marL="0">
              <a:buNone/>
            </a:pPr>
            <a:r>
              <a:rPr lang="en-US" sz="1700" b="1" dirty="0">
                <a:solidFill>
                  <a:srgbClr val="1E3A44"/>
                </a:solidFill>
                <a:latin typeface="Cambria" pitchFamily="34" charset="0"/>
                <a:ea typeface="Cambria" pitchFamily="34" charset="-122"/>
                <a:cs typeface="Cambria" pitchFamily="34" charset="-120"/>
              </a:rPr>
              <a:t>lim</a:t>
            </a:r>
            <a:pPr algn="ctr" indent="0" marL="0">
              <a:buNone/>
            </a:pPr>
            <a:r>
              <a:rPr lang="en-US" sz="1700" b="1" baseline="-40000" dirty="0">
                <a:solidFill>
                  <a:srgbClr val="1E3A44"/>
                </a:solidFill>
                <a:latin typeface="Cambria" pitchFamily="34" charset="0"/>
                <a:ea typeface="Cambria" pitchFamily="34" charset="-122"/>
                <a:cs typeface="Cambria" pitchFamily="34" charset="-120"/>
              </a:rPr>
              <a:t>b→∞</a:t>
            </a:r>
            <a:pPr algn="ctr" indent="0" marL="0">
              <a:buNone/>
            </a:pPr>
            <a:r>
              <a:rPr lang="en-US" sz="1700" b="1" dirty="0">
                <a:solidFill>
                  <a:srgbClr val="1E3A44"/>
                </a:solidFill>
                <a:latin typeface="Cambria" pitchFamily="34" charset="0"/>
                <a:ea typeface="Cambria" pitchFamily="34" charset="-122"/>
                <a:cs typeface="Cambria" pitchFamily="34" charset="-120"/>
              </a:rPr>
              <a:t> ∫</a:t>
            </a:r>
            <a:pPr algn="ctr" indent="0" marL="0">
              <a:buNone/>
            </a:pPr>
            <a:r>
              <a:rPr lang="en-US" sz="1700" b="1" baseline="-40000" dirty="0">
                <a:solidFill>
                  <a:srgbClr val="1E3A44"/>
                </a:solidFill>
                <a:latin typeface="Cambria" pitchFamily="34" charset="0"/>
                <a:ea typeface="Cambria" pitchFamily="34" charset="-122"/>
                <a:cs typeface="Cambria" pitchFamily="34" charset="-120"/>
              </a:rPr>
              <a:t>−b</a:t>
            </a:r>
            <a:pPr algn="ctr" indent="0" marL="0">
              <a:buNone/>
            </a:pPr>
            <a:r>
              <a:rPr lang="en-US" sz="1700" b="1" baseline="30000" dirty="0">
                <a:solidFill>
                  <a:srgbClr val="1E3A44"/>
                </a:solidFill>
                <a:latin typeface="Cambria" pitchFamily="34" charset="0"/>
                <a:ea typeface="Cambria" pitchFamily="34" charset="-122"/>
                <a:cs typeface="Cambria" pitchFamily="34" charset="-120"/>
              </a:rPr>
              <a:t>b</a:t>
            </a:r>
            <a:pPr algn="ctr" indent="0" marL="0">
              <a:buNone/>
            </a:pPr>
            <a:r>
              <a:rPr lang="en-US" sz="1700" b="1" dirty="0">
                <a:solidFill>
                  <a:srgbClr val="1E3A44"/>
                </a:solidFill>
                <a:latin typeface="Cambria" pitchFamily="34" charset="0"/>
                <a:ea typeface="Cambria" pitchFamily="34" charset="-122"/>
                <a:cs typeface="Cambria" pitchFamily="34" charset="-120"/>
              </a:rPr>
              <a:t> x dx   =   0        but        ∫</a:t>
            </a:r>
            <a:pPr algn="ctr" indent="0" marL="0">
              <a:buNone/>
            </a:pPr>
            <a:r>
              <a:rPr lang="en-US" sz="1700" b="1" baseline="-40000" dirty="0">
                <a:solidFill>
                  <a:srgbClr val="1E3A44"/>
                </a:solidFill>
                <a:latin typeface="Cambria" pitchFamily="34" charset="0"/>
                <a:ea typeface="Cambria" pitchFamily="34" charset="-122"/>
                <a:cs typeface="Cambria" pitchFamily="34" charset="-120"/>
              </a:rPr>
              <a:t>−∞</a:t>
            </a:r>
            <a:pPr algn="ctr" indent="0" marL="0">
              <a:buNone/>
            </a:pPr>
            <a:r>
              <a:rPr lang="en-US" sz="1700" b="1" baseline="30000" dirty="0">
                <a:solidFill>
                  <a:srgbClr val="1E3A44"/>
                </a:solidFill>
                <a:latin typeface="Cambria" pitchFamily="34" charset="0"/>
                <a:ea typeface="Cambria" pitchFamily="34" charset="-122"/>
                <a:cs typeface="Cambria" pitchFamily="34" charset="-120"/>
              </a:rPr>
              <a:t>∞</a:t>
            </a:r>
            <a:pPr algn="ctr" indent="0" marL="0">
              <a:buNone/>
            </a:pPr>
            <a:r>
              <a:rPr lang="en-US" sz="1700" b="1" dirty="0">
                <a:solidFill>
                  <a:srgbClr val="1E3A44"/>
                </a:solidFill>
                <a:latin typeface="Cambria" pitchFamily="34" charset="0"/>
                <a:ea typeface="Cambria" pitchFamily="34" charset="-122"/>
                <a:cs typeface="Cambria" pitchFamily="34" charset="-120"/>
              </a:rPr>
              <a:t> x dx   diverges</a:t>
            </a:r>
            <a:endParaRPr lang="en-US" sz="1700" dirty="0"/>
          </a:p>
        </p:txBody>
      </p:sp>
      <p:sp>
        <p:nvSpPr>
          <p:cNvPr id="16" name="Text 13"/>
          <p:cNvSpPr txBox="1"/>
          <p:nvPr/>
        </p:nvSpPr>
        <p:spPr>
          <a:xfrm>
            <a:off x="960120" y="484632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The symmetric version is zero for every b, because x is odd — so its limit is 0. But split at c = 0 and each half is infinite. The integral diverges, and the symmetric calculation hid it. Split first, then take two separate limits.</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2 — both limits infinite</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dx/(1 + x²)  from −∞ to ∞</a:t>
            </a:r>
            <a:endParaRPr lang="en-US" sz="1300" dirty="0"/>
          </a:p>
        </p:txBody>
      </p:sp>
      <p:sp>
        <p:nvSpPr>
          <p:cNvPr id="8" name="Shape 5"/>
          <p:cNvSpPr/>
          <p:nvPr/>
        </p:nvSpPr>
        <p:spPr>
          <a:xfrm>
            <a:off x="640080" y="1298448"/>
            <a:ext cx="10881360" cy="713232"/>
          </a:xfrm>
          <a:prstGeom prst="roundRect">
            <a:avLst>
              <a:gd name="adj" fmla="val 10256"/>
            </a:avLst>
          </a:prstGeom>
          <a:solidFill>
            <a:srgbClr val="DCEFF8"/>
          </a:solidFill>
          <a:ln w="12700">
            <a:solidFill>
              <a:srgbClr val="DCEFF8"/>
            </a:solidFill>
            <a:prstDash val="solid"/>
          </a:ln>
        </p:spPr>
      </p:sp>
      <p:sp>
        <p:nvSpPr>
          <p:cNvPr id="9" name="Text 6"/>
          <p:cNvSpPr txBox="1"/>
          <p:nvPr/>
        </p:nvSpPr>
        <p:spPr>
          <a:xfrm>
            <a:off x="640080" y="1298448"/>
            <a:ext cx="10881360" cy="713232"/>
          </a:xfrm>
          <a:prstGeom prst="rect">
            <a:avLst/>
          </a:prstGeom>
          <a:noFill/>
          <a:ln/>
        </p:spPr>
        <p:txBody>
          <a:bodyPr wrap="square" lIns="0" tIns="0" rIns="0" bIns="0" rtlCol="0" anchor="ctr"/>
          <a:lstStyle/>
          <a:p>
            <a:pPr algn="ctr" indent="0" marL="0">
              <a:buNone/>
            </a:pPr>
            <a:r>
              <a:rPr lang="en-US" sz="1700" b="1" dirty="0">
                <a:solidFill>
                  <a:srgbClr val="1E3A44"/>
                </a:solidFill>
                <a:latin typeface="Cambria" pitchFamily="34" charset="0"/>
                <a:ea typeface="Cambria" pitchFamily="34" charset="-122"/>
                <a:cs typeface="Cambria" pitchFamily="34" charset="-120"/>
              </a:rPr>
              <a:t>∫</a:t>
            </a:r>
            <a:pPr algn="ctr" indent="0" marL="0">
              <a:buNone/>
            </a:pPr>
            <a:r>
              <a:rPr lang="en-US" sz="1700" b="1" baseline="-40000" dirty="0">
                <a:solidFill>
                  <a:srgbClr val="1E3A44"/>
                </a:solidFill>
                <a:latin typeface="Cambria" pitchFamily="34" charset="0"/>
                <a:ea typeface="Cambria" pitchFamily="34" charset="-122"/>
                <a:cs typeface="Cambria" pitchFamily="34" charset="-120"/>
              </a:rPr>
              <a:t>−∞</a:t>
            </a:r>
            <a:pPr algn="ctr" indent="0" marL="0">
              <a:buNone/>
            </a:pPr>
            <a:r>
              <a:rPr lang="en-US" sz="1700" b="1" baseline="30000" dirty="0">
                <a:solidFill>
                  <a:srgbClr val="1E3A44"/>
                </a:solidFill>
                <a:latin typeface="Cambria" pitchFamily="34" charset="0"/>
                <a:ea typeface="Cambria" pitchFamily="34" charset="-122"/>
                <a:cs typeface="Cambria" pitchFamily="34" charset="-120"/>
              </a:rPr>
              <a:t>∞</a:t>
            </a:r>
            <a:pPr algn="ctr" indent="0" marL="0">
              <a:buNone/>
            </a:pPr>
            <a:r>
              <a:rPr lang="en-US" sz="1700" b="1" dirty="0">
                <a:solidFill>
                  <a:srgbClr val="1E3A44"/>
                </a:solidFill>
                <a:latin typeface="Cambria" pitchFamily="34" charset="0"/>
                <a:ea typeface="Cambria" pitchFamily="34" charset="-122"/>
                <a:cs typeface="Cambria" pitchFamily="34" charset="-120"/>
              </a:rPr>
              <a:t> dx/(1 + x</a:t>
            </a:r>
            <a:pPr algn="ctr" indent="0" marL="0">
              <a:buNone/>
            </a:pPr>
            <a:r>
              <a:rPr lang="en-US" sz="1700" b="1" baseline="30000" dirty="0">
                <a:solidFill>
                  <a:srgbClr val="1E3A44"/>
                </a:solidFill>
                <a:latin typeface="Cambria" pitchFamily="34" charset="0"/>
                <a:ea typeface="Cambria" pitchFamily="34" charset="-122"/>
                <a:cs typeface="Cambria" pitchFamily="34" charset="-120"/>
              </a:rPr>
              <a:t>2</a:t>
            </a:r>
            <a:pPr algn="ctr" indent="0" marL="0">
              <a:buNone/>
            </a:pPr>
            <a:r>
              <a:rPr lang="en-US" sz="1700" b="1" dirty="0">
                <a:solidFill>
                  <a:srgbClr val="1E3A44"/>
                </a:solidFill>
                <a:latin typeface="Cambria" pitchFamily="34" charset="0"/>
                <a:ea typeface="Cambria" pitchFamily="34" charset="-122"/>
                <a:cs typeface="Cambria" pitchFamily="34" charset="-120"/>
              </a:rPr>
              <a:t>)   =   ∫</a:t>
            </a:r>
            <a:pPr algn="ctr" indent="0" marL="0">
              <a:buNone/>
            </a:pPr>
            <a:r>
              <a:rPr lang="en-US" sz="1700" b="1" baseline="-40000" dirty="0">
                <a:solidFill>
                  <a:srgbClr val="1E3A44"/>
                </a:solidFill>
                <a:latin typeface="Cambria" pitchFamily="34" charset="0"/>
                <a:ea typeface="Cambria" pitchFamily="34" charset="-122"/>
                <a:cs typeface="Cambria" pitchFamily="34" charset="-120"/>
              </a:rPr>
              <a:t>−∞</a:t>
            </a:r>
            <a:pPr algn="ctr" indent="0" marL="0">
              <a:buNone/>
            </a:pPr>
            <a:r>
              <a:rPr lang="en-US" sz="1700" b="1" baseline="30000" dirty="0">
                <a:solidFill>
                  <a:srgbClr val="1E3A44"/>
                </a:solidFill>
                <a:latin typeface="Cambria" pitchFamily="34" charset="0"/>
                <a:ea typeface="Cambria" pitchFamily="34" charset="-122"/>
                <a:cs typeface="Cambria" pitchFamily="34" charset="-120"/>
              </a:rPr>
              <a:t>0</a:t>
            </a:r>
            <a:pPr algn="ctr" indent="0" marL="0">
              <a:buNone/>
            </a:pPr>
            <a:r>
              <a:rPr lang="en-US" sz="1700" b="1" dirty="0">
                <a:solidFill>
                  <a:srgbClr val="1E3A44"/>
                </a:solidFill>
                <a:latin typeface="Cambria" pitchFamily="34" charset="0"/>
                <a:ea typeface="Cambria" pitchFamily="34" charset="-122"/>
                <a:cs typeface="Cambria" pitchFamily="34" charset="-120"/>
              </a:rPr>
              <a:t> dx/(1 + x</a:t>
            </a:r>
            <a:pPr algn="ctr" indent="0" marL="0">
              <a:buNone/>
            </a:pPr>
            <a:r>
              <a:rPr lang="en-US" sz="1700" b="1" baseline="30000" dirty="0">
                <a:solidFill>
                  <a:srgbClr val="1E3A44"/>
                </a:solidFill>
                <a:latin typeface="Cambria" pitchFamily="34" charset="0"/>
                <a:ea typeface="Cambria" pitchFamily="34" charset="-122"/>
                <a:cs typeface="Cambria" pitchFamily="34" charset="-120"/>
              </a:rPr>
              <a:t>2</a:t>
            </a:r>
            <a:pPr algn="ctr" indent="0" marL="0">
              <a:buNone/>
            </a:pPr>
            <a:r>
              <a:rPr lang="en-US" sz="1700" b="1" dirty="0">
                <a:solidFill>
                  <a:srgbClr val="1E3A44"/>
                </a:solidFill>
                <a:latin typeface="Cambria" pitchFamily="34" charset="0"/>
                <a:ea typeface="Cambria" pitchFamily="34" charset="-122"/>
                <a:cs typeface="Cambria" pitchFamily="34" charset="-120"/>
              </a:rPr>
              <a:t>)   +   ∫</a:t>
            </a:r>
            <a:pPr algn="ctr" indent="0" marL="0">
              <a:buNone/>
            </a:pPr>
            <a:r>
              <a:rPr lang="en-US" sz="1700" b="1" baseline="-40000" dirty="0">
                <a:solidFill>
                  <a:srgbClr val="1E3A44"/>
                </a:solidFill>
                <a:latin typeface="Cambria" pitchFamily="34" charset="0"/>
                <a:ea typeface="Cambria" pitchFamily="34" charset="-122"/>
                <a:cs typeface="Cambria" pitchFamily="34" charset="-120"/>
              </a:rPr>
              <a:t>0</a:t>
            </a:r>
            <a:pPr algn="ctr" indent="0" marL="0">
              <a:buNone/>
            </a:pPr>
            <a:r>
              <a:rPr lang="en-US" sz="1700" b="1" baseline="30000" dirty="0">
                <a:solidFill>
                  <a:srgbClr val="1E3A44"/>
                </a:solidFill>
                <a:latin typeface="Cambria" pitchFamily="34" charset="0"/>
                <a:ea typeface="Cambria" pitchFamily="34" charset="-122"/>
                <a:cs typeface="Cambria" pitchFamily="34" charset="-120"/>
              </a:rPr>
              <a:t>∞</a:t>
            </a:r>
            <a:pPr algn="ctr" indent="0" marL="0">
              <a:buNone/>
            </a:pPr>
            <a:r>
              <a:rPr lang="en-US" sz="1700" b="1" dirty="0">
                <a:solidFill>
                  <a:srgbClr val="1E3A44"/>
                </a:solidFill>
                <a:latin typeface="Cambria" pitchFamily="34" charset="0"/>
                <a:ea typeface="Cambria" pitchFamily="34" charset="-122"/>
                <a:cs typeface="Cambria" pitchFamily="34" charset="-120"/>
              </a:rPr>
              <a:t> dx/(1 + x</a:t>
            </a:r>
            <a:pPr algn="ctr" indent="0" marL="0">
              <a:buNone/>
            </a:pPr>
            <a:r>
              <a:rPr lang="en-US" sz="1700" b="1" baseline="30000" dirty="0">
                <a:solidFill>
                  <a:srgbClr val="1E3A44"/>
                </a:solidFill>
                <a:latin typeface="Cambria" pitchFamily="34" charset="0"/>
                <a:ea typeface="Cambria" pitchFamily="34" charset="-122"/>
                <a:cs typeface="Cambria" pitchFamily="34" charset="-120"/>
              </a:rPr>
              <a:t>2</a:t>
            </a:r>
            <a:pPr algn="ctr" indent="0" marL="0">
              <a:buNone/>
            </a:pPr>
            <a:r>
              <a:rPr lang="en-US" sz="1700" b="1" dirty="0">
                <a:solidFill>
                  <a:srgbClr val="1E3A44"/>
                </a:solidFill>
                <a:latin typeface="Cambria" pitchFamily="34" charset="0"/>
                <a:ea typeface="Cambria" pitchFamily="34" charset="-122"/>
                <a:cs typeface="Cambria" pitchFamily="34" charset="-120"/>
              </a:rPr>
              <a:t>)</a:t>
            </a:r>
            <a:endParaRPr lang="en-US" sz="1700" dirty="0"/>
          </a:p>
        </p:txBody>
      </p:sp>
      <p:sp>
        <p:nvSpPr>
          <p:cNvPr id="10" name="Shape 7"/>
          <p:cNvSpPr/>
          <p:nvPr/>
        </p:nvSpPr>
        <p:spPr>
          <a:xfrm>
            <a:off x="640080" y="2148840"/>
            <a:ext cx="6035040" cy="1280160"/>
          </a:xfrm>
          <a:prstGeom prst="roundRect">
            <a:avLst>
              <a:gd name="adj" fmla="val 5714"/>
            </a:avLst>
          </a:prstGeom>
          <a:solidFill>
            <a:srgbClr val="EDF6FB"/>
          </a:solidFill>
          <a:ln w="12700">
            <a:solidFill>
              <a:srgbClr val="EDF6FB"/>
            </a:solidFill>
            <a:prstDash val="solid"/>
          </a:ln>
        </p:spPr>
      </p:sp>
      <p:sp>
        <p:nvSpPr>
          <p:cNvPr id="11" name="Text 8"/>
          <p:cNvSpPr txBox="1"/>
          <p:nvPr/>
        </p:nvSpPr>
        <p:spPr>
          <a:xfrm>
            <a:off x="914400" y="2212848"/>
            <a:ext cx="5486400" cy="274320"/>
          </a:xfrm>
          <a:prstGeom prst="rect">
            <a:avLst/>
          </a:prstGeom>
          <a:noFill/>
          <a:ln/>
        </p:spPr>
        <p:txBody>
          <a:bodyPr wrap="square" lIns="0" tIns="0" rIns="0" bIns="0" rtlCol="0" anchor="ctr"/>
          <a:lstStyle/>
          <a:p>
            <a:pPr indent="0" marL="0">
              <a:buNone/>
            </a:pPr>
            <a:r>
              <a:rPr lang="en-US" sz="1400" b="1" dirty="0">
                <a:solidFill>
                  <a:srgbClr val="0F7C9E"/>
                </a:solidFill>
                <a:latin typeface="Cambria" pitchFamily="34" charset="0"/>
                <a:ea typeface="Cambria" pitchFamily="34" charset="-122"/>
                <a:cs typeface="Cambria" pitchFamily="34" charset="-120"/>
              </a:rPr>
              <a:t>Left half</a:t>
            </a:r>
            <a:endParaRPr lang="en-US" sz="1400" dirty="0"/>
          </a:p>
        </p:txBody>
      </p:sp>
      <p:sp>
        <p:nvSpPr>
          <p:cNvPr id="12" name="Text 9"/>
          <p:cNvSpPr txBox="1"/>
          <p:nvPr/>
        </p:nvSpPr>
        <p:spPr>
          <a:xfrm>
            <a:off x="914400" y="2505456"/>
            <a:ext cx="5486400" cy="365760"/>
          </a:xfrm>
          <a:prstGeom prst="rect">
            <a:avLst/>
          </a:prstGeom>
          <a:noFill/>
          <a:ln/>
        </p:spPr>
        <p:txBody>
          <a:bodyPr wrap="square" lIns="0" tIns="0" rIns="0" bIns="0" rtlCol="0" anchor="ctr"/>
          <a:lstStyle/>
          <a:p>
            <a:pPr indent="0" marL="0">
              <a:buNone/>
            </a:pPr>
            <a:r>
              <a:rPr lang="en-US" sz="1350" dirty="0">
                <a:solidFill>
                  <a:srgbClr val="1E3A44"/>
                </a:solidFill>
                <a:latin typeface="Cambria" pitchFamily="34" charset="0"/>
                <a:ea typeface="Cambria" pitchFamily="34" charset="-122"/>
                <a:cs typeface="Cambria" pitchFamily="34" charset="-120"/>
              </a:rPr>
              <a:t>= lim</a:t>
            </a:r>
            <a:pPr indent="0" marL="0">
              <a:buNone/>
            </a:pPr>
            <a:r>
              <a:rPr lang="en-US" sz="1350" baseline="-40000" dirty="0">
                <a:solidFill>
                  <a:srgbClr val="1E3A44"/>
                </a:solidFill>
                <a:latin typeface="Cambria" pitchFamily="34" charset="0"/>
                <a:ea typeface="Cambria" pitchFamily="34" charset="-122"/>
                <a:cs typeface="Cambria" pitchFamily="34" charset="-120"/>
              </a:rPr>
              <a:t>a→−∞</a:t>
            </a:r>
            <a:pPr indent="0" marL="0">
              <a:buNone/>
            </a:pPr>
            <a:r>
              <a:rPr lang="en-US" sz="1350" dirty="0">
                <a:solidFill>
                  <a:srgbClr val="1E3A44"/>
                </a:solidFill>
                <a:latin typeface="Cambria" pitchFamily="34" charset="0"/>
                <a:ea typeface="Cambria" pitchFamily="34" charset="-122"/>
                <a:cs typeface="Cambria" pitchFamily="34" charset="-120"/>
              </a:rPr>
              <a:t> [ tan</a:t>
            </a:r>
            <a:pPr indent="0" marL="0">
              <a:buNone/>
            </a:pPr>
            <a:r>
              <a:rPr lang="en-US" sz="1350" baseline="30000" dirty="0">
                <a:solidFill>
                  <a:srgbClr val="1E3A44"/>
                </a:solidFill>
                <a:latin typeface="Cambria" pitchFamily="34" charset="0"/>
                <a:ea typeface="Cambria" pitchFamily="34" charset="-122"/>
                <a:cs typeface="Cambria" pitchFamily="34" charset="-120"/>
              </a:rPr>
              <a:t>−1</a:t>
            </a:r>
            <a:pPr indent="0" marL="0">
              <a:buNone/>
            </a:pPr>
            <a:r>
              <a:rPr lang="en-US" sz="1350" dirty="0">
                <a:solidFill>
                  <a:srgbClr val="1E3A44"/>
                </a:solidFill>
                <a:latin typeface="Cambria" pitchFamily="34" charset="0"/>
                <a:ea typeface="Cambria" pitchFamily="34" charset="-122"/>
                <a:cs typeface="Cambria" pitchFamily="34" charset="-120"/>
              </a:rPr>
              <a:t>x ]</a:t>
            </a:r>
            <a:pPr indent="0" marL="0">
              <a:buNone/>
            </a:pPr>
            <a:r>
              <a:rPr lang="en-US" sz="1350" baseline="-40000" dirty="0">
                <a:solidFill>
                  <a:srgbClr val="1E3A44"/>
                </a:solidFill>
                <a:latin typeface="Cambria" pitchFamily="34" charset="0"/>
                <a:ea typeface="Cambria" pitchFamily="34" charset="-122"/>
                <a:cs typeface="Cambria" pitchFamily="34" charset="-120"/>
              </a:rPr>
              <a:t>a</a:t>
            </a:r>
            <a:pPr indent="0" marL="0">
              <a:buNone/>
            </a:pPr>
            <a:r>
              <a:rPr lang="en-US" sz="1350" baseline="30000" dirty="0">
                <a:solidFill>
                  <a:srgbClr val="1E3A44"/>
                </a:solidFill>
                <a:latin typeface="Cambria" pitchFamily="34" charset="0"/>
                <a:ea typeface="Cambria" pitchFamily="34" charset="-122"/>
                <a:cs typeface="Cambria" pitchFamily="34" charset="-120"/>
              </a:rPr>
              <a:t>0</a:t>
            </a:r>
            <a:pPr indent="0" marL="0">
              <a:buNone/>
            </a:pPr>
            <a:r>
              <a:rPr lang="en-US" sz="1350" dirty="0">
                <a:solidFill>
                  <a:srgbClr val="1E3A44"/>
                </a:solidFill>
                <a:latin typeface="Cambria" pitchFamily="34" charset="0"/>
                <a:ea typeface="Cambria" pitchFamily="34" charset="-122"/>
                <a:cs typeface="Cambria" pitchFamily="34" charset="-120"/>
              </a:rPr>
              <a:t>   =   lim</a:t>
            </a:r>
            <a:pPr indent="0" marL="0">
              <a:buNone/>
            </a:pPr>
            <a:r>
              <a:rPr lang="en-US" sz="1350" baseline="-40000" dirty="0">
                <a:solidFill>
                  <a:srgbClr val="1E3A44"/>
                </a:solidFill>
                <a:latin typeface="Cambria" pitchFamily="34" charset="0"/>
                <a:ea typeface="Cambria" pitchFamily="34" charset="-122"/>
                <a:cs typeface="Cambria" pitchFamily="34" charset="-120"/>
              </a:rPr>
              <a:t>a→−∞</a:t>
            </a:r>
            <a:pPr indent="0" marL="0">
              <a:buNone/>
            </a:pPr>
            <a:r>
              <a:rPr lang="en-US" sz="1350" dirty="0">
                <a:solidFill>
                  <a:srgbClr val="1E3A44"/>
                </a:solidFill>
                <a:latin typeface="Cambria" pitchFamily="34" charset="0"/>
                <a:ea typeface="Cambria" pitchFamily="34" charset="-122"/>
                <a:cs typeface="Cambria" pitchFamily="34" charset="-120"/>
              </a:rPr>
              <a:t> ( 0 − tan</a:t>
            </a:r>
            <a:pPr indent="0" marL="0">
              <a:buNone/>
            </a:pPr>
            <a:r>
              <a:rPr lang="en-US" sz="1350" baseline="30000" dirty="0">
                <a:solidFill>
                  <a:srgbClr val="1E3A44"/>
                </a:solidFill>
                <a:latin typeface="Cambria" pitchFamily="34" charset="0"/>
                <a:ea typeface="Cambria" pitchFamily="34" charset="-122"/>
                <a:cs typeface="Cambria" pitchFamily="34" charset="-120"/>
              </a:rPr>
              <a:t>−1</a:t>
            </a:r>
            <a:pPr indent="0" marL="0">
              <a:buNone/>
            </a:pPr>
            <a:r>
              <a:rPr lang="en-US" sz="1350" dirty="0">
                <a:solidFill>
                  <a:srgbClr val="1E3A44"/>
                </a:solidFill>
                <a:latin typeface="Cambria" pitchFamily="34" charset="0"/>
                <a:ea typeface="Cambria" pitchFamily="34" charset="-122"/>
                <a:cs typeface="Cambria" pitchFamily="34" charset="-120"/>
              </a:rPr>
              <a:t>a )</a:t>
            </a:r>
            <a:endParaRPr lang="en-US" sz="1350" dirty="0"/>
          </a:p>
        </p:txBody>
      </p:sp>
      <p:sp>
        <p:nvSpPr>
          <p:cNvPr id="13" name="Text 10"/>
          <p:cNvSpPr txBox="1"/>
          <p:nvPr/>
        </p:nvSpPr>
        <p:spPr>
          <a:xfrm>
            <a:off x="914400" y="2889504"/>
            <a:ext cx="5486400" cy="365760"/>
          </a:xfrm>
          <a:prstGeom prst="rect">
            <a:avLst/>
          </a:prstGeom>
          <a:noFill/>
          <a:ln/>
        </p:spPr>
        <p:txBody>
          <a:bodyPr wrap="square" lIns="0" tIns="0" rIns="0" bIns="0" rtlCol="0" anchor="ctr"/>
          <a:lstStyle/>
          <a:p>
            <a:pPr indent="0" marL="0">
              <a:buNone/>
            </a:pPr>
            <a:r>
              <a:rPr lang="en-US" sz="1450" b="1" dirty="0">
                <a:solidFill>
                  <a:srgbClr val="0F7C9E"/>
                </a:solidFill>
                <a:latin typeface="Cambria" pitchFamily="34" charset="0"/>
                <a:ea typeface="Cambria" pitchFamily="34" charset="-122"/>
                <a:cs typeface="Cambria" pitchFamily="34" charset="-120"/>
              </a:rPr>
              <a:t>= 0 − (− π/2)   =   π/2</a:t>
            </a:r>
            <a:endParaRPr lang="en-US" sz="1450" dirty="0"/>
          </a:p>
        </p:txBody>
      </p:sp>
      <p:sp>
        <p:nvSpPr>
          <p:cNvPr id="14" name="Shape 11"/>
          <p:cNvSpPr/>
          <p:nvPr/>
        </p:nvSpPr>
        <p:spPr>
          <a:xfrm>
            <a:off x="640080" y="3547872"/>
            <a:ext cx="6035040" cy="1280160"/>
          </a:xfrm>
          <a:prstGeom prst="roundRect">
            <a:avLst>
              <a:gd name="adj" fmla="val 5714"/>
            </a:avLst>
          </a:prstGeom>
          <a:solidFill>
            <a:srgbClr val="EDF6FB"/>
          </a:solidFill>
          <a:ln w="12700">
            <a:solidFill>
              <a:srgbClr val="EDF6FB"/>
            </a:solidFill>
            <a:prstDash val="solid"/>
          </a:ln>
        </p:spPr>
      </p:sp>
      <p:sp>
        <p:nvSpPr>
          <p:cNvPr id="15" name="Text 12"/>
          <p:cNvSpPr txBox="1"/>
          <p:nvPr/>
        </p:nvSpPr>
        <p:spPr>
          <a:xfrm>
            <a:off x="914400" y="3611880"/>
            <a:ext cx="5486400" cy="274320"/>
          </a:xfrm>
          <a:prstGeom prst="rect">
            <a:avLst/>
          </a:prstGeom>
          <a:noFill/>
          <a:ln/>
        </p:spPr>
        <p:txBody>
          <a:bodyPr wrap="square" lIns="0" tIns="0" rIns="0" bIns="0" rtlCol="0" anchor="ctr"/>
          <a:lstStyle/>
          <a:p>
            <a:pPr indent="0" marL="0">
              <a:buNone/>
            </a:pPr>
            <a:r>
              <a:rPr lang="en-US" sz="1400" b="1" dirty="0">
                <a:solidFill>
                  <a:srgbClr val="0F7C9E"/>
                </a:solidFill>
                <a:latin typeface="Cambria" pitchFamily="34" charset="0"/>
                <a:ea typeface="Cambria" pitchFamily="34" charset="-122"/>
                <a:cs typeface="Cambria" pitchFamily="34" charset="-120"/>
              </a:rPr>
              <a:t>Right half</a:t>
            </a:r>
            <a:endParaRPr lang="en-US" sz="1400" dirty="0"/>
          </a:p>
        </p:txBody>
      </p:sp>
      <p:sp>
        <p:nvSpPr>
          <p:cNvPr id="16" name="Text 13"/>
          <p:cNvSpPr txBox="1"/>
          <p:nvPr/>
        </p:nvSpPr>
        <p:spPr>
          <a:xfrm>
            <a:off x="914400" y="3904488"/>
            <a:ext cx="5486400" cy="365760"/>
          </a:xfrm>
          <a:prstGeom prst="rect">
            <a:avLst/>
          </a:prstGeom>
          <a:noFill/>
          <a:ln/>
        </p:spPr>
        <p:txBody>
          <a:bodyPr wrap="square" lIns="0" tIns="0" rIns="0" bIns="0" rtlCol="0" anchor="ctr"/>
          <a:lstStyle/>
          <a:p>
            <a:pPr indent="0" marL="0">
              <a:buNone/>
            </a:pPr>
            <a:r>
              <a:rPr lang="en-US" sz="1350" dirty="0">
                <a:solidFill>
                  <a:srgbClr val="1E3A44"/>
                </a:solidFill>
                <a:latin typeface="Cambria" pitchFamily="34" charset="0"/>
                <a:ea typeface="Cambria" pitchFamily="34" charset="-122"/>
                <a:cs typeface="Cambria" pitchFamily="34" charset="-120"/>
              </a:rPr>
              <a:t>= lim</a:t>
            </a:r>
            <a:pPr indent="0" marL="0">
              <a:buNone/>
            </a:pPr>
            <a:r>
              <a:rPr lang="en-US" sz="1350" baseline="-40000" dirty="0">
                <a:solidFill>
                  <a:srgbClr val="1E3A44"/>
                </a:solidFill>
                <a:latin typeface="Cambria" pitchFamily="34" charset="0"/>
                <a:ea typeface="Cambria" pitchFamily="34" charset="-122"/>
                <a:cs typeface="Cambria" pitchFamily="34" charset="-120"/>
              </a:rPr>
              <a:t>b→∞</a:t>
            </a:r>
            <a:pPr indent="0" marL="0">
              <a:buNone/>
            </a:pPr>
            <a:r>
              <a:rPr lang="en-US" sz="1350" dirty="0">
                <a:solidFill>
                  <a:srgbClr val="1E3A44"/>
                </a:solidFill>
                <a:latin typeface="Cambria" pitchFamily="34" charset="0"/>
                <a:ea typeface="Cambria" pitchFamily="34" charset="-122"/>
                <a:cs typeface="Cambria" pitchFamily="34" charset="-120"/>
              </a:rPr>
              <a:t> [ tan</a:t>
            </a:r>
            <a:pPr indent="0" marL="0">
              <a:buNone/>
            </a:pPr>
            <a:r>
              <a:rPr lang="en-US" sz="1350" baseline="30000" dirty="0">
                <a:solidFill>
                  <a:srgbClr val="1E3A44"/>
                </a:solidFill>
                <a:latin typeface="Cambria" pitchFamily="34" charset="0"/>
                <a:ea typeface="Cambria" pitchFamily="34" charset="-122"/>
                <a:cs typeface="Cambria" pitchFamily="34" charset="-120"/>
              </a:rPr>
              <a:t>−1</a:t>
            </a:r>
            <a:pPr indent="0" marL="0">
              <a:buNone/>
            </a:pPr>
            <a:r>
              <a:rPr lang="en-US" sz="1350" dirty="0">
                <a:solidFill>
                  <a:srgbClr val="1E3A44"/>
                </a:solidFill>
                <a:latin typeface="Cambria" pitchFamily="34" charset="0"/>
                <a:ea typeface="Cambria" pitchFamily="34" charset="-122"/>
                <a:cs typeface="Cambria" pitchFamily="34" charset="-120"/>
              </a:rPr>
              <a:t>x ]</a:t>
            </a:r>
            <a:pPr indent="0" marL="0">
              <a:buNone/>
            </a:pPr>
            <a:r>
              <a:rPr lang="en-US" sz="1350" baseline="-40000" dirty="0">
                <a:solidFill>
                  <a:srgbClr val="1E3A44"/>
                </a:solidFill>
                <a:latin typeface="Cambria" pitchFamily="34" charset="0"/>
                <a:ea typeface="Cambria" pitchFamily="34" charset="-122"/>
                <a:cs typeface="Cambria" pitchFamily="34" charset="-120"/>
              </a:rPr>
              <a:t>0</a:t>
            </a:r>
            <a:pPr indent="0" marL="0">
              <a:buNone/>
            </a:pPr>
            <a:r>
              <a:rPr lang="en-US" sz="1350" baseline="30000" dirty="0">
                <a:solidFill>
                  <a:srgbClr val="1E3A44"/>
                </a:solidFill>
                <a:latin typeface="Cambria" pitchFamily="34" charset="0"/>
                <a:ea typeface="Cambria" pitchFamily="34" charset="-122"/>
                <a:cs typeface="Cambria" pitchFamily="34" charset="-120"/>
              </a:rPr>
              <a:t>b</a:t>
            </a:r>
            <a:pPr indent="0" marL="0">
              <a:buNone/>
            </a:pPr>
            <a:r>
              <a:rPr lang="en-US" sz="1350" dirty="0">
                <a:solidFill>
                  <a:srgbClr val="1E3A44"/>
                </a:solidFill>
                <a:latin typeface="Cambria" pitchFamily="34" charset="0"/>
                <a:ea typeface="Cambria" pitchFamily="34" charset="-122"/>
                <a:cs typeface="Cambria" pitchFamily="34" charset="-120"/>
              </a:rPr>
              <a:t>   =   lim</a:t>
            </a:r>
            <a:pPr indent="0" marL="0">
              <a:buNone/>
            </a:pPr>
            <a:r>
              <a:rPr lang="en-US" sz="1350" baseline="-40000" dirty="0">
                <a:solidFill>
                  <a:srgbClr val="1E3A44"/>
                </a:solidFill>
                <a:latin typeface="Cambria" pitchFamily="34" charset="0"/>
                <a:ea typeface="Cambria" pitchFamily="34" charset="-122"/>
                <a:cs typeface="Cambria" pitchFamily="34" charset="-120"/>
              </a:rPr>
              <a:t>b→∞</a:t>
            </a:r>
            <a:pPr indent="0" marL="0">
              <a:buNone/>
            </a:pPr>
            <a:r>
              <a:rPr lang="en-US" sz="1350" dirty="0">
                <a:solidFill>
                  <a:srgbClr val="1E3A44"/>
                </a:solidFill>
                <a:latin typeface="Cambria" pitchFamily="34" charset="0"/>
                <a:ea typeface="Cambria" pitchFamily="34" charset="-122"/>
                <a:cs typeface="Cambria" pitchFamily="34" charset="-120"/>
              </a:rPr>
              <a:t> ( tan</a:t>
            </a:r>
            <a:pPr indent="0" marL="0">
              <a:buNone/>
            </a:pPr>
            <a:r>
              <a:rPr lang="en-US" sz="1350" baseline="30000" dirty="0">
                <a:solidFill>
                  <a:srgbClr val="1E3A44"/>
                </a:solidFill>
                <a:latin typeface="Cambria" pitchFamily="34" charset="0"/>
                <a:ea typeface="Cambria" pitchFamily="34" charset="-122"/>
                <a:cs typeface="Cambria" pitchFamily="34" charset="-120"/>
              </a:rPr>
              <a:t>−1</a:t>
            </a:r>
            <a:pPr indent="0" marL="0">
              <a:buNone/>
            </a:pPr>
            <a:r>
              <a:rPr lang="en-US" sz="1350" dirty="0">
                <a:solidFill>
                  <a:srgbClr val="1E3A44"/>
                </a:solidFill>
                <a:latin typeface="Cambria" pitchFamily="34" charset="0"/>
                <a:ea typeface="Cambria" pitchFamily="34" charset="-122"/>
                <a:cs typeface="Cambria" pitchFamily="34" charset="-120"/>
              </a:rPr>
              <a:t>b − 0 )</a:t>
            </a:r>
            <a:endParaRPr lang="en-US" sz="1350" dirty="0"/>
          </a:p>
        </p:txBody>
      </p:sp>
      <p:sp>
        <p:nvSpPr>
          <p:cNvPr id="17" name="Text 14"/>
          <p:cNvSpPr txBox="1"/>
          <p:nvPr/>
        </p:nvSpPr>
        <p:spPr>
          <a:xfrm>
            <a:off x="914400" y="4288536"/>
            <a:ext cx="5486400" cy="365760"/>
          </a:xfrm>
          <a:prstGeom prst="rect">
            <a:avLst/>
          </a:prstGeom>
          <a:noFill/>
          <a:ln/>
        </p:spPr>
        <p:txBody>
          <a:bodyPr wrap="square" lIns="0" tIns="0" rIns="0" bIns="0" rtlCol="0" anchor="ctr"/>
          <a:lstStyle/>
          <a:p>
            <a:pPr indent="0" marL="0">
              <a:buNone/>
            </a:pPr>
            <a:r>
              <a:rPr lang="en-US" sz="1450" b="1" dirty="0">
                <a:solidFill>
                  <a:srgbClr val="0F7C9E"/>
                </a:solidFill>
                <a:latin typeface="Cambria" pitchFamily="34" charset="0"/>
                <a:ea typeface="Cambria" pitchFamily="34" charset="-122"/>
                <a:cs typeface="Cambria" pitchFamily="34" charset="-120"/>
              </a:rPr>
              <a:t>= π/2</a:t>
            </a:r>
            <a:endParaRPr lang="en-US" sz="1450" dirty="0"/>
          </a:p>
        </p:txBody>
      </p:sp>
      <p:pic>
        <p:nvPicPr>
          <p:cNvPr id="18" name="Image 0" descr="/home/claude/arctan.png">    </p:cNvPr>
          <p:cNvPicPr>
            <a:picLocks noChangeAspect="1"/>
          </p:cNvPicPr>
          <p:nvPr/>
        </p:nvPicPr>
        <p:blipFill>
          <a:blip r:embed="rId1"/>
          <a:stretch>
            <a:fillRect/>
          </a:stretch>
        </p:blipFill>
        <p:spPr>
          <a:xfrm>
            <a:off x="6903720" y="2103120"/>
            <a:ext cx="4617720" cy="2523744"/>
          </a:xfrm>
          <a:prstGeom prst="rect">
            <a:avLst/>
          </a:prstGeom>
        </p:spPr>
      </p:pic>
      <p:sp>
        <p:nvSpPr>
          <p:cNvPr id="19" name="Text 15"/>
          <p:cNvSpPr txBox="1"/>
          <p:nvPr/>
        </p:nvSpPr>
        <p:spPr>
          <a:xfrm>
            <a:off x="6903720" y="4645152"/>
            <a:ext cx="4617720" cy="457200"/>
          </a:xfrm>
          <a:prstGeom prst="rect">
            <a:avLst/>
          </a:prstGeom>
          <a:noFill/>
          <a:ln/>
        </p:spPr>
        <p:txBody>
          <a:bodyPr wrap="square" lIns="0" tIns="0" rIns="0" bIns="0" rtlCol="0" anchor="ctr"/>
          <a:lstStyle/>
          <a:p>
            <a:pPr algn="ctr" indent="0" marL="0">
              <a:buNone/>
            </a:pPr>
            <a:r>
              <a:rPr lang="en-US" sz="1150" i="1" dirty="0">
                <a:solidFill>
                  <a:srgbClr val="6C8089"/>
                </a:solidFill>
                <a:latin typeface="Calibri" pitchFamily="34" charset="0"/>
                <a:ea typeface="Calibri" pitchFamily="34" charset="-122"/>
                <a:cs typeface="Calibri" pitchFamily="34" charset="-120"/>
              </a:rPr>
              <a:t>The antiderivative tan⁻¹x flattens onto y = ± π/2 — those two heights are the two limits.</a:t>
            </a:r>
            <a:endParaRPr lang="en-US" sz="1150" dirty="0"/>
          </a:p>
        </p:txBody>
      </p:sp>
      <p:sp>
        <p:nvSpPr>
          <p:cNvPr id="20" name="Shape 16"/>
          <p:cNvSpPr/>
          <p:nvPr/>
        </p:nvSpPr>
        <p:spPr>
          <a:xfrm>
            <a:off x="640080" y="5029200"/>
            <a:ext cx="6035040" cy="731520"/>
          </a:xfrm>
          <a:prstGeom prst="roundRect">
            <a:avLst>
              <a:gd name="adj" fmla="val 10000"/>
            </a:avLst>
          </a:prstGeom>
          <a:solidFill>
            <a:srgbClr val="0F7C9E"/>
          </a:solidFill>
          <a:ln w="12700">
            <a:solidFill>
              <a:srgbClr val="0F7C9E"/>
            </a:solidFill>
            <a:prstDash val="solid"/>
          </a:ln>
        </p:spPr>
      </p:sp>
      <p:sp>
        <p:nvSpPr>
          <p:cNvPr id="21" name="Text 17"/>
          <p:cNvSpPr txBox="1"/>
          <p:nvPr/>
        </p:nvSpPr>
        <p:spPr>
          <a:xfrm>
            <a:off x="640080" y="5029200"/>
            <a:ext cx="6035040" cy="731520"/>
          </a:xfrm>
          <a:prstGeom prst="rect">
            <a:avLst/>
          </a:prstGeom>
          <a:noFill/>
          <a:ln/>
        </p:spPr>
        <p:txBody>
          <a:bodyPr wrap="square" lIns="0" tIns="0" rIns="0" bIns="0" rtlCol="0" anchor="ctr"/>
          <a:lstStyle/>
          <a:p>
            <a:pPr algn="ctr" indent="0" marL="0">
              <a:buNone/>
            </a:pPr>
            <a:r>
              <a:rPr lang="en-US" sz="1900" b="1" dirty="0">
                <a:solidFill>
                  <a:srgbClr val="FFFFFF"/>
                </a:solidFill>
                <a:latin typeface="Cambria" pitchFamily="34" charset="0"/>
                <a:ea typeface="Cambria" pitchFamily="34" charset="-122"/>
                <a:cs typeface="Cambria" pitchFamily="34" charset="-120"/>
              </a:rPr>
              <a:t>π/2  +  π/2   =   π</a:t>
            </a:r>
            <a:endParaRPr lang="en-US" sz="1900" dirty="0"/>
          </a:p>
        </p:txBody>
      </p:sp>
      <p:sp>
        <p:nvSpPr>
          <p:cNvPr id="22" name="Text 18"/>
          <p:cNvSpPr txBox="1"/>
          <p:nvPr/>
        </p:nvSpPr>
        <p:spPr>
          <a:xfrm>
            <a:off x="640080" y="5833872"/>
            <a:ext cx="10881360" cy="347472"/>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Both halves converge, so the integral converges. The region under y = 1/(1 + x²) is unbounded in both directions and its total area is exactly π.</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p-Integral</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one result from this section worth memorising</a:t>
            </a:r>
            <a:endParaRPr lang="en-US" sz="1300" dirty="0"/>
          </a:p>
        </p:txBody>
      </p:sp>
      <p:sp>
        <p:nvSpPr>
          <p:cNvPr id="8" name="Shape 5"/>
          <p:cNvSpPr/>
          <p:nvPr/>
        </p:nvSpPr>
        <p:spPr>
          <a:xfrm>
            <a:off x="640080" y="1371600"/>
            <a:ext cx="10881360" cy="1691640"/>
          </a:xfrm>
          <a:prstGeom prst="roundRect">
            <a:avLst>
              <a:gd name="adj" fmla="val 4324"/>
            </a:avLst>
          </a:prstGeom>
          <a:solidFill>
            <a:srgbClr val="F3DFE4"/>
          </a:solidFill>
          <a:ln w="15875">
            <a:solidFill>
              <a:srgbClr val="8A1538"/>
            </a:solidFill>
            <a:prstDash val="solid"/>
          </a:ln>
        </p:spPr>
      </p:sp>
      <p:sp>
        <p:nvSpPr>
          <p:cNvPr id="9" name="Text 6"/>
          <p:cNvSpPr txBox="1"/>
          <p:nvPr/>
        </p:nvSpPr>
        <p:spPr>
          <a:xfrm>
            <a:off x="640080" y="1463040"/>
            <a:ext cx="10881360" cy="548640"/>
          </a:xfrm>
          <a:prstGeom prst="rect">
            <a:avLst/>
          </a:prstGeom>
          <a:noFill/>
          <a:ln/>
        </p:spPr>
        <p:txBody>
          <a:bodyPr wrap="square" lIns="0" tIns="0" rIns="0" bIns="0" rtlCol="0" anchor="ctr"/>
          <a:lstStyle/>
          <a:p>
            <a:pPr algn="ctr" indent="0" marL="0">
              <a:buNone/>
            </a:pPr>
            <a:r>
              <a:rPr lang="en-US" sz="2400" b="1" dirty="0">
                <a:solidFill>
                  <a:srgbClr val="8A1538"/>
                </a:solidFill>
                <a:latin typeface="Cambria" pitchFamily="34" charset="0"/>
                <a:ea typeface="Cambria" pitchFamily="34" charset="-122"/>
                <a:cs typeface="Cambria" pitchFamily="34" charset="-120"/>
              </a:rPr>
              <a:t>∫</a:t>
            </a:r>
            <a:pPr algn="ctr" indent="0" marL="0">
              <a:buNone/>
            </a:pPr>
            <a:r>
              <a:rPr lang="en-US" sz="2400" b="1" baseline="-40000" dirty="0">
                <a:solidFill>
                  <a:srgbClr val="8A1538"/>
                </a:solidFill>
                <a:latin typeface="Cambria" pitchFamily="34" charset="0"/>
                <a:ea typeface="Cambria" pitchFamily="34" charset="-122"/>
                <a:cs typeface="Cambria" pitchFamily="34" charset="-120"/>
              </a:rPr>
              <a:t>1</a:t>
            </a:r>
            <a:pPr algn="ctr" indent="0" marL="0">
              <a:buNone/>
            </a:pPr>
            <a:r>
              <a:rPr lang="en-US" sz="2400" b="1" baseline="30000" dirty="0">
                <a:solidFill>
                  <a:srgbClr val="8A1538"/>
                </a:solidFill>
                <a:latin typeface="Cambria" pitchFamily="34" charset="0"/>
                <a:ea typeface="Cambria" pitchFamily="34" charset="-122"/>
                <a:cs typeface="Cambria" pitchFamily="34" charset="-120"/>
              </a:rPr>
              <a:t>∞</a:t>
            </a:r>
            <a:pPr algn="ctr" indent="0" marL="0">
              <a:buNone/>
            </a:pPr>
            <a:r>
              <a:rPr lang="en-US" sz="2400" b="1" dirty="0">
                <a:solidFill>
                  <a:srgbClr val="8A1538"/>
                </a:solidFill>
                <a:latin typeface="Cambria" pitchFamily="34" charset="0"/>
                <a:ea typeface="Cambria" pitchFamily="34" charset="-122"/>
                <a:cs typeface="Cambria" pitchFamily="34" charset="-120"/>
              </a:rPr>
              <a:t> dx / x</a:t>
            </a:r>
            <a:pPr algn="ctr" indent="0" marL="0">
              <a:buNone/>
            </a:pPr>
            <a:r>
              <a:rPr lang="en-US" sz="2400" b="1" baseline="30000" dirty="0">
                <a:solidFill>
                  <a:srgbClr val="8A1538"/>
                </a:solidFill>
                <a:latin typeface="Cambria" pitchFamily="34" charset="0"/>
                <a:ea typeface="Cambria" pitchFamily="34" charset="-122"/>
                <a:cs typeface="Cambria" pitchFamily="34" charset="-120"/>
              </a:rPr>
              <a:t>p</a:t>
            </a:r>
            <a:endParaRPr lang="en-US" sz="2400" dirty="0"/>
          </a:p>
        </p:txBody>
      </p:sp>
      <p:sp>
        <p:nvSpPr>
          <p:cNvPr id="10" name="Shape 7"/>
          <p:cNvSpPr/>
          <p:nvPr/>
        </p:nvSpPr>
        <p:spPr>
          <a:xfrm>
            <a:off x="1463040" y="2103120"/>
            <a:ext cx="4480560" cy="777240"/>
          </a:xfrm>
          <a:prstGeom prst="roundRect">
            <a:avLst>
              <a:gd name="adj" fmla="val 9412"/>
            </a:avLst>
          </a:prstGeom>
          <a:solidFill>
            <a:srgbClr val="E7F4EC"/>
          </a:solidFill>
          <a:ln w="12700">
            <a:solidFill>
              <a:srgbClr val="E7F4EC"/>
            </a:solidFill>
            <a:prstDash val="solid"/>
          </a:ln>
        </p:spPr>
      </p:sp>
      <p:sp>
        <p:nvSpPr>
          <p:cNvPr id="11" name="Text 8"/>
          <p:cNvSpPr txBox="1"/>
          <p:nvPr/>
        </p:nvSpPr>
        <p:spPr>
          <a:xfrm>
            <a:off x="1463040" y="2176272"/>
            <a:ext cx="4480560" cy="411480"/>
          </a:xfrm>
          <a:prstGeom prst="rect">
            <a:avLst/>
          </a:prstGeom>
          <a:noFill/>
          <a:ln/>
        </p:spPr>
        <p:txBody>
          <a:bodyPr wrap="square" lIns="0" tIns="0" rIns="0" bIns="0" rtlCol="0" anchor="ctr"/>
          <a:lstStyle/>
          <a:p>
            <a:pPr algn="ctr" indent="0" marL="0">
              <a:buNone/>
            </a:pPr>
            <a:r>
              <a:rPr lang="en-US" sz="1600" b="1" dirty="0">
                <a:solidFill>
                  <a:srgbClr val="2E7D4F"/>
                </a:solidFill>
                <a:latin typeface="Cambria" pitchFamily="34" charset="0"/>
                <a:ea typeface="Cambria" pitchFamily="34" charset="-122"/>
                <a:cs typeface="Cambria" pitchFamily="34" charset="-120"/>
              </a:rPr>
              <a:t>converges to  1/(p − 1)</a:t>
            </a:r>
            <a:endParaRPr lang="en-US" sz="1600" dirty="0"/>
          </a:p>
        </p:txBody>
      </p:sp>
      <p:sp>
        <p:nvSpPr>
          <p:cNvPr id="12" name="Text 9"/>
          <p:cNvSpPr txBox="1"/>
          <p:nvPr/>
        </p:nvSpPr>
        <p:spPr>
          <a:xfrm>
            <a:off x="1463040" y="2560320"/>
            <a:ext cx="4480560" cy="292608"/>
          </a:xfrm>
          <a:prstGeom prst="rect">
            <a:avLst/>
          </a:prstGeom>
          <a:noFill/>
          <a:ln/>
        </p:spPr>
        <p:txBody>
          <a:bodyPr wrap="square" lIns="0" tIns="0" rIns="0" bIns="0" rtlCol="0" anchor="ctr"/>
          <a:lstStyle/>
          <a:p>
            <a:pPr algn="ctr" indent="0" marL="0">
              <a:buNone/>
            </a:pPr>
            <a:r>
              <a:rPr lang="en-US" sz="1400" dirty="0">
                <a:solidFill>
                  <a:srgbClr val="1E3A44"/>
                </a:solidFill>
                <a:latin typeface="Cambria" pitchFamily="34" charset="0"/>
                <a:ea typeface="Cambria" pitchFamily="34" charset="-122"/>
                <a:cs typeface="Cambria" pitchFamily="34" charset="-120"/>
              </a:rPr>
              <a:t>if  p &gt; 1</a:t>
            </a:r>
            <a:endParaRPr lang="en-US" sz="1400" dirty="0"/>
          </a:p>
        </p:txBody>
      </p:sp>
      <p:sp>
        <p:nvSpPr>
          <p:cNvPr id="13" name="Shape 10"/>
          <p:cNvSpPr/>
          <p:nvPr/>
        </p:nvSpPr>
        <p:spPr>
          <a:xfrm>
            <a:off x="6309360" y="2103120"/>
            <a:ext cx="4480560" cy="777240"/>
          </a:xfrm>
          <a:prstGeom prst="roundRect">
            <a:avLst>
              <a:gd name="adj" fmla="val 9412"/>
            </a:avLst>
          </a:prstGeom>
          <a:solidFill>
            <a:srgbClr val="FDECEF"/>
          </a:solidFill>
          <a:ln w="12700">
            <a:solidFill>
              <a:srgbClr val="FDECEF"/>
            </a:solidFill>
            <a:prstDash val="solid"/>
          </a:ln>
        </p:spPr>
      </p:sp>
      <p:sp>
        <p:nvSpPr>
          <p:cNvPr id="14" name="Text 11"/>
          <p:cNvSpPr txBox="1"/>
          <p:nvPr/>
        </p:nvSpPr>
        <p:spPr>
          <a:xfrm>
            <a:off x="6309360" y="2176272"/>
            <a:ext cx="4480560" cy="411480"/>
          </a:xfrm>
          <a:prstGeom prst="rect">
            <a:avLst/>
          </a:prstGeom>
          <a:noFill/>
          <a:ln/>
        </p:spPr>
        <p:txBody>
          <a:bodyPr wrap="square" lIns="0" tIns="0" rIns="0" bIns="0" rtlCol="0" anchor="ctr"/>
          <a:lstStyle/>
          <a:p>
            <a:pPr algn="ctr" indent="0" marL="0">
              <a:buNone/>
            </a:pPr>
            <a:r>
              <a:rPr lang="en-US" sz="1600" b="1" dirty="0">
                <a:solidFill>
                  <a:srgbClr val="E03A5F"/>
                </a:solidFill>
                <a:latin typeface="Cambria" pitchFamily="34" charset="0"/>
                <a:ea typeface="Cambria" pitchFamily="34" charset="-122"/>
                <a:cs typeface="Cambria" pitchFamily="34" charset="-120"/>
              </a:rPr>
              <a:t>diverges</a:t>
            </a:r>
            <a:endParaRPr lang="en-US" sz="1600" dirty="0"/>
          </a:p>
        </p:txBody>
      </p:sp>
      <p:sp>
        <p:nvSpPr>
          <p:cNvPr id="15" name="Text 12"/>
          <p:cNvSpPr txBox="1"/>
          <p:nvPr/>
        </p:nvSpPr>
        <p:spPr>
          <a:xfrm>
            <a:off x="6309360" y="2560320"/>
            <a:ext cx="4480560" cy="292608"/>
          </a:xfrm>
          <a:prstGeom prst="rect">
            <a:avLst/>
          </a:prstGeom>
          <a:noFill/>
          <a:ln/>
        </p:spPr>
        <p:txBody>
          <a:bodyPr wrap="square" lIns="0" tIns="0" rIns="0" bIns="0" rtlCol="0" anchor="ctr"/>
          <a:lstStyle/>
          <a:p>
            <a:pPr algn="ctr" indent="0" marL="0">
              <a:buNone/>
            </a:pPr>
            <a:r>
              <a:rPr lang="en-US" sz="1400" dirty="0">
                <a:solidFill>
                  <a:srgbClr val="1E3A44"/>
                </a:solidFill>
                <a:latin typeface="Cambria" pitchFamily="34" charset="0"/>
                <a:ea typeface="Cambria" pitchFamily="34" charset="-122"/>
                <a:cs typeface="Cambria" pitchFamily="34" charset="-120"/>
              </a:rPr>
              <a:t>if  p ≤ 1</a:t>
            </a:r>
            <a:endParaRPr lang="en-US" sz="1400" dirty="0"/>
          </a:p>
        </p:txBody>
      </p:sp>
      <p:sp>
        <p:nvSpPr>
          <p:cNvPr id="16" name="Text 13"/>
          <p:cNvSpPr txBox="1"/>
          <p:nvPr/>
        </p:nvSpPr>
        <p:spPr>
          <a:xfrm>
            <a:off x="914400" y="3182112"/>
            <a:ext cx="10332720" cy="274320"/>
          </a:xfrm>
          <a:prstGeom prst="rect">
            <a:avLst/>
          </a:prstGeom>
          <a:noFill/>
          <a:ln/>
        </p:spPr>
        <p:txBody>
          <a:bodyPr wrap="square" lIns="0" tIns="0" rIns="0" bIns="0" rtlCol="0" anchor="ctr"/>
          <a:lstStyle/>
          <a:p>
            <a:pPr indent="0" marL="0">
              <a:buNone/>
            </a:pPr>
            <a:r>
              <a:rPr lang="en-US" sz="1350" i="1" dirty="0">
                <a:solidFill>
                  <a:srgbClr val="0F7C9E"/>
                </a:solidFill>
                <a:latin typeface="Calibri" pitchFamily="34" charset="0"/>
                <a:ea typeface="Calibri" pitchFamily="34" charset="-122"/>
                <a:cs typeface="Calibri" pitchFamily="34" charset="-120"/>
              </a:rPr>
              <a:t>Where it comes from:</a:t>
            </a:r>
            <a:endParaRPr lang="en-US" sz="1350" dirty="0"/>
          </a:p>
        </p:txBody>
      </p:sp>
      <p:sp>
        <p:nvSpPr>
          <p:cNvPr id="17" name="Text 14"/>
          <p:cNvSpPr txBox="1"/>
          <p:nvPr/>
        </p:nvSpPr>
        <p:spPr>
          <a:xfrm>
            <a:off x="914400" y="3474720"/>
            <a:ext cx="6035040" cy="402336"/>
          </a:xfrm>
          <a:prstGeom prst="rect">
            <a:avLst/>
          </a:prstGeom>
          <a:noFill/>
          <a:ln/>
        </p:spPr>
        <p:txBody>
          <a:bodyPr wrap="square" lIns="0" tIns="0" rIns="0" bIns="0" rtlCol="0" anchor="ctr"/>
          <a:lstStyle/>
          <a:p>
            <a:pPr indent="0" marL="0">
              <a:buNone/>
            </a:pPr>
            <a:r>
              <a:rPr lang="en-US" sz="1400" dirty="0">
                <a:solidFill>
                  <a:srgbClr val="1E3A44"/>
                </a:solidFill>
                <a:latin typeface="Cambria" pitchFamily="34" charset="0"/>
                <a:ea typeface="Cambria" pitchFamily="34" charset="-122"/>
                <a:cs typeface="Cambria" pitchFamily="34" charset="-120"/>
              </a:rPr>
              <a:t>For p ≠ 1 :   ∫</a:t>
            </a:r>
            <a:pPr indent="0" marL="0">
              <a:buNone/>
            </a:pPr>
            <a:r>
              <a:rPr lang="en-US" sz="1400" baseline="-40000" dirty="0">
                <a:solidFill>
                  <a:srgbClr val="1E3A44"/>
                </a:solidFill>
                <a:latin typeface="Cambria" pitchFamily="34" charset="0"/>
                <a:ea typeface="Cambria" pitchFamily="34" charset="-122"/>
                <a:cs typeface="Cambria" pitchFamily="34" charset="-120"/>
              </a:rPr>
              <a:t>1</a:t>
            </a:r>
            <a:pPr indent="0" marL="0">
              <a:buNone/>
            </a:pPr>
            <a:r>
              <a:rPr lang="en-US" sz="1400" baseline="30000" dirty="0">
                <a:solidFill>
                  <a:srgbClr val="1E3A44"/>
                </a:solidFill>
                <a:latin typeface="Cambria" pitchFamily="34" charset="0"/>
                <a:ea typeface="Cambria" pitchFamily="34" charset="-122"/>
                <a:cs typeface="Cambria" pitchFamily="34" charset="-120"/>
              </a:rPr>
              <a:t>b</a:t>
            </a:r>
            <a:pPr indent="0" marL="0">
              <a:buNone/>
            </a:pPr>
            <a:r>
              <a:rPr lang="en-US" sz="1400" dirty="0">
                <a:solidFill>
                  <a:srgbClr val="1E3A44"/>
                </a:solidFill>
                <a:latin typeface="Cambria" pitchFamily="34" charset="0"/>
                <a:ea typeface="Cambria" pitchFamily="34" charset="-122"/>
                <a:cs typeface="Cambria" pitchFamily="34" charset="-120"/>
              </a:rPr>
              <a:t> x</a:t>
            </a:r>
            <a:pPr indent="0" marL="0">
              <a:buNone/>
            </a:pPr>
            <a:r>
              <a:rPr lang="en-US" sz="1400" baseline="30000" dirty="0">
                <a:solidFill>
                  <a:srgbClr val="1E3A44"/>
                </a:solidFill>
                <a:latin typeface="Cambria" pitchFamily="34" charset="0"/>
                <a:ea typeface="Cambria" pitchFamily="34" charset="-122"/>
                <a:cs typeface="Cambria" pitchFamily="34" charset="-120"/>
              </a:rPr>
              <a:t>−p</a:t>
            </a:r>
            <a:pPr indent="0" marL="0">
              <a:buNone/>
            </a:pPr>
            <a:r>
              <a:rPr lang="en-US" sz="1400" dirty="0">
                <a:solidFill>
                  <a:srgbClr val="1E3A44"/>
                </a:solidFill>
                <a:latin typeface="Cambria" pitchFamily="34" charset="0"/>
                <a:ea typeface="Cambria" pitchFamily="34" charset="-122"/>
                <a:cs typeface="Cambria" pitchFamily="34" charset="-120"/>
              </a:rPr>
              <a:t> dx   =   [ x</a:t>
            </a:r>
            <a:pPr indent="0" marL="0">
              <a:buNone/>
            </a:pPr>
            <a:r>
              <a:rPr lang="en-US" sz="1400" baseline="30000" dirty="0">
                <a:solidFill>
                  <a:srgbClr val="1E3A44"/>
                </a:solidFill>
                <a:latin typeface="Cambria" pitchFamily="34" charset="0"/>
                <a:ea typeface="Cambria" pitchFamily="34" charset="-122"/>
                <a:cs typeface="Cambria" pitchFamily="34" charset="-120"/>
              </a:rPr>
              <a:t>1−p</a:t>
            </a:r>
            <a:pPr indent="0" marL="0">
              <a:buNone/>
            </a:pPr>
            <a:r>
              <a:rPr lang="en-US" sz="1400" dirty="0">
                <a:solidFill>
                  <a:srgbClr val="1E3A44"/>
                </a:solidFill>
                <a:latin typeface="Cambria" pitchFamily="34" charset="0"/>
                <a:ea typeface="Cambria" pitchFamily="34" charset="-122"/>
                <a:cs typeface="Cambria" pitchFamily="34" charset="-120"/>
              </a:rPr>
              <a:t>/(1 − p) ]</a:t>
            </a:r>
            <a:pPr indent="0" marL="0">
              <a:buNone/>
            </a:pPr>
            <a:r>
              <a:rPr lang="en-US" sz="1400" baseline="-40000" dirty="0">
                <a:solidFill>
                  <a:srgbClr val="1E3A44"/>
                </a:solidFill>
                <a:latin typeface="Cambria" pitchFamily="34" charset="0"/>
                <a:ea typeface="Cambria" pitchFamily="34" charset="-122"/>
                <a:cs typeface="Cambria" pitchFamily="34" charset="-120"/>
              </a:rPr>
              <a:t>1</a:t>
            </a:r>
            <a:pPr indent="0" marL="0">
              <a:buNone/>
            </a:pPr>
            <a:r>
              <a:rPr lang="en-US" sz="1400" baseline="30000" dirty="0">
                <a:solidFill>
                  <a:srgbClr val="1E3A44"/>
                </a:solidFill>
                <a:latin typeface="Cambria" pitchFamily="34" charset="0"/>
                <a:ea typeface="Cambria" pitchFamily="34" charset="-122"/>
                <a:cs typeface="Cambria" pitchFamily="34" charset="-120"/>
              </a:rPr>
              <a:t>b</a:t>
            </a:r>
            <a:endParaRPr lang="en-US" sz="1400" dirty="0"/>
          </a:p>
        </p:txBody>
      </p:sp>
      <p:sp>
        <p:nvSpPr>
          <p:cNvPr id="18" name="Text 15"/>
          <p:cNvSpPr txBox="1"/>
          <p:nvPr/>
        </p:nvSpPr>
        <p:spPr>
          <a:xfrm>
            <a:off x="7132320" y="3474720"/>
            <a:ext cx="420624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the exponent 1 − p decides everything</a:t>
            </a:r>
            <a:endParaRPr lang="en-US" sz="1200" dirty="0"/>
          </a:p>
        </p:txBody>
      </p:sp>
      <p:sp>
        <p:nvSpPr>
          <p:cNvPr id="19" name="Text 16"/>
          <p:cNvSpPr txBox="1"/>
          <p:nvPr/>
        </p:nvSpPr>
        <p:spPr>
          <a:xfrm>
            <a:off x="914400" y="3931920"/>
            <a:ext cx="6035040" cy="402336"/>
          </a:xfrm>
          <a:prstGeom prst="rect">
            <a:avLst/>
          </a:prstGeom>
          <a:noFill/>
          <a:ln/>
        </p:spPr>
        <p:txBody>
          <a:bodyPr wrap="square" lIns="0" tIns="0" rIns="0" bIns="0" rtlCol="0" anchor="ctr"/>
          <a:lstStyle/>
          <a:p>
            <a:pPr indent="0" marL="0">
              <a:buNone/>
            </a:pPr>
            <a:r>
              <a:rPr lang="en-US" sz="1400" dirty="0">
                <a:solidFill>
                  <a:srgbClr val="1E3A44"/>
                </a:solidFill>
                <a:latin typeface="Cambria" pitchFamily="34" charset="0"/>
                <a:ea typeface="Cambria" pitchFamily="34" charset="-122"/>
                <a:cs typeface="Cambria" pitchFamily="34" charset="-120"/>
              </a:rPr>
              <a:t>p &gt; 1  ⇒  1 − p &lt; 0  ⇒  b</a:t>
            </a:r>
            <a:pPr indent="0" marL="0">
              <a:buNone/>
            </a:pPr>
            <a:r>
              <a:rPr lang="en-US" sz="1400" baseline="30000" dirty="0">
                <a:solidFill>
                  <a:srgbClr val="1E3A44"/>
                </a:solidFill>
                <a:latin typeface="Cambria" pitchFamily="34" charset="0"/>
                <a:ea typeface="Cambria" pitchFamily="34" charset="-122"/>
                <a:cs typeface="Cambria" pitchFamily="34" charset="-120"/>
              </a:rPr>
              <a:t>1−p</a:t>
            </a:r>
            <a:pPr indent="0" marL="0">
              <a:buNone/>
            </a:pPr>
            <a:r>
              <a:rPr lang="en-US" sz="1400" dirty="0">
                <a:solidFill>
                  <a:srgbClr val="1E3A44"/>
                </a:solidFill>
                <a:latin typeface="Cambria" pitchFamily="34" charset="0"/>
                <a:ea typeface="Cambria" pitchFamily="34" charset="-122"/>
                <a:cs typeface="Cambria" pitchFamily="34" charset="-120"/>
              </a:rPr>
              <a:t> → 0</a:t>
            </a:r>
            <a:endParaRPr lang="en-US" sz="1400" dirty="0"/>
          </a:p>
        </p:txBody>
      </p:sp>
      <p:sp>
        <p:nvSpPr>
          <p:cNvPr id="20" name="Text 17"/>
          <p:cNvSpPr txBox="1"/>
          <p:nvPr/>
        </p:nvSpPr>
        <p:spPr>
          <a:xfrm>
            <a:off x="7132320" y="3931920"/>
            <a:ext cx="420624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only the lower limit survives</a:t>
            </a:r>
            <a:endParaRPr lang="en-US" sz="1200" dirty="0"/>
          </a:p>
        </p:txBody>
      </p:sp>
      <p:sp>
        <p:nvSpPr>
          <p:cNvPr id="21" name="Text 18"/>
          <p:cNvSpPr txBox="1"/>
          <p:nvPr/>
        </p:nvSpPr>
        <p:spPr>
          <a:xfrm>
            <a:off x="914400" y="4389120"/>
            <a:ext cx="6035040" cy="402336"/>
          </a:xfrm>
          <a:prstGeom prst="rect">
            <a:avLst/>
          </a:prstGeom>
          <a:noFill/>
          <a:ln/>
        </p:spPr>
        <p:txBody>
          <a:bodyPr wrap="square" lIns="0" tIns="0" rIns="0" bIns="0" rtlCol="0" anchor="ctr"/>
          <a:lstStyle/>
          <a:p>
            <a:pPr indent="0" marL="0">
              <a:buNone/>
            </a:pPr>
            <a:r>
              <a:rPr lang="en-US" sz="1400" dirty="0">
                <a:solidFill>
                  <a:srgbClr val="1E3A44"/>
                </a:solidFill>
                <a:latin typeface="Cambria" pitchFamily="34" charset="0"/>
                <a:ea typeface="Cambria" pitchFamily="34" charset="-122"/>
                <a:cs typeface="Cambria" pitchFamily="34" charset="-120"/>
              </a:rPr>
              <a:t>p &lt; 1  ⇒  1 − p &gt; 0  ⇒  b</a:t>
            </a:r>
            <a:pPr indent="0" marL="0">
              <a:buNone/>
            </a:pPr>
            <a:r>
              <a:rPr lang="en-US" sz="1400" baseline="30000" dirty="0">
                <a:solidFill>
                  <a:srgbClr val="1E3A44"/>
                </a:solidFill>
                <a:latin typeface="Cambria" pitchFamily="34" charset="0"/>
                <a:ea typeface="Cambria" pitchFamily="34" charset="-122"/>
                <a:cs typeface="Cambria" pitchFamily="34" charset="-120"/>
              </a:rPr>
              <a:t>1−p</a:t>
            </a:r>
            <a:pPr indent="0" marL="0">
              <a:buNone/>
            </a:pPr>
            <a:r>
              <a:rPr lang="en-US" sz="1400" dirty="0">
                <a:solidFill>
                  <a:srgbClr val="1E3A44"/>
                </a:solidFill>
                <a:latin typeface="Cambria" pitchFamily="34" charset="0"/>
                <a:ea typeface="Cambria" pitchFamily="34" charset="-122"/>
                <a:cs typeface="Cambria" pitchFamily="34" charset="-120"/>
              </a:rPr>
              <a:t> → ∞</a:t>
            </a:r>
            <a:endParaRPr lang="en-US" sz="1400" dirty="0"/>
          </a:p>
        </p:txBody>
      </p:sp>
      <p:sp>
        <p:nvSpPr>
          <p:cNvPr id="22" name="Text 19"/>
          <p:cNvSpPr txBox="1"/>
          <p:nvPr/>
        </p:nvSpPr>
        <p:spPr>
          <a:xfrm>
            <a:off x="7132320" y="4389120"/>
            <a:ext cx="420624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diverges</a:t>
            </a:r>
            <a:endParaRPr lang="en-US" sz="1200" dirty="0"/>
          </a:p>
        </p:txBody>
      </p:sp>
      <p:sp>
        <p:nvSpPr>
          <p:cNvPr id="23" name="Text 20"/>
          <p:cNvSpPr txBox="1"/>
          <p:nvPr/>
        </p:nvSpPr>
        <p:spPr>
          <a:xfrm>
            <a:off x="914400" y="4846320"/>
            <a:ext cx="6035040" cy="402336"/>
          </a:xfrm>
          <a:prstGeom prst="rect">
            <a:avLst/>
          </a:prstGeom>
          <a:noFill/>
          <a:ln/>
        </p:spPr>
        <p:txBody>
          <a:bodyPr wrap="square" lIns="0" tIns="0" rIns="0" bIns="0" rtlCol="0" anchor="ctr"/>
          <a:lstStyle/>
          <a:p>
            <a:pPr indent="0" marL="0">
              <a:buNone/>
            </a:pPr>
            <a:r>
              <a:rPr lang="en-US" sz="1400" dirty="0">
                <a:solidFill>
                  <a:srgbClr val="1E3A44"/>
                </a:solidFill>
                <a:latin typeface="Cambria" pitchFamily="34" charset="0"/>
                <a:ea typeface="Cambria" pitchFamily="34" charset="-122"/>
                <a:cs typeface="Cambria" pitchFamily="34" charset="-120"/>
              </a:rPr>
              <a:t>p = 1 :   ∫</a:t>
            </a:r>
            <a:pPr indent="0" marL="0">
              <a:buNone/>
            </a:pPr>
            <a:r>
              <a:rPr lang="en-US" sz="1400" baseline="-40000" dirty="0">
                <a:solidFill>
                  <a:srgbClr val="1E3A44"/>
                </a:solidFill>
                <a:latin typeface="Cambria" pitchFamily="34" charset="0"/>
                <a:ea typeface="Cambria" pitchFamily="34" charset="-122"/>
                <a:cs typeface="Cambria" pitchFamily="34" charset="-120"/>
              </a:rPr>
              <a:t>1</a:t>
            </a:r>
            <a:pPr indent="0" marL="0">
              <a:buNone/>
            </a:pPr>
            <a:r>
              <a:rPr lang="en-US" sz="1400" baseline="30000" dirty="0">
                <a:solidFill>
                  <a:srgbClr val="1E3A44"/>
                </a:solidFill>
                <a:latin typeface="Cambria" pitchFamily="34" charset="0"/>
                <a:ea typeface="Cambria" pitchFamily="34" charset="-122"/>
                <a:cs typeface="Cambria" pitchFamily="34" charset="-120"/>
              </a:rPr>
              <a:t>b</a:t>
            </a:r>
            <a:pPr indent="0" marL="0">
              <a:buNone/>
            </a:pPr>
            <a:r>
              <a:rPr lang="en-US" sz="1400" dirty="0">
                <a:solidFill>
                  <a:srgbClr val="1E3A44"/>
                </a:solidFill>
                <a:latin typeface="Cambria" pitchFamily="34" charset="0"/>
                <a:ea typeface="Cambria" pitchFamily="34" charset="-122"/>
                <a:cs typeface="Cambria" pitchFamily="34" charset="-120"/>
              </a:rPr>
              <a:t> dx/x = ln b → ∞</a:t>
            </a:r>
            <a:endParaRPr lang="en-US" sz="1400" dirty="0"/>
          </a:p>
        </p:txBody>
      </p:sp>
      <p:sp>
        <p:nvSpPr>
          <p:cNvPr id="24" name="Text 21"/>
          <p:cNvSpPr txBox="1"/>
          <p:nvPr/>
        </p:nvSpPr>
        <p:spPr>
          <a:xfrm>
            <a:off x="7132320" y="4846320"/>
            <a:ext cx="420624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the borderline case — also diverges</a:t>
            </a:r>
            <a:endParaRPr lang="en-US" sz="1200" dirty="0"/>
          </a:p>
        </p:txBody>
      </p:sp>
      <p:sp>
        <p:nvSpPr>
          <p:cNvPr id="25" name="Shape 22"/>
          <p:cNvSpPr/>
          <p:nvPr/>
        </p:nvSpPr>
        <p:spPr>
          <a:xfrm>
            <a:off x="640080" y="5349240"/>
            <a:ext cx="10881360" cy="822960"/>
          </a:xfrm>
          <a:prstGeom prst="roundRect">
            <a:avLst>
              <a:gd name="adj" fmla="val 8889"/>
            </a:avLst>
          </a:prstGeom>
          <a:solidFill>
            <a:srgbClr val="DCEFF8"/>
          </a:solidFill>
          <a:ln w="12700">
            <a:solidFill>
              <a:srgbClr val="DCEFF8"/>
            </a:solidFill>
            <a:prstDash val="solid"/>
          </a:ln>
        </p:spPr>
      </p:sp>
      <p:sp>
        <p:nvSpPr>
          <p:cNvPr id="26" name="Text 23"/>
          <p:cNvSpPr txBox="1"/>
          <p:nvPr/>
        </p:nvSpPr>
        <p:spPr>
          <a:xfrm>
            <a:off x="960120" y="5349240"/>
            <a:ext cx="10241280" cy="82296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Going to zero is not enough. 1/x tends to 0 and its integral still diverges — what matters is how fast. That is exactly what p measures.</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Is it improper, and why? Do not evaluate.</a:t>
            </a:r>
            <a:endParaRPr lang="en-US" sz="1300" dirty="0"/>
          </a:p>
        </p:txBody>
      </p:sp>
      <p:sp>
        <p:nvSpPr>
          <p:cNvPr id="8" name="Shape 5"/>
          <p:cNvSpPr/>
          <p:nvPr/>
        </p:nvSpPr>
        <p:spPr>
          <a:xfrm>
            <a:off x="640080" y="1737360"/>
            <a:ext cx="10881360" cy="1143000"/>
          </a:xfrm>
          <a:prstGeom prst="roundRect">
            <a:avLst>
              <a:gd name="adj" fmla="val 6400"/>
            </a:avLst>
          </a:prstGeom>
          <a:solidFill>
            <a:srgbClr val="DCEFF8"/>
          </a:solidFill>
          <a:ln w="12700">
            <a:solidFill>
              <a:srgbClr val="DCEFF8"/>
            </a:solidFill>
            <a:prstDash val="solid"/>
          </a:ln>
        </p:spPr>
      </p:sp>
      <p:sp>
        <p:nvSpPr>
          <p:cNvPr id="9" name="Text 6"/>
          <p:cNvSpPr txBox="1"/>
          <p:nvPr/>
        </p:nvSpPr>
        <p:spPr>
          <a:xfrm>
            <a:off x="868680" y="17373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(a)</a:t>
            </a:r>
            <a:endParaRPr lang="en-US" sz="1900" dirty="0"/>
          </a:p>
        </p:txBody>
      </p:sp>
      <p:sp>
        <p:nvSpPr>
          <p:cNvPr id="10" name="Text 7"/>
          <p:cNvSpPr txBox="1"/>
          <p:nvPr/>
        </p:nvSpPr>
        <p:spPr>
          <a:xfrm>
            <a:off x="1600200" y="17373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a:t>
            </a:r>
            <a:pPr indent="0" marL="0">
              <a:buNone/>
            </a:pPr>
            <a:r>
              <a:rPr lang="en-US" sz="2100" baseline="-40000" dirty="0">
                <a:solidFill>
                  <a:srgbClr val="1E3A44"/>
                </a:solidFill>
                <a:latin typeface="Cambria" pitchFamily="34" charset="0"/>
                <a:ea typeface="Cambria" pitchFamily="34" charset="-122"/>
                <a:cs typeface="Cambria" pitchFamily="34" charset="-120"/>
              </a:rPr>
              <a:t>1</a:t>
            </a:r>
            <a:pPr indent="0" marL="0">
              <a:buNone/>
            </a:pPr>
            <a:r>
              <a:rPr lang="en-US" sz="2100" baseline="30000" dirty="0">
                <a:solidFill>
                  <a:srgbClr val="1E3A44"/>
                </a:solidFill>
                <a:latin typeface="Cambria" pitchFamily="34" charset="0"/>
                <a:ea typeface="Cambria" pitchFamily="34" charset="-122"/>
                <a:cs typeface="Cambria" pitchFamily="34" charset="-120"/>
              </a:rPr>
              <a:t>∞</a:t>
            </a:r>
            <a:pPr indent="0" marL="0">
              <a:buNone/>
            </a:pPr>
            <a:r>
              <a:rPr lang="en-US" sz="2100" dirty="0">
                <a:solidFill>
                  <a:srgbClr val="1E3A44"/>
                </a:solidFill>
                <a:latin typeface="Cambria" pitchFamily="34" charset="0"/>
                <a:ea typeface="Cambria" pitchFamily="34" charset="-122"/>
                <a:cs typeface="Cambria" pitchFamily="34" charset="-120"/>
              </a:rPr>
              <a:t> dx/x</a:t>
            </a:r>
            <a:pPr indent="0" marL="0">
              <a:buNone/>
            </a:pPr>
            <a:r>
              <a:rPr lang="en-US" sz="2100" baseline="30000" dirty="0">
                <a:solidFill>
                  <a:srgbClr val="1E3A44"/>
                </a:solidFill>
                <a:latin typeface="Cambria" pitchFamily="34" charset="0"/>
                <a:ea typeface="Cambria" pitchFamily="34" charset="-122"/>
                <a:cs typeface="Cambria" pitchFamily="34" charset="-120"/>
              </a:rPr>
              <a:t>3</a:t>
            </a:r>
            <a:endParaRPr lang="en-US" sz="2100" dirty="0"/>
          </a:p>
        </p:txBody>
      </p:sp>
      <p:sp>
        <p:nvSpPr>
          <p:cNvPr id="11" name="Text 8"/>
          <p:cNvSpPr txBox="1"/>
          <p:nvPr/>
        </p:nvSpPr>
        <p:spPr>
          <a:xfrm>
            <a:off x="6949440" y="17373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improper?  which type?  where?</a:t>
            </a:r>
            <a:endParaRPr lang="en-US" sz="1400" dirty="0"/>
          </a:p>
        </p:txBody>
      </p:sp>
      <p:sp>
        <p:nvSpPr>
          <p:cNvPr id="12" name="Shape 9"/>
          <p:cNvSpPr/>
          <p:nvPr/>
        </p:nvSpPr>
        <p:spPr>
          <a:xfrm>
            <a:off x="640080" y="3108960"/>
            <a:ext cx="10881360" cy="1143000"/>
          </a:xfrm>
          <a:prstGeom prst="roundRect">
            <a:avLst>
              <a:gd name="adj" fmla="val 6400"/>
            </a:avLst>
          </a:prstGeom>
          <a:solidFill>
            <a:srgbClr val="EDF6FB"/>
          </a:solidFill>
          <a:ln w="12700">
            <a:solidFill>
              <a:srgbClr val="EDF6FB"/>
            </a:solidFill>
            <a:prstDash val="solid"/>
          </a:ln>
        </p:spPr>
      </p:sp>
      <p:sp>
        <p:nvSpPr>
          <p:cNvPr id="13" name="Text 10"/>
          <p:cNvSpPr txBox="1"/>
          <p:nvPr/>
        </p:nvSpPr>
        <p:spPr>
          <a:xfrm>
            <a:off x="868680" y="31089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(b)</a:t>
            </a:r>
            <a:endParaRPr lang="en-US" sz="1900" dirty="0"/>
          </a:p>
        </p:txBody>
      </p:sp>
      <p:sp>
        <p:nvSpPr>
          <p:cNvPr id="14" name="Text 11"/>
          <p:cNvSpPr txBox="1"/>
          <p:nvPr/>
        </p:nvSpPr>
        <p:spPr>
          <a:xfrm>
            <a:off x="1600200" y="31089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a:t>
            </a:r>
            <a:pPr indent="0" marL="0">
              <a:buNone/>
            </a:pPr>
            <a:r>
              <a:rPr lang="en-US" sz="2100" baseline="-40000" dirty="0">
                <a:solidFill>
                  <a:srgbClr val="1E3A44"/>
                </a:solidFill>
                <a:latin typeface="Cambria" pitchFamily="34" charset="0"/>
                <a:ea typeface="Cambria" pitchFamily="34" charset="-122"/>
                <a:cs typeface="Cambria" pitchFamily="34" charset="-120"/>
              </a:rPr>
              <a:t>0</a:t>
            </a:r>
            <a:pPr indent="0" marL="0">
              <a:buNone/>
            </a:pPr>
            <a:r>
              <a:rPr lang="en-US" sz="2100" baseline="30000" dirty="0">
                <a:solidFill>
                  <a:srgbClr val="1E3A44"/>
                </a:solidFill>
                <a:latin typeface="Cambria" pitchFamily="34" charset="0"/>
                <a:ea typeface="Cambria" pitchFamily="34" charset="-122"/>
                <a:cs typeface="Cambria" pitchFamily="34" charset="-120"/>
              </a:rPr>
              <a:t>2</a:t>
            </a:r>
            <a:pPr indent="0" marL="0">
              <a:buNone/>
            </a:pPr>
            <a:r>
              <a:rPr lang="en-US" sz="2100" dirty="0">
                <a:solidFill>
                  <a:srgbClr val="1E3A44"/>
                </a:solidFill>
                <a:latin typeface="Cambria" pitchFamily="34" charset="0"/>
                <a:ea typeface="Cambria" pitchFamily="34" charset="-122"/>
                <a:cs typeface="Cambria" pitchFamily="34" charset="-120"/>
              </a:rPr>
              <a:t> dx/(x − 2)</a:t>
            </a:r>
            <a:endParaRPr lang="en-US" sz="2100" dirty="0"/>
          </a:p>
        </p:txBody>
      </p:sp>
      <p:sp>
        <p:nvSpPr>
          <p:cNvPr id="15" name="Text 12"/>
          <p:cNvSpPr txBox="1"/>
          <p:nvPr/>
        </p:nvSpPr>
        <p:spPr>
          <a:xfrm>
            <a:off x="6949440" y="31089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improper?  which type?  where?</a:t>
            </a:r>
            <a:endParaRPr lang="en-US" sz="1400" dirty="0"/>
          </a:p>
        </p:txBody>
      </p:sp>
      <p:sp>
        <p:nvSpPr>
          <p:cNvPr id="16" name="Shape 13"/>
          <p:cNvSpPr/>
          <p:nvPr/>
        </p:nvSpPr>
        <p:spPr>
          <a:xfrm>
            <a:off x="640080" y="4480560"/>
            <a:ext cx="10881360" cy="1143000"/>
          </a:xfrm>
          <a:prstGeom prst="roundRect">
            <a:avLst>
              <a:gd name="adj" fmla="val 6400"/>
            </a:avLst>
          </a:prstGeom>
          <a:solidFill>
            <a:srgbClr val="DCEFF8"/>
          </a:solidFill>
          <a:ln w="12700">
            <a:solidFill>
              <a:srgbClr val="DCEFF8"/>
            </a:solidFill>
            <a:prstDash val="solid"/>
          </a:ln>
        </p:spPr>
      </p:sp>
      <p:sp>
        <p:nvSpPr>
          <p:cNvPr id="17" name="Text 14"/>
          <p:cNvSpPr txBox="1"/>
          <p:nvPr/>
        </p:nvSpPr>
        <p:spPr>
          <a:xfrm>
            <a:off x="868680" y="44805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(c)</a:t>
            </a:r>
            <a:endParaRPr lang="en-US" sz="1900" dirty="0"/>
          </a:p>
        </p:txBody>
      </p:sp>
      <p:sp>
        <p:nvSpPr>
          <p:cNvPr id="18" name="Text 15"/>
          <p:cNvSpPr txBox="1"/>
          <p:nvPr/>
        </p:nvSpPr>
        <p:spPr>
          <a:xfrm>
            <a:off x="1600200" y="44805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a:t>
            </a:r>
            <a:pPr indent="0" marL="0">
              <a:buNone/>
            </a:pPr>
            <a:r>
              <a:rPr lang="en-US" sz="2100" baseline="-40000" dirty="0">
                <a:solidFill>
                  <a:srgbClr val="1E3A44"/>
                </a:solidFill>
                <a:latin typeface="Cambria" pitchFamily="34" charset="0"/>
                <a:ea typeface="Cambria" pitchFamily="34" charset="-122"/>
                <a:cs typeface="Cambria" pitchFamily="34" charset="-120"/>
              </a:rPr>
              <a:t>−1</a:t>
            </a:r>
            <a:pPr indent="0" marL="0">
              <a:buNone/>
            </a:pPr>
            <a:r>
              <a:rPr lang="en-US" sz="2100" baseline="30000" dirty="0">
                <a:solidFill>
                  <a:srgbClr val="1E3A44"/>
                </a:solidFill>
                <a:latin typeface="Cambria" pitchFamily="34" charset="0"/>
                <a:ea typeface="Cambria" pitchFamily="34" charset="-122"/>
                <a:cs typeface="Cambria" pitchFamily="34" charset="-120"/>
              </a:rPr>
              <a:t>1</a:t>
            </a:r>
            <a:pPr indent="0" marL="0">
              <a:buNone/>
            </a:pPr>
            <a:r>
              <a:rPr lang="en-US" sz="2100" dirty="0">
                <a:solidFill>
                  <a:srgbClr val="1E3A44"/>
                </a:solidFill>
                <a:latin typeface="Cambria" pitchFamily="34" charset="0"/>
                <a:ea typeface="Cambria" pitchFamily="34" charset="-122"/>
                <a:cs typeface="Cambria" pitchFamily="34" charset="-120"/>
              </a:rPr>
              <a:t> dx/x</a:t>
            </a:r>
            <a:pPr indent="0" marL="0">
              <a:buNone/>
            </a:pPr>
            <a:r>
              <a:rPr lang="en-US" sz="2100" baseline="30000" dirty="0">
                <a:solidFill>
                  <a:srgbClr val="1E3A44"/>
                </a:solidFill>
                <a:latin typeface="Cambria" pitchFamily="34" charset="0"/>
                <a:ea typeface="Cambria" pitchFamily="34" charset="-122"/>
                <a:cs typeface="Cambria" pitchFamily="34" charset="-120"/>
              </a:rPr>
              <a:t>2</a:t>
            </a:r>
            <a:endParaRPr lang="en-US" sz="2100" dirty="0"/>
          </a:p>
        </p:txBody>
      </p:sp>
      <p:sp>
        <p:nvSpPr>
          <p:cNvPr id="19" name="Text 16"/>
          <p:cNvSpPr txBox="1"/>
          <p:nvPr/>
        </p:nvSpPr>
        <p:spPr>
          <a:xfrm>
            <a:off x="6949440" y="44805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improper?  which type?  where?</a:t>
            </a:r>
            <a:endParaRPr lang="en-US" sz="1400" dirty="0"/>
          </a:p>
        </p:txBody>
      </p:sp>
      <p:sp>
        <p:nvSpPr>
          <p:cNvPr id="20" name="Text 17"/>
          <p:cNvSpPr txBox="1"/>
          <p:nvPr/>
        </p:nvSpPr>
        <p:spPr>
          <a:xfrm>
            <a:off x="640080" y="5852160"/>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Two of these have no ∞ anywhere in the symbols. Noticing the problem is the skill — evaluating is mechanical.</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 — Answers</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Classify first; only then evaluate</a:t>
            </a:r>
            <a:endParaRPr lang="en-US" sz="1300" dirty="0"/>
          </a:p>
        </p:txBody>
      </p:sp>
      <p:sp>
        <p:nvSpPr>
          <p:cNvPr id="8" name="Shape 5"/>
          <p:cNvSpPr/>
          <p:nvPr/>
        </p:nvSpPr>
        <p:spPr>
          <a:xfrm>
            <a:off x="640080" y="1371600"/>
            <a:ext cx="10881360" cy="1325880"/>
          </a:xfrm>
          <a:prstGeom prst="roundRect">
            <a:avLst>
              <a:gd name="adj" fmla="val 5517"/>
            </a:avLst>
          </a:prstGeom>
          <a:solidFill>
            <a:srgbClr val="E7F4EC"/>
          </a:solidFill>
          <a:ln w="12700">
            <a:solidFill>
              <a:srgbClr val="E7F4EC"/>
            </a:solidFill>
            <a:prstDash val="solid"/>
          </a:ln>
        </p:spPr>
      </p:sp>
      <p:sp>
        <p:nvSpPr>
          <p:cNvPr id="9" name="Text 6"/>
          <p:cNvSpPr txBox="1"/>
          <p:nvPr/>
        </p:nvSpPr>
        <p:spPr>
          <a:xfrm>
            <a:off x="868680" y="1371600"/>
            <a:ext cx="548640" cy="13258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(a)</a:t>
            </a:r>
            <a:endParaRPr lang="en-US" sz="1700" dirty="0"/>
          </a:p>
        </p:txBody>
      </p:sp>
      <p:sp>
        <p:nvSpPr>
          <p:cNvPr id="10" name="Text 7"/>
          <p:cNvSpPr txBox="1"/>
          <p:nvPr/>
        </p:nvSpPr>
        <p:spPr>
          <a:xfrm>
            <a:off x="1417320" y="1371600"/>
            <a:ext cx="2651760" cy="13258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1</a:t>
            </a:r>
            <a:pPr indent="0" marL="0">
              <a:buNone/>
            </a:pPr>
            <a:r>
              <a:rPr lang="en-US" sz="1700" baseline="30000" dirty="0">
                <a:solidFill>
                  <a:srgbClr val="1E3A44"/>
                </a:solidFill>
                <a:latin typeface="Cambria" pitchFamily="34" charset="0"/>
                <a:ea typeface="Cambria" pitchFamily="34" charset="-122"/>
                <a:cs typeface="Cambria" pitchFamily="34" charset="-120"/>
              </a:rPr>
              <a:t>∞</a:t>
            </a:r>
            <a:pPr indent="0" marL="0">
              <a:buNone/>
            </a:pPr>
            <a:r>
              <a:rPr lang="en-US" sz="1700" dirty="0">
                <a:solidFill>
                  <a:srgbClr val="1E3A44"/>
                </a:solidFill>
                <a:latin typeface="Cambria" pitchFamily="34" charset="0"/>
                <a:ea typeface="Cambria" pitchFamily="34" charset="-122"/>
                <a:cs typeface="Cambria" pitchFamily="34" charset="-120"/>
              </a:rPr>
              <a:t> dx/x</a:t>
            </a:r>
            <a:pPr indent="0" marL="0">
              <a:buNone/>
            </a:pPr>
            <a:r>
              <a:rPr lang="en-US" sz="1700" baseline="30000" dirty="0">
                <a:solidFill>
                  <a:srgbClr val="1E3A44"/>
                </a:solidFill>
                <a:latin typeface="Cambria" pitchFamily="34" charset="0"/>
                <a:ea typeface="Cambria" pitchFamily="34" charset="-122"/>
                <a:cs typeface="Cambria" pitchFamily="34" charset="-120"/>
              </a:rPr>
              <a:t>3</a:t>
            </a:r>
            <a:endParaRPr lang="en-US" sz="1700" dirty="0"/>
          </a:p>
        </p:txBody>
      </p:sp>
      <p:sp>
        <p:nvSpPr>
          <p:cNvPr id="11" name="Text 8"/>
          <p:cNvSpPr txBox="1"/>
          <p:nvPr/>
        </p:nvSpPr>
        <p:spPr>
          <a:xfrm>
            <a:off x="4114800" y="1609344"/>
            <a:ext cx="2651760" cy="365760"/>
          </a:xfrm>
          <a:prstGeom prst="rect">
            <a:avLst/>
          </a:prstGeom>
          <a:noFill/>
          <a:ln/>
        </p:spPr>
        <p:txBody>
          <a:bodyPr wrap="square" lIns="0" tIns="0" rIns="0" bIns="0" rtlCol="0" anchor="ctr"/>
          <a:lstStyle/>
          <a:p>
            <a:pPr indent="0" marL="0">
              <a:buNone/>
            </a:pPr>
            <a:r>
              <a:rPr lang="en-US" sz="1450" b="1" dirty="0">
                <a:solidFill>
                  <a:srgbClr val="2E7D4F"/>
                </a:solidFill>
                <a:latin typeface="Cambria" pitchFamily="34" charset="0"/>
                <a:ea typeface="Cambria" pitchFamily="34" charset="-122"/>
                <a:cs typeface="Cambria" pitchFamily="34" charset="-120"/>
              </a:rPr>
              <a:t>Type I</a:t>
            </a:r>
            <a:endParaRPr lang="en-US" sz="1450" dirty="0"/>
          </a:p>
        </p:txBody>
      </p:sp>
      <p:sp>
        <p:nvSpPr>
          <p:cNvPr id="12" name="Text 9"/>
          <p:cNvSpPr txBox="1"/>
          <p:nvPr/>
        </p:nvSpPr>
        <p:spPr>
          <a:xfrm>
            <a:off x="4114800" y="1975104"/>
            <a:ext cx="2651760" cy="36576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infinite upper limit</a:t>
            </a:r>
            <a:endParaRPr lang="en-US" sz="1200" dirty="0"/>
          </a:p>
        </p:txBody>
      </p:sp>
      <p:sp>
        <p:nvSpPr>
          <p:cNvPr id="13" name="Text 10"/>
          <p:cNvSpPr txBox="1"/>
          <p:nvPr/>
        </p:nvSpPr>
        <p:spPr>
          <a:xfrm>
            <a:off x="6858000" y="1536192"/>
            <a:ext cx="4480560" cy="457200"/>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p-integral with p = 3 &gt; 1</a:t>
            </a:r>
            <a:endParaRPr lang="en-US" sz="1300" dirty="0"/>
          </a:p>
        </p:txBody>
      </p:sp>
      <p:sp>
        <p:nvSpPr>
          <p:cNvPr id="14" name="Text 11"/>
          <p:cNvSpPr txBox="1"/>
          <p:nvPr/>
        </p:nvSpPr>
        <p:spPr>
          <a:xfrm>
            <a:off x="6858000" y="2029968"/>
            <a:ext cx="4480560" cy="411480"/>
          </a:xfrm>
          <a:prstGeom prst="rect">
            <a:avLst/>
          </a:prstGeom>
          <a:noFill/>
          <a:ln/>
        </p:spPr>
        <p:txBody>
          <a:bodyPr wrap="square" lIns="0" tIns="0" rIns="0" bIns="0" rtlCol="0" anchor="ctr"/>
          <a:lstStyle/>
          <a:p>
            <a:pPr indent="0" marL="0">
              <a:buNone/>
            </a:pPr>
            <a:r>
              <a:rPr lang="en-US" sz="1400" b="1" dirty="0">
                <a:solidFill>
                  <a:srgbClr val="2E7D4F"/>
                </a:solidFill>
                <a:latin typeface="Calibri" pitchFamily="34" charset="0"/>
                <a:ea typeface="Calibri" pitchFamily="34" charset="-122"/>
                <a:cs typeface="Calibri" pitchFamily="34" charset="-120"/>
              </a:rPr>
              <a:t>converges  to  1/2</a:t>
            </a:r>
            <a:endParaRPr lang="en-US" sz="1400" dirty="0"/>
          </a:p>
        </p:txBody>
      </p:sp>
      <p:sp>
        <p:nvSpPr>
          <p:cNvPr id="15" name="Shape 12"/>
          <p:cNvSpPr/>
          <p:nvPr/>
        </p:nvSpPr>
        <p:spPr>
          <a:xfrm>
            <a:off x="640080" y="2852928"/>
            <a:ext cx="10881360" cy="1325880"/>
          </a:xfrm>
          <a:prstGeom prst="roundRect">
            <a:avLst>
              <a:gd name="adj" fmla="val 5517"/>
            </a:avLst>
          </a:prstGeom>
          <a:solidFill>
            <a:srgbClr val="FDECEF"/>
          </a:solidFill>
          <a:ln w="12700">
            <a:solidFill>
              <a:srgbClr val="FDECEF"/>
            </a:solidFill>
            <a:prstDash val="solid"/>
          </a:ln>
        </p:spPr>
      </p:sp>
      <p:sp>
        <p:nvSpPr>
          <p:cNvPr id="16" name="Text 13"/>
          <p:cNvSpPr txBox="1"/>
          <p:nvPr/>
        </p:nvSpPr>
        <p:spPr>
          <a:xfrm>
            <a:off x="868680" y="2852928"/>
            <a:ext cx="548640" cy="13258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(b)</a:t>
            </a:r>
            <a:endParaRPr lang="en-US" sz="1700" dirty="0"/>
          </a:p>
        </p:txBody>
      </p:sp>
      <p:sp>
        <p:nvSpPr>
          <p:cNvPr id="17" name="Text 14"/>
          <p:cNvSpPr txBox="1"/>
          <p:nvPr/>
        </p:nvSpPr>
        <p:spPr>
          <a:xfrm>
            <a:off x="1417320" y="2852928"/>
            <a:ext cx="2651760" cy="13258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0</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dx/(x − 2)</a:t>
            </a:r>
            <a:endParaRPr lang="en-US" sz="1700" dirty="0"/>
          </a:p>
        </p:txBody>
      </p:sp>
      <p:sp>
        <p:nvSpPr>
          <p:cNvPr id="18" name="Text 15"/>
          <p:cNvSpPr txBox="1"/>
          <p:nvPr/>
        </p:nvSpPr>
        <p:spPr>
          <a:xfrm>
            <a:off x="4114800" y="3090672"/>
            <a:ext cx="2651760" cy="365760"/>
          </a:xfrm>
          <a:prstGeom prst="rect">
            <a:avLst/>
          </a:prstGeom>
          <a:noFill/>
          <a:ln/>
        </p:spPr>
        <p:txBody>
          <a:bodyPr wrap="square" lIns="0" tIns="0" rIns="0" bIns="0" rtlCol="0" anchor="ctr"/>
          <a:lstStyle/>
          <a:p>
            <a:pPr indent="0" marL="0">
              <a:buNone/>
            </a:pPr>
            <a:r>
              <a:rPr lang="en-US" sz="1450" b="1" dirty="0">
                <a:solidFill>
                  <a:srgbClr val="E03A5F"/>
                </a:solidFill>
                <a:latin typeface="Cambria" pitchFamily="34" charset="0"/>
                <a:ea typeface="Cambria" pitchFamily="34" charset="-122"/>
                <a:cs typeface="Cambria" pitchFamily="34" charset="-120"/>
              </a:rPr>
              <a:t>Type II  at x = 2</a:t>
            </a:r>
            <a:endParaRPr lang="en-US" sz="1450" dirty="0"/>
          </a:p>
        </p:txBody>
      </p:sp>
      <p:sp>
        <p:nvSpPr>
          <p:cNvPr id="19" name="Text 16"/>
          <p:cNvSpPr txBox="1"/>
          <p:nvPr/>
        </p:nvSpPr>
        <p:spPr>
          <a:xfrm>
            <a:off x="4114800" y="3456432"/>
            <a:ext cx="2651760" cy="36576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the right endpoint</a:t>
            </a:r>
            <a:endParaRPr lang="en-US" sz="1200" dirty="0"/>
          </a:p>
        </p:txBody>
      </p:sp>
      <p:sp>
        <p:nvSpPr>
          <p:cNvPr id="20" name="Text 17"/>
          <p:cNvSpPr txBox="1"/>
          <p:nvPr/>
        </p:nvSpPr>
        <p:spPr>
          <a:xfrm>
            <a:off x="6858000" y="3017520"/>
            <a:ext cx="4480560" cy="457200"/>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lim</a:t>
            </a:r>
            <a:pPr indent="0" marL="0">
              <a:buNone/>
            </a:pPr>
            <a:r>
              <a:rPr lang="en-US" sz="1300" baseline="-40000" dirty="0">
                <a:solidFill>
                  <a:srgbClr val="1E3A44"/>
                </a:solidFill>
                <a:latin typeface="Cambria" pitchFamily="34" charset="0"/>
                <a:ea typeface="Cambria" pitchFamily="34" charset="-122"/>
                <a:cs typeface="Cambria" pitchFamily="34" charset="-120"/>
              </a:rPr>
              <a:t>c→2⁻</a:t>
            </a:r>
            <a:pPr indent="0" marL="0">
              <a:buNone/>
            </a:pPr>
            <a:r>
              <a:rPr lang="en-US" sz="1300" dirty="0">
                <a:solidFill>
                  <a:srgbClr val="1E3A44"/>
                </a:solidFill>
                <a:latin typeface="Cambria" pitchFamily="34" charset="0"/>
                <a:ea typeface="Cambria" pitchFamily="34" charset="-122"/>
                <a:cs typeface="Cambria" pitchFamily="34" charset="-120"/>
              </a:rPr>
              <a:t> [ ln | x − 2 | ]</a:t>
            </a:r>
            <a:pPr indent="0" marL="0">
              <a:buNone/>
            </a:pPr>
            <a:r>
              <a:rPr lang="en-US" sz="1300" baseline="-40000" dirty="0">
                <a:solidFill>
                  <a:srgbClr val="1E3A44"/>
                </a:solidFill>
                <a:latin typeface="Cambria" pitchFamily="34" charset="0"/>
                <a:ea typeface="Cambria" pitchFamily="34" charset="-122"/>
                <a:cs typeface="Cambria" pitchFamily="34" charset="-120"/>
              </a:rPr>
              <a:t>0</a:t>
            </a:r>
            <a:pPr indent="0" marL="0">
              <a:buNone/>
            </a:pPr>
            <a:r>
              <a:rPr lang="en-US" sz="1300" baseline="30000" dirty="0">
                <a:solidFill>
                  <a:srgbClr val="1E3A44"/>
                </a:solidFill>
                <a:latin typeface="Cambria" pitchFamily="34" charset="0"/>
                <a:ea typeface="Cambria" pitchFamily="34" charset="-122"/>
                <a:cs typeface="Cambria" pitchFamily="34" charset="-120"/>
              </a:rPr>
              <a:t>c</a:t>
            </a:r>
            <a:pPr indent="0" marL="0">
              <a:buNone/>
            </a:pPr>
            <a:r>
              <a:rPr lang="en-US" sz="1300" dirty="0">
                <a:solidFill>
                  <a:srgbClr val="1E3A44"/>
                </a:solidFill>
                <a:latin typeface="Cambria" pitchFamily="34" charset="0"/>
                <a:ea typeface="Cambria" pitchFamily="34" charset="-122"/>
                <a:cs typeface="Cambria" pitchFamily="34" charset="-120"/>
              </a:rPr>
              <a:t> → − ∞</a:t>
            </a:r>
            <a:endParaRPr lang="en-US" sz="1300" dirty="0"/>
          </a:p>
        </p:txBody>
      </p:sp>
      <p:sp>
        <p:nvSpPr>
          <p:cNvPr id="21" name="Text 18"/>
          <p:cNvSpPr txBox="1"/>
          <p:nvPr/>
        </p:nvSpPr>
        <p:spPr>
          <a:xfrm>
            <a:off x="6858000" y="3511296"/>
            <a:ext cx="4480560" cy="411480"/>
          </a:xfrm>
          <a:prstGeom prst="rect">
            <a:avLst/>
          </a:prstGeom>
          <a:noFill/>
          <a:ln/>
        </p:spPr>
        <p:txBody>
          <a:bodyPr wrap="square" lIns="0" tIns="0" rIns="0" bIns="0" rtlCol="0" anchor="ctr"/>
          <a:lstStyle/>
          <a:p>
            <a:pPr indent="0" marL="0">
              <a:buNone/>
            </a:pPr>
            <a:r>
              <a:rPr lang="en-US" sz="1400" b="1" dirty="0">
                <a:solidFill>
                  <a:srgbClr val="E03A5F"/>
                </a:solidFill>
                <a:latin typeface="Calibri" pitchFamily="34" charset="0"/>
                <a:ea typeface="Calibri" pitchFamily="34" charset="-122"/>
                <a:cs typeface="Calibri" pitchFamily="34" charset="-120"/>
              </a:rPr>
              <a:t>diverges</a:t>
            </a:r>
            <a:endParaRPr lang="en-US" sz="1400" dirty="0"/>
          </a:p>
        </p:txBody>
      </p:sp>
      <p:sp>
        <p:nvSpPr>
          <p:cNvPr id="22" name="Shape 19"/>
          <p:cNvSpPr/>
          <p:nvPr/>
        </p:nvSpPr>
        <p:spPr>
          <a:xfrm>
            <a:off x="640080" y="4334256"/>
            <a:ext cx="10881360" cy="1325880"/>
          </a:xfrm>
          <a:prstGeom prst="roundRect">
            <a:avLst>
              <a:gd name="adj" fmla="val 5517"/>
            </a:avLst>
          </a:prstGeom>
          <a:solidFill>
            <a:srgbClr val="DCEFF8"/>
          </a:solidFill>
          <a:ln w="12700">
            <a:solidFill>
              <a:srgbClr val="DCEFF8"/>
            </a:solidFill>
            <a:prstDash val="solid"/>
          </a:ln>
        </p:spPr>
      </p:sp>
      <p:sp>
        <p:nvSpPr>
          <p:cNvPr id="23" name="Text 20"/>
          <p:cNvSpPr txBox="1"/>
          <p:nvPr/>
        </p:nvSpPr>
        <p:spPr>
          <a:xfrm>
            <a:off x="868680" y="4334256"/>
            <a:ext cx="548640" cy="13258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(c)</a:t>
            </a:r>
            <a:endParaRPr lang="en-US" sz="1700" dirty="0"/>
          </a:p>
        </p:txBody>
      </p:sp>
      <p:sp>
        <p:nvSpPr>
          <p:cNvPr id="24" name="Text 21"/>
          <p:cNvSpPr txBox="1"/>
          <p:nvPr/>
        </p:nvSpPr>
        <p:spPr>
          <a:xfrm>
            <a:off x="1417320" y="4334256"/>
            <a:ext cx="2651760" cy="13258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−1</a:t>
            </a:r>
            <a:pPr indent="0" marL="0">
              <a:buNone/>
            </a:pPr>
            <a:r>
              <a:rPr lang="en-US" sz="1700" baseline="30000" dirty="0">
                <a:solidFill>
                  <a:srgbClr val="1E3A44"/>
                </a:solidFill>
                <a:latin typeface="Cambria" pitchFamily="34" charset="0"/>
                <a:ea typeface="Cambria" pitchFamily="34" charset="-122"/>
                <a:cs typeface="Cambria" pitchFamily="34" charset="-120"/>
              </a:rPr>
              <a:t>1</a:t>
            </a:r>
            <a:pPr indent="0" marL="0">
              <a:buNone/>
            </a:pPr>
            <a:r>
              <a:rPr lang="en-US" sz="1700" dirty="0">
                <a:solidFill>
                  <a:srgbClr val="1E3A44"/>
                </a:solidFill>
                <a:latin typeface="Cambria" pitchFamily="34" charset="0"/>
                <a:ea typeface="Cambria" pitchFamily="34" charset="-122"/>
                <a:cs typeface="Cambria" pitchFamily="34" charset="-120"/>
              </a:rPr>
              <a:t> dx/x</a:t>
            </a:r>
            <a:pPr indent="0" marL="0">
              <a:buNone/>
            </a:pPr>
            <a:r>
              <a:rPr lang="en-US" sz="1700" baseline="30000" dirty="0">
                <a:solidFill>
                  <a:srgbClr val="1E3A44"/>
                </a:solidFill>
                <a:latin typeface="Cambria" pitchFamily="34" charset="0"/>
                <a:ea typeface="Cambria" pitchFamily="34" charset="-122"/>
                <a:cs typeface="Cambria" pitchFamily="34" charset="-120"/>
              </a:rPr>
              <a:t>2</a:t>
            </a:r>
            <a:endParaRPr lang="en-US" sz="1700" dirty="0"/>
          </a:p>
        </p:txBody>
      </p:sp>
      <p:sp>
        <p:nvSpPr>
          <p:cNvPr id="25" name="Text 22"/>
          <p:cNvSpPr txBox="1"/>
          <p:nvPr/>
        </p:nvSpPr>
        <p:spPr>
          <a:xfrm>
            <a:off x="4114800" y="4572000"/>
            <a:ext cx="2651760" cy="365760"/>
          </a:xfrm>
          <a:prstGeom prst="rect">
            <a:avLst/>
          </a:prstGeom>
          <a:noFill/>
          <a:ln/>
        </p:spPr>
        <p:txBody>
          <a:bodyPr wrap="square" lIns="0" tIns="0" rIns="0" bIns="0" rtlCol="0" anchor="ctr"/>
          <a:lstStyle/>
          <a:p>
            <a:pPr indent="0" marL="0">
              <a:buNone/>
            </a:pPr>
            <a:r>
              <a:rPr lang="en-US" sz="1450" b="1" dirty="0">
                <a:solidFill>
                  <a:srgbClr val="6C8089"/>
                </a:solidFill>
                <a:latin typeface="Cambria" pitchFamily="34" charset="0"/>
                <a:ea typeface="Cambria" pitchFamily="34" charset="-122"/>
                <a:cs typeface="Cambria" pitchFamily="34" charset="-120"/>
              </a:rPr>
              <a:t>Type II  at x = 0</a:t>
            </a:r>
            <a:endParaRPr lang="en-US" sz="1450" dirty="0"/>
          </a:p>
        </p:txBody>
      </p:sp>
      <p:sp>
        <p:nvSpPr>
          <p:cNvPr id="26" name="Text 23"/>
          <p:cNvSpPr txBox="1"/>
          <p:nvPr/>
        </p:nvSpPr>
        <p:spPr>
          <a:xfrm>
            <a:off x="4114800" y="4937760"/>
            <a:ext cx="2651760" cy="36576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strictly inside the interval</a:t>
            </a:r>
            <a:endParaRPr lang="en-US" sz="1200" dirty="0"/>
          </a:p>
        </p:txBody>
      </p:sp>
      <p:sp>
        <p:nvSpPr>
          <p:cNvPr id="27" name="Text 24"/>
          <p:cNvSpPr txBox="1"/>
          <p:nvPr/>
        </p:nvSpPr>
        <p:spPr>
          <a:xfrm>
            <a:off x="6858000" y="4498848"/>
            <a:ext cx="4480560" cy="457200"/>
          </a:xfrm>
          <a:prstGeom prst="rect">
            <a:avLst/>
          </a:prstGeom>
          <a:noFill/>
          <a:ln/>
        </p:spPr>
        <p:txBody>
          <a:bodyPr wrap="square" lIns="0" tIns="0" rIns="0" bIns="0" rtlCol="0" anchor="ctr"/>
          <a:lstStyle/>
          <a:p>
            <a:pPr indent="0" marL="0">
              <a:buNone/>
            </a:pPr>
            <a:r>
              <a:rPr lang="en-US" sz="1300" dirty="0">
                <a:solidFill>
                  <a:srgbClr val="1E3A44"/>
                </a:solidFill>
                <a:latin typeface="Cambria" pitchFamily="34" charset="0"/>
                <a:ea typeface="Cambria" pitchFamily="34" charset="-122"/>
                <a:cs typeface="Cambria" pitchFamily="34" charset="-120"/>
              </a:rPr>
              <a:t>split at 0 first — done in full on slide 12</a:t>
            </a:r>
            <a:endParaRPr lang="en-US" sz="1300" dirty="0"/>
          </a:p>
        </p:txBody>
      </p:sp>
      <p:sp>
        <p:nvSpPr>
          <p:cNvPr id="28" name="Text 25"/>
          <p:cNvSpPr txBox="1"/>
          <p:nvPr/>
        </p:nvSpPr>
        <p:spPr>
          <a:xfrm>
            <a:off x="6858000" y="4992624"/>
            <a:ext cx="4480560" cy="411480"/>
          </a:xfrm>
          <a:prstGeom prst="rect">
            <a:avLst/>
          </a:prstGeom>
          <a:noFill/>
          <a:ln/>
        </p:spPr>
        <p:txBody>
          <a:bodyPr wrap="square" lIns="0" tIns="0" rIns="0" bIns="0" rtlCol="0" anchor="ctr"/>
          <a:lstStyle/>
          <a:p>
            <a:pPr indent="0" marL="0">
              <a:buNone/>
            </a:pPr>
            <a:r>
              <a:rPr lang="en-US" sz="1400" b="1" dirty="0">
                <a:solidFill>
                  <a:srgbClr val="6C8089"/>
                </a:solidFill>
                <a:latin typeface="Calibri" pitchFamily="34" charset="0"/>
                <a:ea typeface="Calibri" pitchFamily="34" charset="-122"/>
                <a:cs typeface="Calibri" pitchFamily="34" charset="-120"/>
              </a:rPr>
              <a:t>we decide in two slides</a:t>
            </a:r>
            <a:endParaRPr lang="en-US" sz="1400" dirty="0"/>
          </a:p>
        </p:txBody>
      </p:sp>
      <p:sp>
        <p:nvSpPr>
          <p:cNvPr id="29" name="Text 26"/>
          <p:cNvSpPr txBox="1"/>
          <p:nvPr/>
        </p:nvSpPr>
        <p:spPr>
          <a:xfrm>
            <a:off x="640080" y="5870448"/>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One converges, one diverges, one still undecided — which is the honest shape of this question. Classifying is the skill; evaluating comes after.</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Type II — Infinite Discontinuities</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Stop just short of the bad point, then take a one-sided limit</a:t>
            </a:r>
            <a:endParaRPr lang="en-US" sz="1300" dirty="0"/>
          </a:p>
        </p:txBody>
      </p:sp>
      <p:sp>
        <p:nvSpPr>
          <p:cNvPr id="8" name="Shape 5"/>
          <p:cNvSpPr/>
          <p:nvPr/>
        </p:nvSpPr>
        <p:spPr>
          <a:xfrm>
            <a:off x="640080" y="1371600"/>
            <a:ext cx="10881360" cy="960120"/>
          </a:xfrm>
          <a:prstGeom prst="roundRect">
            <a:avLst>
              <a:gd name="adj" fmla="val 7619"/>
            </a:avLst>
          </a:prstGeom>
          <a:solidFill>
            <a:srgbClr val="F3DFE4"/>
          </a:solidFill>
          <a:ln w="15875">
            <a:solidFill>
              <a:srgbClr val="8A1538"/>
            </a:solidFill>
            <a:prstDash val="solid"/>
          </a:ln>
        </p:spPr>
      </p:sp>
      <p:sp>
        <p:nvSpPr>
          <p:cNvPr id="9" name="Text 6"/>
          <p:cNvSpPr txBox="1"/>
          <p:nvPr/>
        </p:nvSpPr>
        <p:spPr>
          <a:xfrm>
            <a:off x="960120" y="1426464"/>
            <a:ext cx="4572000" cy="274320"/>
          </a:xfrm>
          <a:prstGeom prst="rect">
            <a:avLst/>
          </a:prstGeom>
          <a:noFill/>
          <a:ln/>
        </p:spPr>
        <p:txBody>
          <a:bodyPr wrap="square" lIns="0" tIns="0" rIns="0" bIns="0" rtlCol="0" anchor="ctr"/>
          <a:lstStyle/>
          <a:p>
            <a:pPr indent="0" marL="0">
              <a:buNone/>
            </a:pPr>
            <a:r>
              <a:rPr lang="en-US" sz="1300" i="1" dirty="0">
                <a:solidFill>
                  <a:srgbClr val="8A1538"/>
                </a:solidFill>
                <a:latin typeface="Calibri" pitchFamily="34" charset="0"/>
                <a:ea typeface="Calibri" pitchFamily="34" charset="-122"/>
                <a:cs typeface="Calibri" pitchFamily="34" charset="-120"/>
              </a:rPr>
              <a:t>Discontinuity at the LEFT endpoint a :</a:t>
            </a:r>
            <a:endParaRPr lang="en-US" sz="1300" dirty="0"/>
          </a:p>
        </p:txBody>
      </p:sp>
      <p:sp>
        <p:nvSpPr>
          <p:cNvPr id="10" name="Text 7"/>
          <p:cNvSpPr txBox="1"/>
          <p:nvPr/>
        </p:nvSpPr>
        <p:spPr>
          <a:xfrm>
            <a:off x="960120" y="1719072"/>
            <a:ext cx="10241280" cy="502920"/>
          </a:xfrm>
          <a:prstGeom prst="rect">
            <a:avLst/>
          </a:prstGeom>
          <a:noFill/>
          <a:ln/>
        </p:spPr>
        <p:txBody>
          <a:bodyPr wrap="square" lIns="0" tIns="0" rIns="0" bIns="0" rtlCol="0" anchor="ctr"/>
          <a:lstStyle/>
          <a:p>
            <a:pPr indent="0" marL="0">
              <a:buNone/>
            </a:pPr>
            <a:r>
              <a:rPr lang="en-US" sz="1900" b="1" dirty="0">
                <a:solidFill>
                  <a:srgbClr val="8A1538"/>
                </a:solidFill>
                <a:latin typeface="Cambria" pitchFamily="34" charset="0"/>
                <a:ea typeface="Cambria" pitchFamily="34" charset="-122"/>
                <a:cs typeface="Cambria" pitchFamily="34" charset="-120"/>
              </a:rPr>
              <a:t>∫</a:t>
            </a:r>
            <a:pPr indent="0" marL="0">
              <a:buNone/>
            </a:pPr>
            <a:r>
              <a:rPr lang="en-US" sz="1900" b="1" baseline="-40000" dirty="0">
                <a:solidFill>
                  <a:srgbClr val="8A1538"/>
                </a:solidFill>
                <a:latin typeface="Cambria" pitchFamily="34" charset="0"/>
                <a:ea typeface="Cambria" pitchFamily="34" charset="-122"/>
                <a:cs typeface="Cambria" pitchFamily="34" charset="-120"/>
              </a:rPr>
              <a:t>a</a:t>
            </a:r>
            <a:pPr indent="0" marL="0">
              <a:buNone/>
            </a:pPr>
            <a:r>
              <a:rPr lang="en-US" sz="1900" b="1" baseline="30000" dirty="0">
                <a:solidFill>
                  <a:srgbClr val="8A1538"/>
                </a:solidFill>
                <a:latin typeface="Cambria" pitchFamily="34" charset="0"/>
                <a:ea typeface="Cambria" pitchFamily="34" charset="-122"/>
                <a:cs typeface="Cambria" pitchFamily="34" charset="-120"/>
              </a:rPr>
              <a:t>b</a:t>
            </a:r>
            <a:pPr indent="0" marL="0">
              <a:buNone/>
            </a:pPr>
            <a:r>
              <a:rPr lang="en-US" sz="1900" b="1" dirty="0">
                <a:solidFill>
                  <a:srgbClr val="8A1538"/>
                </a:solidFill>
                <a:latin typeface="Cambria" pitchFamily="34" charset="0"/>
                <a:ea typeface="Cambria" pitchFamily="34" charset="-122"/>
                <a:cs typeface="Cambria" pitchFamily="34" charset="-120"/>
              </a:rPr>
              <a:t> f(x) dx   =   lim</a:t>
            </a:r>
            <a:pPr indent="0" marL="0">
              <a:buNone/>
            </a:pPr>
            <a:r>
              <a:rPr lang="en-US" sz="1900" b="1" baseline="-40000" dirty="0">
                <a:solidFill>
                  <a:srgbClr val="8A1538"/>
                </a:solidFill>
                <a:latin typeface="Cambria" pitchFamily="34" charset="0"/>
                <a:ea typeface="Cambria" pitchFamily="34" charset="-122"/>
                <a:cs typeface="Cambria" pitchFamily="34" charset="-120"/>
              </a:rPr>
              <a:t>c→a⁺</a:t>
            </a:r>
            <a:pPr indent="0" marL="0">
              <a:buNone/>
            </a:pPr>
            <a:r>
              <a:rPr lang="en-US" sz="1900" b="1" dirty="0">
                <a:solidFill>
                  <a:srgbClr val="8A1538"/>
                </a:solidFill>
                <a:latin typeface="Cambria" pitchFamily="34" charset="0"/>
                <a:ea typeface="Cambria" pitchFamily="34" charset="-122"/>
                <a:cs typeface="Cambria" pitchFamily="34" charset="-120"/>
              </a:rPr>
              <a:t>  ∫</a:t>
            </a:r>
            <a:pPr indent="0" marL="0">
              <a:buNone/>
            </a:pPr>
            <a:r>
              <a:rPr lang="en-US" sz="1900" b="1" baseline="-40000" dirty="0">
                <a:solidFill>
                  <a:srgbClr val="8A1538"/>
                </a:solidFill>
                <a:latin typeface="Cambria" pitchFamily="34" charset="0"/>
                <a:ea typeface="Cambria" pitchFamily="34" charset="-122"/>
                <a:cs typeface="Cambria" pitchFamily="34" charset="-120"/>
              </a:rPr>
              <a:t>c</a:t>
            </a:r>
            <a:pPr indent="0" marL="0">
              <a:buNone/>
            </a:pPr>
            <a:r>
              <a:rPr lang="en-US" sz="1900" b="1" baseline="30000" dirty="0">
                <a:solidFill>
                  <a:srgbClr val="8A1538"/>
                </a:solidFill>
                <a:latin typeface="Cambria" pitchFamily="34" charset="0"/>
                <a:ea typeface="Cambria" pitchFamily="34" charset="-122"/>
                <a:cs typeface="Cambria" pitchFamily="34" charset="-120"/>
              </a:rPr>
              <a:t>b</a:t>
            </a:r>
            <a:pPr indent="0" marL="0">
              <a:buNone/>
            </a:pPr>
            <a:r>
              <a:rPr lang="en-US" sz="1900" b="1" dirty="0">
                <a:solidFill>
                  <a:srgbClr val="8A1538"/>
                </a:solidFill>
                <a:latin typeface="Cambria" pitchFamily="34" charset="0"/>
                <a:ea typeface="Cambria" pitchFamily="34" charset="-122"/>
                <a:cs typeface="Cambria" pitchFamily="34" charset="-120"/>
              </a:rPr>
              <a:t> f(x) dx</a:t>
            </a:r>
            <a:endParaRPr lang="en-US" sz="1900" dirty="0"/>
          </a:p>
        </p:txBody>
      </p:sp>
      <p:sp>
        <p:nvSpPr>
          <p:cNvPr id="11" name="Shape 8"/>
          <p:cNvSpPr/>
          <p:nvPr/>
        </p:nvSpPr>
        <p:spPr>
          <a:xfrm>
            <a:off x="640080" y="2468880"/>
            <a:ext cx="10881360" cy="960120"/>
          </a:xfrm>
          <a:prstGeom prst="roundRect">
            <a:avLst>
              <a:gd name="adj" fmla="val 7619"/>
            </a:avLst>
          </a:prstGeom>
          <a:solidFill>
            <a:srgbClr val="F3DFE4"/>
          </a:solidFill>
          <a:ln w="15875">
            <a:solidFill>
              <a:srgbClr val="8A1538"/>
            </a:solidFill>
            <a:prstDash val="solid"/>
          </a:ln>
        </p:spPr>
      </p:sp>
      <p:sp>
        <p:nvSpPr>
          <p:cNvPr id="12" name="Text 9"/>
          <p:cNvSpPr txBox="1"/>
          <p:nvPr/>
        </p:nvSpPr>
        <p:spPr>
          <a:xfrm>
            <a:off x="960120" y="2523744"/>
            <a:ext cx="4572000" cy="274320"/>
          </a:xfrm>
          <a:prstGeom prst="rect">
            <a:avLst/>
          </a:prstGeom>
          <a:noFill/>
          <a:ln/>
        </p:spPr>
        <p:txBody>
          <a:bodyPr wrap="square" lIns="0" tIns="0" rIns="0" bIns="0" rtlCol="0" anchor="ctr"/>
          <a:lstStyle/>
          <a:p>
            <a:pPr indent="0" marL="0">
              <a:buNone/>
            </a:pPr>
            <a:r>
              <a:rPr lang="en-US" sz="1300" i="1" dirty="0">
                <a:solidFill>
                  <a:srgbClr val="8A1538"/>
                </a:solidFill>
                <a:latin typeface="Calibri" pitchFamily="34" charset="0"/>
                <a:ea typeface="Calibri" pitchFamily="34" charset="-122"/>
                <a:cs typeface="Calibri" pitchFamily="34" charset="-120"/>
              </a:rPr>
              <a:t>Discontinuity at the RIGHT endpoint b :</a:t>
            </a:r>
            <a:endParaRPr lang="en-US" sz="1300" dirty="0"/>
          </a:p>
        </p:txBody>
      </p:sp>
      <p:sp>
        <p:nvSpPr>
          <p:cNvPr id="13" name="Text 10"/>
          <p:cNvSpPr txBox="1"/>
          <p:nvPr/>
        </p:nvSpPr>
        <p:spPr>
          <a:xfrm>
            <a:off x="960120" y="2816352"/>
            <a:ext cx="10241280" cy="502920"/>
          </a:xfrm>
          <a:prstGeom prst="rect">
            <a:avLst/>
          </a:prstGeom>
          <a:noFill/>
          <a:ln/>
        </p:spPr>
        <p:txBody>
          <a:bodyPr wrap="square" lIns="0" tIns="0" rIns="0" bIns="0" rtlCol="0" anchor="ctr"/>
          <a:lstStyle/>
          <a:p>
            <a:pPr indent="0" marL="0">
              <a:buNone/>
            </a:pPr>
            <a:r>
              <a:rPr lang="en-US" sz="1900" b="1" dirty="0">
                <a:solidFill>
                  <a:srgbClr val="8A1538"/>
                </a:solidFill>
                <a:latin typeface="Cambria" pitchFamily="34" charset="0"/>
                <a:ea typeface="Cambria" pitchFamily="34" charset="-122"/>
                <a:cs typeface="Cambria" pitchFamily="34" charset="-120"/>
              </a:rPr>
              <a:t>∫</a:t>
            </a:r>
            <a:pPr indent="0" marL="0">
              <a:buNone/>
            </a:pPr>
            <a:r>
              <a:rPr lang="en-US" sz="1900" b="1" baseline="-40000" dirty="0">
                <a:solidFill>
                  <a:srgbClr val="8A1538"/>
                </a:solidFill>
                <a:latin typeface="Cambria" pitchFamily="34" charset="0"/>
                <a:ea typeface="Cambria" pitchFamily="34" charset="-122"/>
                <a:cs typeface="Cambria" pitchFamily="34" charset="-120"/>
              </a:rPr>
              <a:t>a</a:t>
            </a:r>
            <a:pPr indent="0" marL="0">
              <a:buNone/>
            </a:pPr>
            <a:r>
              <a:rPr lang="en-US" sz="1900" b="1" baseline="30000" dirty="0">
                <a:solidFill>
                  <a:srgbClr val="8A1538"/>
                </a:solidFill>
                <a:latin typeface="Cambria" pitchFamily="34" charset="0"/>
                <a:ea typeface="Cambria" pitchFamily="34" charset="-122"/>
                <a:cs typeface="Cambria" pitchFamily="34" charset="-120"/>
              </a:rPr>
              <a:t>b</a:t>
            </a:r>
            <a:pPr indent="0" marL="0">
              <a:buNone/>
            </a:pPr>
            <a:r>
              <a:rPr lang="en-US" sz="1900" b="1" dirty="0">
                <a:solidFill>
                  <a:srgbClr val="8A1538"/>
                </a:solidFill>
                <a:latin typeface="Cambria" pitchFamily="34" charset="0"/>
                <a:ea typeface="Cambria" pitchFamily="34" charset="-122"/>
                <a:cs typeface="Cambria" pitchFamily="34" charset="-120"/>
              </a:rPr>
              <a:t> f(x) dx   =   lim</a:t>
            </a:r>
            <a:pPr indent="0" marL="0">
              <a:buNone/>
            </a:pPr>
            <a:r>
              <a:rPr lang="en-US" sz="1900" b="1" baseline="-40000" dirty="0">
                <a:solidFill>
                  <a:srgbClr val="8A1538"/>
                </a:solidFill>
                <a:latin typeface="Cambria" pitchFamily="34" charset="0"/>
                <a:ea typeface="Cambria" pitchFamily="34" charset="-122"/>
                <a:cs typeface="Cambria" pitchFamily="34" charset="-120"/>
              </a:rPr>
              <a:t>c→b⁻</a:t>
            </a:r>
            <a:pPr indent="0" marL="0">
              <a:buNone/>
            </a:pPr>
            <a:r>
              <a:rPr lang="en-US" sz="1900" b="1" dirty="0">
                <a:solidFill>
                  <a:srgbClr val="8A1538"/>
                </a:solidFill>
                <a:latin typeface="Cambria" pitchFamily="34" charset="0"/>
                <a:ea typeface="Cambria" pitchFamily="34" charset="-122"/>
                <a:cs typeface="Cambria" pitchFamily="34" charset="-120"/>
              </a:rPr>
              <a:t>  ∫</a:t>
            </a:r>
            <a:pPr indent="0" marL="0">
              <a:buNone/>
            </a:pPr>
            <a:r>
              <a:rPr lang="en-US" sz="1900" b="1" baseline="-40000" dirty="0">
                <a:solidFill>
                  <a:srgbClr val="8A1538"/>
                </a:solidFill>
                <a:latin typeface="Cambria" pitchFamily="34" charset="0"/>
                <a:ea typeface="Cambria" pitchFamily="34" charset="-122"/>
                <a:cs typeface="Cambria" pitchFamily="34" charset="-120"/>
              </a:rPr>
              <a:t>a</a:t>
            </a:r>
            <a:pPr indent="0" marL="0">
              <a:buNone/>
            </a:pPr>
            <a:r>
              <a:rPr lang="en-US" sz="1900" b="1" baseline="30000" dirty="0">
                <a:solidFill>
                  <a:srgbClr val="8A1538"/>
                </a:solidFill>
                <a:latin typeface="Cambria" pitchFamily="34" charset="0"/>
                <a:ea typeface="Cambria" pitchFamily="34" charset="-122"/>
                <a:cs typeface="Cambria" pitchFamily="34" charset="-120"/>
              </a:rPr>
              <a:t>c</a:t>
            </a:r>
            <a:pPr indent="0" marL="0">
              <a:buNone/>
            </a:pPr>
            <a:r>
              <a:rPr lang="en-US" sz="1900" b="1" dirty="0">
                <a:solidFill>
                  <a:srgbClr val="8A1538"/>
                </a:solidFill>
                <a:latin typeface="Cambria" pitchFamily="34" charset="0"/>
                <a:ea typeface="Cambria" pitchFamily="34" charset="-122"/>
                <a:cs typeface="Cambria" pitchFamily="34" charset="-120"/>
              </a:rPr>
              <a:t> f(x) dx</a:t>
            </a:r>
            <a:endParaRPr lang="en-US" sz="1900" dirty="0"/>
          </a:p>
        </p:txBody>
      </p:sp>
      <p:sp>
        <p:nvSpPr>
          <p:cNvPr id="14" name="Shape 11"/>
          <p:cNvSpPr/>
          <p:nvPr/>
        </p:nvSpPr>
        <p:spPr>
          <a:xfrm>
            <a:off x="640080" y="3611880"/>
            <a:ext cx="10881360" cy="777240"/>
          </a:xfrm>
          <a:prstGeom prst="roundRect">
            <a:avLst>
              <a:gd name="adj" fmla="val 9412"/>
            </a:avLst>
          </a:prstGeom>
          <a:solidFill>
            <a:srgbClr val="DCEFF8"/>
          </a:solidFill>
          <a:ln w="12700">
            <a:solidFill>
              <a:srgbClr val="DCEFF8"/>
            </a:solidFill>
            <a:prstDash val="solid"/>
          </a:ln>
        </p:spPr>
      </p:sp>
      <p:sp>
        <p:nvSpPr>
          <p:cNvPr id="15" name="Text 12"/>
          <p:cNvSpPr txBox="1"/>
          <p:nvPr/>
        </p:nvSpPr>
        <p:spPr>
          <a:xfrm>
            <a:off x="960120" y="361188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The limit is one-sided, and it must be — you can only approach the bad point from inside the interval. Converges and diverges mean exactly what they meant for Type I.</a:t>
            </a:r>
            <a:endParaRPr lang="en-US" sz="1350" dirty="0"/>
          </a:p>
        </p:txBody>
      </p:sp>
      <p:sp>
        <p:nvSpPr>
          <p:cNvPr id="16" name="Shape 13"/>
          <p:cNvSpPr/>
          <p:nvPr/>
        </p:nvSpPr>
        <p:spPr>
          <a:xfrm>
            <a:off x="640080" y="4526280"/>
            <a:ext cx="10881360" cy="1234440"/>
          </a:xfrm>
          <a:prstGeom prst="roundRect">
            <a:avLst>
              <a:gd name="adj" fmla="val 5926"/>
            </a:avLst>
          </a:prstGeom>
          <a:solidFill>
            <a:srgbClr val="FDECEF"/>
          </a:solidFill>
          <a:ln w="15875">
            <a:solidFill>
              <a:srgbClr val="E03A5F"/>
            </a:solidFill>
            <a:prstDash val="solid"/>
          </a:ln>
        </p:spPr>
      </p:sp>
      <p:sp>
        <p:nvSpPr>
          <p:cNvPr id="17" name="Text 14"/>
          <p:cNvSpPr txBox="1"/>
          <p:nvPr/>
        </p:nvSpPr>
        <p:spPr>
          <a:xfrm>
            <a:off x="960120" y="4617720"/>
            <a:ext cx="10241280" cy="27432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Discontinuity INSIDE the interval</a:t>
            </a:r>
            <a:endParaRPr lang="en-US" sz="1600" dirty="0"/>
          </a:p>
        </p:txBody>
      </p:sp>
      <p:sp>
        <p:nvSpPr>
          <p:cNvPr id="18" name="Text 15"/>
          <p:cNvSpPr txBox="1"/>
          <p:nvPr/>
        </p:nvSpPr>
        <p:spPr>
          <a:xfrm>
            <a:off x="960120" y="4873752"/>
            <a:ext cx="10241280" cy="256032"/>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If f blows up at d, with  a &lt; d &lt; b :</a:t>
            </a:r>
            <a:endParaRPr lang="en-US" sz="1250" dirty="0"/>
          </a:p>
        </p:txBody>
      </p:sp>
      <p:sp>
        <p:nvSpPr>
          <p:cNvPr id="19" name="Text 16"/>
          <p:cNvSpPr txBox="1"/>
          <p:nvPr/>
        </p:nvSpPr>
        <p:spPr>
          <a:xfrm>
            <a:off x="960120" y="5120640"/>
            <a:ext cx="10241280" cy="420624"/>
          </a:xfrm>
          <a:prstGeom prst="rect">
            <a:avLst/>
          </a:prstGeom>
          <a:noFill/>
          <a:ln/>
        </p:spPr>
        <p:txBody>
          <a:bodyPr wrap="square" lIns="0" tIns="0" rIns="0" bIns="0" rtlCol="0" anchor="ctr"/>
          <a:lstStyle/>
          <a:p>
            <a:pPr algn="ctr" indent="0" marL="0">
              <a:buNone/>
            </a:pPr>
            <a:r>
              <a:rPr lang="en-US" sz="1600" b="1" dirty="0">
                <a:solidFill>
                  <a:srgbClr val="1E3A44"/>
                </a:solidFill>
                <a:latin typeface="Cambria" pitchFamily="34" charset="0"/>
                <a:ea typeface="Cambria" pitchFamily="34" charset="-122"/>
                <a:cs typeface="Cambria" pitchFamily="34" charset="-120"/>
              </a:rPr>
              <a:t>∫</a:t>
            </a:r>
            <a:pPr algn="ctr" indent="0" marL="0">
              <a:buNone/>
            </a:pPr>
            <a:r>
              <a:rPr lang="en-US" sz="1600" b="1" baseline="-40000" dirty="0">
                <a:solidFill>
                  <a:srgbClr val="1E3A44"/>
                </a:solidFill>
                <a:latin typeface="Cambria" pitchFamily="34" charset="0"/>
                <a:ea typeface="Cambria" pitchFamily="34" charset="-122"/>
                <a:cs typeface="Cambria" pitchFamily="34" charset="-120"/>
              </a:rPr>
              <a:t>a</a:t>
            </a:r>
            <a:pPr algn="ctr" indent="0" marL="0">
              <a:buNone/>
            </a:pPr>
            <a:r>
              <a:rPr lang="en-US" sz="1600" b="1" baseline="30000" dirty="0">
                <a:solidFill>
                  <a:srgbClr val="1E3A44"/>
                </a:solidFill>
                <a:latin typeface="Cambria" pitchFamily="34" charset="0"/>
                <a:ea typeface="Cambria" pitchFamily="34" charset="-122"/>
                <a:cs typeface="Cambria" pitchFamily="34" charset="-120"/>
              </a:rPr>
              <a:t>b</a:t>
            </a:r>
            <a:pPr algn="ctr" indent="0" marL="0">
              <a:buNone/>
            </a:pPr>
            <a:r>
              <a:rPr lang="en-US" sz="1600" b="1" dirty="0">
                <a:solidFill>
                  <a:srgbClr val="1E3A44"/>
                </a:solidFill>
                <a:latin typeface="Cambria" pitchFamily="34" charset="0"/>
                <a:ea typeface="Cambria" pitchFamily="34" charset="-122"/>
                <a:cs typeface="Cambria" pitchFamily="34" charset="-120"/>
              </a:rPr>
              <a:t> f(x) dx     =     ∫</a:t>
            </a:r>
            <a:pPr algn="ctr" indent="0" marL="0">
              <a:buNone/>
            </a:pPr>
            <a:r>
              <a:rPr lang="en-US" sz="1600" b="1" baseline="-40000" dirty="0">
                <a:solidFill>
                  <a:srgbClr val="1E3A44"/>
                </a:solidFill>
                <a:latin typeface="Cambria" pitchFamily="34" charset="0"/>
                <a:ea typeface="Cambria" pitchFamily="34" charset="-122"/>
                <a:cs typeface="Cambria" pitchFamily="34" charset="-120"/>
              </a:rPr>
              <a:t>a</a:t>
            </a:r>
            <a:pPr algn="ctr" indent="0" marL="0">
              <a:buNone/>
            </a:pPr>
            <a:r>
              <a:rPr lang="en-US" sz="1600" b="1" baseline="30000" dirty="0">
                <a:solidFill>
                  <a:srgbClr val="1E3A44"/>
                </a:solidFill>
                <a:latin typeface="Cambria" pitchFamily="34" charset="0"/>
                <a:ea typeface="Cambria" pitchFamily="34" charset="-122"/>
                <a:cs typeface="Cambria" pitchFamily="34" charset="-120"/>
              </a:rPr>
              <a:t>d</a:t>
            </a:r>
            <a:pPr algn="ctr" indent="0" marL="0">
              <a:buNone/>
            </a:pPr>
            <a:r>
              <a:rPr lang="en-US" sz="1600" b="1" dirty="0">
                <a:solidFill>
                  <a:srgbClr val="1E3A44"/>
                </a:solidFill>
                <a:latin typeface="Cambria" pitchFamily="34" charset="0"/>
                <a:ea typeface="Cambria" pitchFamily="34" charset="-122"/>
                <a:cs typeface="Cambria" pitchFamily="34" charset="-120"/>
              </a:rPr>
              <a:t> f(x) dx     +     ∫</a:t>
            </a:r>
            <a:pPr algn="ctr" indent="0" marL="0">
              <a:buNone/>
            </a:pPr>
            <a:r>
              <a:rPr lang="en-US" sz="1600" b="1" baseline="-40000" dirty="0">
                <a:solidFill>
                  <a:srgbClr val="1E3A44"/>
                </a:solidFill>
                <a:latin typeface="Cambria" pitchFamily="34" charset="0"/>
                <a:ea typeface="Cambria" pitchFamily="34" charset="-122"/>
                <a:cs typeface="Cambria" pitchFamily="34" charset="-120"/>
              </a:rPr>
              <a:t>d</a:t>
            </a:r>
            <a:pPr algn="ctr" indent="0" marL="0">
              <a:buNone/>
            </a:pPr>
            <a:r>
              <a:rPr lang="en-US" sz="1600" b="1" baseline="30000" dirty="0">
                <a:solidFill>
                  <a:srgbClr val="1E3A44"/>
                </a:solidFill>
                <a:latin typeface="Cambria" pitchFamily="34" charset="0"/>
                <a:ea typeface="Cambria" pitchFamily="34" charset="-122"/>
                <a:cs typeface="Cambria" pitchFamily="34" charset="-120"/>
              </a:rPr>
              <a:t>b</a:t>
            </a:r>
            <a:pPr algn="ctr" indent="0" marL="0">
              <a:buNone/>
            </a:pPr>
            <a:r>
              <a:rPr lang="en-US" sz="1600" b="1" dirty="0">
                <a:solidFill>
                  <a:srgbClr val="1E3A44"/>
                </a:solidFill>
                <a:latin typeface="Cambria" pitchFamily="34" charset="0"/>
                <a:ea typeface="Cambria" pitchFamily="34" charset="-122"/>
                <a:cs typeface="Cambria" pitchFamily="34" charset="-120"/>
              </a:rPr>
              <a:t> f(x) dx</a:t>
            </a:r>
            <a:endParaRPr lang="en-US" sz="1600" dirty="0"/>
          </a:p>
        </p:txBody>
      </p:sp>
      <p:sp>
        <p:nvSpPr>
          <p:cNvPr id="20" name="Text 17"/>
          <p:cNvSpPr txBox="1"/>
          <p:nvPr/>
        </p:nvSpPr>
        <p:spPr>
          <a:xfrm>
            <a:off x="960120" y="5522976"/>
            <a:ext cx="1024128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Split at d first, then treat each piece as its own improper integral. Both pieces must converge.</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3 — Type II at an endpoint</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Two that look alike — and only one converges</a:t>
            </a:r>
            <a:endParaRPr lang="en-US" sz="1300" dirty="0"/>
          </a:p>
        </p:txBody>
      </p:sp>
      <p:sp>
        <p:nvSpPr>
          <p:cNvPr id="8" name="Shape 5"/>
          <p:cNvSpPr/>
          <p:nvPr/>
        </p:nvSpPr>
        <p:spPr>
          <a:xfrm>
            <a:off x="640080" y="1417320"/>
            <a:ext cx="10881360" cy="1965960"/>
          </a:xfrm>
          <a:prstGeom prst="roundRect">
            <a:avLst>
              <a:gd name="adj" fmla="val 3721"/>
            </a:avLst>
          </a:prstGeom>
          <a:solidFill>
            <a:srgbClr val="DCEFF8"/>
          </a:solidFill>
          <a:ln w="12700">
            <a:solidFill>
              <a:srgbClr val="DCEFF8"/>
            </a:solidFill>
            <a:prstDash val="solid"/>
          </a:ln>
        </p:spPr>
      </p:sp>
      <p:sp>
        <p:nvSpPr>
          <p:cNvPr id="9" name="Text 6"/>
          <p:cNvSpPr txBox="1"/>
          <p:nvPr/>
        </p:nvSpPr>
        <p:spPr>
          <a:xfrm>
            <a:off x="868680" y="1490472"/>
            <a:ext cx="54864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(a)</a:t>
            </a:r>
            <a:endParaRPr lang="en-US" sz="1700" dirty="0"/>
          </a:p>
        </p:txBody>
      </p:sp>
      <p:sp>
        <p:nvSpPr>
          <p:cNvPr id="10" name="Text 7"/>
          <p:cNvSpPr txBox="1"/>
          <p:nvPr/>
        </p:nvSpPr>
        <p:spPr>
          <a:xfrm>
            <a:off x="1417320" y="1472184"/>
            <a:ext cx="2377440" cy="4114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0</a:t>
            </a:r>
            <a:pPr indent="0" marL="0">
              <a:buNone/>
            </a:pPr>
            <a:r>
              <a:rPr lang="en-US" sz="1700" baseline="30000" dirty="0">
                <a:solidFill>
                  <a:srgbClr val="1E3A44"/>
                </a:solidFill>
                <a:latin typeface="Cambria" pitchFamily="34" charset="0"/>
                <a:ea typeface="Cambria" pitchFamily="34" charset="-122"/>
                <a:cs typeface="Cambria" pitchFamily="34" charset="-120"/>
              </a:rPr>
              <a:t>1</a:t>
            </a:r>
            <a:pPr indent="0" marL="0">
              <a:buNone/>
            </a:pPr>
            <a:r>
              <a:rPr lang="en-US" sz="1700" dirty="0">
                <a:solidFill>
                  <a:srgbClr val="1E3A44"/>
                </a:solidFill>
                <a:latin typeface="Cambria" pitchFamily="34" charset="0"/>
                <a:ea typeface="Cambria" pitchFamily="34" charset="-122"/>
                <a:cs typeface="Cambria" pitchFamily="34" charset="-120"/>
              </a:rPr>
              <a:t> dx/√x</a:t>
            </a:r>
            <a:endParaRPr lang="en-US" sz="1700" dirty="0"/>
          </a:p>
        </p:txBody>
      </p:sp>
      <p:sp>
        <p:nvSpPr>
          <p:cNvPr id="11" name="Text 8"/>
          <p:cNvSpPr txBox="1"/>
          <p:nvPr/>
        </p:nvSpPr>
        <p:spPr>
          <a:xfrm>
            <a:off x="3840480" y="1472184"/>
            <a:ext cx="2377440" cy="41148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blows up at x = 0</a:t>
            </a:r>
            <a:endParaRPr lang="en-US" sz="1250" dirty="0"/>
          </a:p>
        </p:txBody>
      </p:sp>
      <p:sp>
        <p:nvSpPr>
          <p:cNvPr id="12" name="Text 9"/>
          <p:cNvSpPr txBox="1"/>
          <p:nvPr/>
        </p:nvSpPr>
        <p:spPr>
          <a:xfrm>
            <a:off x="1417320" y="1938528"/>
            <a:ext cx="5486400" cy="402336"/>
          </a:xfrm>
          <a:prstGeom prst="rect">
            <a:avLst/>
          </a:prstGeom>
          <a:noFill/>
          <a:ln/>
        </p:spPr>
        <p:txBody>
          <a:bodyPr wrap="square" lIns="0" tIns="0" rIns="0" bIns="0" rtlCol="0" anchor="ctr"/>
          <a:lstStyle/>
          <a:p>
            <a:pPr indent="0" marL="0">
              <a:buNone/>
            </a:pPr>
            <a:r>
              <a:rPr lang="en-US" sz="1450" dirty="0">
                <a:solidFill>
                  <a:srgbClr val="1E3A44"/>
                </a:solidFill>
                <a:latin typeface="Cambria" pitchFamily="34" charset="0"/>
                <a:ea typeface="Cambria" pitchFamily="34" charset="-122"/>
                <a:cs typeface="Cambria" pitchFamily="34" charset="-120"/>
              </a:rPr>
              <a:t>=  lim</a:t>
            </a:r>
            <a:pPr indent="0" marL="0">
              <a:buNone/>
            </a:pPr>
            <a:r>
              <a:rPr lang="en-US" sz="1450" baseline="-40000" dirty="0">
                <a:solidFill>
                  <a:srgbClr val="1E3A44"/>
                </a:solidFill>
                <a:latin typeface="Cambria" pitchFamily="34" charset="0"/>
                <a:ea typeface="Cambria" pitchFamily="34" charset="-122"/>
                <a:cs typeface="Cambria" pitchFamily="34" charset="-120"/>
              </a:rPr>
              <a:t>c→0⁺</a:t>
            </a:r>
            <a:pPr indent="0" marL="0">
              <a:buNone/>
            </a:pPr>
            <a:r>
              <a:rPr lang="en-US" sz="1450" dirty="0">
                <a:solidFill>
                  <a:srgbClr val="1E3A44"/>
                </a:solidFill>
                <a:latin typeface="Cambria" pitchFamily="34" charset="0"/>
                <a:ea typeface="Cambria" pitchFamily="34" charset="-122"/>
                <a:cs typeface="Cambria" pitchFamily="34" charset="-120"/>
              </a:rPr>
              <a:t> ∫</a:t>
            </a:r>
            <a:pPr indent="0" marL="0">
              <a:buNone/>
            </a:pPr>
            <a:r>
              <a:rPr lang="en-US" sz="1450" baseline="-40000" dirty="0">
                <a:solidFill>
                  <a:srgbClr val="1E3A44"/>
                </a:solidFill>
                <a:latin typeface="Cambria" pitchFamily="34" charset="0"/>
                <a:ea typeface="Cambria" pitchFamily="34" charset="-122"/>
                <a:cs typeface="Cambria" pitchFamily="34" charset="-120"/>
              </a:rPr>
              <a:t>c</a:t>
            </a:r>
            <a:pPr indent="0" marL="0">
              <a:buNone/>
            </a:pPr>
            <a:r>
              <a:rPr lang="en-US" sz="1450" baseline="30000" dirty="0">
                <a:solidFill>
                  <a:srgbClr val="1E3A44"/>
                </a:solidFill>
                <a:latin typeface="Cambria" pitchFamily="34" charset="0"/>
                <a:ea typeface="Cambria" pitchFamily="34" charset="-122"/>
                <a:cs typeface="Cambria" pitchFamily="34" charset="-120"/>
              </a:rPr>
              <a:t>1</a:t>
            </a:r>
            <a:pPr indent="0" marL="0">
              <a:buNone/>
            </a:pPr>
            <a:r>
              <a:rPr lang="en-US" sz="1450" dirty="0">
                <a:solidFill>
                  <a:srgbClr val="1E3A44"/>
                </a:solidFill>
                <a:latin typeface="Cambria" pitchFamily="34" charset="0"/>
                <a:ea typeface="Cambria" pitchFamily="34" charset="-122"/>
                <a:cs typeface="Cambria" pitchFamily="34" charset="-120"/>
              </a:rPr>
              <a:t> x</a:t>
            </a:r>
            <a:pPr indent="0" marL="0">
              <a:buNone/>
            </a:pPr>
            <a:r>
              <a:rPr lang="en-US" sz="1450" baseline="30000" dirty="0">
                <a:solidFill>
                  <a:srgbClr val="1E3A44"/>
                </a:solidFill>
                <a:latin typeface="Cambria" pitchFamily="34" charset="0"/>
                <a:ea typeface="Cambria" pitchFamily="34" charset="-122"/>
                <a:cs typeface="Cambria" pitchFamily="34" charset="-120"/>
              </a:rPr>
              <a:t>−1/2</a:t>
            </a:r>
            <a:pPr indent="0" marL="0">
              <a:buNone/>
            </a:pPr>
            <a:r>
              <a:rPr lang="en-US" sz="1450" dirty="0">
                <a:solidFill>
                  <a:srgbClr val="1E3A44"/>
                </a:solidFill>
                <a:latin typeface="Cambria" pitchFamily="34" charset="0"/>
                <a:ea typeface="Cambria" pitchFamily="34" charset="-122"/>
                <a:cs typeface="Cambria" pitchFamily="34" charset="-120"/>
              </a:rPr>
              <a:t> dx</a:t>
            </a:r>
            <a:endParaRPr lang="en-US" sz="1450" dirty="0"/>
          </a:p>
        </p:txBody>
      </p:sp>
      <p:sp>
        <p:nvSpPr>
          <p:cNvPr id="13" name="Text 10"/>
          <p:cNvSpPr txBox="1"/>
          <p:nvPr/>
        </p:nvSpPr>
        <p:spPr>
          <a:xfrm>
            <a:off x="7040880" y="1938528"/>
            <a:ext cx="2011680" cy="402336"/>
          </a:xfrm>
          <a:prstGeom prst="rect">
            <a:avLst/>
          </a:prstGeom>
          <a:noFill/>
          <a:ln/>
        </p:spPr>
        <p:txBody>
          <a:bodyPr wrap="square" lIns="0" tIns="0" rIns="0" bIns="0" rtlCol="0" anchor="ctr"/>
          <a:lstStyle/>
          <a:p>
            <a:pPr indent="0" marL="0">
              <a:buNone/>
            </a:pPr>
            <a:endParaRPr lang="en-US" sz="1200" dirty="0"/>
          </a:p>
        </p:txBody>
      </p:sp>
      <p:sp>
        <p:nvSpPr>
          <p:cNvPr id="14" name="Text 11"/>
          <p:cNvSpPr txBox="1"/>
          <p:nvPr/>
        </p:nvSpPr>
        <p:spPr>
          <a:xfrm>
            <a:off x="1417320" y="2395728"/>
            <a:ext cx="5486400" cy="402336"/>
          </a:xfrm>
          <a:prstGeom prst="rect">
            <a:avLst/>
          </a:prstGeom>
          <a:noFill/>
          <a:ln/>
        </p:spPr>
        <p:txBody>
          <a:bodyPr wrap="square" lIns="0" tIns="0" rIns="0" bIns="0" rtlCol="0" anchor="ctr"/>
          <a:lstStyle/>
          <a:p>
            <a:pPr indent="0" marL="0">
              <a:buNone/>
            </a:pPr>
            <a:r>
              <a:rPr lang="en-US" sz="1450" dirty="0">
                <a:solidFill>
                  <a:srgbClr val="1E3A44"/>
                </a:solidFill>
                <a:latin typeface="Cambria" pitchFamily="34" charset="0"/>
                <a:ea typeface="Cambria" pitchFamily="34" charset="-122"/>
                <a:cs typeface="Cambria" pitchFamily="34" charset="-120"/>
              </a:rPr>
              <a:t>=  lim</a:t>
            </a:r>
            <a:pPr indent="0" marL="0">
              <a:buNone/>
            </a:pPr>
            <a:r>
              <a:rPr lang="en-US" sz="1450" baseline="-40000" dirty="0">
                <a:solidFill>
                  <a:srgbClr val="1E3A44"/>
                </a:solidFill>
                <a:latin typeface="Cambria" pitchFamily="34" charset="0"/>
                <a:ea typeface="Cambria" pitchFamily="34" charset="-122"/>
                <a:cs typeface="Cambria" pitchFamily="34" charset="-120"/>
              </a:rPr>
              <a:t>c→0⁺</a:t>
            </a:r>
            <a:pPr indent="0" marL="0">
              <a:buNone/>
            </a:pPr>
            <a:r>
              <a:rPr lang="en-US" sz="1450" dirty="0">
                <a:solidFill>
                  <a:srgbClr val="1E3A44"/>
                </a:solidFill>
                <a:latin typeface="Cambria" pitchFamily="34" charset="0"/>
                <a:ea typeface="Cambria" pitchFamily="34" charset="-122"/>
                <a:cs typeface="Cambria" pitchFamily="34" charset="-120"/>
              </a:rPr>
              <a:t> [ 2√x ]</a:t>
            </a:r>
            <a:pPr indent="0" marL="0">
              <a:buNone/>
            </a:pPr>
            <a:r>
              <a:rPr lang="en-US" sz="1450" baseline="-40000" dirty="0">
                <a:solidFill>
                  <a:srgbClr val="1E3A44"/>
                </a:solidFill>
                <a:latin typeface="Cambria" pitchFamily="34" charset="0"/>
                <a:ea typeface="Cambria" pitchFamily="34" charset="-122"/>
                <a:cs typeface="Cambria" pitchFamily="34" charset="-120"/>
              </a:rPr>
              <a:t>c</a:t>
            </a:r>
            <a:pPr indent="0" marL="0">
              <a:buNone/>
            </a:pPr>
            <a:r>
              <a:rPr lang="en-US" sz="1450" baseline="30000" dirty="0">
                <a:solidFill>
                  <a:srgbClr val="1E3A44"/>
                </a:solidFill>
                <a:latin typeface="Cambria" pitchFamily="34" charset="0"/>
                <a:ea typeface="Cambria" pitchFamily="34" charset="-122"/>
                <a:cs typeface="Cambria" pitchFamily="34" charset="-120"/>
              </a:rPr>
              <a:t>1</a:t>
            </a:r>
            <a:endParaRPr lang="en-US" sz="1450" dirty="0"/>
          </a:p>
        </p:txBody>
      </p:sp>
      <p:sp>
        <p:nvSpPr>
          <p:cNvPr id="15" name="Text 12"/>
          <p:cNvSpPr txBox="1"/>
          <p:nvPr/>
        </p:nvSpPr>
        <p:spPr>
          <a:xfrm>
            <a:off x="7040880" y="2395728"/>
            <a:ext cx="2011680" cy="402336"/>
          </a:xfrm>
          <a:prstGeom prst="rect">
            <a:avLst/>
          </a:prstGeom>
          <a:noFill/>
          <a:ln/>
        </p:spPr>
        <p:txBody>
          <a:bodyPr wrap="square" lIns="0" tIns="0" rIns="0" bIns="0" rtlCol="0" anchor="ctr"/>
          <a:lstStyle/>
          <a:p>
            <a:pPr indent="0" marL="0">
              <a:buNone/>
            </a:pPr>
            <a:endParaRPr lang="en-US" sz="1200" dirty="0"/>
          </a:p>
        </p:txBody>
      </p:sp>
      <p:sp>
        <p:nvSpPr>
          <p:cNvPr id="16" name="Text 13"/>
          <p:cNvSpPr txBox="1"/>
          <p:nvPr/>
        </p:nvSpPr>
        <p:spPr>
          <a:xfrm>
            <a:off x="1417320" y="2852928"/>
            <a:ext cx="5486400" cy="402336"/>
          </a:xfrm>
          <a:prstGeom prst="rect">
            <a:avLst/>
          </a:prstGeom>
          <a:noFill/>
          <a:ln/>
        </p:spPr>
        <p:txBody>
          <a:bodyPr wrap="square" lIns="0" tIns="0" rIns="0" bIns="0" rtlCol="0" anchor="ctr"/>
          <a:lstStyle/>
          <a:p>
            <a:pPr indent="0" marL="0">
              <a:buNone/>
            </a:pPr>
            <a:r>
              <a:rPr lang="en-US" sz="1450" dirty="0">
                <a:solidFill>
                  <a:srgbClr val="1E3A44"/>
                </a:solidFill>
                <a:latin typeface="Cambria" pitchFamily="34" charset="0"/>
                <a:ea typeface="Cambria" pitchFamily="34" charset="-122"/>
                <a:cs typeface="Cambria" pitchFamily="34" charset="-120"/>
              </a:rPr>
              <a:t>=  lim</a:t>
            </a:r>
            <a:pPr indent="0" marL="0">
              <a:buNone/>
            </a:pPr>
            <a:r>
              <a:rPr lang="en-US" sz="1450" baseline="-40000" dirty="0">
                <a:solidFill>
                  <a:srgbClr val="1E3A44"/>
                </a:solidFill>
                <a:latin typeface="Cambria" pitchFamily="34" charset="0"/>
                <a:ea typeface="Cambria" pitchFamily="34" charset="-122"/>
                <a:cs typeface="Cambria" pitchFamily="34" charset="-120"/>
              </a:rPr>
              <a:t>c→0⁺</a:t>
            </a:r>
            <a:pPr indent="0" marL="0">
              <a:buNone/>
            </a:pPr>
            <a:r>
              <a:rPr lang="en-US" sz="1450" dirty="0">
                <a:solidFill>
                  <a:srgbClr val="1E3A44"/>
                </a:solidFill>
                <a:latin typeface="Cambria" pitchFamily="34" charset="0"/>
                <a:ea typeface="Cambria" pitchFamily="34" charset="-122"/>
                <a:cs typeface="Cambria" pitchFamily="34" charset="-120"/>
              </a:rPr>
              <a:t> ( 2 − 2√c )</a:t>
            </a:r>
            <a:endParaRPr lang="en-US" sz="1450" dirty="0"/>
          </a:p>
        </p:txBody>
      </p:sp>
      <p:sp>
        <p:nvSpPr>
          <p:cNvPr id="17" name="Text 14"/>
          <p:cNvSpPr txBox="1"/>
          <p:nvPr/>
        </p:nvSpPr>
        <p:spPr>
          <a:xfrm>
            <a:off x="7040880" y="2852928"/>
            <a:ext cx="201168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√c → 0</a:t>
            </a:r>
            <a:endParaRPr lang="en-US" sz="1200" dirty="0"/>
          </a:p>
        </p:txBody>
      </p:sp>
      <p:sp>
        <p:nvSpPr>
          <p:cNvPr id="18" name="Shape 15"/>
          <p:cNvSpPr/>
          <p:nvPr/>
        </p:nvSpPr>
        <p:spPr>
          <a:xfrm>
            <a:off x="9144000" y="2148840"/>
            <a:ext cx="2148840" cy="777240"/>
          </a:xfrm>
          <a:prstGeom prst="roundRect">
            <a:avLst>
              <a:gd name="adj" fmla="val 9412"/>
            </a:avLst>
          </a:prstGeom>
          <a:solidFill>
            <a:srgbClr val="2E7D4F"/>
          </a:solidFill>
          <a:ln w="12700">
            <a:solidFill>
              <a:srgbClr val="2E7D4F"/>
            </a:solidFill>
            <a:prstDash val="solid"/>
          </a:ln>
        </p:spPr>
      </p:sp>
      <p:sp>
        <p:nvSpPr>
          <p:cNvPr id="19" name="Text 16"/>
          <p:cNvSpPr txBox="1"/>
          <p:nvPr/>
        </p:nvSpPr>
        <p:spPr>
          <a:xfrm>
            <a:off x="9144000" y="2148840"/>
            <a:ext cx="2148840" cy="77724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 2   converges</a:t>
            </a:r>
            <a:endParaRPr lang="en-US" sz="1500" dirty="0"/>
          </a:p>
        </p:txBody>
      </p:sp>
      <p:sp>
        <p:nvSpPr>
          <p:cNvPr id="20" name="Shape 17"/>
          <p:cNvSpPr/>
          <p:nvPr/>
        </p:nvSpPr>
        <p:spPr>
          <a:xfrm>
            <a:off x="640080" y="3566160"/>
            <a:ext cx="10881360" cy="1828800"/>
          </a:xfrm>
          <a:prstGeom prst="roundRect">
            <a:avLst>
              <a:gd name="adj" fmla="val 4000"/>
            </a:avLst>
          </a:prstGeom>
          <a:solidFill>
            <a:srgbClr val="EDF6FB"/>
          </a:solidFill>
          <a:ln w="12700">
            <a:solidFill>
              <a:srgbClr val="EDF6FB"/>
            </a:solidFill>
            <a:prstDash val="solid"/>
          </a:ln>
        </p:spPr>
      </p:sp>
      <p:sp>
        <p:nvSpPr>
          <p:cNvPr id="21" name="Text 18"/>
          <p:cNvSpPr txBox="1"/>
          <p:nvPr/>
        </p:nvSpPr>
        <p:spPr>
          <a:xfrm>
            <a:off x="868680" y="3639312"/>
            <a:ext cx="54864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(b)</a:t>
            </a:r>
            <a:endParaRPr lang="en-US" sz="1700" dirty="0"/>
          </a:p>
        </p:txBody>
      </p:sp>
      <p:sp>
        <p:nvSpPr>
          <p:cNvPr id="22" name="Text 19"/>
          <p:cNvSpPr txBox="1"/>
          <p:nvPr/>
        </p:nvSpPr>
        <p:spPr>
          <a:xfrm>
            <a:off x="1417320" y="3621024"/>
            <a:ext cx="2377440" cy="4114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0</a:t>
            </a:r>
            <a:pPr indent="0" marL="0">
              <a:buNone/>
            </a:pPr>
            <a:r>
              <a:rPr lang="en-US" sz="1700" baseline="30000" dirty="0">
                <a:solidFill>
                  <a:srgbClr val="1E3A44"/>
                </a:solidFill>
                <a:latin typeface="Cambria" pitchFamily="34" charset="0"/>
                <a:ea typeface="Cambria" pitchFamily="34" charset="-122"/>
                <a:cs typeface="Cambria" pitchFamily="34" charset="-120"/>
              </a:rPr>
              <a:t>1</a:t>
            </a:r>
            <a:pPr indent="0" marL="0">
              <a:buNone/>
            </a:pPr>
            <a:r>
              <a:rPr lang="en-US" sz="1700" dirty="0">
                <a:solidFill>
                  <a:srgbClr val="1E3A44"/>
                </a:solidFill>
                <a:latin typeface="Cambria" pitchFamily="34" charset="0"/>
                <a:ea typeface="Cambria" pitchFamily="34" charset="-122"/>
                <a:cs typeface="Cambria" pitchFamily="34" charset="-120"/>
              </a:rPr>
              <a:t> dx/x</a:t>
            </a:r>
            <a:endParaRPr lang="en-US" sz="1700" dirty="0"/>
          </a:p>
        </p:txBody>
      </p:sp>
      <p:sp>
        <p:nvSpPr>
          <p:cNvPr id="23" name="Text 20"/>
          <p:cNvSpPr txBox="1"/>
          <p:nvPr/>
        </p:nvSpPr>
        <p:spPr>
          <a:xfrm>
            <a:off x="3840480" y="3621024"/>
            <a:ext cx="2377440" cy="41148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also blows up at x = 0</a:t>
            </a:r>
            <a:endParaRPr lang="en-US" sz="1250" dirty="0"/>
          </a:p>
        </p:txBody>
      </p:sp>
      <p:sp>
        <p:nvSpPr>
          <p:cNvPr id="24" name="Text 21"/>
          <p:cNvSpPr txBox="1"/>
          <p:nvPr/>
        </p:nvSpPr>
        <p:spPr>
          <a:xfrm>
            <a:off x="1417320" y="4087368"/>
            <a:ext cx="5486400" cy="402336"/>
          </a:xfrm>
          <a:prstGeom prst="rect">
            <a:avLst/>
          </a:prstGeom>
          <a:noFill/>
          <a:ln/>
        </p:spPr>
        <p:txBody>
          <a:bodyPr wrap="square" lIns="0" tIns="0" rIns="0" bIns="0" rtlCol="0" anchor="ctr"/>
          <a:lstStyle/>
          <a:p>
            <a:pPr indent="0" marL="0">
              <a:buNone/>
            </a:pPr>
            <a:r>
              <a:rPr lang="en-US" sz="1450" dirty="0">
                <a:solidFill>
                  <a:srgbClr val="1E3A44"/>
                </a:solidFill>
                <a:latin typeface="Cambria" pitchFamily="34" charset="0"/>
                <a:ea typeface="Cambria" pitchFamily="34" charset="-122"/>
                <a:cs typeface="Cambria" pitchFamily="34" charset="-120"/>
              </a:rPr>
              <a:t>=  lim</a:t>
            </a:r>
            <a:pPr indent="0" marL="0">
              <a:buNone/>
            </a:pPr>
            <a:r>
              <a:rPr lang="en-US" sz="1450" baseline="-40000" dirty="0">
                <a:solidFill>
                  <a:srgbClr val="1E3A44"/>
                </a:solidFill>
                <a:latin typeface="Cambria" pitchFamily="34" charset="0"/>
                <a:ea typeface="Cambria" pitchFamily="34" charset="-122"/>
                <a:cs typeface="Cambria" pitchFamily="34" charset="-120"/>
              </a:rPr>
              <a:t>c→0⁺</a:t>
            </a:r>
            <a:pPr indent="0" marL="0">
              <a:buNone/>
            </a:pPr>
            <a:r>
              <a:rPr lang="en-US" sz="1450" dirty="0">
                <a:solidFill>
                  <a:srgbClr val="1E3A44"/>
                </a:solidFill>
                <a:latin typeface="Cambria" pitchFamily="34" charset="0"/>
                <a:ea typeface="Cambria" pitchFamily="34" charset="-122"/>
                <a:cs typeface="Cambria" pitchFamily="34" charset="-120"/>
              </a:rPr>
              <a:t> [ ln | x | ]</a:t>
            </a:r>
            <a:pPr indent="0" marL="0">
              <a:buNone/>
            </a:pPr>
            <a:r>
              <a:rPr lang="en-US" sz="1450" baseline="-40000" dirty="0">
                <a:solidFill>
                  <a:srgbClr val="1E3A44"/>
                </a:solidFill>
                <a:latin typeface="Cambria" pitchFamily="34" charset="0"/>
                <a:ea typeface="Cambria" pitchFamily="34" charset="-122"/>
                <a:cs typeface="Cambria" pitchFamily="34" charset="-120"/>
              </a:rPr>
              <a:t>c</a:t>
            </a:r>
            <a:pPr indent="0" marL="0">
              <a:buNone/>
            </a:pPr>
            <a:r>
              <a:rPr lang="en-US" sz="1450" baseline="30000" dirty="0">
                <a:solidFill>
                  <a:srgbClr val="1E3A44"/>
                </a:solidFill>
                <a:latin typeface="Cambria" pitchFamily="34" charset="0"/>
                <a:ea typeface="Cambria" pitchFamily="34" charset="-122"/>
                <a:cs typeface="Cambria" pitchFamily="34" charset="-120"/>
              </a:rPr>
              <a:t>1</a:t>
            </a:r>
            <a:endParaRPr lang="en-US" sz="1450" dirty="0"/>
          </a:p>
        </p:txBody>
      </p:sp>
      <p:sp>
        <p:nvSpPr>
          <p:cNvPr id="25" name="Text 22"/>
          <p:cNvSpPr txBox="1"/>
          <p:nvPr/>
        </p:nvSpPr>
        <p:spPr>
          <a:xfrm>
            <a:off x="7040880" y="4087368"/>
            <a:ext cx="2011680" cy="402336"/>
          </a:xfrm>
          <a:prstGeom prst="rect">
            <a:avLst/>
          </a:prstGeom>
          <a:noFill/>
          <a:ln/>
        </p:spPr>
        <p:txBody>
          <a:bodyPr wrap="square" lIns="0" tIns="0" rIns="0" bIns="0" rtlCol="0" anchor="ctr"/>
          <a:lstStyle/>
          <a:p>
            <a:pPr indent="0" marL="0">
              <a:buNone/>
            </a:pPr>
            <a:endParaRPr lang="en-US" sz="1200" dirty="0"/>
          </a:p>
        </p:txBody>
      </p:sp>
      <p:sp>
        <p:nvSpPr>
          <p:cNvPr id="26" name="Text 23"/>
          <p:cNvSpPr txBox="1"/>
          <p:nvPr/>
        </p:nvSpPr>
        <p:spPr>
          <a:xfrm>
            <a:off x="1417320" y="4544568"/>
            <a:ext cx="5486400" cy="402336"/>
          </a:xfrm>
          <a:prstGeom prst="rect">
            <a:avLst/>
          </a:prstGeom>
          <a:noFill/>
          <a:ln/>
        </p:spPr>
        <p:txBody>
          <a:bodyPr wrap="square" lIns="0" tIns="0" rIns="0" bIns="0" rtlCol="0" anchor="ctr"/>
          <a:lstStyle/>
          <a:p>
            <a:pPr indent="0" marL="0">
              <a:buNone/>
            </a:pPr>
            <a:r>
              <a:rPr lang="en-US" sz="1450" dirty="0">
                <a:solidFill>
                  <a:srgbClr val="1E3A44"/>
                </a:solidFill>
                <a:latin typeface="Cambria" pitchFamily="34" charset="0"/>
                <a:ea typeface="Cambria" pitchFamily="34" charset="-122"/>
                <a:cs typeface="Cambria" pitchFamily="34" charset="-120"/>
              </a:rPr>
              <a:t>=  lim</a:t>
            </a:r>
            <a:pPr indent="0" marL="0">
              <a:buNone/>
            </a:pPr>
            <a:r>
              <a:rPr lang="en-US" sz="1450" baseline="-40000" dirty="0">
                <a:solidFill>
                  <a:srgbClr val="1E3A44"/>
                </a:solidFill>
                <a:latin typeface="Cambria" pitchFamily="34" charset="0"/>
                <a:ea typeface="Cambria" pitchFamily="34" charset="-122"/>
                <a:cs typeface="Cambria" pitchFamily="34" charset="-120"/>
              </a:rPr>
              <a:t>c→0⁺</a:t>
            </a:r>
            <a:pPr indent="0" marL="0">
              <a:buNone/>
            </a:pPr>
            <a:r>
              <a:rPr lang="en-US" sz="1450" dirty="0">
                <a:solidFill>
                  <a:srgbClr val="1E3A44"/>
                </a:solidFill>
                <a:latin typeface="Cambria" pitchFamily="34" charset="0"/>
                <a:ea typeface="Cambria" pitchFamily="34" charset="-122"/>
                <a:cs typeface="Cambria" pitchFamily="34" charset="-120"/>
              </a:rPr>
              <a:t> ( 0 − ln c )   =   ∞</a:t>
            </a:r>
            <a:endParaRPr lang="en-US" sz="1450" dirty="0"/>
          </a:p>
        </p:txBody>
      </p:sp>
      <p:sp>
        <p:nvSpPr>
          <p:cNvPr id="27" name="Text 24"/>
          <p:cNvSpPr txBox="1"/>
          <p:nvPr/>
        </p:nvSpPr>
        <p:spPr>
          <a:xfrm>
            <a:off x="7040880" y="4544568"/>
            <a:ext cx="2011680" cy="402336"/>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ln c → − ∞</a:t>
            </a:r>
            <a:endParaRPr lang="en-US" sz="1200" dirty="0"/>
          </a:p>
        </p:txBody>
      </p:sp>
      <p:sp>
        <p:nvSpPr>
          <p:cNvPr id="28" name="Shape 25"/>
          <p:cNvSpPr/>
          <p:nvPr/>
        </p:nvSpPr>
        <p:spPr>
          <a:xfrm>
            <a:off x="9144000" y="4206240"/>
            <a:ext cx="2148840" cy="777240"/>
          </a:xfrm>
          <a:prstGeom prst="roundRect">
            <a:avLst>
              <a:gd name="adj" fmla="val 9412"/>
            </a:avLst>
          </a:prstGeom>
          <a:solidFill>
            <a:srgbClr val="E03A5F"/>
          </a:solidFill>
          <a:ln w="12700">
            <a:solidFill>
              <a:srgbClr val="E03A5F"/>
            </a:solidFill>
            <a:prstDash val="solid"/>
          </a:ln>
        </p:spPr>
      </p:sp>
      <p:sp>
        <p:nvSpPr>
          <p:cNvPr id="29" name="Text 26"/>
          <p:cNvSpPr txBox="1"/>
          <p:nvPr/>
        </p:nvSpPr>
        <p:spPr>
          <a:xfrm>
            <a:off x="9144000" y="4206240"/>
            <a:ext cx="2148840" cy="77724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diverges</a:t>
            </a:r>
            <a:endParaRPr lang="en-US" sz="1500" dirty="0"/>
          </a:p>
        </p:txBody>
      </p:sp>
      <p:sp>
        <p:nvSpPr>
          <p:cNvPr id="30" name="Text 27"/>
          <p:cNvSpPr txBox="1"/>
          <p:nvPr/>
        </p:nvSpPr>
        <p:spPr>
          <a:xfrm>
            <a:off x="640080" y="5486400"/>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In (a) the region is unbounded and its area is still finite — exactly 2. Unbounded does not mean infinite area.</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Trap — a Discontinuity Inside the Interval</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A negative answer for a positive function means you missed one</a:t>
            </a:r>
            <a:endParaRPr lang="en-US" sz="1300" dirty="0"/>
          </a:p>
        </p:txBody>
      </p:sp>
      <p:sp>
        <p:nvSpPr>
          <p:cNvPr id="8" name="Shape 5"/>
          <p:cNvSpPr/>
          <p:nvPr/>
        </p:nvSpPr>
        <p:spPr>
          <a:xfrm>
            <a:off x="640080" y="1325880"/>
            <a:ext cx="5349240" cy="3017520"/>
          </a:xfrm>
          <a:prstGeom prst="roundRect">
            <a:avLst>
              <a:gd name="adj" fmla="val 2424"/>
            </a:avLst>
          </a:prstGeom>
          <a:solidFill>
            <a:srgbClr val="FDECEF"/>
          </a:solidFill>
          <a:ln w="15875">
            <a:solidFill>
              <a:srgbClr val="E03A5F"/>
            </a:solidFill>
            <a:prstDash val="solid"/>
          </a:ln>
        </p:spPr>
      </p:sp>
      <p:sp>
        <p:nvSpPr>
          <p:cNvPr id="9" name="Text 6"/>
          <p:cNvSpPr txBox="1"/>
          <p:nvPr/>
        </p:nvSpPr>
        <p:spPr>
          <a:xfrm>
            <a:off x="914400" y="1417320"/>
            <a:ext cx="4846320" cy="274320"/>
          </a:xfrm>
          <a:prstGeom prst="rect">
            <a:avLst/>
          </a:prstGeom>
          <a:noFill/>
          <a:ln/>
        </p:spPr>
        <p:txBody>
          <a:bodyPr wrap="square" lIns="0" tIns="0" rIns="0" bIns="0" rtlCol="0" anchor="ctr"/>
          <a:lstStyle/>
          <a:p>
            <a:pPr indent="0" marL="0">
              <a:buNone/>
            </a:pPr>
            <a:r>
              <a:rPr lang="en-US" sz="1500" b="1" dirty="0">
                <a:solidFill>
                  <a:srgbClr val="E03A5F"/>
                </a:solidFill>
                <a:latin typeface="Cambria" pitchFamily="34" charset="0"/>
                <a:ea typeface="Cambria" pitchFamily="34" charset="-122"/>
                <a:cs typeface="Cambria" pitchFamily="34" charset="-120"/>
              </a:rPr>
              <a:t>What a careless answer looks like</a:t>
            </a:r>
            <a:endParaRPr lang="en-US" sz="1500" dirty="0"/>
          </a:p>
        </p:txBody>
      </p:sp>
      <p:sp>
        <p:nvSpPr>
          <p:cNvPr id="10" name="Text 7"/>
          <p:cNvSpPr txBox="1"/>
          <p:nvPr/>
        </p:nvSpPr>
        <p:spPr>
          <a:xfrm>
            <a:off x="914400" y="1783080"/>
            <a:ext cx="310896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a:t>
            </a:r>
            <a:pPr indent="0" marL="0">
              <a:buNone/>
            </a:pPr>
            <a:r>
              <a:rPr lang="en-US" sz="1500" baseline="-40000" dirty="0">
                <a:solidFill>
                  <a:srgbClr val="1E3A44"/>
                </a:solidFill>
                <a:latin typeface="Cambria" pitchFamily="34" charset="0"/>
                <a:ea typeface="Cambria" pitchFamily="34" charset="-122"/>
                <a:cs typeface="Cambria" pitchFamily="34" charset="-120"/>
              </a:rPr>
              <a:t>−1</a:t>
            </a:r>
            <a:pPr indent="0" marL="0">
              <a:buNone/>
            </a:pPr>
            <a:r>
              <a:rPr lang="en-US" sz="1500" baseline="30000" dirty="0">
                <a:solidFill>
                  <a:srgbClr val="1E3A44"/>
                </a:solidFill>
                <a:latin typeface="Cambria" pitchFamily="34" charset="0"/>
                <a:ea typeface="Cambria" pitchFamily="34" charset="-122"/>
                <a:cs typeface="Cambria" pitchFamily="34" charset="-120"/>
              </a:rPr>
              <a:t>1</a:t>
            </a:r>
            <a:pPr indent="0" marL="0">
              <a:buNone/>
            </a:pPr>
            <a:r>
              <a:rPr lang="en-US" sz="1500" dirty="0">
                <a:solidFill>
                  <a:srgbClr val="1E3A44"/>
                </a:solidFill>
                <a:latin typeface="Cambria" pitchFamily="34" charset="0"/>
                <a:ea typeface="Cambria" pitchFamily="34" charset="-122"/>
                <a:cs typeface="Cambria" pitchFamily="34" charset="-120"/>
              </a:rPr>
              <a:t> dx/x</a:t>
            </a:r>
            <a:pPr indent="0" marL="0">
              <a:buNone/>
            </a:pPr>
            <a:r>
              <a:rPr lang="en-US" sz="1500" baseline="30000" dirty="0">
                <a:solidFill>
                  <a:srgbClr val="1E3A44"/>
                </a:solidFill>
                <a:latin typeface="Cambria" pitchFamily="34" charset="0"/>
                <a:ea typeface="Cambria" pitchFamily="34" charset="-122"/>
                <a:cs typeface="Cambria" pitchFamily="34" charset="-120"/>
              </a:rPr>
              <a:t>2</a:t>
            </a:r>
            <a:endParaRPr lang="en-US" sz="1500" dirty="0"/>
          </a:p>
        </p:txBody>
      </p:sp>
      <p:sp>
        <p:nvSpPr>
          <p:cNvPr id="11" name="Text 8"/>
          <p:cNvSpPr txBox="1"/>
          <p:nvPr/>
        </p:nvSpPr>
        <p:spPr>
          <a:xfrm>
            <a:off x="4023360" y="1783080"/>
            <a:ext cx="1737360" cy="411480"/>
          </a:xfrm>
          <a:prstGeom prst="rect">
            <a:avLst/>
          </a:prstGeom>
          <a:noFill/>
          <a:ln/>
        </p:spPr>
        <p:txBody>
          <a:bodyPr wrap="square" lIns="0" tIns="0" rIns="0" bIns="0" rtlCol="0" anchor="ctr"/>
          <a:lstStyle/>
          <a:p>
            <a:pPr indent="0" marL="0">
              <a:buNone/>
            </a:pPr>
            <a:endParaRPr lang="en-US" sz="1050" dirty="0"/>
          </a:p>
        </p:txBody>
      </p:sp>
      <p:sp>
        <p:nvSpPr>
          <p:cNvPr id="12" name="Text 9"/>
          <p:cNvSpPr txBox="1"/>
          <p:nvPr/>
        </p:nvSpPr>
        <p:spPr>
          <a:xfrm>
            <a:off x="914400" y="2258568"/>
            <a:ext cx="310896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 − 1/x ]</a:t>
            </a:r>
            <a:pPr indent="0" marL="0">
              <a:buNone/>
            </a:pPr>
            <a:r>
              <a:rPr lang="en-US" sz="1500" baseline="-40000" dirty="0">
                <a:solidFill>
                  <a:srgbClr val="1E3A44"/>
                </a:solidFill>
                <a:latin typeface="Cambria" pitchFamily="34" charset="0"/>
                <a:ea typeface="Cambria" pitchFamily="34" charset="-122"/>
                <a:cs typeface="Cambria" pitchFamily="34" charset="-120"/>
              </a:rPr>
              <a:t>−1</a:t>
            </a:r>
            <a:pPr indent="0" marL="0">
              <a:buNone/>
            </a:pPr>
            <a:r>
              <a:rPr lang="en-US" sz="1500" baseline="30000" dirty="0">
                <a:solidFill>
                  <a:srgbClr val="1E3A44"/>
                </a:solidFill>
                <a:latin typeface="Cambria" pitchFamily="34" charset="0"/>
                <a:ea typeface="Cambria" pitchFamily="34" charset="-122"/>
                <a:cs typeface="Cambria" pitchFamily="34" charset="-120"/>
              </a:rPr>
              <a:t>1</a:t>
            </a:r>
            <a:endParaRPr lang="en-US" sz="1500" dirty="0"/>
          </a:p>
        </p:txBody>
      </p:sp>
      <p:sp>
        <p:nvSpPr>
          <p:cNvPr id="13" name="Text 10"/>
          <p:cNvSpPr txBox="1"/>
          <p:nvPr/>
        </p:nvSpPr>
        <p:spPr>
          <a:xfrm>
            <a:off x="4023360" y="2258568"/>
            <a:ext cx="1737360" cy="411480"/>
          </a:xfrm>
          <a:prstGeom prst="rect">
            <a:avLst/>
          </a:prstGeom>
          <a:noFill/>
          <a:ln/>
        </p:spPr>
        <p:txBody>
          <a:bodyPr wrap="square" lIns="0" tIns="0" rIns="0" bIns="0" rtlCol="0" anchor="ctr"/>
          <a:lstStyle/>
          <a:p>
            <a:pPr indent="0" marL="0">
              <a:buNone/>
            </a:pPr>
            <a:r>
              <a:rPr lang="en-US" sz="1050" i="1" dirty="0">
                <a:solidFill>
                  <a:srgbClr val="6C8089"/>
                </a:solidFill>
                <a:latin typeface="Calibri" pitchFamily="34" charset="0"/>
                <a:ea typeface="Calibri" pitchFamily="34" charset="-122"/>
                <a:cs typeface="Calibri" pitchFamily="34" charset="-120"/>
              </a:rPr>
              <a:t>antiderivative</a:t>
            </a:r>
            <a:endParaRPr lang="en-US" sz="1050" dirty="0"/>
          </a:p>
        </p:txBody>
      </p:sp>
      <p:sp>
        <p:nvSpPr>
          <p:cNvPr id="14" name="Text 11"/>
          <p:cNvSpPr txBox="1"/>
          <p:nvPr/>
        </p:nvSpPr>
        <p:spPr>
          <a:xfrm>
            <a:off x="914400" y="2734056"/>
            <a:ext cx="310896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(− 1)  −  (+ 1)</a:t>
            </a:r>
            <a:endParaRPr lang="en-US" sz="1500" dirty="0"/>
          </a:p>
        </p:txBody>
      </p:sp>
      <p:sp>
        <p:nvSpPr>
          <p:cNvPr id="15" name="Text 12"/>
          <p:cNvSpPr txBox="1"/>
          <p:nvPr/>
        </p:nvSpPr>
        <p:spPr>
          <a:xfrm>
            <a:off x="4023360" y="2734056"/>
            <a:ext cx="1737360" cy="411480"/>
          </a:xfrm>
          <a:prstGeom prst="rect">
            <a:avLst/>
          </a:prstGeom>
          <a:noFill/>
          <a:ln/>
        </p:spPr>
        <p:txBody>
          <a:bodyPr wrap="square" lIns="0" tIns="0" rIns="0" bIns="0" rtlCol="0" anchor="ctr"/>
          <a:lstStyle/>
          <a:p>
            <a:pPr indent="0" marL="0">
              <a:buNone/>
            </a:pPr>
            <a:r>
              <a:rPr lang="en-US" sz="1050" i="1" dirty="0">
                <a:solidFill>
                  <a:srgbClr val="6C8089"/>
                </a:solidFill>
                <a:latin typeface="Calibri" pitchFamily="34" charset="0"/>
                <a:ea typeface="Calibri" pitchFamily="34" charset="-122"/>
                <a:cs typeface="Calibri" pitchFamily="34" charset="-120"/>
              </a:rPr>
              <a:t>top minus bottom</a:t>
            </a:r>
            <a:endParaRPr lang="en-US" sz="1050" dirty="0"/>
          </a:p>
        </p:txBody>
      </p:sp>
      <p:sp>
        <p:nvSpPr>
          <p:cNvPr id="16" name="Text 13"/>
          <p:cNvSpPr txBox="1"/>
          <p:nvPr/>
        </p:nvSpPr>
        <p:spPr>
          <a:xfrm>
            <a:off x="914400" y="3209544"/>
            <a:ext cx="3108960" cy="411480"/>
          </a:xfrm>
          <a:prstGeom prst="rect">
            <a:avLst/>
          </a:prstGeom>
          <a:noFill/>
          <a:ln/>
        </p:spPr>
        <p:txBody>
          <a:bodyPr wrap="square" lIns="0" tIns="0" rIns="0" bIns="0" rtlCol="0" anchor="ctr"/>
          <a:lstStyle/>
          <a:p>
            <a:pPr indent="0" marL="0">
              <a:buNone/>
            </a:pPr>
            <a:r>
              <a:rPr lang="en-US" sz="1500" b="1" dirty="0">
                <a:solidFill>
                  <a:srgbClr val="E03A5F"/>
                </a:solidFill>
                <a:latin typeface="Cambria" pitchFamily="34" charset="0"/>
                <a:ea typeface="Cambria" pitchFamily="34" charset="-122"/>
                <a:cs typeface="Cambria" pitchFamily="34" charset="-120"/>
              </a:rPr>
              <a:t>=  − 2</a:t>
            </a:r>
            <a:endParaRPr lang="en-US" sz="1500" dirty="0"/>
          </a:p>
        </p:txBody>
      </p:sp>
      <p:sp>
        <p:nvSpPr>
          <p:cNvPr id="17" name="Text 14"/>
          <p:cNvSpPr txBox="1"/>
          <p:nvPr/>
        </p:nvSpPr>
        <p:spPr>
          <a:xfrm>
            <a:off x="4023360" y="3209544"/>
            <a:ext cx="1737360" cy="411480"/>
          </a:xfrm>
          <a:prstGeom prst="rect">
            <a:avLst/>
          </a:prstGeom>
          <a:noFill/>
          <a:ln/>
        </p:spPr>
        <p:txBody>
          <a:bodyPr wrap="square" lIns="0" tIns="0" rIns="0" bIns="0" rtlCol="0" anchor="ctr"/>
          <a:lstStyle/>
          <a:p>
            <a:pPr indent="0" marL="0">
              <a:buNone/>
            </a:pPr>
            <a:r>
              <a:rPr lang="en-US" sz="1050" i="1" dirty="0">
                <a:solidFill>
                  <a:srgbClr val="6C8089"/>
                </a:solidFill>
                <a:latin typeface="Calibri" pitchFamily="34" charset="0"/>
                <a:ea typeface="Calibri" pitchFamily="34" charset="-122"/>
                <a:cs typeface="Calibri" pitchFamily="34" charset="-120"/>
              </a:rPr>
              <a:t>an impossible answer</a:t>
            </a:r>
            <a:endParaRPr lang="en-US" sz="1050" dirty="0"/>
          </a:p>
        </p:txBody>
      </p:sp>
      <p:sp>
        <p:nvSpPr>
          <p:cNvPr id="18" name="Text 15"/>
          <p:cNvSpPr txBox="1"/>
          <p:nvPr/>
        </p:nvSpPr>
        <p:spPr>
          <a:xfrm>
            <a:off x="914400" y="3730752"/>
            <a:ext cx="4846320" cy="502920"/>
          </a:xfrm>
          <a:prstGeom prst="rect">
            <a:avLst/>
          </a:prstGeom>
          <a:noFill/>
          <a:ln/>
        </p:spPr>
        <p:txBody>
          <a:bodyPr wrap="square" lIns="0" tIns="0" rIns="0" bIns="0" rtlCol="0" anchor="ctr"/>
          <a:lstStyle/>
          <a:p>
            <a:pPr indent="0" marL="0">
              <a:buNone/>
            </a:pPr>
            <a:r>
              <a:rPr lang="en-US" sz="1250" i="1" dirty="0">
                <a:solidFill>
                  <a:srgbClr val="1E3A44"/>
                </a:solidFill>
                <a:latin typeface="Calibri" pitchFamily="34" charset="0"/>
                <a:ea typeface="Calibri" pitchFamily="34" charset="-122"/>
                <a:cs typeface="Calibri" pitchFamily="34" charset="-120"/>
              </a:rPr>
              <a:t>But 1/x² &gt; 0 everywhere it is defined, so the integral cannot be negative. The answer is not slightly wrong — it is impossible.</a:t>
            </a:r>
            <a:endParaRPr lang="en-US" sz="1250" dirty="0"/>
          </a:p>
        </p:txBody>
      </p:sp>
      <p:sp>
        <p:nvSpPr>
          <p:cNvPr id="19" name="Shape 16"/>
          <p:cNvSpPr/>
          <p:nvPr/>
        </p:nvSpPr>
        <p:spPr>
          <a:xfrm>
            <a:off x="6172200" y="1325880"/>
            <a:ext cx="5349240" cy="3017520"/>
          </a:xfrm>
          <a:prstGeom prst="roundRect">
            <a:avLst>
              <a:gd name="adj" fmla="val 2424"/>
            </a:avLst>
          </a:prstGeom>
          <a:solidFill>
            <a:srgbClr val="E7F4EC"/>
          </a:solidFill>
          <a:ln w="12700">
            <a:solidFill>
              <a:srgbClr val="E7F4EC"/>
            </a:solidFill>
            <a:prstDash val="solid"/>
          </a:ln>
        </p:spPr>
      </p:sp>
      <p:sp>
        <p:nvSpPr>
          <p:cNvPr id="20" name="Text 17"/>
          <p:cNvSpPr txBox="1"/>
          <p:nvPr/>
        </p:nvSpPr>
        <p:spPr>
          <a:xfrm>
            <a:off x="6446520" y="1417320"/>
            <a:ext cx="4846320" cy="274320"/>
          </a:xfrm>
          <a:prstGeom prst="rect">
            <a:avLst/>
          </a:prstGeom>
          <a:noFill/>
          <a:ln/>
        </p:spPr>
        <p:txBody>
          <a:bodyPr wrap="square" lIns="0" tIns="0" rIns="0" bIns="0" rtlCol="0" anchor="ctr"/>
          <a:lstStyle/>
          <a:p>
            <a:pPr indent="0" marL="0">
              <a:buNone/>
            </a:pPr>
            <a:r>
              <a:rPr lang="en-US" sz="1500" b="1" dirty="0">
                <a:solidFill>
                  <a:srgbClr val="2E7D4F"/>
                </a:solidFill>
                <a:latin typeface="Cambria" pitchFamily="34" charset="0"/>
                <a:ea typeface="Cambria" pitchFamily="34" charset="-122"/>
                <a:cs typeface="Cambria" pitchFamily="34" charset="-120"/>
              </a:rPr>
              <a:t>What you must do instead</a:t>
            </a:r>
            <a:endParaRPr lang="en-US" sz="1500" dirty="0"/>
          </a:p>
        </p:txBody>
      </p:sp>
      <p:sp>
        <p:nvSpPr>
          <p:cNvPr id="21" name="Text 18"/>
          <p:cNvSpPr txBox="1"/>
          <p:nvPr/>
        </p:nvSpPr>
        <p:spPr>
          <a:xfrm>
            <a:off x="6446520" y="1737360"/>
            <a:ext cx="4846320" cy="256032"/>
          </a:xfrm>
          <a:prstGeom prst="rect">
            <a:avLst/>
          </a:prstGeom>
          <a:noFill/>
          <a:ln/>
        </p:spPr>
        <p:txBody>
          <a:bodyPr wrap="square" lIns="0" tIns="0" rIns="0" bIns="0" rtlCol="0" anchor="ctr"/>
          <a:lstStyle/>
          <a:p>
            <a:pPr indent="0" marL="0">
              <a:buNone/>
            </a:pPr>
            <a:r>
              <a:rPr lang="en-US" sz="1200" dirty="0">
                <a:solidFill>
                  <a:srgbClr val="1E3A44"/>
                </a:solidFill>
                <a:latin typeface="Calibri" pitchFamily="34" charset="0"/>
                <a:ea typeface="Calibri" pitchFamily="34" charset="-122"/>
                <a:cs typeface="Calibri" pitchFamily="34" charset="-120"/>
              </a:rPr>
              <a:t>Step 1   1/x² blows up at x = 0,  and  −1 &lt; 0 &lt; 1</a:t>
            </a:r>
            <a:endParaRPr lang="en-US" sz="1200" dirty="0"/>
          </a:p>
        </p:txBody>
      </p:sp>
      <p:sp>
        <p:nvSpPr>
          <p:cNvPr id="22" name="Text 19"/>
          <p:cNvSpPr txBox="1"/>
          <p:nvPr/>
        </p:nvSpPr>
        <p:spPr>
          <a:xfrm>
            <a:off x="6446520" y="2011680"/>
            <a:ext cx="4846320" cy="237744"/>
          </a:xfrm>
          <a:prstGeom prst="rect">
            <a:avLst/>
          </a:prstGeom>
          <a:noFill/>
          <a:ln/>
        </p:spPr>
        <p:txBody>
          <a:bodyPr wrap="square" lIns="0" tIns="0" rIns="0" bIns="0" rtlCol="0" anchor="ctr"/>
          <a:lstStyle/>
          <a:p>
            <a:pPr indent="0" marL="0">
              <a:buNone/>
            </a:pPr>
            <a:r>
              <a:rPr lang="en-US" sz="1150" i="1" dirty="0">
                <a:solidFill>
                  <a:srgbClr val="2E7D4F"/>
                </a:solidFill>
                <a:latin typeface="Calibri" pitchFamily="34" charset="0"/>
                <a:ea typeface="Calibri" pitchFamily="34" charset="-122"/>
                <a:cs typeface="Calibri" pitchFamily="34" charset="-120"/>
              </a:rPr>
              <a:t>Step 2   split there, integrand and all</a:t>
            </a:r>
            <a:endParaRPr lang="en-US" sz="1150" dirty="0"/>
          </a:p>
        </p:txBody>
      </p:sp>
      <p:sp>
        <p:nvSpPr>
          <p:cNvPr id="23" name="Text 20"/>
          <p:cNvSpPr txBox="1"/>
          <p:nvPr/>
        </p:nvSpPr>
        <p:spPr>
          <a:xfrm>
            <a:off x="6446520" y="2231136"/>
            <a:ext cx="4846320" cy="329184"/>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a:t>
            </a:r>
            <a:pPr indent="0" marL="0">
              <a:buNone/>
            </a:pPr>
            <a:r>
              <a:rPr lang="en-US" sz="1250" baseline="-40000" dirty="0">
                <a:solidFill>
                  <a:srgbClr val="1E3A44"/>
                </a:solidFill>
                <a:latin typeface="Cambria" pitchFamily="34" charset="0"/>
                <a:ea typeface="Cambria" pitchFamily="34" charset="-122"/>
                <a:cs typeface="Cambria" pitchFamily="34" charset="-120"/>
              </a:rPr>
              <a:t>−1</a:t>
            </a:r>
            <a:pPr indent="0" marL="0">
              <a:buNone/>
            </a:pPr>
            <a:r>
              <a:rPr lang="en-US" sz="1250" baseline="30000" dirty="0">
                <a:solidFill>
                  <a:srgbClr val="1E3A44"/>
                </a:solidFill>
                <a:latin typeface="Cambria" pitchFamily="34" charset="0"/>
                <a:ea typeface="Cambria" pitchFamily="34" charset="-122"/>
                <a:cs typeface="Cambria" pitchFamily="34" charset="-120"/>
              </a:rPr>
              <a:t>1</a:t>
            </a:r>
            <a:pPr indent="0" marL="0">
              <a:buNone/>
            </a:pPr>
            <a:r>
              <a:rPr lang="en-US" sz="1250" dirty="0">
                <a:solidFill>
                  <a:srgbClr val="1E3A44"/>
                </a:solidFill>
                <a:latin typeface="Cambria" pitchFamily="34" charset="0"/>
                <a:ea typeface="Cambria" pitchFamily="34" charset="-122"/>
                <a:cs typeface="Cambria" pitchFamily="34" charset="-120"/>
              </a:rPr>
              <a:t> dx/x</a:t>
            </a:r>
            <a:pPr indent="0" marL="0">
              <a:buNone/>
            </a:pPr>
            <a:r>
              <a:rPr lang="en-US" sz="1250" baseline="30000" dirty="0">
                <a:solidFill>
                  <a:srgbClr val="1E3A44"/>
                </a:solidFill>
                <a:latin typeface="Cambria" pitchFamily="34" charset="0"/>
                <a:ea typeface="Cambria" pitchFamily="34" charset="-122"/>
                <a:cs typeface="Cambria" pitchFamily="34" charset="-120"/>
              </a:rPr>
              <a:t>2</a:t>
            </a:r>
            <a:pPr indent="0" marL="0">
              <a:buNone/>
            </a:pPr>
            <a:r>
              <a:rPr lang="en-US" sz="1250" dirty="0">
                <a:solidFill>
                  <a:srgbClr val="1E3A44"/>
                </a:solidFill>
                <a:latin typeface="Cambria" pitchFamily="34" charset="0"/>
                <a:ea typeface="Cambria" pitchFamily="34" charset="-122"/>
                <a:cs typeface="Cambria" pitchFamily="34" charset="-120"/>
              </a:rPr>
              <a:t>  =  ∫</a:t>
            </a:r>
            <a:pPr indent="0" marL="0">
              <a:buNone/>
            </a:pPr>
            <a:r>
              <a:rPr lang="en-US" sz="1250" baseline="-40000" dirty="0">
                <a:solidFill>
                  <a:srgbClr val="1E3A44"/>
                </a:solidFill>
                <a:latin typeface="Cambria" pitchFamily="34" charset="0"/>
                <a:ea typeface="Cambria" pitchFamily="34" charset="-122"/>
                <a:cs typeface="Cambria" pitchFamily="34" charset="-120"/>
              </a:rPr>
              <a:t>−1</a:t>
            </a:r>
            <a:pPr indent="0" marL="0">
              <a:buNone/>
            </a:pPr>
            <a:r>
              <a:rPr lang="en-US" sz="1250" baseline="30000" dirty="0">
                <a:solidFill>
                  <a:srgbClr val="1E3A44"/>
                </a:solidFill>
                <a:latin typeface="Cambria" pitchFamily="34" charset="0"/>
                <a:ea typeface="Cambria" pitchFamily="34" charset="-122"/>
                <a:cs typeface="Cambria" pitchFamily="34" charset="-120"/>
              </a:rPr>
              <a:t>0</a:t>
            </a:r>
            <a:pPr indent="0" marL="0">
              <a:buNone/>
            </a:pPr>
            <a:r>
              <a:rPr lang="en-US" sz="1250" dirty="0">
                <a:solidFill>
                  <a:srgbClr val="1E3A44"/>
                </a:solidFill>
                <a:latin typeface="Cambria" pitchFamily="34" charset="0"/>
                <a:ea typeface="Cambria" pitchFamily="34" charset="-122"/>
                <a:cs typeface="Cambria" pitchFamily="34" charset="-120"/>
              </a:rPr>
              <a:t> dx/x</a:t>
            </a:r>
            <a:pPr indent="0" marL="0">
              <a:buNone/>
            </a:pPr>
            <a:r>
              <a:rPr lang="en-US" sz="1250" baseline="30000" dirty="0">
                <a:solidFill>
                  <a:srgbClr val="1E3A44"/>
                </a:solidFill>
                <a:latin typeface="Cambria" pitchFamily="34" charset="0"/>
                <a:ea typeface="Cambria" pitchFamily="34" charset="-122"/>
                <a:cs typeface="Cambria" pitchFamily="34" charset="-120"/>
              </a:rPr>
              <a:t>2</a:t>
            </a:r>
            <a:pPr indent="0" marL="0">
              <a:buNone/>
            </a:pPr>
            <a:r>
              <a:rPr lang="en-US" sz="1250" dirty="0">
                <a:solidFill>
                  <a:srgbClr val="1E3A44"/>
                </a:solidFill>
                <a:latin typeface="Cambria" pitchFamily="34" charset="0"/>
                <a:ea typeface="Cambria" pitchFamily="34" charset="-122"/>
                <a:cs typeface="Cambria" pitchFamily="34" charset="-120"/>
              </a:rPr>
              <a:t>  +  ∫</a:t>
            </a:r>
            <a:pPr indent="0" marL="0">
              <a:buNone/>
            </a:pPr>
            <a:r>
              <a:rPr lang="en-US" sz="1250" baseline="-40000" dirty="0">
                <a:solidFill>
                  <a:srgbClr val="1E3A44"/>
                </a:solidFill>
                <a:latin typeface="Cambria" pitchFamily="34" charset="0"/>
                <a:ea typeface="Cambria" pitchFamily="34" charset="-122"/>
                <a:cs typeface="Cambria" pitchFamily="34" charset="-120"/>
              </a:rPr>
              <a:t>0</a:t>
            </a:r>
            <a:pPr indent="0" marL="0">
              <a:buNone/>
            </a:pPr>
            <a:r>
              <a:rPr lang="en-US" sz="1250" baseline="30000" dirty="0">
                <a:solidFill>
                  <a:srgbClr val="1E3A44"/>
                </a:solidFill>
                <a:latin typeface="Cambria" pitchFamily="34" charset="0"/>
                <a:ea typeface="Cambria" pitchFamily="34" charset="-122"/>
                <a:cs typeface="Cambria" pitchFamily="34" charset="-120"/>
              </a:rPr>
              <a:t>1</a:t>
            </a:r>
            <a:pPr indent="0" marL="0">
              <a:buNone/>
            </a:pPr>
            <a:r>
              <a:rPr lang="en-US" sz="1250" dirty="0">
                <a:solidFill>
                  <a:srgbClr val="1E3A44"/>
                </a:solidFill>
                <a:latin typeface="Cambria" pitchFamily="34" charset="0"/>
                <a:ea typeface="Cambria" pitchFamily="34" charset="-122"/>
                <a:cs typeface="Cambria" pitchFamily="34" charset="-120"/>
              </a:rPr>
              <a:t> dx/x</a:t>
            </a:r>
            <a:pPr indent="0" marL="0">
              <a:buNone/>
            </a:pPr>
            <a:r>
              <a:rPr lang="en-US" sz="1250" baseline="30000" dirty="0">
                <a:solidFill>
                  <a:srgbClr val="1E3A44"/>
                </a:solidFill>
                <a:latin typeface="Cambria" pitchFamily="34" charset="0"/>
                <a:ea typeface="Cambria" pitchFamily="34" charset="-122"/>
                <a:cs typeface="Cambria" pitchFamily="34" charset="-120"/>
              </a:rPr>
              <a:t>2</a:t>
            </a:r>
            <a:endParaRPr lang="en-US" sz="1250" dirty="0"/>
          </a:p>
        </p:txBody>
      </p:sp>
      <p:sp>
        <p:nvSpPr>
          <p:cNvPr id="24" name="Text 21"/>
          <p:cNvSpPr txBox="1"/>
          <p:nvPr/>
        </p:nvSpPr>
        <p:spPr>
          <a:xfrm>
            <a:off x="6446520" y="2596896"/>
            <a:ext cx="4846320" cy="237744"/>
          </a:xfrm>
          <a:prstGeom prst="rect">
            <a:avLst/>
          </a:prstGeom>
          <a:noFill/>
          <a:ln/>
        </p:spPr>
        <p:txBody>
          <a:bodyPr wrap="square" lIns="0" tIns="0" rIns="0" bIns="0" rtlCol="0" anchor="ctr"/>
          <a:lstStyle/>
          <a:p>
            <a:pPr indent="0" marL="0">
              <a:buNone/>
            </a:pPr>
            <a:r>
              <a:rPr lang="en-US" sz="1150" i="1" dirty="0">
                <a:solidFill>
                  <a:srgbClr val="2E7D4F"/>
                </a:solidFill>
                <a:latin typeface="Calibri" pitchFamily="34" charset="0"/>
                <a:ea typeface="Calibri" pitchFamily="34" charset="-122"/>
                <a:cs typeface="Calibri" pitchFamily="34" charset="-120"/>
              </a:rPr>
              <a:t>Step 3   take the right piece — bad point is now the lower limit</a:t>
            </a:r>
            <a:endParaRPr lang="en-US" sz="1150" dirty="0"/>
          </a:p>
        </p:txBody>
      </p:sp>
      <p:sp>
        <p:nvSpPr>
          <p:cNvPr id="25" name="Text 22"/>
          <p:cNvSpPr txBox="1"/>
          <p:nvPr/>
        </p:nvSpPr>
        <p:spPr>
          <a:xfrm>
            <a:off x="6446520" y="2816352"/>
            <a:ext cx="4846320" cy="329184"/>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a:t>
            </a:r>
            <a:pPr indent="0" marL="0">
              <a:buNone/>
            </a:pPr>
            <a:r>
              <a:rPr lang="en-US" sz="1250" baseline="-40000" dirty="0">
                <a:solidFill>
                  <a:srgbClr val="1E3A44"/>
                </a:solidFill>
                <a:latin typeface="Cambria" pitchFamily="34" charset="0"/>
                <a:ea typeface="Cambria" pitchFamily="34" charset="-122"/>
                <a:cs typeface="Cambria" pitchFamily="34" charset="-120"/>
              </a:rPr>
              <a:t>0</a:t>
            </a:r>
            <a:pPr indent="0" marL="0">
              <a:buNone/>
            </a:pPr>
            <a:r>
              <a:rPr lang="en-US" sz="1250" baseline="30000" dirty="0">
                <a:solidFill>
                  <a:srgbClr val="1E3A44"/>
                </a:solidFill>
                <a:latin typeface="Cambria" pitchFamily="34" charset="0"/>
                <a:ea typeface="Cambria" pitchFamily="34" charset="-122"/>
                <a:cs typeface="Cambria" pitchFamily="34" charset="-120"/>
              </a:rPr>
              <a:t>1</a:t>
            </a:r>
            <a:pPr indent="0" marL="0">
              <a:buNone/>
            </a:pPr>
            <a:r>
              <a:rPr lang="en-US" sz="1250" dirty="0">
                <a:solidFill>
                  <a:srgbClr val="1E3A44"/>
                </a:solidFill>
                <a:latin typeface="Cambria" pitchFamily="34" charset="0"/>
                <a:ea typeface="Cambria" pitchFamily="34" charset="-122"/>
                <a:cs typeface="Cambria" pitchFamily="34" charset="-120"/>
              </a:rPr>
              <a:t> dx/x</a:t>
            </a:r>
            <a:pPr indent="0" marL="0">
              <a:buNone/>
            </a:pPr>
            <a:r>
              <a:rPr lang="en-US" sz="1250" baseline="30000" dirty="0">
                <a:solidFill>
                  <a:srgbClr val="1E3A44"/>
                </a:solidFill>
                <a:latin typeface="Cambria" pitchFamily="34" charset="0"/>
                <a:ea typeface="Cambria" pitchFamily="34" charset="-122"/>
                <a:cs typeface="Cambria" pitchFamily="34" charset="-120"/>
              </a:rPr>
              <a:t>2</a:t>
            </a:r>
            <a:pPr indent="0" marL="0">
              <a:buNone/>
            </a:pPr>
            <a:r>
              <a:rPr lang="en-US" sz="1250" dirty="0">
                <a:solidFill>
                  <a:srgbClr val="1E3A44"/>
                </a:solidFill>
                <a:latin typeface="Cambria" pitchFamily="34" charset="0"/>
                <a:ea typeface="Cambria" pitchFamily="34" charset="-122"/>
                <a:cs typeface="Cambria" pitchFamily="34" charset="-120"/>
              </a:rPr>
              <a:t>   =   lim</a:t>
            </a:r>
            <a:pPr indent="0" marL="0">
              <a:buNone/>
            </a:pPr>
            <a:r>
              <a:rPr lang="en-US" sz="1250" baseline="-40000" dirty="0">
                <a:solidFill>
                  <a:srgbClr val="1E3A44"/>
                </a:solidFill>
                <a:latin typeface="Cambria" pitchFamily="34" charset="0"/>
                <a:ea typeface="Cambria" pitchFamily="34" charset="-122"/>
                <a:cs typeface="Cambria" pitchFamily="34" charset="-120"/>
              </a:rPr>
              <a:t>c→0⁺</a:t>
            </a:r>
            <a:pPr indent="0" marL="0">
              <a:buNone/>
            </a:pPr>
            <a:r>
              <a:rPr lang="en-US" sz="1250" dirty="0">
                <a:solidFill>
                  <a:srgbClr val="1E3A44"/>
                </a:solidFill>
                <a:latin typeface="Cambria" pitchFamily="34" charset="0"/>
                <a:ea typeface="Cambria" pitchFamily="34" charset="-122"/>
                <a:cs typeface="Cambria" pitchFamily="34" charset="-120"/>
              </a:rPr>
              <a:t> ∫</a:t>
            </a:r>
            <a:pPr indent="0" marL="0">
              <a:buNone/>
            </a:pPr>
            <a:r>
              <a:rPr lang="en-US" sz="1250" baseline="-40000" dirty="0">
                <a:solidFill>
                  <a:srgbClr val="1E3A44"/>
                </a:solidFill>
                <a:latin typeface="Cambria" pitchFamily="34" charset="0"/>
                <a:ea typeface="Cambria" pitchFamily="34" charset="-122"/>
                <a:cs typeface="Cambria" pitchFamily="34" charset="-120"/>
              </a:rPr>
              <a:t>c</a:t>
            </a:r>
            <a:pPr indent="0" marL="0">
              <a:buNone/>
            </a:pPr>
            <a:r>
              <a:rPr lang="en-US" sz="1250" baseline="30000" dirty="0">
                <a:solidFill>
                  <a:srgbClr val="1E3A44"/>
                </a:solidFill>
                <a:latin typeface="Cambria" pitchFamily="34" charset="0"/>
                <a:ea typeface="Cambria" pitchFamily="34" charset="-122"/>
                <a:cs typeface="Cambria" pitchFamily="34" charset="-120"/>
              </a:rPr>
              <a:t>1</a:t>
            </a:r>
            <a:pPr indent="0" marL="0">
              <a:buNone/>
            </a:pPr>
            <a:r>
              <a:rPr lang="en-US" sz="1250" dirty="0">
                <a:solidFill>
                  <a:srgbClr val="1E3A44"/>
                </a:solidFill>
                <a:latin typeface="Cambria" pitchFamily="34" charset="0"/>
                <a:ea typeface="Cambria" pitchFamily="34" charset="-122"/>
                <a:cs typeface="Cambria" pitchFamily="34" charset="-120"/>
              </a:rPr>
              <a:t> x</a:t>
            </a:r>
            <a:pPr indent="0" marL="0">
              <a:buNone/>
            </a:pPr>
            <a:r>
              <a:rPr lang="en-US" sz="1250" baseline="30000" dirty="0">
                <a:solidFill>
                  <a:srgbClr val="1E3A44"/>
                </a:solidFill>
                <a:latin typeface="Cambria" pitchFamily="34" charset="0"/>
                <a:ea typeface="Cambria" pitchFamily="34" charset="-122"/>
                <a:cs typeface="Cambria" pitchFamily="34" charset="-120"/>
              </a:rPr>
              <a:t>−2</a:t>
            </a:r>
            <a:pPr indent="0" marL="0">
              <a:buNone/>
            </a:pPr>
            <a:r>
              <a:rPr lang="en-US" sz="1250" dirty="0">
                <a:solidFill>
                  <a:srgbClr val="1E3A44"/>
                </a:solidFill>
                <a:latin typeface="Cambria" pitchFamily="34" charset="0"/>
                <a:ea typeface="Cambria" pitchFamily="34" charset="-122"/>
                <a:cs typeface="Cambria" pitchFamily="34" charset="-120"/>
              </a:rPr>
              <a:t> dx</a:t>
            </a:r>
            <a:endParaRPr lang="en-US" sz="1250" dirty="0"/>
          </a:p>
        </p:txBody>
      </p:sp>
      <p:sp>
        <p:nvSpPr>
          <p:cNvPr id="26" name="Text 23"/>
          <p:cNvSpPr txBox="1"/>
          <p:nvPr/>
        </p:nvSpPr>
        <p:spPr>
          <a:xfrm>
            <a:off x="6446520" y="3182112"/>
            <a:ext cx="4846320" cy="329184"/>
          </a:xfrm>
          <a:prstGeom prst="rect">
            <a:avLst/>
          </a:prstGeom>
          <a:noFill/>
          <a:ln/>
        </p:spPr>
        <p:txBody>
          <a:bodyPr wrap="square" lIns="0" tIns="0" rIns="0" bIns="0" rtlCol="0" anchor="ctr"/>
          <a:lstStyle/>
          <a:p>
            <a:pPr indent="0" marL="0">
              <a:buNone/>
            </a:pPr>
            <a:r>
              <a:rPr lang="en-US" sz="1250" dirty="0">
                <a:solidFill>
                  <a:srgbClr val="1E3A44"/>
                </a:solidFill>
                <a:latin typeface="Cambria" pitchFamily="34" charset="0"/>
                <a:ea typeface="Cambria" pitchFamily="34" charset="-122"/>
                <a:cs typeface="Cambria" pitchFamily="34" charset="-120"/>
              </a:rPr>
              <a:t>=   lim</a:t>
            </a:r>
            <a:pPr indent="0" marL="0">
              <a:buNone/>
            </a:pPr>
            <a:r>
              <a:rPr lang="en-US" sz="1250" baseline="-40000" dirty="0">
                <a:solidFill>
                  <a:srgbClr val="1E3A44"/>
                </a:solidFill>
                <a:latin typeface="Cambria" pitchFamily="34" charset="0"/>
                <a:ea typeface="Cambria" pitchFamily="34" charset="-122"/>
                <a:cs typeface="Cambria" pitchFamily="34" charset="-120"/>
              </a:rPr>
              <a:t>c→0⁺</a:t>
            </a:r>
            <a:pPr indent="0" marL="0">
              <a:buNone/>
            </a:pPr>
            <a:r>
              <a:rPr lang="en-US" sz="1250" dirty="0">
                <a:solidFill>
                  <a:srgbClr val="1E3A44"/>
                </a:solidFill>
                <a:latin typeface="Cambria" pitchFamily="34" charset="0"/>
                <a:ea typeface="Cambria" pitchFamily="34" charset="-122"/>
                <a:cs typeface="Cambria" pitchFamily="34" charset="-120"/>
              </a:rPr>
              <a:t> [ − 1/x ]</a:t>
            </a:r>
            <a:pPr indent="0" marL="0">
              <a:buNone/>
            </a:pPr>
            <a:r>
              <a:rPr lang="en-US" sz="1250" baseline="-40000" dirty="0">
                <a:solidFill>
                  <a:srgbClr val="1E3A44"/>
                </a:solidFill>
                <a:latin typeface="Cambria" pitchFamily="34" charset="0"/>
                <a:ea typeface="Cambria" pitchFamily="34" charset="-122"/>
                <a:cs typeface="Cambria" pitchFamily="34" charset="-120"/>
              </a:rPr>
              <a:t>c</a:t>
            </a:r>
            <a:pPr indent="0" marL="0">
              <a:buNone/>
            </a:pPr>
            <a:r>
              <a:rPr lang="en-US" sz="1250" baseline="30000" dirty="0">
                <a:solidFill>
                  <a:srgbClr val="1E3A44"/>
                </a:solidFill>
                <a:latin typeface="Cambria" pitchFamily="34" charset="0"/>
                <a:ea typeface="Cambria" pitchFamily="34" charset="-122"/>
                <a:cs typeface="Cambria" pitchFamily="34" charset="-120"/>
              </a:rPr>
              <a:t>1</a:t>
            </a:r>
            <a:endParaRPr lang="en-US" sz="1250" dirty="0"/>
          </a:p>
        </p:txBody>
      </p:sp>
      <p:sp>
        <p:nvSpPr>
          <p:cNvPr id="27" name="Text 24"/>
          <p:cNvSpPr txBox="1"/>
          <p:nvPr/>
        </p:nvSpPr>
        <p:spPr>
          <a:xfrm>
            <a:off x="6446520" y="3547872"/>
            <a:ext cx="4846320" cy="329184"/>
          </a:xfrm>
          <a:prstGeom prst="rect">
            <a:avLst/>
          </a:prstGeom>
          <a:noFill/>
          <a:ln/>
        </p:spPr>
        <p:txBody>
          <a:bodyPr wrap="square" lIns="0" tIns="0" rIns="0" bIns="0" rtlCol="0" anchor="ctr"/>
          <a:lstStyle/>
          <a:p>
            <a:pPr indent="0" marL="0">
              <a:buNone/>
            </a:pPr>
            <a:r>
              <a:rPr lang="en-US" sz="1250" b="1" dirty="0">
                <a:solidFill>
                  <a:srgbClr val="2E7D4F"/>
                </a:solidFill>
                <a:latin typeface="Cambria" pitchFamily="34" charset="0"/>
                <a:ea typeface="Cambria" pitchFamily="34" charset="-122"/>
                <a:cs typeface="Cambria" pitchFamily="34" charset="-120"/>
              </a:rPr>
              <a:t>=   lim</a:t>
            </a:r>
            <a:pPr indent="0" marL="0">
              <a:buNone/>
            </a:pPr>
            <a:r>
              <a:rPr lang="en-US" sz="1250" b="1" baseline="-40000" dirty="0">
                <a:solidFill>
                  <a:srgbClr val="2E7D4F"/>
                </a:solidFill>
                <a:latin typeface="Cambria" pitchFamily="34" charset="0"/>
                <a:ea typeface="Cambria" pitchFamily="34" charset="-122"/>
                <a:cs typeface="Cambria" pitchFamily="34" charset="-120"/>
              </a:rPr>
              <a:t>c→0⁺</a:t>
            </a:r>
            <a:pPr indent="0" marL="0">
              <a:buNone/>
            </a:pPr>
            <a:r>
              <a:rPr lang="en-US" sz="1250" b="1" dirty="0">
                <a:solidFill>
                  <a:srgbClr val="2E7D4F"/>
                </a:solidFill>
                <a:latin typeface="Cambria" pitchFamily="34" charset="0"/>
                <a:ea typeface="Cambria" pitchFamily="34" charset="-122"/>
                <a:cs typeface="Cambria" pitchFamily="34" charset="-120"/>
              </a:rPr>
              <a:t> ( − 1 + 1/c )   =   ∞</a:t>
            </a:r>
            <a:endParaRPr lang="en-US" sz="1250" dirty="0"/>
          </a:p>
        </p:txBody>
      </p:sp>
      <p:sp>
        <p:nvSpPr>
          <p:cNvPr id="28" name="Text 25"/>
          <p:cNvSpPr txBox="1"/>
          <p:nvPr/>
        </p:nvSpPr>
        <p:spPr>
          <a:xfrm>
            <a:off x="6446520" y="3931920"/>
            <a:ext cx="4846320" cy="347472"/>
          </a:xfrm>
          <a:prstGeom prst="rect">
            <a:avLst/>
          </a:prstGeom>
          <a:noFill/>
          <a:ln/>
        </p:spPr>
        <p:txBody>
          <a:bodyPr wrap="square" lIns="0" tIns="0" rIns="0" bIns="0" rtlCol="0" anchor="ctr"/>
          <a:lstStyle/>
          <a:p>
            <a:pPr indent="0" marL="0">
              <a:buNone/>
            </a:pPr>
            <a:r>
              <a:rPr lang="en-US" sz="1150" b="1" i="1" dirty="0">
                <a:solidFill>
                  <a:srgbClr val="2E7D4F"/>
                </a:solidFill>
                <a:latin typeface="Calibri" pitchFamily="34" charset="0"/>
                <a:ea typeface="Calibri" pitchFamily="34" charset="-122"/>
                <a:cs typeface="Calibri" pitchFamily="34" charset="-120"/>
              </a:rPr>
              <a:t>One piece diverges, so the whole integral diverges — the other half need not be computed.</a:t>
            </a:r>
            <a:endParaRPr lang="en-US" sz="1150" dirty="0"/>
          </a:p>
        </p:txBody>
      </p:sp>
      <p:sp>
        <p:nvSpPr>
          <p:cNvPr id="29" name="Shape 26"/>
          <p:cNvSpPr/>
          <p:nvPr/>
        </p:nvSpPr>
        <p:spPr>
          <a:xfrm>
            <a:off x="640080" y="4480560"/>
            <a:ext cx="10881360" cy="777240"/>
          </a:xfrm>
          <a:prstGeom prst="roundRect">
            <a:avLst>
              <a:gd name="adj" fmla="val 9412"/>
            </a:avLst>
          </a:prstGeom>
          <a:solidFill>
            <a:srgbClr val="F3DFE4"/>
          </a:solidFill>
          <a:ln w="15875">
            <a:solidFill>
              <a:srgbClr val="8A1538"/>
            </a:solidFill>
            <a:prstDash val="solid"/>
          </a:ln>
        </p:spPr>
      </p:sp>
      <p:sp>
        <p:nvSpPr>
          <p:cNvPr id="30" name="Text 27"/>
          <p:cNvSpPr txBox="1"/>
          <p:nvPr/>
        </p:nvSpPr>
        <p:spPr>
          <a:xfrm>
            <a:off x="960120" y="448056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Why it fails: the Fundamental Theorem requires the integrand to be continuous on the whole closed interval. Here it is not — so the theorem does not apply, and the number it produces means nothing.</a:t>
            </a:r>
            <a:endParaRPr lang="en-US" sz="1350" dirty="0"/>
          </a:p>
        </p:txBody>
      </p:sp>
      <p:sp>
        <p:nvSpPr>
          <p:cNvPr id="31" name="Shape 28"/>
          <p:cNvSpPr/>
          <p:nvPr/>
        </p:nvSpPr>
        <p:spPr>
          <a:xfrm>
            <a:off x="640080" y="5376672"/>
            <a:ext cx="10881360" cy="731520"/>
          </a:xfrm>
          <a:prstGeom prst="roundRect">
            <a:avLst>
              <a:gd name="adj" fmla="val 10000"/>
            </a:avLst>
          </a:prstGeom>
          <a:solidFill>
            <a:srgbClr val="DCEFF8"/>
          </a:solidFill>
          <a:ln w="12700">
            <a:solidFill>
              <a:srgbClr val="DCEFF8"/>
            </a:solidFill>
            <a:prstDash val="solid"/>
          </a:ln>
        </p:spPr>
      </p:sp>
      <p:sp>
        <p:nvSpPr>
          <p:cNvPr id="32" name="Text 29"/>
          <p:cNvSpPr txBox="1"/>
          <p:nvPr/>
        </p:nvSpPr>
        <p:spPr>
          <a:xfrm>
            <a:off x="960120" y="5376672"/>
            <a:ext cx="10241280" cy="731520"/>
          </a:xfrm>
          <a:prstGeom prst="rect">
            <a:avLst/>
          </a:prstGeom>
          <a:noFill/>
          <a:ln/>
        </p:spPr>
        <p:txBody>
          <a:bodyPr wrap="square" lIns="0" tIns="0" rIns="0" bIns="0" rtlCol="0" anchor="ctr"/>
          <a:lstStyle/>
          <a:p>
            <a:pPr indent="0" marL="0">
              <a:buNone/>
            </a:pPr>
            <a:r>
              <a:rPr lang="en-US" sz="1350" b="1" dirty="0">
                <a:solidFill>
                  <a:srgbClr val="8A1538"/>
                </a:solidFill>
                <a:latin typeface="Calibri" pitchFamily="34" charset="0"/>
                <a:ea typeface="Calibri" pitchFamily="34" charset="-122"/>
                <a:cs typeface="Calibri" pitchFamily="34" charset="-120"/>
              </a:rPr>
              <a:t>The habit: before applying the Fundamental Theorem, ask whether the integrand is continuous on the whole closed interval. If it is not, you are not allowed to use it.</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4 — an interior discontinuity that converges</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Split at the bad point, then take a one-sided limit on each piece</a:t>
            </a:r>
            <a:endParaRPr lang="en-US" sz="1300" dirty="0"/>
          </a:p>
        </p:txBody>
      </p:sp>
      <p:sp>
        <p:nvSpPr>
          <p:cNvPr id="8" name="Shape 5"/>
          <p:cNvSpPr/>
          <p:nvPr/>
        </p:nvSpPr>
        <p:spPr>
          <a:xfrm>
            <a:off x="640080" y="1298448"/>
            <a:ext cx="10881360" cy="713232"/>
          </a:xfrm>
          <a:prstGeom prst="roundRect">
            <a:avLst>
              <a:gd name="adj" fmla="val 10256"/>
            </a:avLst>
          </a:prstGeom>
          <a:solidFill>
            <a:srgbClr val="F3DFE4"/>
          </a:solidFill>
          <a:ln w="15875">
            <a:solidFill>
              <a:srgbClr val="8A1538"/>
            </a:solidFill>
            <a:prstDash val="solid"/>
          </a:ln>
        </p:spPr>
      </p:sp>
      <p:sp>
        <p:nvSpPr>
          <p:cNvPr id="9" name="Text 6"/>
          <p:cNvSpPr txBox="1"/>
          <p:nvPr/>
        </p:nvSpPr>
        <p:spPr>
          <a:xfrm>
            <a:off x="640080" y="1298448"/>
            <a:ext cx="10881360" cy="713232"/>
          </a:xfrm>
          <a:prstGeom prst="rect">
            <a:avLst/>
          </a:prstGeom>
          <a:noFill/>
          <a:ln/>
        </p:spPr>
        <p:txBody>
          <a:bodyPr wrap="square" lIns="0" tIns="0" rIns="0" bIns="0" rtlCol="0" anchor="ctr"/>
          <a:lstStyle/>
          <a:p>
            <a:pPr algn="ctr" indent="0" marL="0">
              <a:buNone/>
            </a:pPr>
            <a:r>
              <a:rPr lang="en-US" sz="2100" b="1" dirty="0">
                <a:solidFill>
                  <a:srgbClr val="8A1538"/>
                </a:solidFill>
                <a:latin typeface="Cambria" pitchFamily="34" charset="0"/>
                <a:ea typeface="Cambria" pitchFamily="34" charset="-122"/>
                <a:cs typeface="Cambria" pitchFamily="34" charset="-120"/>
              </a:rPr>
              <a:t>Evaluate        ∫</a:t>
            </a:r>
            <a:pPr algn="ctr" indent="0" marL="0">
              <a:buNone/>
            </a:pPr>
            <a:r>
              <a:rPr lang="en-US" sz="2100" b="1" baseline="-40000" dirty="0">
                <a:solidFill>
                  <a:srgbClr val="8A1538"/>
                </a:solidFill>
                <a:latin typeface="Cambria" pitchFamily="34" charset="0"/>
                <a:ea typeface="Cambria" pitchFamily="34" charset="-122"/>
                <a:cs typeface="Cambria" pitchFamily="34" charset="-120"/>
              </a:rPr>
              <a:t>0</a:t>
            </a:r>
            <a:pPr algn="ctr" indent="0" marL="0">
              <a:buNone/>
            </a:pPr>
            <a:r>
              <a:rPr lang="en-US" sz="2100" b="1" baseline="30000" dirty="0">
                <a:solidFill>
                  <a:srgbClr val="8A1538"/>
                </a:solidFill>
                <a:latin typeface="Cambria" pitchFamily="34" charset="0"/>
                <a:ea typeface="Cambria" pitchFamily="34" charset="-122"/>
                <a:cs typeface="Cambria" pitchFamily="34" charset="-120"/>
              </a:rPr>
              <a:t>3</a:t>
            </a:r>
            <a:pPr algn="ctr" indent="0" marL="0">
              <a:buNone/>
            </a:pPr>
            <a:r>
              <a:rPr lang="en-US" sz="2100" b="1" dirty="0">
                <a:solidFill>
                  <a:srgbClr val="8A1538"/>
                </a:solidFill>
                <a:latin typeface="Cambria" pitchFamily="34" charset="0"/>
                <a:ea typeface="Cambria" pitchFamily="34" charset="-122"/>
                <a:cs typeface="Cambria" pitchFamily="34" charset="-120"/>
              </a:rPr>
              <a:t> dx / (x − 1)</a:t>
            </a:r>
            <a:pPr algn="ctr" indent="0" marL="0">
              <a:buNone/>
            </a:pPr>
            <a:r>
              <a:rPr lang="en-US" sz="2100" b="1" baseline="30000" dirty="0">
                <a:solidFill>
                  <a:srgbClr val="8A1538"/>
                </a:solidFill>
                <a:latin typeface="Cambria" pitchFamily="34" charset="0"/>
                <a:ea typeface="Cambria" pitchFamily="34" charset="-122"/>
                <a:cs typeface="Cambria" pitchFamily="34" charset="-120"/>
              </a:rPr>
              <a:t>2/3</a:t>
            </a:r>
            <a:endParaRPr lang="en-US" sz="2100" dirty="0"/>
          </a:p>
        </p:txBody>
      </p:sp>
      <p:sp>
        <p:nvSpPr>
          <p:cNvPr id="10" name="Text 7"/>
          <p:cNvSpPr txBox="1"/>
          <p:nvPr/>
        </p:nvSpPr>
        <p:spPr>
          <a:xfrm>
            <a:off x="914400" y="2084832"/>
            <a:ext cx="10332720" cy="256032"/>
          </a:xfrm>
          <a:prstGeom prst="rect">
            <a:avLst/>
          </a:prstGeom>
          <a:noFill/>
          <a:ln/>
        </p:spPr>
        <p:txBody>
          <a:bodyPr wrap="square" lIns="0" tIns="0" rIns="0" bIns="0" rtlCol="0" anchor="ctr"/>
          <a:lstStyle/>
          <a:p>
            <a:pPr indent="0" marL="0">
              <a:buNone/>
            </a:pPr>
            <a:r>
              <a:rPr lang="en-US" sz="1300" i="1" dirty="0">
                <a:solidFill>
                  <a:srgbClr val="0F7C9E"/>
                </a:solidFill>
                <a:latin typeface="Calibri" pitchFamily="34" charset="0"/>
                <a:ea typeface="Calibri" pitchFamily="34" charset="-122"/>
                <a:cs typeface="Calibri" pitchFamily="34" charset="-120"/>
              </a:rPr>
              <a:t>Step 1   find the bad point — the integrand is undefined where the denominator vanishes</a:t>
            </a:r>
            <a:endParaRPr lang="en-US" sz="1300" dirty="0"/>
          </a:p>
        </p:txBody>
      </p:sp>
      <p:sp>
        <p:nvSpPr>
          <p:cNvPr id="11" name="Text 8"/>
          <p:cNvSpPr txBox="1"/>
          <p:nvPr/>
        </p:nvSpPr>
        <p:spPr>
          <a:xfrm>
            <a:off x="640080" y="2340864"/>
            <a:ext cx="10881360" cy="384048"/>
          </a:xfrm>
          <a:prstGeom prst="rect">
            <a:avLst/>
          </a:prstGeom>
          <a:noFill/>
          <a:ln/>
        </p:spPr>
        <p:txBody>
          <a:bodyPr wrap="square" lIns="0" tIns="0" rIns="0" bIns="0" rtlCol="0" anchor="ctr"/>
          <a:lstStyle/>
          <a:p>
            <a:pPr algn="ctr" indent="0" marL="0">
              <a:buNone/>
            </a:pPr>
            <a:r>
              <a:rPr lang="en-US" sz="1500" dirty="0">
                <a:solidFill>
                  <a:srgbClr val="1E3A44"/>
                </a:solidFill>
                <a:latin typeface="Cambria" pitchFamily="34" charset="0"/>
                <a:ea typeface="Cambria" pitchFamily="34" charset="-122"/>
                <a:cs typeface="Cambria" pitchFamily="34" charset="-120"/>
              </a:rPr>
              <a:t>(x − 1)</a:t>
            </a:r>
            <a:pPr algn="ctr" indent="0" marL="0">
              <a:buNone/>
            </a:pPr>
            <a:r>
              <a:rPr lang="en-US" sz="1500" baseline="30000" dirty="0">
                <a:solidFill>
                  <a:srgbClr val="1E3A44"/>
                </a:solidFill>
                <a:latin typeface="Cambria" pitchFamily="34" charset="0"/>
                <a:ea typeface="Cambria" pitchFamily="34" charset="-122"/>
                <a:cs typeface="Cambria" pitchFamily="34" charset="-120"/>
              </a:rPr>
              <a:t>2/3</a:t>
            </a:r>
            <a:pPr algn="ctr" indent="0" marL="0">
              <a:buNone/>
            </a:pPr>
            <a:r>
              <a:rPr lang="en-US" sz="1500" dirty="0">
                <a:solidFill>
                  <a:srgbClr val="1E3A44"/>
                </a:solidFill>
                <a:latin typeface="Cambria" pitchFamily="34" charset="0"/>
                <a:ea typeface="Cambria" pitchFamily="34" charset="-122"/>
                <a:cs typeface="Cambria" pitchFamily="34" charset="-120"/>
              </a:rPr>
              <a:t> = 0   when   x = 1,      and      0 &lt; 1 &lt; 3      so x = 1 lies inside the interval</a:t>
            </a:r>
            <a:endParaRPr lang="en-US" sz="1500" dirty="0"/>
          </a:p>
        </p:txBody>
      </p:sp>
      <p:sp>
        <p:nvSpPr>
          <p:cNvPr id="12" name="Text 9"/>
          <p:cNvSpPr txBox="1"/>
          <p:nvPr/>
        </p:nvSpPr>
        <p:spPr>
          <a:xfrm>
            <a:off x="914400" y="2779776"/>
            <a:ext cx="10332720" cy="256032"/>
          </a:xfrm>
          <a:prstGeom prst="rect">
            <a:avLst/>
          </a:prstGeom>
          <a:noFill/>
          <a:ln/>
        </p:spPr>
        <p:txBody>
          <a:bodyPr wrap="square" lIns="0" tIns="0" rIns="0" bIns="0" rtlCol="0" anchor="ctr"/>
          <a:lstStyle/>
          <a:p>
            <a:pPr indent="0" marL="0">
              <a:buNone/>
            </a:pPr>
            <a:r>
              <a:rPr lang="en-US" sz="1300" i="1" dirty="0">
                <a:solidFill>
                  <a:srgbClr val="0F7C9E"/>
                </a:solidFill>
                <a:latin typeface="Calibri" pitchFamily="34" charset="0"/>
                <a:ea typeface="Calibri" pitchFamily="34" charset="-122"/>
                <a:cs typeface="Calibri" pitchFamily="34" charset="-120"/>
              </a:rPr>
              <a:t>Step 2   split at x = 1 — each piece is then improper at one endpoint only</a:t>
            </a:r>
            <a:endParaRPr lang="en-US" sz="1300" dirty="0"/>
          </a:p>
        </p:txBody>
      </p:sp>
      <p:sp>
        <p:nvSpPr>
          <p:cNvPr id="13" name="Text 10"/>
          <p:cNvSpPr txBox="1"/>
          <p:nvPr/>
        </p:nvSpPr>
        <p:spPr>
          <a:xfrm>
            <a:off x="640080" y="3035808"/>
            <a:ext cx="10881360" cy="384048"/>
          </a:xfrm>
          <a:prstGeom prst="rect">
            <a:avLst/>
          </a:prstGeom>
          <a:noFill/>
          <a:ln/>
        </p:spPr>
        <p:txBody>
          <a:bodyPr wrap="square" lIns="0" tIns="0" rIns="0" bIns="0" rtlCol="0" anchor="ctr"/>
          <a:lstStyle/>
          <a:p>
            <a:pPr algn="ctr" indent="0" marL="0">
              <a:buNone/>
            </a:pPr>
            <a:r>
              <a:rPr lang="en-US" sz="1500" b="1" dirty="0">
                <a:solidFill>
                  <a:srgbClr val="1E3A44"/>
                </a:solidFill>
                <a:latin typeface="Cambria" pitchFamily="34" charset="0"/>
                <a:ea typeface="Cambria" pitchFamily="34" charset="-122"/>
                <a:cs typeface="Cambria" pitchFamily="34" charset="-120"/>
              </a:rPr>
              <a:t>∫</a:t>
            </a:r>
            <a:pPr algn="ctr" indent="0" marL="0">
              <a:buNone/>
            </a:pPr>
            <a:r>
              <a:rPr lang="en-US" sz="1500" b="1" baseline="-40000" dirty="0">
                <a:solidFill>
                  <a:srgbClr val="1E3A44"/>
                </a:solidFill>
                <a:latin typeface="Cambria" pitchFamily="34" charset="0"/>
                <a:ea typeface="Cambria" pitchFamily="34" charset="-122"/>
                <a:cs typeface="Cambria" pitchFamily="34" charset="-120"/>
              </a:rPr>
              <a:t>0</a:t>
            </a:r>
            <a:pPr algn="ctr" indent="0" marL="0">
              <a:buNone/>
            </a:pPr>
            <a:r>
              <a:rPr lang="en-US" sz="1500" b="1" baseline="30000" dirty="0">
                <a:solidFill>
                  <a:srgbClr val="1E3A44"/>
                </a:solidFill>
                <a:latin typeface="Cambria" pitchFamily="34" charset="0"/>
                <a:ea typeface="Cambria" pitchFamily="34" charset="-122"/>
                <a:cs typeface="Cambria" pitchFamily="34" charset="-120"/>
              </a:rPr>
              <a:t>3</a:t>
            </a:r>
            <a:pPr algn="ctr" indent="0" marL="0">
              <a:buNone/>
            </a:pPr>
            <a:r>
              <a:rPr lang="en-US" sz="1500" b="1" dirty="0">
                <a:solidFill>
                  <a:srgbClr val="1E3A44"/>
                </a:solidFill>
                <a:latin typeface="Cambria" pitchFamily="34" charset="0"/>
                <a:ea typeface="Cambria" pitchFamily="34" charset="-122"/>
                <a:cs typeface="Cambria" pitchFamily="34" charset="-120"/>
              </a:rPr>
              <a:t> dx/(x − 1)</a:t>
            </a:r>
            <a:pPr algn="ctr" indent="0" marL="0">
              <a:buNone/>
            </a:pPr>
            <a:r>
              <a:rPr lang="en-US" sz="1500" b="1" baseline="30000" dirty="0">
                <a:solidFill>
                  <a:srgbClr val="1E3A44"/>
                </a:solidFill>
                <a:latin typeface="Cambria" pitchFamily="34" charset="0"/>
                <a:ea typeface="Cambria" pitchFamily="34" charset="-122"/>
                <a:cs typeface="Cambria" pitchFamily="34" charset="-120"/>
              </a:rPr>
              <a:t>2/3</a:t>
            </a:r>
            <a:pPr algn="ctr" indent="0" marL="0">
              <a:buNone/>
            </a:pPr>
            <a:r>
              <a:rPr lang="en-US" sz="1500" b="1" dirty="0">
                <a:solidFill>
                  <a:srgbClr val="1E3A44"/>
                </a:solidFill>
                <a:latin typeface="Cambria" pitchFamily="34" charset="0"/>
                <a:ea typeface="Cambria" pitchFamily="34" charset="-122"/>
                <a:cs typeface="Cambria" pitchFamily="34" charset="-120"/>
              </a:rPr>
              <a:t>      =      ∫</a:t>
            </a:r>
            <a:pPr algn="ctr" indent="0" marL="0">
              <a:buNone/>
            </a:pPr>
            <a:r>
              <a:rPr lang="en-US" sz="1500" b="1" baseline="-40000" dirty="0">
                <a:solidFill>
                  <a:srgbClr val="1E3A44"/>
                </a:solidFill>
                <a:latin typeface="Cambria" pitchFamily="34" charset="0"/>
                <a:ea typeface="Cambria" pitchFamily="34" charset="-122"/>
                <a:cs typeface="Cambria" pitchFamily="34" charset="-120"/>
              </a:rPr>
              <a:t>0</a:t>
            </a:r>
            <a:pPr algn="ctr" indent="0" marL="0">
              <a:buNone/>
            </a:pPr>
            <a:r>
              <a:rPr lang="en-US" sz="1500" b="1" baseline="30000" dirty="0">
                <a:solidFill>
                  <a:srgbClr val="1E3A44"/>
                </a:solidFill>
                <a:latin typeface="Cambria" pitchFamily="34" charset="0"/>
                <a:ea typeface="Cambria" pitchFamily="34" charset="-122"/>
                <a:cs typeface="Cambria" pitchFamily="34" charset="-120"/>
              </a:rPr>
              <a:t>1</a:t>
            </a:r>
            <a:pPr algn="ctr" indent="0" marL="0">
              <a:buNone/>
            </a:pPr>
            <a:r>
              <a:rPr lang="en-US" sz="1500" b="1" dirty="0">
                <a:solidFill>
                  <a:srgbClr val="1E3A44"/>
                </a:solidFill>
                <a:latin typeface="Cambria" pitchFamily="34" charset="0"/>
                <a:ea typeface="Cambria" pitchFamily="34" charset="-122"/>
                <a:cs typeface="Cambria" pitchFamily="34" charset="-120"/>
              </a:rPr>
              <a:t> dx/(x − 1)</a:t>
            </a:r>
            <a:pPr algn="ctr" indent="0" marL="0">
              <a:buNone/>
            </a:pPr>
            <a:r>
              <a:rPr lang="en-US" sz="1500" b="1" baseline="30000" dirty="0">
                <a:solidFill>
                  <a:srgbClr val="1E3A44"/>
                </a:solidFill>
                <a:latin typeface="Cambria" pitchFamily="34" charset="0"/>
                <a:ea typeface="Cambria" pitchFamily="34" charset="-122"/>
                <a:cs typeface="Cambria" pitchFamily="34" charset="-120"/>
              </a:rPr>
              <a:t>2/3</a:t>
            </a:r>
            <a:pPr algn="ctr" indent="0" marL="0">
              <a:buNone/>
            </a:pPr>
            <a:r>
              <a:rPr lang="en-US" sz="1500" b="1" dirty="0">
                <a:solidFill>
                  <a:srgbClr val="1E3A44"/>
                </a:solidFill>
                <a:latin typeface="Cambria" pitchFamily="34" charset="0"/>
                <a:ea typeface="Cambria" pitchFamily="34" charset="-122"/>
                <a:cs typeface="Cambria" pitchFamily="34" charset="-120"/>
              </a:rPr>
              <a:t>      +      ∫</a:t>
            </a:r>
            <a:pPr algn="ctr" indent="0" marL="0">
              <a:buNone/>
            </a:pPr>
            <a:r>
              <a:rPr lang="en-US" sz="1500" b="1" baseline="-40000" dirty="0">
                <a:solidFill>
                  <a:srgbClr val="1E3A44"/>
                </a:solidFill>
                <a:latin typeface="Cambria" pitchFamily="34" charset="0"/>
                <a:ea typeface="Cambria" pitchFamily="34" charset="-122"/>
                <a:cs typeface="Cambria" pitchFamily="34" charset="-120"/>
              </a:rPr>
              <a:t>1</a:t>
            </a:r>
            <a:pPr algn="ctr" indent="0" marL="0">
              <a:buNone/>
            </a:pPr>
            <a:r>
              <a:rPr lang="en-US" sz="1500" b="1" baseline="30000" dirty="0">
                <a:solidFill>
                  <a:srgbClr val="1E3A44"/>
                </a:solidFill>
                <a:latin typeface="Cambria" pitchFamily="34" charset="0"/>
                <a:ea typeface="Cambria" pitchFamily="34" charset="-122"/>
                <a:cs typeface="Cambria" pitchFamily="34" charset="-120"/>
              </a:rPr>
              <a:t>3</a:t>
            </a:r>
            <a:pPr algn="ctr" indent="0" marL="0">
              <a:buNone/>
            </a:pPr>
            <a:r>
              <a:rPr lang="en-US" sz="1500" b="1" dirty="0">
                <a:solidFill>
                  <a:srgbClr val="1E3A44"/>
                </a:solidFill>
                <a:latin typeface="Cambria" pitchFamily="34" charset="0"/>
                <a:ea typeface="Cambria" pitchFamily="34" charset="-122"/>
                <a:cs typeface="Cambria" pitchFamily="34" charset="-120"/>
              </a:rPr>
              <a:t> dx/(x − 1)</a:t>
            </a:r>
            <a:pPr algn="ctr" indent="0" marL="0">
              <a:buNone/>
            </a:pPr>
            <a:r>
              <a:rPr lang="en-US" sz="1500" b="1" baseline="30000" dirty="0">
                <a:solidFill>
                  <a:srgbClr val="1E3A44"/>
                </a:solidFill>
                <a:latin typeface="Cambria" pitchFamily="34" charset="0"/>
                <a:ea typeface="Cambria" pitchFamily="34" charset="-122"/>
                <a:cs typeface="Cambria" pitchFamily="34" charset="-120"/>
              </a:rPr>
              <a:t>2/3</a:t>
            </a:r>
            <a:endParaRPr lang="en-US" sz="1500" dirty="0"/>
          </a:p>
        </p:txBody>
      </p:sp>
      <p:sp>
        <p:nvSpPr>
          <p:cNvPr id="14" name="Shape 11"/>
          <p:cNvSpPr/>
          <p:nvPr/>
        </p:nvSpPr>
        <p:spPr>
          <a:xfrm>
            <a:off x="640080" y="3474720"/>
            <a:ext cx="5349240" cy="1645920"/>
          </a:xfrm>
          <a:prstGeom prst="roundRect">
            <a:avLst>
              <a:gd name="adj" fmla="val 4444"/>
            </a:avLst>
          </a:prstGeom>
          <a:solidFill>
            <a:srgbClr val="EDF6FB"/>
          </a:solidFill>
          <a:ln w="12700">
            <a:solidFill>
              <a:srgbClr val="EDF6FB"/>
            </a:solidFill>
            <a:prstDash val="solid"/>
          </a:ln>
        </p:spPr>
      </p:sp>
      <p:sp>
        <p:nvSpPr>
          <p:cNvPr id="15" name="Text 12"/>
          <p:cNvSpPr txBox="1"/>
          <p:nvPr/>
        </p:nvSpPr>
        <p:spPr>
          <a:xfrm>
            <a:off x="914400" y="3529584"/>
            <a:ext cx="4846320" cy="256032"/>
          </a:xfrm>
          <a:prstGeom prst="rect">
            <a:avLst/>
          </a:prstGeom>
          <a:noFill/>
          <a:ln/>
        </p:spPr>
        <p:txBody>
          <a:bodyPr wrap="square" lIns="0" tIns="0" rIns="0" bIns="0" rtlCol="0" anchor="ctr"/>
          <a:lstStyle/>
          <a:p>
            <a:pPr indent="0" marL="0">
              <a:buNone/>
            </a:pPr>
            <a:r>
              <a:rPr lang="en-US" sz="1250" b="1" dirty="0">
                <a:solidFill>
                  <a:srgbClr val="0F7C9E"/>
                </a:solidFill>
                <a:latin typeface="Cambria" pitchFamily="34" charset="0"/>
                <a:ea typeface="Cambria" pitchFamily="34" charset="-122"/>
                <a:cs typeface="Cambria" pitchFamily="34" charset="-120"/>
              </a:rPr>
              <a:t>Left piece   [0, 1]   —   bad point is the upper limit</a:t>
            </a:r>
            <a:endParaRPr lang="en-US" sz="1250" dirty="0"/>
          </a:p>
        </p:txBody>
      </p:sp>
      <p:sp>
        <p:nvSpPr>
          <p:cNvPr id="16" name="Text 13"/>
          <p:cNvSpPr txBox="1"/>
          <p:nvPr/>
        </p:nvSpPr>
        <p:spPr>
          <a:xfrm>
            <a:off x="914400" y="3785616"/>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a:t>
            </a:r>
            <a:pPr indent="0" marL="0">
              <a:buNone/>
            </a:pPr>
            <a:r>
              <a:rPr lang="en-US" sz="1200" baseline="-40000" dirty="0">
                <a:solidFill>
                  <a:srgbClr val="1E3A44"/>
                </a:solidFill>
                <a:latin typeface="Cambria" pitchFamily="34" charset="0"/>
                <a:ea typeface="Cambria" pitchFamily="34" charset="-122"/>
                <a:cs typeface="Cambria" pitchFamily="34" charset="-120"/>
              </a:rPr>
              <a:t>0</a:t>
            </a:r>
            <a:pPr indent="0" marL="0">
              <a:buNone/>
            </a:pPr>
            <a:r>
              <a:rPr lang="en-US" sz="1200" baseline="30000" dirty="0">
                <a:solidFill>
                  <a:srgbClr val="1E3A44"/>
                </a:solidFill>
                <a:latin typeface="Cambria" pitchFamily="34" charset="0"/>
                <a:ea typeface="Cambria" pitchFamily="34" charset="-122"/>
                <a:cs typeface="Cambria" pitchFamily="34" charset="-120"/>
              </a:rPr>
              <a:t>c</a:t>
            </a:r>
            <a:pPr indent="0" marL="0">
              <a:buNone/>
            </a:pPr>
            <a:r>
              <a:rPr lang="en-US" sz="1200" dirty="0">
                <a:solidFill>
                  <a:srgbClr val="1E3A44"/>
                </a:solidFill>
                <a:latin typeface="Cambria" pitchFamily="34" charset="0"/>
                <a:ea typeface="Cambria" pitchFamily="34" charset="-122"/>
                <a:cs typeface="Cambria" pitchFamily="34" charset="-120"/>
              </a:rPr>
              <a:t> dx/(x − 1)</a:t>
            </a:r>
            <a:pPr indent="0" marL="0">
              <a:buNone/>
            </a:pPr>
            <a:r>
              <a:rPr lang="en-US" sz="1200" baseline="30000" dirty="0">
                <a:solidFill>
                  <a:srgbClr val="1E3A44"/>
                </a:solidFill>
                <a:latin typeface="Cambria" pitchFamily="34" charset="0"/>
                <a:ea typeface="Cambria" pitchFamily="34" charset="-122"/>
                <a:cs typeface="Cambria" pitchFamily="34" charset="-120"/>
              </a:rPr>
              <a:t>2/3</a:t>
            </a:r>
            <a:endParaRPr lang="en-US" sz="1200" dirty="0"/>
          </a:p>
        </p:txBody>
      </p:sp>
      <p:sp>
        <p:nvSpPr>
          <p:cNvPr id="17" name="Text 14"/>
          <p:cNvSpPr txBox="1"/>
          <p:nvPr/>
        </p:nvSpPr>
        <p:spPr>
          <a:xfrm>
            <a:off x="914400" y="4110228"/>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[ 3(x − 1)</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a:t>
            </a:r>
            <a:pPr indent="0" marL="0">
              <a:buNone/>
            </a:pPr>
            <a:r>
              <a:rPr lang="en-US" sz="1200" baseline="-40000" dirty="0">
                <a:solidFill>
                  <a:srgbClr val="1E3A44"/>
                </a:solidFill>
                <a:latin typeface="Cambria" pitchFamily="34" charset="0"/>
                <a:ea typeface="Cambria" pitchFamily="34" charset="-122"/>
                <a:cs typeface="Cambria" pitchFamily="34" charset="-120"/>
              </a:rPr>
              <a:t>0</a:t>
            </a:r>
            <a:pPr indent="0" marL="0">
              <a:buNone/>
            </a:pPr>
            <a:r>
              <a:rPr lang="en-US" sz="1200" baseline="30000" dirty="0">
                <a:solidFill>
                  <a:srgbClr val="1E3A44"/>
                </a:solidFill>
                <a:latin typeface="Cambria" pitchFamily="34" charset="0"/>
                <a:ea typeface="Cambria" pitchFamily="34" charset="-122"/>
                <a:cs typeface="Cambria" pitchFamily="34" charset="-120"/>
              </a:rPr>
              <a:t>c</a:t>
            </a:r>
            <a:endParaRPr lang="en-US" sz="1200" dirty="0"/>
          </a:p>
        </p:txBody>
      </p:sp>
      <p:sp>
        <p:nvSpPr>
          <p:cNvPr id="18" name="Text 15"/>
          <p:cNvSpPr txBox="1"/>
          <p:nvPr/>
        </p:nvSpPr>
        <p:spPr>
          <a:xfrm>
            <a:off x="914400" y="4434840"/>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[ 3(c − 1)</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− 3(− 1)</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a:t>
            </a:r>
            <a:endParaRPr lang="en-US" sz="1200" dirty="0"/>
          </a:p>
        </p:txBody>
      </p:sp>
      <p:sp>
        <p:nvSpPr>
          <p:cNvPr id="19" name="Text 16"/>
          <p:cNvSpPr txBox="1"/>
          <p:nvPr/>
        </p:nvSpPr>
        <p:spPr>
          <a:xfrm>
            <a:off x="4617720" y="4434840"/>
            <a:ext cx="1188720" cy="301752"/>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cube root of −1 is −1</a:t>
            </a:r>
            <a:endParaRPr lang="en-US" sz="950" dirty="0"/>
          </a:p>
        </p:txBody>
      </p:sp>
      <p:sp>
        <p:nvSpPr>
          <p:cNvPr id="20" name="Text 17"/>
          <p:cNvSpPr txBox="1"/>
          <p:nvPr/>
        </p:nvSpPr>
        <p:spPr>
          <a:xfrm>
            <a:off x="914400" y="4759452"/>
            <a:ext cx="3657600" cy="301752"/>
          </a:xfrm>
          <a:prstGeom prst="rect">
            <a:avLst/>
          </a:prstGeom>
          <a:noFill/>
          <a:ln/>
        </p:spPr>
        <p:txBody>
          <a:bodyPr wrap="square" lIns="0" tIns="0" rIns="0" bIns="0" rtlCol="0" anchor="ctr"/>
          <a:lstStyle/>
          <a:p>
            <a:pPr indent="0" marL="0">
              <a:buNone/>
            </a:pPr>
            <a:r>
              <a:rPr lang="en-US" sz="1200" b="1" dirty="0">
                <a:solidFill>
                  <a:srgbClr val="0F7C9E"/>
                </a:solidFill>
                <a:latin typeface="Cambria" pitchFamily="34" charset="0"/>
                <a:ea typeface="Cambria" pitchFamily="34" charset="-122"/>
                <a:cs typeface="Cambria" pitchFamily="34" charset="-120"/>
              </a:rPr>
              <a:t>= 0 + 3   =   3</a:t>
            </a:r>
            <a:endParaRPr lang="en-US" sz="1200" dirty="0"/>
          </a:p>
        </p:txBody>
      </p:sp>
      <p:sp>
        <p:nvSpPr>
          <p:cNvPr id="21" name="Shape 18"/>
          <p:cNvSpPr/>
          <p:nvPr/>
        </p:nvSpPr>
        <p:spPr>
          <a:xfrm>
            <a:off x="6172200" y="3474720"/>
            <a:ext cx="5349240" cy="1645920"/>
          </a:xfrm>
          <a:prstGeom prst="roundRect">
            <a:avLst>
              <a:gd name="adj" fmla="val 4444"/>
            </a:avLst>
          </a:prstGeom>
          <a:solidFill>
            <a:srgbClr val="EDF6FB"/>
          </a:solidFill>
          <a:ln w="12700">
            <a:solidFill>
              <a:srgbClr val="EDF6FB"/>
            </a:solidFill>
            <a:prstDash val="solid"/>
          </a:ln>
        </p:spPr>
      </p:sp>
      <p:sp>
        <p:nvSpPr>
          <p:cNvPr id="22" name="Text 19"/>
          <p:cNvSpPr txBox="1"/>
          <p:nvPr/>
        </p:nvSpPr>
        <p:spPr>
          <a:xfrm>
            <a:off x="6446520" y="3529584"/>
            <a:ext cx="4846320" cy="256032"/>
          </a:xfrm>
          <a:prstGeom prst="rect">
            <a:avLst/>
          </a:prstGeom>
          <a:noFill/>
          <a:ln/>
        </p:spPr>
        <p:txBody>
          <a:bodyPr wrap="square" lIns="0" tIns="0" rIns="0" bIns="0" rtlCol="0" anchor="ctr"/>
          <a:lstStyle/>
          <a:p>
            <a:pPr indent="0" marL="0">
              <a:buNone/>
            </a:pPr>
            <a:r>
              <a:rPr lang="en-US" sz="1250" b="1" dirty="0">
                <a:solidFill>
                  <a:srgbClr val="0F7C9E"/>
                </a:solidFill>
                <a:latin typeface="Cambria" pitchFamily="34" charset="0"/>
                <a:ea typeface="Cambria" pitchFamily="34" charset="-122"/>
                <a:cs typeface="Cambria" pitchFamily="34" charset="-120"/>
              </a:rPr>
              <a:t>Right piece   [1, 3]   —   bad point is the lower limit</a:t>
            </a:r>
            <a:endParaRPr lang="en-US" sz="1250" dirty="0"/>
          </a:p>
        </p:txBody>
      </p:sp>
      <p:sp>
        <p:nvSpPr>
          <p:cNvPr id="23" name="Text 20"/>
          <p:cNvSpPr txBox="1"/>
          <p:nvPr/>
        </p:nvSpPr>
        <p:spPr>
          <a:xfrm>
            <a:off x="6446520" y="3785616"/>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a:t>
            </a:r>
            <a:pPr indent="0" marL="0">
              <a:buNone/>
            </a:pPr>
            <a:r>
              <a:rPr lang="en-US" sz="1200" baseline="-40000" dirty="0">
                <a:solidFill>
                  <a:srgbClr val="1E3A44"/>
                </a:solidFill>
                <a:latin typeface="Cambria" pitchFamily="34" charset="0"/>
                <a:ea typeface="Cambria" pitchFamily="34" charset="-122"/>
                <a:cs typeface="Cambria" pitchFamily="34" charset="-120"/>
              </a:rPr>
              <a:t>c</a:t>
            </a:r>
            <a:pPr indent="0" marL="0">
              <a:buNone/>
            </a:pPr>
            <a:r>
              <a:rPr lang="en-US" sz="1200" baseline="30000" dirty="0">
                <a:solidFill>
                  <a:srgbClr val="1E3A44"/>
                </a:solidFill>
                <a:latin typeface="Cambria" pitchFamily="34" charset="0"/>
                <a:ea typeface="Cambria" pitchFamily="34" charset="-122"/>
                <a:cs typeface="Cambria" pitchFamily="34" charset="-120"/>
              </a:rPr>
              <a:t>3</a:t>
            </a:r>
            <a:pPr indent="0" marL="0">
              <a:buNone/>
            </a:pPr>
            <a:r>
              <a:rPr lang="en-US" sz="1200" dirty="0">
                <a:solidFill>
                  <a:srgbClr val="1E3A44"/>
                </a:solidFill>
                <a:latin typeface="Cambria" pitchFamily="34" charset="0"/>
                <a:ea typeface="Cambria" pitchFamily="34" charset="-122"/>
                <a:cs typeface="Cambria" pitchFamily="34" charset="-120"/>
              </a:rPr>
              <a:t> dx/(x − 1)</a:t>
            </a:r>
            <a:pPr indent="0" marL="0">
              <a:buNone/>
            </a:pPr>
            <a:r>
              <a:rPr lang="en-US" sz="1200" baseline="30000" dirty="0">
                <a:solidFill>
                  <a:srgbClr val="1E3A44"/>
                </a:solidFill>
                <a:latin typeface="Cambria" pitchFamily="34" charset="0"/>
                <a:ea typeface="Cambria" pitchFamily="34" charset="-122"/>
                <a:cs typeface="Cambria" pitchFamily="34" charset="-120"/>
              </a:rPr>
              <a:t>2/3</a:t>
            </a:r>
            <a:endParaRPr lang="en-US" sz="1200" dirty="0"/>
          </a:p>
        </p:txBody>
      </p:sp>
      <p:sp>
        <p:nvSpPr>
          <p:cNvPr id="24" name="Text 21"/>
          <p:cNvSpPr txBox="1"/>
          <p:nvPr/>
        </p:nvSpPr>
        <p:spPr>
          <a:xfrm>
            <a:off x="6446520" y="4110228"/>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[ 3(x − 1)</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a:t>
            </a:r>
            <a:pPr indent="0" marL="0">
              <a:buNone/>
            </a:pPr>
            <a:r>
              <a:rPr lang="en-US" sz="1200" baseline="-40000" dirty="0">
                <a:solidFill>
                  <a:srgbClr val="1E3A44"/>
                </a:solidFill>
                <a:latin typeface="Cambria" pitchFamily="34" charset="0"/>
                <a:ea typeface="Cambria" pitchFamily="34" charset="-122"/>
                <a:cs typeface="Cambria" pitchFamily="34" charset="-120"/>
              </a:rPr>
              <a:t>c</a:t>
            </a:r>
            <a:pPr indent="0" marL="0">
              <a:buNone/>
            </a:pPr>
            <a:r>
              <a:rPr lang="en-US" sz="1200" baseline="30000" dirty="0">
                <a:solidFill>
                  <a:srgbClr val="1E3A44"/>
                </a:solidFill>
                <a:latin typeface="Cambria" pitchFamily="34" charset="0"/>
                <a:ea typeface="Cambria" pitchFamily="34" charset="-122"/>
                <a:cs typeface="Cambria" pitchFamily="34" charset="-120"/>
              </a:rPr>
              <a:t>3</a:t>
            </a:r>
            <a:endParaRPr lang="en-US" sz="1200" dirty="0"/>
          </a:p>
        </p:txBody>
      </p:sp>
      <p:sp>
        <p:nvSpPr>
          <p:cNvPr id="25" name="Text 22"/>
          <p:cNvSpPr txBox="1"/>
          <p:nvPr/>
        </p:nvSpPr>
        <p:spPr>
          <a:xfrm>
            <a:off x="6446520" y="4434840"/>
            <a:ext cx="3657600" cy="301752"/>
          </a:xfrm>
          <a:prstGeom prst="rect">
            <a:avLst/>
          </a:prstGeom>
          <a:noFill/>
          <a:ln/>
        </p:spPr>
        <p:txBody>
          <a:bodyPr wrap="square" lIns="0" tIns="0" rIns="0" bIns="0" rtlCol="0" anchor="ctr"/>
          <a:lstStyle/>
          <a:p>
            <a:pPr indent="0" marL="0">
              <a:buNone/>
            </a:pPr>
            <a:r>
              <a:rPr lang="en-US" sz="1200" dirty="0">
                <a:solidFill>
                  <a:srgbClr val="1E3A44"/>
                </a:solidFill>
                <a:latin typeface="Cambria" pitchFamily="34" charset="0"/>
                <a:ea typeface="Cambria" pitchFamily="34" charset="-122"/>
                <a:cs typeface="Cambria" pitchFamily="34" charset="-120"/>
              </a:rPr>
              <a:t>= lim</a:t>
            </a:r>
            <a:pPr indent="0" marL="0">
              <a:buNone/>
            </a:pPr>
            <a:r>
              <a:rPr lang="en-US" sz="1200" baseline="-40000" dirty="0">
                <a:solidFill>
                  <a:srgbClr val="1E3A44"/>
                </a:solidFill>
                <a:latin typeface="Cambria" pitchFamily="34" charset="0"/>
                <a:ea typeface="Cambria" pitchFamily="34" charset="-122"/>
                <a:cs typeface="Cambria" pitchFamily="34" charset="-120"/>
              </a:rPr>
              <a:t>c→1⁺</a:t>
            </a:r>
            <a:pPr indent="0" marL="0">
              <a:buNone/>
            </a:pPr>
            <a:r>
              <a:rPr lang="en-US" sz="1200" dirty="0">
                <a:solidFill>
                  <a:srgbClr val="1E3A44"/>
                </a:solidFill>
                <a:latin typeface="Cambria" pitchFamily="34" charset="0"/>
                <a:ea typeface="Cambria" pitchFamily="34" charset="-122"/>
                <a:cs typeface="Cambria" pitchFamily="34" charset="-120"/>
              </a:rPr>
              <a:t> [ 3(2)</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− 3(c − 1)</a:t>
            </a:r>
            <a:pPr indent="0" marL="0">
              <a:buNone/>
            </a:pPr>
            <a:r>
              <a:rPr lang="en-US" sz="1200" baseline="30000" dirty="0">
                <a:solidFill>
                  <a:srgbClr val="1E3A44"/>
                </a:solidFill>
                <a:latin typeface="Cambria" pitchFamily="34" charset="0"/>
                <a:ea typeface="Cambria" pitchFamily="34" charset="-122"/>
                <a:cs typeface="Cambria" pitchFamily="34" charset="-120"/>
              </a:rPr>
              <a:t>1/3</a:t>
            </a:r>
            <a:pPr indent="0" marL="0">
              <a:buNone/>
            </a:pPr>
            <a:r>
              <a:rPr lang="en-US" sz="1200" dirty="0">
                <a:solidFill>
                  <a:srgbClr val="1E3A44"/>
                </a:solidFill>
                <a:latin typeface="Cambria" pitchFamily="34" charset="0"/>
                <a:ea typeface="Cambria" pitchFamily="34" charset="-122"/>
                <a:cs typeface="Cambria" pitchFamily="34" charset="-120"/>
              </a:rPr>
              <a:t> ]</a:t>
            </a:r>
            <a:endParaRPr lang="en-US" sz="1200" dirty="0"/>
          </a:p>
        </p:txBody>
      </p:sp>
      <p:sp>
        <p:nvSpPr>
          <p:cNvPr id="26" name="Text 23"/>
          <p:cNvSpPr txBox="1"/>
          <p:nvPr/>
        </p:nvSpPr>
        <p:spPr>
          <a:xfrm>
            <a:off x="10149840" y="4434840"/>
            <a:ext cx="1188720" cy="301752"/>
          </a:xfrm>
          <a:prstGeom prst="rect">
            <a:avLst/>
          </a:prstGeom>
          <a:noFill/>
          <a:ln/>
        </p:spPr>
        <p:txBody>
          <a:bodyPr wrap="square" lIns="0" tIns="0" rIns="0" bIns="0" rtlCol="0" anchor="ctr"/>
          <a:lstStyle/>
          <a:p>
            <a:pPr indent="0" marL="0">
              <a:buNone/>
            </a:pPr>
            <a:r>
              <a:rPr lang="en-US" sz="950" i="1" dirty="0">
                <a:solidFill>
                  <a:srgbClr val="6C8089"/>
                </a:solidFill>
                <a:latin typeface="Calibri" pitchFamily="34" charset="0"/>
                <a:ea typeface="Calibri" pitchFamily="34" charset="-122"/>
                <a:cs typeface="Calibri" pitchFamily="34" charset="-120"/>
              </a:rPr>
              <a:t>3 − 1 = 2</a:t>
            </a:r>
            <a:endParaRPr lang="en-US" sz="950" dirty="0"/>
          </a:p>
        </p:txBody>
      </p:sp>
      <p:sp>
        <p:nvSpPr>
          <p:cNvPr id="27" name="Text 24"/>
          <p:cNvSpPr txBox="1"/>
          <p:nvPr/>
        </p:nvSpPr>
        <p:spPr>
          <a:xfrm>
            <a:off x="6446520" y="4759452"/>
            <a:ext cx="3657600" cy="301752"/>
          </a:xfrm>
          <a:prstGeom prst="rect">
            <a:avLst/>
          </a:prstGeom>
          <a:noFill/>
          <a:ln/>
        </p:spPr>
        <p:txBody>
          <a:bodyPr wrap="square" lIns="0" tIns="0" rIns="0" bIns="0" rtlCol="0" anchor="ctr"/>
          <a:lstStyle/>
          <a:p>
            <a:pPr indent="0" marL="0">
              <a:buNone/>
            </a:pPr>
            <a:r>
              <a:rPr lang="en-US" sz="1200" b="1" dirty="0">
                <a:solidFill>
                  <a:srgbClr val="0F7C9E"/>
                </a:solidFill>
                <a:latin typeface="Cambria" pitchFamily="34" charset="0"/>
                <a:ea typeface="Cambria" pitchFamily="34" charset="-122"/>
                <a:cs typeface="Cambria" pitchFamily="34" charset="-120"/>
              </a:rPr>
              <a:t>= 3·2</a:t>
            </a:r>
            <a:pPr indent="0" marL="0">
              <a:buNone/>
            </a:pPr>
            <a:r>
              <a:rPr lang="en-US" sz="1200" b="1" baseline="30000" dirty="0">
                <a:solidFill>
                  <a:srgbClr val="0F7C9E"/>
                </a:solidFill>
                <a:latin typeface="Cambria" pitchFamily="34" charset="0"/>
                <a:ea typeface="Cambria" pitchFamily="34" charset="-122"/>
                <a:cs typeface="Cambria" pitchFamily="34" charset="-120"/>
              </a:rPr>
              <a:t>1/3</a:t>
            </a:r>
            <a:pPr indent="0" marL="0">
              <a:buNone/>
            </a:pPr>
            <a:r>
              <a:rPr lang="en-US" sz="1200" b="1" dirty="0">
                <a:solidFill>
                  <a:srgbClr val="0F7C9E"/>
                </a:solidFill>
                <a:latin typeface="Cambria" pitchFamily="34" charset="0"/>
                <a:ea typeface="Cambria" pitchFamily="34" charset="-122"/>
                <a:cs typeface="Cambria" pitchFamily="34" charset="-120"/>
              </a:rPr>
              <a:t> − 0   =   3·2</a:t>
            </a:r>
            <a:pPr indent="0" marL="0">
              <a:buNone/>
            </a:pPr>
            <a:r>
              <a:rPr lang="en-US" sz="1200" b="1" baseline="30000" dirty="0">
                <a:solidFill>
                  <a:srgbClr val="0F7C9E"/>
                </a:solidFill>
                <a:latin typeface="Cambria" pitchFamily="34" charset="0"/>
                <a:ea typeface="Cambria" pitchFamily="34" charset="-122"/>
                <a:cs typeface="Cambria" pitchFamily="34" charset="-120"/>
              </a:rPr>
              <a:t>1/3</a:t>
            </a:r>
            <a:endParaRPr lang="en-US" sz="1200" dirty="0"/>
          </a:p>
        </p:txBody>
      </p:sp>
      <p:sp>
        <p:nvSpPr>
          <p:cNvPr id="28" name="Shape 25"/>
          <p:cNvSpPr/>
          <p:nvPr/>
        </p:nvSpPr>
        <p:spPr>
          <a:xfrm>
            <a:off x="640080" y="5212080"/>
            <a:ext cx="10881360" cy="658368"/>
          </a:xfrm>
          <a:prstGeom prst="roundRect">
            <a:avLst>
              <a:gd name="adj" fmla="val 11111"/>
            </a:avLst>
          </a:prstGeom>
          <a:solidFill>
            <a:srgbClr val="0F7C9E"/>
          </a:solidFill>
          <a:ln w="12700">
            <a:solidFill>
              <a:srgbClr val="0F7C9E"/>
            </a:solidFill>
            <a:prstDash val="solid"/>
          </a:ln>
        </p:spPr>
      </p:sp>
      <p:sp>
        <p:nvSpPr>
          <p:cNvPr id="29" name="Text 26"/>
          <p:cNvSpPr txBox="1"/>
          <p:nvPr/>
        </p:nvSpPr>
        <p:spPr>
          <a:xfrm>
            <a:off x="640080" y="5212080"/>
            <a:ext cx="10881360" cy="65836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Both pieces converge:        3  +  3·2</a:t>
            </a:r>
            <a:pPr algn="ctr" indent="0" marL="0">
              <a:buNone/>
            </a:pPr>
            <a:r>
              <a:rPr lang="en-US" sz="1800" b="1" baseline="30000" dirty="0">
                <a:solidFill>
                  <a:srgbClr val="FFFFFF"/>
                </a:solidFill>
                <a:latin typeface="Cambria" pitchFamily="34" charset="0"/>
                <a:ea typeface="Cambria" pitchFamily="34" charset="-122"/>
                <a:cs typeface="Cambria" pitchFamily="34" charset="-120"/>
              </a:rPr>
              <a:t>1/3</a:t>
            </a:r>
            <a:pPr algn="ctr" indent="0" marL="0">
              <a:buNone/>
            </a:pPr>
            <a:r>
              <a:rPr lang="en-US" sz="1800" b="1" dirty="0">
                <a:solidFill>
                  <a:srgbClr val="FFFFFF"/>
                </a:solidFill>
                <a:latin typeface="Cambria" pitchFamily="34" charset="0"/>
                <a:ea typeface="Cambria" pitchFamily="34" charset="-122"/>
                <a:cs typeface="Cambria" pitchFamily="34" charset="-120"/>
              </a:rPr>
              <a:t>   ≈   6.78</a:t>
            </a:r>
            <a:endParaRPr lang="en-US" sz="1800" dirty="0"/>
          </a:p>
        </p:txBody>
      </p:sp>
      <p:sp>
        <p:nvSpPr>
          <p:cNvPr id="30" name="Text 27"/>
          <p:cNvSpPr txBox="1"/>
          <p:nvPr/>
        </p:nvSpPr>
        <p:spPr>
          <a:xfrm>
            <a:off x="640080" y="5925312"/>
            <a:ext cx="10881360" cy="274320"/>
          </a:xfrm>
          <a:prstGeom prst="rect">
            <a:avLst/>
          </a:prstGeom>
          <a:noFill/>
          <a:ln/>
        </p:spPr>
        <p:txBody>
          <a:bodyPr wrap="square" lIns="0" tIns="0" rIns="0" bIns="0" rtlCol="0" anchor="ctr"/>
          <a:lstStyle/>
          <a:p>
            <a:pPr algn="ctr" indent="0" marL="0">
              <a:buNone/>
            </a:pPr>
            <a:r>
              <a:rPr lang="en-US" sz="1250" i="1" dirty="0">
                <a:solidFill>
                  <a:srgbClr val="6C8089"/>
                </a:solidFill>
                <a:latin typeface="Calibri" pitchFamily="34" charset="0"/>
                <a:ea typeface="Calibri" pitchFamily="34" charset="-122"/>
                <a:cs typeface="Calibri" pitchFamily="34" charset="-120"/>
              </a:rPr>
              <a:t>Same structure as the trap on the previous slide, opposite verdict — splitting is what lets you find out which.</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Summary</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Four steps, three traps, one result to memorise</a:t>
            </a:r>
            <a:endParaRPr lang="en-US" sz="1300" dirty="0"/>
          </a:p>
        </p:txBody>
      </p:sp>
      <p:sp>
        <p:nvSpPr>
          <p:cNvPr id="8" name="Shape 5"/>
          <p:cNvSpPr/>
          <p:nvPr/>
        </p:nvSpPr>
        <p:spPr>
          <a:xfrm>
            <a:off x="640080" y="1325880"/>
            <a:ext cx="10881360" cy="2148840"/>
          </a:xfrm>
          <a:prstGeom prst="roundRect">
            <a:avLst>
              <a:gd name="adj" fmla="val 3404"/>
            </a:avLst>
          </a:prstGeom>
          <a:solidFill>
            <a:srgbClr val="DCEFF8"/>
          </a:solidFill>
          <a:ln w="12700">
            <a:solidFill>
              <a:srgbClr val="DCEFF8"/>
            </a:solidFill>
            <a:prstDash val="solid"/>
          </a:ln>
        </p:spPr>
      </p:sp>
      <p:sp>
        <p:nvSpPr>
          <p:cNvPr id="9" name="Text 6"/>
          <p:cNvSpPr txBox="1"/>
          <p:nvPr/>
        </p:nvSpPr>
        <p:spPr>
          <a:xfrm>
            <a:off x="960120" y="1417320"/>
            <a:ext cx="10241280" cy="27432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The four steps</a:t>
            </a:r>
            <a:endParaRPr lang="en-US" sz="1600" dirty="0"/>
          </a:p>
        </p:txBody>
      </p:sp>
      <p:sp>
        <p:nvSpPr>
          <p:cNvPr id="10" name="Shape 7"/>
          <p:cNvSpPr/>
          <p:nvPr/>
        </p:nvSpPr>
        <p:spPr>
          <a:xfrm>
            <a:off x="1005840" y="1792224"/>
            <a:ext cx="274320" cy="274320"/>
          </a:xfrm>
          <a:prstGeom prst="ellipse">
            <a:avLst/>
          </a:prstGeom>
          <a:solidFill>
            <a:srgbClr val="0F7C9E"/>
          </a:solidFill>
          <a:ln/>
        </p:spPr>
      </p:sp>
      <p:sp>
        <p:nvSpPr>
          <p:cNvPr id="11" name="Text 8"/>
          <p:cNvSpPr txBox="1"/>
          <p:nvPr/>
        </p:nvSpPr>
        <p:spPr>
          <a:xfrm>
            <a:off x="1005840" y="1792224"/>
            <a:ext cx="274320" cy="27432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12" name="Text 9"/>
          <p:cNvSpPr txBox="1"/>
          <p:nvPr/>
        </p:nvSpPr>
        <p:spPr>
          <a:xfrm>
            <a:off x="1417320" y="1755648"/>
            <a:ext cx="5120640" cy="347472"/>
          </a:xfrm>
          <a:prstGeom prst="rect">
            <a:avLst/>
          </a:prstGeom>
          <a:noFill/>
          <a:ln/>
        </p:spPr>
        <p:txBody>
          <a:bodyPr wrap="square" lIns="0" tIns="0" rIns="0" bIns="0" rtlCol="0" anchor="ctr"/>
          <a:lstStyle/>
          <a:p>
            <a:pPr indent="0" marL="0">
              <a:buNone/>
            </a:pPr>
            <a:r>
              <a:rPr lang="en-US" sz="1350" b="1" dirty="0">
                <a:solidFill>
                  <a:srgbClr val="1E3A44"/>
                </a:solidFill>
                <a:latin typeface="Calibri" pitchFamily="34" charset="0"/>
                <a:ea typeface="Calibri" pitchFamily="34" charset="-122"/>
                <a:cs typeface="Calibri" pitchFamily="34" charset="-120"/>
              </a:rPr>
              <a:t>Decide whether it is improper — and why</a:t>
            </a:r>
            <a:endParaRPr lang="en-US" sz="1350" dirty="0"/>
          </a:p>
        </p:txBody>
      </p:sp>
      <p:sp>
        <p:nvSpPr>
          <p:cNvPr id="13" name="Text 10"/>
          <p:cNvSpPr txBox="1"/>
          <p:nvPr/>
        </p:nvSpPr>
        <p:spPr>
          <a:xfrm>
            <a:off x="6675120" y="1755648"/>
            <a:ext cx="4572000" cy="34747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infinite limit, or the integrand blows up</a:t>
            </a:r>
            <a:endParaRPr lang="en-US" sz="1250" dirty="0"/>
          </a:p>
        </p:txBody>
      </p:sp>
      <p:sp>
        <p:nvSpPr>
          <p:cNvPr id="14" name="Shape 11"/>
          <p:cNvSpPr/>
          <p:nvPr/>
        </p:nvSpPr>
        <p:spPr>
          <a:xfrm>
            <a:off x="1005840" y="2212848"/>
            <a:ext cx="274320" cy="274320"/>
          </a:xfrm>
          <a:prstGeom prst="ellipse">
            <a:avLst/>
          </a:prstGeom>
          <a:solidFill>
            <a:srgbClr val="0F7C9E"/>
          </a:solidFill>
          <a:ln/>
        </p:spPr>
      </p:sp>
      <p:sp>
        <p:nvSpPr>
          <p:cNvPr id="15" name="Text 12"/>
          <p:cNvSpPr txBox="1"/>
          <p:nvPr/>
        </p:nvSpPr>
        <p:spPr>
          <a:xfrm>
            <a:off x="1005840" y="2212848"/>
            <a:ext cx="274320" cy="27432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6" name="Text 13"/>
          <p:cNvSpPr txBox="1"/>
          <p:nvPr/>
        </p:nvSpPr>
        <p:spPr>
          <a:xfrm>
            <a:off x="1417320" y="2176272"/>
            <a:ext cx="5120640" cy="347472"/>
          </a:xfrm>
          <a:prstGeom prst="rect">
            <a:avLst/>
          </a:prstGeom>
          <a:noFill/>
          <a:ln/>
        </p:spPr>
        <p:txBody>
          <a:bodyPr wrap="square" lIns="0" tIns="0" rIns="0" bIns="0" rtlCol="0" anchor="ctr"/>
          <a:lstStyle/>
          <a:p>
            <a:pPr indent="0" marL="0">
              <a:buNone/>
            </a:pPr>
            <a:r>
              <a:rPr lang="en-US" sz="1350" b="1" dirty="0">
                <a:solidFill>
                  <a:srgbClr val="1E3A44"/>
                </a:solidFill>
                <a:latin typeface="Calibri" pitchFamily="34" charset="0"/>
                <a:ea typeface="Calibri" pitchFamily="34" charset="-122"/>
                <a:cs typeface="Calibri" pitchFamily="34" charset="-120"/>
              </a:rPr>
              <a:t>Replace the bad end by a letter, and write lim</a:t>
            </a:r>
            <a:endParaRPr lang="en-US" sz="1350" dirty="0"/>
          </a:p>
        </p:txBody>
      </p:sp>
      <p:sp>
        <p:nvSpPr>
          <p:cNvPr id="17" name="Text 14"/>
          <p:cNvSpPr txBox="1"/>
          <p:nvPr/>
        </p:nvSpPr>
        <p:spPr>
          <a:xfrm>
            <a:off x="6675120" y="2176272"/>
            <a:ext cx="4572000" cy="34747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b for ∞,  c for a finite bad point</a:t>
            </a:r>
            <a:endParaRPr lang="en-US" sz="1250" dirty="0"/>
          </a:p>
        </p:txBody>
      </p:sp>
      <p:sp>
        <p:nvSpPr>
          <p:cNvPr id="18" name="Shape 15"/>
          <p:cNvSpPr/>
          <p:nvPr/>
        </p:nvSpPr>
        <p:spPr>
          <a:xfrm>
            <a:off x="1005840" y="2633472"/>
            <a:ext cx="274320" cy="274320"/>
          </a:xfrm>
          <a:prstGeom prst="ellipse">
            <a:avLst/>
          </a:prstGeom>
          <a:solidFill>
            <a:srgbClr val="0F7C9E"/>
          </a:solidFill>
          <a:ln/>
        </p:spPr>
      </p:sp>
      <p:sp>
        <p:nvSpPr>
          <p:cNvPr id="19" name="Text 16"/>
          <p:cNvSpPr txBox="1"/>
          <p:nvPr/>
        </p:nvSpPr>
        <p:spPr>
          <a:xfrm>
            <a:off x="1005840" y="2633472"/>
            <a:ext cx="274320" cy="27432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20" name="Text 17"/>
          <p:cNvSpPr txBox="1"/>
          <p:nvPr/>
        </p:nvSpPr>
        <p:spPr>
          <a:xfrm>
            <a:off x="1417320" y="2596896"/>
            <a:ext cx="5120640" cy="347472"/>
          </a:xfrm>
          <a:prstGeom prst="rect">
            <a:avLst/>
          </a:prstGeom>
          <a:noFill/>
          <a:ln/>
        </p:spPr>
        <p:txBody>
          <a:bodyPr wrap="square" lIns="0" tIns="0" rIns="0" bIns="0" rtlCol="0" anchor="ctr"/>
          <a:lstStyle/>
          <a:p>
            <a:pPr indent="0" marL="0">
              <a:buNone/>
            </a:pPr>
            <a:r>
              <a:rPr lang="en-US" sz="1350" b="1" dirty="0">
                <a:solidFill>
                  <a:srgbClr val="1E3A44"/>
                </a:solidFill>
                <a:latin typeface="Calibri" pitchFamily="34" charset="0"/>
                <a:ea typeface="Calibri" pitchFamily="34" charset="-122"/>
                <a:cs typeface="Calibri" pitchFamily="34" charset="-120"/>
              </a:rPr>
              <a:t>Do the ordinary definite integral</a:t>
            </a:r>
            <a:endParaRPr lang="en-US" sz="1350" dirty="0"/>
          </a:p>
        </p:txBody>
      </p:sp>
      <p:sp>
        <p:nvSpPr>
          <p:cNvPr id="21" name="Text 18"/>
          <p:cNvSpPr txBox="1"/>
          <p:nvPr/>
        </p:nvSpPr>
        <p:spPr>
          <a:xfrm>
            <a:off x="6675120" y="2596896"/>
            <a:ext cx="4572000" cy="34747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part you already know</a:t>
            </a:r>
            <a:endParaRPr lang="en-US" sz="1250" dirty="0"/>
          </a:p>
        </p:txBody>
      </p:sp>
      <p:sp>
        <p:nvSpPr>
          <p:cNvPr id="22" name="Shape 19"/>
          <p:cNvSpPr/>
          <p:nvPr/>
        </p:nvSpPr>
        <p:spPr>
          <a:xfrm>
            <a:off x="1005840" y="3054096"/>
            <a:ext cx="274320" cy="274320"/>
          </a:xfrm>
          <a:prstGeom prst="ellipse">
            <a:avLst/>
          </a:prstGeom>
          <a:solidFill>
            <a:srgbClr val="0F7C9E"/>
          </a:solidFill>
          <a:ln/>
        </p:spPr>
      </p:sp>
      <p:sp>
        <p:nvSpPr>
          <p:cNvPr id="23" name="Text 20"/>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4" name="Text 21"/>
          <p:cNvSpPr txBox="1"/>
          <p:nvPr/>
        </p:nvSpPr>
        <p:spPr>
          <a:xfrm>
            <a:off x="1417320" y="3017520"/>
            <a:ext cx="5120640" cy="347472"/>
          </a:xfrm>
          <a:prstGeom prst="rect">
            <a:avLst/>
          </a:prstGeom>
          <a:noFill/>
          <a:ln/>
        </p:spPr>
        <p:txBody>
          <a:bodyPr wrap="square" lIns="0" tIns="0" rIns="0" bIns="0" rtlCol="0" anchor="ctr"/>
          <a:lstStyle/>
          <a:p>
            <a:pPr indent="0" marL="0">
              <a:buNone/>
            </a:pPr>
            <a:r>
              <a:rPr lang="en-US" sz="1350" b="1" dirty="0">
                <a:solidFill>
                  <a:srgbClr val="1E3A44"/>
                </a:solidFill>
                <a:latin typeface="Calibri" pitchFamily="34" charset="0"/>
                <a:ea typeface="Calibri" pitchFamily="34" charset="-122"/>
                <a:cs typeface="Calibri" pitchFamily="34" charset="-120"/>
              </a:rPr>
              <a:t>Take the limit, and state the verdict</a:t>
            </a:r>
            <a:endParaRPr lang="en-US" sz="1350" dirty="0"/>
          </a:p>
        </p:txBody>
      </p:sp>
      <p:sp>
        <p:nvSpPr>
          <p:cNvPr id="25" name="Text 22"/>
          <p:cNvSpPr txBox="1"/>
          <p:nvPr/>
        </p:nvSpPr>
        <p:spPr>
          <a:xfrm>
            <a:off x="6675120" y="3017520"/>
            <a:ext cx="4572000" cy="34747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converges to … , or diverges</a:t>
            </a:r>
            <a:endParaRPr lang="en-US" sz="1250" dirty="0"/>
          </a:p>
        </p:txBody>
      </p:sp>
      <p:sp>
        <p:nvSpPr>
          <p:cNvPr id="26" name="Shape 23"/>
          <p:cNvSpPr/>
          <p:nvPr/>
        </p:nvSpPr>
        <p:spPr>
          <a:xfrm>
            <a:off x="640080" y="3611880"/>
            <a:ext cx="5349240" cy="1143000"/>
          </a:xfrm>
          <a:prstGeom prst="roundRect">
            <a:avLst>
              <a:gd name="adj" fmla="val 6400"/>
            </a:avLst>
          </a:prstGeom>
          <a:solidFill>
            <a:srgbClr val="FDECEF"/>
          </a:solidFill>
          <a:ln w="15875">
            <a:solidFill>
              <a:srgbClr val="E03A5F"/>
            </a:solidFill>
            <a:prstDash val="solid"/>
          </a:ln>
        </p:spPr>
      </p:sp>
      <p:sp>
        <p:nvSpPr>
          <p:cNvPr id="27" name="Text 24"/>
          <p:cNvSpPr txBox="1"/>
          <p:nvPr/>
        </p:nvSpPr>
        <p:spPr>
          <a:xfrm>
            <a:off x="914400" y="3685032"/>
            <a:ext cx="4846320" cy="274320"/>
          </a:xfrm>
          <a:prstGeom prst="rect">
            <a:avLst/>
          </a:prstGeom>
          <a:noFill/>
          <a:ln/>
        </p:spPr>
        <p:txBody>
          <a:bodyPr wrap="square" lIns="0" tIns="0" rIns="0" bIns="0" rtlCol="0" anchor="ctr"/>
          <a:lstStyle/>
          <a:p>
            <a:pPr indent="0" marL="0">
              <a:buNone/>
            </a:pPr>
            <a:r>
              <a:rPr lang="en-US" sz="1500" b="1" dirty="0">
                <a:solidFill>
                  <a:srgbClr val="E03A5F"/>
                </a:solidFill>
                <a:latin typeface="Cambria" pitchFamily="34" charset="0"/>
                <a:ea typeface="Cambria" pitchFamily="34" charset="-122"/>
                <a:cs typeface="Cambria" pitchFamily="34" charset="-120"/>
              </a:rPr>
              <a:t>Three things that cost marks</a:t>
            </a:r>
            <a:endParaRPr lang="en-US" sz="1500" dirty="0"/>
          </a:p>
        </p:txBody>
      </p:sp>
      <p:sp>
        <p:nvSpPr>
          <p:cNvPr id="28" name="Text 25"/>
          <p:cNvSpPr txBox="1"/>
          <p:nvPr/>
        </p:nvSpPr>
        <p:spPr>
          <a:xfrm>
            <a:off x="914400" y="3977640"/>
            <a:ext cx="4846320" cy="685800"/>
          </a:xfrm>
          <a:prstGeom prst="rect">
            <a:avLst/>
          </a:prstGeom>
          <a:noFill/>
          <a:ln/>
        </p:spPr>
        <p:txBody>
          <a:bodyPr wrap="square" lIns="0" tIns="0" rIns="0" bIns="0" rtlCol="0" anchor="ctr"/>
          <a:lstStyle/>
          <a:p>
            <a:pPr indent="0" marL="0">
              <a:lnSpc>
                <a:spcPts val="1500"/>
              </a:lnSpc>
              <a:buNone/>
            </a:pPr>
            <a:r>
              <a:rPr lang="en-US" sz="1250" dirty="0">
                <a:solidFill>
                  <a:srgbClr val="1E3A44"/>
                </a:solidFill>
                <a:latin typeface="Calibri" pitchFamily="34" charset="0"/>
                <a:ea typeface="Calibri" pitchFamily="34" charset="-122"/>
                <a:cs typeface="Calibri" pitchFamily="34" charset="-120"/>
              </a:rPr>
              <a:t>1.  Substituting ∞ instead of taking a limit.</a:t>
            </a:r>
            <a:endParaRPr lang="en-US" sz="1250" dirty="0"/>
          </a:p>
          <a:p>
            <a:pPr indent="0" marL="0">
              <a:lnSpc>
                <a:spcPts val="1500"/>
              </a:lnSpc>
              <a:buNone/>
            </a:pPr>
            <a:r>
              <a:rPr lang="en-US" sz="1250" dirty="0">
                <a:solidFill>
                  <a:srgbClr val="1E3A44"/>
                </a:solidFill>
                <a:latin typeface="Calibri" pitchFamily="34" charset="0"/>
                <a:ea typeface="Calibri" pitchFamily="34" charset="-122"/>
                <a:cs typeface="Calibri" pitchFamily="34" charset="-120"/>
              </a:rPr>
              <a:t>2.  Missing a discontinuity inside the interval.</a:t>
            </a:r>
            <a:endParaRPr lang="en-US" sz="1250" dirty="0"/>
          </a:p>
          <a:p>
            <a:pPr indent="0" marL="0">
              <a:lnSpc>
                <a:spcPts val="1500"/>
              </a:lnSpc>
              <a:buNone/>
            </a:pPr>
            <a:r>
              <a:rPr lang="en-US" sz="1250" dirty="0">
                <a:solidFill>
                  <a:srgbClr val="1E3A44"/>
                </a:solidFill>
                <a:latin typeface="Calibri" pitchFamily="34" charset="0"/>
                <a:ea typeface="Calibri" pitchFamily="34" charset="-122"/>
                <a:cs typeface="Calibri" pitchFamily="34" charset="-120"/>
              </a:rPr>
              <a:t>3.  Giving a number without the verdict.</a:t>
            </a:r>
            <a:endParaRPr lang="en-US" sz="1250" dirty="0"/>
          </a:p>
        </p:txBody>
      </p:sp>
      <p:sp>
        <p:nvSpPr>
          <p:cNvPr id="29" name="Shape 26"/>
          <p:cNvSpPr/>
          <p:nvPr/>
        </p:nvSpPr>
        <p:spPr>
          <a:xfrm>
            <a:off x="6172200" y="3611880"/>
            <a:ext cx="5349240" cy="1143000"/>
          </a:xfrm>
          <a:prstGeom prst="roundRect">
            <a:avLst>
              <a:gd name="adj" fmla="val 6400"/>
            </a:avLst>
          </a:prstGeom>
          <a:solidFill>
            <a:srgbClr val="E7F4EC"/>
          </a:solidFill>
          <a:ln w="12700">
            <a:solidFill>
              <a:srgbClr val="E7F4EC"/>
            </a:solidFill>
            <a:prstDash val="solid"/>
          </a:ln>
        </p:spPr>
      </p:sp>
      <p:sp>
        <p:nvSpPr>
          <p:cNvPr id="30" name="Text 27"/>
          <p:cNvSpPr txBox="1"/>
          <p:nvPr/>
        </p:nvSpPr>
        <p:spPr>
          <a:xfrm>
            <a:off x="6446520" y="3685032"/>
            <a:ext cx="4846320" cy="274320"/>
          </a:xfrm>
          <a:prstGeom prst="rect">
            <a:avLst/>
          </a:prstGeom>
          <a:noFill/>
          <a:ln/>
        </p:spPr>
        <p:txBody>
          <a:bodyPr wrap="square" lIns="0" tIns="0" rIns="0" bIns="0" rtlCol="0" anchor="ctr"/>
          <a:lstStyle/>
          <a:p>
            <a:pPr indent="0" marL="0">
              <a:buNone/>
            </a:pPr>
            <a:r>
              <a:rPr lang="en-US" sz="1500" b="1" dirty="0">
                <a:solidFill>
                  <a:srgbClr val="2E7D4F"/>
                </a:solidFill>
                <a:latin typeface="Cambria" pitchFamily="34" charset="0"/>
                <a:ea typeface="Cambria" pitchFamily="34" charset="-122"/>
                <a:cs typeface="Cambria" pitchFamily="34" charset="-120"/>
              </a:rPr>
              <a:t>The one result to memorise</a:t>
            </a:r>
            <a:endParaRPr lang="en-US" sz="1500" dirty="0"/>
          </a:p>
        </p:txBody>
      </p:sp>
      <p:sp>
        <p:nvSpPr>
          <p:cNvPr id="31" name="Text 28"/>
          <p:cNvSpPr txBox="1"/>
          <p:nvPr/>
        </p:nvSpPr>
        <p:spPr>
          <a:xfrm>
            <a:off x="6446520" y="4023360"/>
            <a:ext cx="4846320" cy="457200"/>
          </a:xfrm>
          <a:prstGeom prst="rect">
            <a:avLst/>
          </a:prstGeom>
          <a:noFill/>
          <a:ln/>
        </p:spPr>
        <p:txBody>
          <a:bodyPr wrap="square" lIns="0" tIns="0" rIns="0" bIns="0" rtlCol="0" anchor="ctr"/>
          <a:lstStyle/>
          <a:p>
            <a:pPr indent="0" marL="0">
              <a:buNone/>
            </a:pPr>
            <a:r>
              <a:rPr lang="en-US" sz="1500" b="1" dirty="0">
                <a:solidFill>
                  <a:srgbClr val="2E7D4F"/>
                </a:solidFill>
                <a:latin typeface="Cambria" pitchFamily="34" charset="0"/>
                <a:ea typeface="Cambria" pitchFamily="34" charset="-122"/>
                <a:cs typeface="Cambria" pitchFamily="34" charset="-120"/>
              </a:rPr>
              <a:t>∫</a:t>
            </a:r>
            <a:pPr indent="0" marL="0">
              <a:buNone/>
            </a:pPr>
            <a:r>
              <a:rPr lang="en-US" sz="1500" b="1" baseline="-40000" dirty="0">
                <a:solidFill>
                  <a:srgbClr val="2E7D4F"/>
                </a:solidFill>
                <a:latin typeface="Cambria" pitchFamily="34" charset="0"/>
                <a:ea typeface="Cambria" pitchFamily="34" charset="-122"/>
                <a:cs typeface="Cambria" pitchFamily="34" charset="-120"/>
              </a:rPr>
              <a:t>1</a:t>
            </a:r>
            <a:pPr indent="0" marL="0">
              <a:buNone/>
            </a:pPr>
            <a:r>
              <a:rPr lang="en-US" sz="1500" b="1" baseline="30000" dirty="0">
                <a:solidFill>
                  <a:srgbClr val="2E7D4F"/>
                </a:solidFill>
                <a:latin typeface="Cambria" pitchFamily="34" charset="0"/>
                <a:ea typeface="Cambria" pitchFamily="34" charset="-122"/>
                <a:cs typeface="Cambria" pitchFamily="34" charset="-120"/>
              </a:rPr>
              <a:t>∞</a:t>
            </a:r>
            <a:pPr indent="0" marL="0">
              <a:buNone/>
            </a:pPr>
            <a:r>
              <a:rPr lang="en-US" sz="1500" b="1" dirty="0">
                <a:solidFill>
                  <a:srgbClr val="2E7D4F"/>
                </a:solidFill>
                <a:latin typeface="Cambria" pitchFamily="34" charset="0"/>
                <a:ea typeface="Cambria" pitchFamily="34" charset="-122"/>
                <a:cs typeface="Cambria" pitchFamily="34" charset="-120"/>
              </a:rPr>
              <a:t> dx/x</a:t>
            </a:r>
            <a:pPr indent="0" marL="0">
              <a:buNone/>
            </a:pPr>
            <a:r>
              <a:rPr lang="en-US" sz="1500" b="1" baseline="30000" dirty="0">
                <a:solidFill>
                  <a:srgbClr val="2E7D4F"/>
                </a:solidFill>
                <a:latin typeface="Cambria" pitchFamily="34" charset="0"/>
                <a:ea typeface="Cambria" pitchFamily="34" charset="-122"/>
                <a:cs typeface="Cambria" pitchFamily="34" charset="-120"/>
              </a:rPr>
              <a:t>p</a:t>
            </a:r>
            <a:pPr indent="0" marL="0">
              <a:buNone/>
            </a:pPr>
            <a:r>
              <a:rPr lang="en-US" sz="1500" b="1" dirty="0">
                <a:solidFill>
                  <a:srgbClr val="2E7D4F"/>
                </a:solidFill>
                <a:latin typeface="Cambria" pitchFamily="34" charset="0"/>
                <a:ea typeface="Cambria" pitchFamily="34" charset="-122"/>
                <a:cs typeface="Cambria" pitchFamily="34" charset="-120"/>
              </a:rPr>
              <a:t>   converges  ⇔  p &gt; 1</a:t>
            </a:r>
            <a:endParaRPr lang="en-US" sz="1500" dirty="0"/>
          </a:p>
        </p:txBody>
      </p:sp>
      <p:sp>
        <p:nvSpPr>
          <p:cNvPr id="32" name="Text 29"/>
          <p:cNvSpPr txBox="1"/>
          <p:nvPr/>
        </p:nvSpPr>
        <p:spPr>
          <a:xfrm>
            <a:off x="6446520" y="4462272"/>
            <a:ext cx="4846320" cy="25603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and then its value is 1/(p − 1).</a:t>
            </a:r>
            <a:endParaRPr lang="en-US" sz="1250" dirty="0"/>
          </a:p>
        </p:txBody>
      </p:sp>
      <p:sp>
        <p:nvSpPr>
          <p:cNvPr id="33" name="Shape 30"/>
          <p:cNvSpPr/>
          <p:nvPr/>
        </p:nvSpPr>
        <p:spPr>
          <a:xfrm>
            <a:off x="640080" y="4892040"/>
            <a:ext cx="10881360" cy="868680"/>
          </a:xfrm>
          <a:prstGeom prst="roundRect">
            <a:avLst>
              <a:gd name="adj" fmla="val 8421"/>
            </a:avLst>
          </a:prstGeom>
          <a:solidFill>
            <a:srgbClr val="F3DFE4"/>
          </a:solidFill>
          <a:ln w="15875">
            <a:solidFill>
              <a:srgbClr val="8A1538"/>
            </a:solidFill>
            <a:prstDash val="solid"/>
          </a:ln>
        </p:spPr>
      </p:sp>
      <p:sp>
        <p:nvSpPr>
          <p:cNvPr id="34" name="Text 31"/>
          <p:cNvSpPr txBox="1"/>
          <p:nvPr/>
        </p:nvSpPr>
        <p:spPr>
          <a:xfrm>
            <a:off x="960120" y="4892040"/>
            <a:ext cx="10241280" cy="868680"/>
          </a:xfrm>
          <a:prstGeom prst="rect">
            <a:avLst/>
          </a:prstGeom>
          <a:noFill/>
          <a:ln/>
        </p:spPr>
        <p:txBody>
          <a:bodyPr wrap="square" lIns="0" tIns="0" rIns="0" bIns="0" rtlCol="0" anchor="ctr"/>
          <a:lstStyle/>
          <a:p>
            <a:pPr algn="ctr" indent="0" marL="0">
              <a:buNone/>
            </a:pPr>
            <a:r>
              <a:rPr lang="en-US" sz="1500" b="1" dirty="0">
                <a:solidFill>
                  <a:srgbClr val="8A1538"/>
                </a:solidFill>
                <a:latin typeface="Calibri" pitchFamily="34" charset="0"/>
                <a:ea typeface="Calibri" pitchFamily="34" charset="-122"/>
                <a:cs typeface="Calibri" pitchFamily="34" charset="-120"/>
              </a:rPr>
              <a:t>An improper integral is a question, not just a number. Every complete answer ends with the word converges or the word diverges.</a:t>
            </a:r>
            <a:endParaRPr lang="en-US" sz="15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8.8 Improper Integrals</dc:title>
  <dc:subject>PptxGenJS Presentation</dc:subject>
  <dc:creator>Math 111 - King Saud University</dc:creator>
  <cp:lastModifiedBy>Math 111 - King Saud University</cp:lastModifiedBy>
  <cp:revision>1</cp:revision>
  <dcterms:created xsi:type="dcterms:W3CDTF">2026-10-20T09:56:38Z</dcterms:created>
  <dcterms:modified xsi:type="dcterms:W3CDTF">2026-10-20T09:56:38Z</dcterms:modified>
</cp:coreProperties>
</file>