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2" r:id="rId6"/>
    <p:sldId id="260" r:id="rId7"/>
    <p:sldId id="263" r:id="rId8"/>
    <p:sldId id="261" r:id="rId9"/>
    <p:sldId id="264"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56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8A7B0C95-E1F8-40D8-A86C-43873B98E6FA}" type="datetimeFigureOut">
              <a:rPr lang="ar-SA" smtClean="0"/>
              <a:t>06/06/35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04A781F-590C-4292-8750-EC9DA389456E}" type="slidenum">
              <a:rPr lang="ar-SA" smtClean="0"/>
              <a:t>‹#›</a:t>
            </a:fld>
            <a:endParaRPr lang="ar-SA"/>
          </a:p>
        </p:txBody>
      </p:sp>
    </p:spTree>
    <p:extLst>
      <p:ext uri="{BB962C8B-B14F-4D97-AF65-F5344CB8AC3E}">
        <p14:creationId xmlns:p14="http://schemas.microsoft.com/office/powerpoint/2010/main" val="694788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A7B0C95-E1F8-40D8-A86C-43873B98E6FA}" type="datetimeFigureOut">
              <a:rPr lang="ar-SA" smtClean="0"/>
              <a:t>06/06/35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04A781F-590C-4292-8750-EC9DA389456E}" type="slidenum">
              <a:rPr lang="ar-SA" smtClean="0"/>
              <a:t>‹#›</a:t>
            </a:fld>
            <a:endParaRPr lang="ar-SA"/>
          </a:p>
        </p:txBody>
      </p:sp>
    </p:spTree>
    <p:extLst>
      <p:ext uri="{BB962C8B-B14F-4D97-AF65-F5344CB8AC3E}">
        <p14:creationId xmlns:p14="http://schemas.microsoft.com/office/powerpoint/2010/main" val="3561864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A7B0C95-E1F8-40D8-A86C-43873B98E6FA}" type="datetimeFigureOut">
              <a:rPr lang="ar-SA" smtClean="0"/>
              <a:t>06/06/35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04A781F-590C-4292-8750-EC9DA389456E}" type="slidenum">
              <a:rPr lang="ar-SA" smtClean="0"/>
              <a:t>‹#›</a:t>
            </a:fld>
            <a:endParaRPr lang="ar-SA"/>
          </a:p>
        </p:txBody>
      </p:sp>
    </p:spTree>
    <p:extLst>
      <p:ext uri="{BB962C8B-B14F-4D97-AF65-F5344CB8AC3E}">
        <p14:creationId xmlns:p14="http://schemas.microsoft.com/office/powerpoint/2010/main" val="3946770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A7B0C95-E1F8-40D8-A86C-43873B98E6FA}" type="datetimeFigureOut">
              <a:rPr lang="ar-SA" smtClean="0"/>
              <a:t>06/06/35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04A781F-590C-4292-8750-EC9DA389456E}" type="slidenum">
              <a:rPr lang="ar-SA" smtClean="0"/>
              <a:t>‹#›</a:t>
            </a:fld>
            <a:endParaRPr lang="ar-SA"/>
          </a:p>
        </p:txBody>
      </p:sp>
    </p:spTree>
    <p:extLst>
      <p:ext uri="{BB962C8B-B14F-4D97-AF65-F5344CB8AC3E}">
        <p14:creationId xmlns:p14="http://schemas.microsoft.com/office/powerpoint/2010/main" val="1174153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A7B0C95-E1F8-40D8-A86C-43873B98E6FA}" type="datetimeFigureOut">
              <a:rPr lang="ar-SA" smtClean="0"/>
              <a:t>06/06/35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04A781F-590C-4292-8750-EC9DA389456E}" type="slidenum">
              <a:rPr lang="ar-SA" smtClean="0"/>
              <a:t>‹#›</a:t>
            </a:fld>
            <a:endParaRPr lang="ar-SA"/>
          </a:p>
        </p:txBody>
      </p:sp>
    </p:spTree>
    <p:extLst>
      <p:ext uri="{BB962C8B-B14F-4D97-AF65-F5344CB8AC3E}">
        <p14:creationId xmlns:p14="http://schemas.microsoft.com/office/powerpoint/2010/main" val="1621300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8A7B0C95-E1F8-40D8-A86C-43873B98E6FA}" type="datetimeFigureOut">
              <a:rPr lang="ar-SA" smtClean="0"/>
              <a:t>06/06/35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04A781F-590C-4292-8750-EC9DA389456E}" type="slidenum">
              <a:rPr lang="ar-SA" smtClean="0"/>
              <a:t>‹#›</a:t>
            </a:fld>
            <a:endParaRPr lang="ar-SA"/>
          </a:p>
        </p:txBody>
      </p:sp>
    </p:spTree>
    <p:extLst>
      <p:ext uri="{BB962C8B-B14F-4D97-AF65-F5344CB8AC3E}">
        <p14:creationId xmlns:p14="http://schemas.microsoft.com/office/powerpoint/2010/main" val="3854649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8A7B0C95-E1F8-40D8-A86C-43873B98E6FA}" type="datetimeFigureOut">
              <a:rPr lang="ar-SA" smtClean="0"/>
              <a:t>06/06/35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904A781F-590C-4292-8750-EC9DA389456E}" type="slidenum">
              <a:rPr lang="ar-SA" smtClean="0"/>
              <a:t>‹#›</a:t>
            </a:fld>
            <a:endParaRPr lang="ar-SA"/>
          </a:p>
        </p:txBody>
      </p:sp>
    </p:spTree>
    <p:extLst>
      <p:ext uri="{BB962C8B-B14F-4D97-AF65-F5344CB8AC3E}">
        <p14:creationId xmlns:p14="http://schemas.microsoft.com/office/powerpoint/2010/main" val="2413886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8A7B0C95-E1F8-40D8-A86C-43873B98E6FA}" type="datetimeFigureOut">
              <a:rPr lang="ar-SA" smtClean="0"/>
              <a:t>06/06/35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904A781F-590C-4292-8750-EC9DA389456E}" type="slidenum">
              <a:rPr lang="ar-SA" smtClean="0"/>
              <a:t>‹#›</a:t>
            </a:fld>
            <a:endParaRPr lang="ar-SA"/>
          </a:p>
        </p:txBody>
      </p:sp>
    </p:spTree>
    <p:extLst>
      <p:ext uri="{BB962C8B-B14F-4D97-AF65-F5344CB8AC3E}">
        <p14:creationId xmlns:p14="http://schemas.microsoft.com/office/powerpoint/2010/main" val="1722826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A7B0C95-E1F8-40D8-A86C-43873B98E6FA}" type="datetimeFigureOut">
              <a:rPr lang="ar-SA" smtClean="0"/>
              <a:t>06/06/35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904A781F-590C-4292-8750-EC9DA389456E}" type="slidenum">
              <a:rPr lang="ar-SA" smtClean="0"/>
              <a:t>‹#›</a:t>
            </a:fld>
            <a:endParaRPr lang="ar-SA"/>
          </a:p>
        </p:txBody>
      </p:sp>
    </p:spTree>
    <p:extLst>
      <p:ext uri="{BB962C8B-B14F-4D97-AF65-F5344CB8AC3E}">
        <p14:creationId xmlns:p14="http://schemas.microsoft.com/office/powerpoint/2010/main" val="3683053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A7B0C95-E1F8-40D8-A86C-43873B98E6FA}" type="datetimeFigureOut">
              <a:rPr lang="ar-SA" smtClean="0"/>
              <a:t>06/06/35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04A781F-590C-4292-8750-EC9DA389456E}" type="slidenum">
              <a:rPr lang="ar-SA" smtClean="0"/>
              <a:t>‹#›</a:t>
            </a:fld>
            <a:endParaRPr lang="ar-SA"/>
          </a:p>
        </p:txBody>
      </p:sp>
    </p:spTree>
    <p:extLst>
      <p:ext uri="{BB962C8B-B14F-4D97-AF65-F5344CB8AC3E}">
        <p14:creationId xmlns:p14="http://schemas.microsoft.com/office/powerpoint/2010/main" val="1062193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A7B0C95-E1F8-40D8-A86C-43873B98E6FA}" type="datetimeFigureOut">
              <a:rPr lang="ar-SA" smtClean="0"/>
              <a:t>06/06/35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04A781F-590C-4292-8750-EC9DA389456E}" type="slidenum">
              <a:rPr lang="ar-SA" smtClean="0"/>
              <a:t>‹#›</a:t>
            </a:fld>
            <a:endParaRPr lang="ar-SA"/>
          </a:p>
        </p:txBody>
      </p:sp>
    </p:spTree>
    <p:extLst>
      <p:ext uri="{BB962C8B-B14F-4D97-AF65-F5344CB8AC3E}">
        <p14:creationId xmlns:p14="http://schemas.microsoft.com/office/powerpoint/2010/main" val="4079889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A7B0C95-E1F8-40D8-A86C-43873B98E6FA}" type="datetimeFigureOut">
              <a:rPr lang="ar-SA" smtClean="0"/>
              <a:t>06/06/35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04A781F-590C-4292-8750-EC9DA389456E}" type="slidenum">
              <a:rPr lang="ar-SA" smtClean="0"/>
              <a:t>‹#›</a:t>
            </a:fld>
            <a:endParaRPr lang="ar-SA"/>
          </a:p>
        </p:txBody>
      </p:sp>
    </p:spTree>
    <p:extLst>
      <p:ext uri="{BB962C8B-B14F-4D97-AF65-F5344CB8AC3E}">
        <p14:creationId xmlns:p14="http://schemas.microsoft.com/office/powerpoint/2010/main" val="13990493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المحاضرة الثامنة</a:t>
            </a:r>
            <a:endParaRPr lang="ar-SA" dirty="0"/>
          </a:p>
        </p:txBody>
      </p:sp>
      <p:sp>
        <p:nvSpPr>
          <p:cNvPr id="3" name="عنوان فرعي 2"/>
          <p:cNvSpPr>
            <a:spLocks noGrp="1"/>
          </p:cNvSpPr>
          <p:nvPr>
            <p:ph type="subTitle" idx="1"/>
          </p:nvPr>
        </p:nvSpPr>
        <p:spPr/>
        <p:txBody>
          <a:bodyPr/>
          <a:lstStyle/>
          <a:p>
            <a:r>
              <a:rPr lang="ar-SA" dirty="0" smtClean="0"/>
              <a:t>تابع الطرق الرئيسية للتحليل الطيفي</a:t>
            </a:r>
            <a:endParaRPr lang="ar-SA" dirty="0"/>
          </a:p>
        </p:txBody>
      </p:sp>
    </p:spTree>
    <p:extLst>
      <p:ext uri="{BB962C8B-B14F-4D97-AF65-F5344CB8AC3E}">
        <p14:creationId xmlns:p14="http://schemas.microsoft.com/office/powerpoint/2010/main" val="1872890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908720"/>
            <a:ext cx="8229600" cy="5112568"/>
          </a:xfrm>
        </p:spPr>
        <p:txBody>
          <a:bodyPr/>
          <a:lstStyle/>
          <a:p>
            <a:r>
              <a:rPr lang="ar-SA" dirty="0" smtClean="0"/>
              <a:t>لاختبار الشكل التكراري والمدى في قيم </a:t>
            </a:r>
            <a:r>
              <a:rPr lang="en-US" dirty="0" smtClean="0"/>
              <a:t>DN</a:t>
            </a:r>
            <a:r>
              <a:rPr lang="ar-SA" dirty="0" smtClean="0"/>
              <a:t> وتواجه ذلك مشكلتين يجب حلهما وهما :</a:t>
            </a:r>
          </a:p>
          <a:p>
            <a:r>
              <a:rPr lang="ar-SA" dirty="0" smtClean="0"/>
              <a:t>1- اذا كانت قيم </a:t>
            </a:r>
            <a:r>
              <a:rPr lang="en-US" dirty="0" smtClean="0"/>
              <a:t>DN</a:t>
            </a:r>
            <a:r>
              <a:rPr lang="ar-SA" dirty="0" smtClean="0"/>
              <a:t> لنطاق ما محصورة ضمن فاصل ضيق مثل (5الى 20</a:t>
            </a:r>
            <a:r>
              <a:rPr lang="en-US" dirty="0" smtClean="0"/>
              <a:t>DN</a:t>
            </a:r>
            <a:r>
              <a:rPr lang="ar-SA" dirty="0" smtClean="0"/>
              <a:t> خارج المقياس 255)هنا البيانات لها مدى ديناميكي ضيق او منخفض وبالتالي التباين الطيفي سيكون منخفض .</a:t>
            </a:r>
          </a:p>
          <a:p>
            <a:r>
              <a:rPr lang="ar-SA" dirty="0" smtClean="0"/>
              <a:t>2- اذا كانت قيم </a:t>
            </a:r>
            <a:r>
              <a:rPr lang="en-US" dirty="0" smtClean="0"/>
              <a:t>DN</a:t>
            </a:r>
            <a:r>
              <a:rPr lang="ar-SA" dirty="0" smtClean="0"/>
              <a:t> لنطاق ممتدة الى اعلى المقياس.</a:t>
            </a:r>
          </a:p>
          <a:p>
            <a:pPr marL="0" indent="0">
              <a:buNone/>
            </a:pPr>
            <a:r>
              <a:rPr lang="ar-SA" dirty="0" smtClean="0"/>
              <a:t>في هذه الحالة النطاق هنا متشبع وهذا يعني ان القيم الاعلى ل</a:t>
            </a:r>
            <a:r>
              <a:rPr lang="en-US" dirty="0" smtClean="0"/>
              <a:t>DN</a:t>
            </a:r>
            <a:r>
              <a:rPr lang="ar-SA" dirty="0" smtClean="0"/>
              <a:t> ليست مرصودة وبالتالي لا تمثل المنظر او المشهد .</a:t>
            </a:r>
            <a:endParaRPr lang="ar-SA" dirty="0"/>
          </a:p>
        </p:txBody>
      </p:sp>
    </p:spTree>
    <p:extLst>
      <p:ext uri="{BB962C8B-B14F-4D97-AF65-F5344CB8AC3E}">
        <p14:creationId xmlns:p14="http://schemas.microsoft.com/office/powerpoint/2010/main" val="3914854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مثال على ذلك:</a:t>
            </a:r>
            <a:endParaRPr lang="ar-SA" dirty="0"/>
          </a:p>
        </p:txBody>
      </p:sp>
      <p:sp>
        <p:nvSpPr>
          <p:cNvPr id="3" name="عنصر نائب للمحتوى 2"/>
          <p:cNvSpPr>
            <a:spLocks noGrp="1"/>
          </p:cNvSpPr>
          <p:nvPr>
            <p:ph idx="1"/>
          </p:nvPr>
        </p:nvSpPr>
        <p:spPr/>
        <p:txBody>
          <a:bodyPr/>
          <a:lstStyle/>
          <a:p>
            <a:r>
              <a:rPr lang="ar-SA" dirty="0" smtClean="0"/>
              <a:t>صورة الماسح الموضوعي المحمول على لاندسات بالتحديد نطاق 3 الاشعة الحمراء المرئية لديها انعكاس قوي للأراضي المغطاة بالثلج كما في شمال أمريكا ولكن بنفس الوقت هذا النطاق يعطي سلبا في غابات الامازون التي تبدو مظلمة جدا. نتيجة المدى الديناميكي الضيق لا نواع هذه المشكلات والتي لا نستطيع ان تعميمها عندما نحلل الصورة بناء على المعلومات الطيفية.</a:t>
            </a:r>
            <a:endParaRPr lang="ar-SA" dirty="0"/>
          </a:p>
        </p:txBody>
      </p:sp>
    </p:spTree>
    <p:extLst>
      <p:ext uri="{BB962C8B-B14F-4D97-AF65-F5344CB8AC3E}">
        <p14:creationId xmlns:p14="http://schemas.microsoft.com/office/powerpoint/2010/main" val="4219348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من </a:t>
            </a:r>
            <a:r>
              <a:rPr lang="ar-SA" dirty="0" smtClean="0"/>
              <a:t>طرق التحليل </a:t>
            </a:r>
            <a:endParaRPr lang="ar-SA" dirty="0"/>
          </a:p>
        </p:txBody>
      </p:sp>
      <p:sp>
        <p:nvSpPr>
          <p:cNvPr id="3" name="عنصر نائب للمحتوى 2"/>
          <p:cNvSpPr>
            <a:spLocks noGrp="1"/>
          </p:cNvSpPr>
          <p:nvPr>
            <p:ph idx="1"/>
          </p:nvPr>
        </p:nvSpPr>
        <p:spPr/>
        <p:txBody>
          <a:bodyPr>
            <a:normAutofit fontScale="85000" lnSpcReduction="10000"/>
          </a:bodyPr>
          <a:lstStyle/>
          <a:p>
            <a:r>
              <a:rPr lang="ar-SA" dirty="0"/>
              <a:t>من خلال ما سبق يمكن تصحيح مشكلة تسجيل </a:t>
            </a:r>
            <a:r>
              <a:rPr lang="ar-SA" dirty="0" smtClean="0"/>
              <a:t>نطاق الى </a:t>
            </a:r>
            <a:r>
              <a:rPr lang="ar-SA" dirty="0"/>
              <a:t>اخر باستخدام نسب النطاقات او مركب الالوان ولعل من اسهل طرق تقييم وازالة التأثيرات الرئيسية للانعكاس هي اقتطاع قيم البيانات الرقمية (</a:t>
            </a:r>
            <a:r>
              <a:rPr lang="en-US" dirty="0"/>
              <a:t>DN</a:t>
            </a:r>
            <a:r>
              <a:rPr lang="ar-SA" dirty="0"/>
              <a:t>) في كل نطاق للظواهر المظلمة في الصورة لجميع الخلايا مثلا اقتطاع الصفر من الصورة.</a:t>
            </a:r>
            <a:endParaRPr lang="en-US" dirty="0"/>
          </a:p>
          <a:p>
            <a:r>
              <a:rPr lang="ar-SA" dirty="0"/>
              <a:t>هناك ايضا نسب النطاقات التي يمكن ان تستخدم كطريقة تحسين تساعدك على اجراء التصنيف اضافة الى تطبيق تحليل المركبات الرئيسية .</a:t>
            </a:r>
            <a:endParaRPr lang="en-US" dirty="0"/>
          </a:p>
          <a:p>
            <a:r>
              <a:rPr lang="ar-SA" dirty="0"/>
              <a:t>فمما سبق تعرفنا على تأثير الظل والطبوغرافية حيث يجب ازالة تلك المؤثرات من خلال عدة طرق من اهمها </a:t>
            </a:r>
            <a:r>
              <a:rPr lang="ar-SA" dirty="0" smtClean="0"/>
              <a:t>نموذج الارتفاع </a:t>
            </a:r>
            <a:r>
              <a:rPr lang="ar-SA" dirty="0"/>
              <a:t>الرقمي (</a:t>
            </a:r>
            <a:r>
              <a:rPr lang="en-US" dirty="0"/>
              <a:t>DEM</a:t>
            </a:r>
            <a:r>
              <a:rPr lang="ar-SA" dirty="0"/>
              <a:t>) وطريقة (</a:t>
            </a:r>
            <a:r>
              <a:rPr lang="en-US" dirty="0"/>
              <a:t>SL</a:t>
            </a:r>
            <a:r>
              <a:rPr lang="ar-SA" dirty="0"/>
              <a:t>   </a:t>
            </a:r>
            <a:r>
              <a:rPr lang="en-US" dirty="0"/>
              <a:t>spectral length</a:t>
            </a:r>
            <a:r>
              <a:rPr lang="ar-SA" dirty="0"/>
              <a:t>) من خلال زيادة التباين . </a:t>
            </a:r>
          </a:p>
        </p:txBody>
      </p:sp>
    </p:spTree>
    <p:extLst>
      <p:ext uri="{BB962C8B-B14F-4D97-AF65-F5344CB8AC3E}">
        <p14:creationId xmlns:p14="http://schemas.microsoft.com/office/powerpoint/2010/main" val="4095431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a:t>لان وجود الظل يؤثر في عملية التصنيف وبالتالي لابد من ازالته ومن ثم اجراء طرق التحسين الضرورية لا براز الظواهر بشكل جيد قبل عملية التصنيف . فهناك من يعتمد على التصنيف باستخدام </a:t>
            </a:r>
            <a:r>
              <a:rPr lang="ar-SA" dirty="0" smtClean="0"/>
              <a:t>نماذج </a:t>
            </a:r>
            <a:r>
              <a:rPr lang="ar-SA" dirty="0"/>
              <a:t>طبيعية أو تصنيف صورة محسنة بطرق نسب النطاقات او بتحليل المركبات الرئيسية.</a:t>
            </a:r>
            <a:endParaRPr lang="en-US" dirty="0"/>
          </a:p>
          <a:p>
            <a:endParaRPr lang="ar-SA" dirty="0"/>
          </a:p>
        </p:txBody>
      </p:sp>
    </p:spTree>
    <p:extLst>
      <p:ext uri="{BB962C8B-B14F-4D97-AF65-F5344CB8AC3E}">
        <p14:creationId xmlns:p14="http://schemas.microsoft.com/office/powerpoint/2010/main" val="3951133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النماذج </a:t>
            </a:r>
            <a:r>
              <a:rPr lang="ar-SA" dirty="0"/>
              <a:t>الطبيعية للبيانات الطيفية : (نسب النطاقات)</a:t>
            </a:r>
            <a:r>
              <a:rPr lang="en-US" dirty="0"/>
              <a:t/>
            </a:r>
            <a:br>
              <a:rPr lang="en-US" dirty="0"/>
            </a:br>
            <a:endParaRPr lang="ar-SA" dirty="0"/>
          </a:p>
        </p:txBody>
      </p:sp>
      <p:sp>
        <p:nvSpPr>
          <p:cNvPr id="3" name="عنصر نائب للمحتوى 2"/>
          <p:cNvSpPr>
            <a:spLocks noGrp="1"/>
          </p:cNvSpPr>
          <p:nvPr>
            <p:ph idx="1"/>
          </p:nvPr>
        </p:nvSpPr>
        <p:spPr/>
        <p:txBody>
          <a:bodyPr>
            <a:normAutofit/>
          </a:bodyPr>
          <a:lstStyle/>
          <a:p>
            <a:r>
              <a:rPr lang="ar-SA" dirty="0"/>
              <a:t>يمكن اعتبار نسب النطاقات هي احد الطرق المستخدمة للتعريف الطيفي للتباين بين الاطوال الموجية للصورة . الميزة الرئيسية لنسب النطاقات هي ايجاد تأثير الاضاءة ومصدر تلك الاضاءة ونظام الرصد </a:t>
            </a:r>
            <a:r>
              <a:rPr lang="ar-SA" dirty="0" smtClean="0"/>
              <a:t>ولذلك في </a:t>
            </a:r>
            <a:r>
              <a:rPr lang="ar-SA" dirty="0"/>
              <a:t>الاستشعار عن بعد قيم الانعكاس احيانا تكون قليلة الاهمية بسبب بعض المواد التي تبدو واضحة جدا وساطعة </a:t>
            </a:r>
            <a:r>
              <a:rPr lang="ar-SA" dirty="0" smtClean="0"/>
              <a:t>وهذا </a:t>
            </a:r>
            <a:r>
              <a:rPr lang="ar-SA" dirty="0"/>
              <a:t>الامر كما </a:t>
            </a:r>
            <a:r>
              <a:rPr lang="ar-SA" dirty="0" smtClean="0"/>
              <a:t>ذكرنا </a:t>
            </a:r>
            <a:r>
              <a:rPr lang="ar-SA" dirty="0"/>
              <a:t>سابقا يعتمد على عوامل هندسية مثل زاوية الاضاءة وطبيعة الرصد وحجم المنطقة </a:t>
            </a:r>
            <a:r>
              <a:rPr lang="ar-SA" dirty="0" smtClean="0"/>
              <a:t>و غيرها. </a:t>
            </a:r>
            <a:endParaRPr lang="ar-SA" dirty="0"/>
          </a:p>
        </p:txBody>
      </p:sp>
    </p:spTree>
    <p:extLst>
      <p:ext uri="{BB962C8B-B14F-4D97-AF65-F5344CB8AC3E}">
        <p14:creationId xmlns:p14="http://schemas.microsoft.com/office/powerpoint/2010/main" val="2619299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a:t>وبالتالي فان نسب النطاقات تسمح لنا باختبار الصورة من حيث تنوع الظلام والاضاءة بسبب طبوغرافية السطح وخشونة المقياس ومن ثم هي احدى طرق التحسين في الصورة والتي ينسب فيها نطاق الى نطاق اخر في عمليات الصورة متعددة الاطياف كما جاء في تحليل الاستشعار عن بعد (</a:t>
            </a:r>
            <a:r>
              <a:rPr lang="en-US" dirty="0"/>
              <a:t>Rowan, 2004</a:t>
            </a:r>
            <a:r>
              <a:rPr lang="ar-SA" dirty="0"/>
              <a:t>)</a:t>
            </a:r>
            <a:endParaRPr lang="en-US" dirty="0"/>
          </a:p>
          <a:p>
            <a:endParaRPr lang="ar-SA" dirty="0"/>
          </a:p>
        </p:txBody>
      </p:sp>
    </p:spTree>
    <p:extLst>
      <p:ext uri="{BB962C8B-B14F-4D97-AF65-F5344CB8AC3E}">
        <p14:creationId xmlns:p14="http://schemas.microsoft.com/office/powerpoint/2010/main" val="3619527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r>
              <a:rPr lang="ar-SA" dirty="0"/>
              <a:t>كما ان اختيار نسب النطاقات الطيفية يعتمد على المعلومات التي ننشدها , عادة النطاقات التي نختارها تكون عن معرفة اطياف المواد على الارض مثلا هناك نسب النطاقات لصور الماسح الموضوعي لاندسات وهي جيدة لخضرة النبات حيث يمكن استخدام النسب </a:t>
            </a:r>
            <a:r>
              <a:rPr lang="ar-SA" dirty="0" smtClean="0"/>
              <a:t>لهذه </a:t>
            </a:r>
            <a:r>
              <a:rPr lang="ar-SA" dirty="0"/>
              <a:t>النطاقات (نطاق 3/ نطاق4) , بالنسبة للتعرف على اكاسيد الحديد والهيدروكسيد (نطاق1/نطاق3) , للتعرف على رطوبة التربة والترب الطينية (نطاق7/نطاق5) , والمعادن ومركباتها (نطاق7/نطاق4)</a:t>
            </a:r>
            <a:endParaRPr lang="en-US" dirty="0"/>
          </a:p>
          <a:p>
            <a:endParaRPr lang="ar-SA" dirty="0"/>
          </a:p>
        </p:txBody>
      </p:sp>
    </p:spTree>
    <p:extLst>
      <p:ext uri="{BB962C8B-B14F-4D97-AF65-F5344CB8AC3E}">
        <p14:creationId xmlns:p14="http://schemas.microsoft.com/office/powerpoint/2010/main" val="2169318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smtClean="0"/>
              <a:t>ولهذه </a:t>
            </a:r>
            <a:r>
              <a:rPr lang="ar-SA" dirty="0"/>
              <a:t>وغيرها من الاهداف التي يمكن اجراء نسب النطاقات لها والتي يمكن ان تطبق بنجاح بحيث نستطيع تميزها بوضوح في الصورة وكذلك تفسيرها لتلك المواد كما هي في الطبيعة , فغالبا تحليلات الصور لا تتشابه مع الاختبارات الحقلية واستخدام الاسبكتروسكوب وفي الحقيقة ان تطبيق النسب قد لا يكون كافيا ولذلك يتم اختبار هده المواد مع بعض التحليلات الاسبكتروسكوبية لتمييز هده المواد والمعادن بشكل جيد بحيث يتكامل العمل الحقلي مع التفسير لتلك الصور.</a:t>
            </a:r>
            <a:endParaRPr lang="en-US" dirty="0"/>
          </a:p>
        </p:txBody>
      </p:sp>
    </p:spTree>
    <p:extLst>
      <p:ext uri="{BB962C8B-B14F-4D97-AF65-F5344CB8AC3E}">
        <p14:creationId xmlns:p14="http://schemas.microsoft.com/office/powerpoint/2010/main" val="241877985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574</Words>
  <Application>Microsoft Office PowerPoint</Application>
  <PresentationFormat>عرض على الشاشة (3:4)‏</PresentationFormat>
  <Paragraphs>18</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نسق Office</vt:lpstr>
      <vt:lpstr>المحاضرة الثامنة</vt:lpstr>
      <vt:lpstr>عرض تقديمي في PowerPoint</vt:lpstr>
      <vt:lpstr>مثال على ذلك:</vt:lpstr>
      <vt:lpstr>من طرق التحليل </vt:lpstr>
      <vt:lpstr>عرض تقديمي في PowerPoint</vt:lpstr>
      <vt:lpstr>النماذج الطبيعية للبيانات الطيفية : (نسب النطاقات)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الثامنة</dc:title>
  <dc:creator>Asus</dc:creator>
  <cp:lastModifiedBy>mey</cp:lastModifiedBy>
  <cp:revision>3</cp:revision>
  <dcterms:created xsi:type="dcterms:W3CDTF">2014-04-07T11:59:10Z</dcterms:created>
  <dcterms:modified xsi:type="dcterms:W3CDTF">2014-04-06T12:21:18Z</dcterms:modified>
</cp:coreProperties>
</file>