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identity quoted back in 7.3 without proof. Worth pointing out that it has now been derived.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15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BC9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8595360" y="182880"/>
            <a:ext cx="3657600" cy="6492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0" dirty="0">
                <a:solidFill>
                  <a:srgbClr val="9E35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40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8.4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240280"/>
            <a:ext cx="7863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8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Trigonometric</a:t>
            </a:r>
            <a:endParaRPr lang="en-US" sz="5000" dirty="0"/>
          </a:p>
          <a:p>
            <a:pPr indent="0" marL="0">
              <a:lnSpc>
                <a:spcPts val="48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Substitutions</a:t>
            </a:r>
            <a:endParaRPr lang="en-US" sz="5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8404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Replacing x by a trigonometric function to clear a radical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41248" y="4526280"/>
            <a:ext cx="2011680" cy="32004"/>
          </a:xfrm>
          <a:prstGeom prst="rect">
            <a:avLst/>
          </a:prstGeom>
          <a:solidFill>
            <a:srgbClr val="C77E9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47548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40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 111 · Integral Calculus</a:t>
            </a:r>
            <a:endParaRPr lang="en-US" sz="14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Thomas' Calculus: Early Transcendentals, 15th ed. (Global Edition)</a:t>
            </a:r>
            <a:endParaRPr lang="en-US" sz="14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Mathematics, King Saud University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This Lecture Fits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8FC3D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8.2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Parts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3017520" y="210312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52044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8FC3D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52044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8.3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Trigonometric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Integrals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5897880" y="210312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640080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0F7C9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0080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8.4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649224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Trigonometric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Substitutions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8778240" y="210312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928116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DCEFF8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28116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8.5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37260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Partial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6400800" y="33832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40080" y="3931920"/>
            <a:ext cx="10881360" cy="1965960"/>
          </a:xfrm>
          <a:prstGeom prst="roundRect">
            <a:avLst>
              <a:gd name="adj" fmla="val 3721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60120" y="411480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 these substitutions solve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960120" y="452628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√(a</a:t>
            </a:r>
            <a:pPr algn="ctr" indent="0" marL="0">
              <a:buNone/>
            </a:pPr>
            <a:r>
              <a:rPr lang="en-US" sz="2400" b="1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x</a:t>
            </a:r>
            <a:pPr algn="ctr" indent="0" marL="0">
              <a:buNone/>
            </a:pPr>
            <a:r>
              <a:rPr lang="en-US" sz="2400" b="1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            √(a</a:t>
            </a:r>
            <a:pPr algn="ctr" indent="0" marL="0">
              <a:buNone/>
            </a:pPr>
            <a:r>
              <a:rPr lang="en-US" sz="2400" b="1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x</a:t>
            </a:r>
            <a:pPr algn="ctr" indent="0" marL="0">
              <a:buNone/>
            </a:pPr>
            <a:r>
              <a:rPr lang="en-US" sz="2400" b="1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            √(x</a:t>
            </a:r>
            <a:pPr algn="ctr" indent="0" marL="0">
              <a:buNone/>
            </a:pPr>
            <a:r>
              <a:rPr lang="en-US" sz="2400" b="1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a</a:t>
            </a:r>
            <a:pPr algn="ctr" indent="0" marL="0">
              <a:buNone/>
            </a:pPr>
            <a:r>
              <a:rPr lang="en-US" sz="2400" b="1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400" dirty="0"/>
          </a:p>
        </p:txBody>
      </p:sp>
      <p:sp>
        <p:nvSpPr>
          <p:cNvPr id="25" name="Text 23"/>
          <p:cNvSpPr txBox="1"/>
          <p:nvPr/>
        </p:nvSpPr>
        <p:spPr>
          <a:xfrm>
            <a:off x="960120" y="516636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radical like these cannot be removed by an ordinary substitution. But a trigonometric identity turns each one into a perfect square — and the radical disappears.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Reference Triangles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radical has its own substitution, read straight from a right triangle.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85800" y="1463040"/>
            <a:ext cx="3017520" cy="3200400"/>
          </a:xfrm>
          <a:prstGeom prst="roundRect">
            <a:avLst>
              <a:gd name="adj" fmla="val 2424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157276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a tan θ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234440" y="3337560"/>
            <a:ext cx="1828800" cy="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063240" y="2148840"/>
            <a:ext cx="0" cy="118872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234440" y="2148840"/>
            <a:ext cx="1828800" cy="118872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935224" y="3209544"/>
            <a:ext cx="128016" cy="0"/>
          </a:xfrm>
          <a:prstGeom prst="line">
            <a:avLst/>
          </a:prstGeom>
          <a:noFill/>
          <a:ln w="12700">
            <a:solidFill>
              <a:srgbClr val="1E3A4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35224" y="3209544"/>
            <a:ext cx="0" cy="128016"/>
          </a:xfrm>
          <a:prstGeom prst="line">
            <a:avLst/>
          </a:prstGeom>
          <a:noFill/>
          <a:ln w="12700">
            <a:solidFill>
              <a:srgbClr val="1E3A4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344168" y="297180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336499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3118104" y="26060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21031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√(a² + x²)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85800" y="41148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√(a² + x²) = a | sec θ |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4617720" y="1463040"/>
            <a:ext cx="3017520" cy="3200400"/>
          </a:xfrm>
          <a:prstGeom prst="roundRect">
            <a:avLst>
              <a:gd name="adj" fmla="val 2424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617720" y="157276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a sin θ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166360" y="3337560"/>
            <a:ext cx="1828800" cy="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995160" y="2148840"/>
            <a:ext cx="0" cy="118872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 flipV="1">
            <a:off x="5166360" y="2148840"/>
            <a:ext cx="1828800" cy="118872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867144" y="3209544"/>
            <a:ext cx="128016" cy="0"/>
          </a:xfrm>
          <a:prstGeom prst="line">
            <a:avLst/>
          </a:prstGeom>
          <a:noFill/>
          <a:ln w="12700">
            <a:solidFill>
              <a:srgbClr val="1E3A44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867144" y="3209544"/>
            <a:ext cx="0" cy="128016"/>
          </a:xfrm>
          <a:prstGeom prst="line">
            <a:avLst/>
          </a:prstGeom>
          <a:noFill/>
          <a:ln w="12700">
            <a:solidFill>
              <a:srgbClr val="1E3A4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276088" y="297180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166360" y="336499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√(a² − x²)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7050024" y="26060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4937760" y="21031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4617720" y="41148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√(a² − x²) = a | cos θ |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8549640" y="1463040"/>
            <a:ext cx="3017520" cy="3200400"/>
          </a:xfrm>
          <a:prstGeom prst="roundRect">
            <a:avLst>
              <a:gd name="adj" fmla="val 2424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8549640" y="157276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a sec θ</a:t>
            </a:r>
            <a:endParaRPr lang="en-US" sz="1700" dirty="0"/>
          </a:p>
        </p:txBody>
      </p:sp>
      <p:sp>
        <p:nvSpPr>
          <p:cNvPr id="33" name="Shape 31"/>
          <p:cNvSpPr/>
          <p:nvPr/>
        </p:nvSpPr>
        <p:spPr>
          <a:xfrm>
            <a:off x="8823960" y="3337560"/>
            <a:ext cx="1554480" cy="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378440" y="2148840"/>
            <a:ext cx="0" cy="118872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flipV="1">
            <a:off x="8823960" y="2148840"/>
            <a:ext cx="1554480" cy="118872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250424" y="3209544"/>
            <a:ext cx="128016" cy="0"/>
          </a:xfrm>
          <a:prstGeom prst="line">
            <a:avLst/>
          </a:prstGeom>
          <a:noFill/>
          <a:ln w="12700">
            <a:solidFill>
              <a:srgbClr val="1E3A44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250424" y="3209544"/>
            <a:ext cx="0" cy="128016"/>
          </a:xfrm>
          <a:prstGeom prst="line">
            <a:avLst/>
          </a:prstGeom>
          <a:noFill/>
          <a:ln w="12700">
            <a:solidFill>
              <a:srgbClr val="1E3A44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8933688" y="297180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</a:t>
            </a:r>
            <a:endParaRPr lang="en-US" sz="1300" dirty="0"/>
          </a:p>
        </p:txBody>
      </p:sp>
      <p:sp>
        <p:nvSpPr>
          <p:cNvPr id="39" name="Text 37"/>
          <p:cNvSpPr txBox="1"/>
          <p:nvPr/>
        </p:nvSpPr>
        <p:spPr>
          <a:xfrm>
            <a:off x="8823960" y="336499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300" dirty="0"/>
          </a:p>
        </p:txBody>
      </p:sp>
      <p:sp>
        <p:nvSpPr>
          <p:cNvPr id="40" name="Text 38"/>
          <p:cNvSpPr txBox="1"/>
          <p:nvPr/>
        </p:nvSpPr>
        <p:spPr>
          <a:xfrm>
            <a:off x="10433304" y="26060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√(x²−a²)</a:t>
            </a:r>
            <a:endParaRPr lang="en-US" sz="1300" dirty="0"/>
          </a:p>
        </p:txBody>
      </p:sp>
      <p:sp>
        <p:nvSpPr>
          <p:cNvPr id="41" name="Text 39"/>
          <p:cNvSpPr txBox="1"/>
          <p:nvPr/>
        </p:nvSpPr>
        <p:spPr>
          <a:xfrm>
            <a:off x="8595360" y="21031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8549640" y="41148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√(x² − a²) = a | tan θ |</a:t>
            </a:r>
            <a:endParaRPr lang="en-US" sz="1350" dirty="0"/>
          </a:p>
        </p:txBody>
      </p:sp>
      <p:sp>
        <p:nvSpPr>
          <p:cNvPr id="43" name="Shape 41"/>
          <p:cNvSpPr/>
          <p:nvPr/>
        </p:nvSpPr>
        <p:spPr>
          <a:xfrm>
            <a:off x="640080" y="493776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960120" y="4937760"/>
            <a:ext cx="10241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works: each substitution turns the expression under the root into a perfect square — a² + a²tan²θ = a²sec²θ, a² − a²sin²θ = a²cos²θ, and a²sec²θ − a² = a²tan²θ.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Restrictions on θ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must be able to get back to x, so each substitution needs its own range.</a:t>
            </a:r>
            <a:endParaRPr lang="en-US" sz="13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280160" y="1463040"/>
          <a:ext cx="96012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3200400"/>
                <a:gridCol w="347472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Substitution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Reverses as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Range of 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 = a tan θ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θ = arctan (x / a)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 π/2 &lt; θ &lt; π/2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 = a sin θ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θ = arcsin (x / a)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 π/2 ≤ θ ≤ π/2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 = a sec θ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θ = arcsec (x / a)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0 ≤ θ &lt; π/2    if  x / a ≥ 1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π/2 &lt; θ ≤ π    if  x / a ≤ − 1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640080" y="4114800"/>
            <a:ext cx="108813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5875">
            <a:solidFill>
              <a:srgbClr val="8FC3D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960120" y="4206240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ranges matter.  </a:t>
            </a:r>
            <a:pPr indent="0" marL="0">
              <a:buNone/>
            </a:pPr>
            <a:r>
              <a:rPr lang="en-US" sz="14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substitution is only useful if we can undo it, and the trigonometric functions have inverses only on these intervals. The ranges also settle the absolute values: on them sec θ &gt; 0, cos θ ≥ 0 and tan θ ≥ 0, so the bars come off.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960120" y="507492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this course we use x = a sec θ only when x / a ≥ 1, which keeps θ in [0, π/2) and tan θ ≥ 0.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Procedure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steps, every time.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" y="1792224"/>
            <a:ext cx="438912" cy="438912"/>
          </a:xfrm>
          <a:prstGeom prst="ellipse">
            <a:avLst/>
          </a:prstGeom>
          <a:solidFill>
            <a:srgbClr val="0F7C9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17922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55448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substitution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852160" y="1554480"/>
            <a:ext cx="5394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x, compute dx, and fix the range of θ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40080" y="263347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14400" y="2871216"/>
            <a:ext cx="438912" cy="438912"/>
          </a:xfrm>
          <a:prstGeom prst="ellipse">
            <a:avLst/>
          </a:prstGeom>
          <a:solidFill>
            <a:srgbClr val="0F7C9E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28712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554480" y="2633472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Substitute and simplify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852160" y="2633472"/>
            <a:ext cx="5394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both into the integrand; the radical should disappear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40080" y="371246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14400" y="3950208"/>
            <a:ext cx="438912" cy="438912"/>
          </a:xfrm>
          <a:prstGeom prst="ellipse">
            <a:avLst/>
          </a:prstGeom>
          <a:solidFill>
            <a:srgbClr val="0F7C9E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14400" y="39502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712464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Evaluate the trigonometric integral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5852160" y="3712464"/>
            <a:ext cx="5394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§8.3 work — the answer is in terms of θ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79145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4400" y="5029200"/>
            <a:ext cx="438912" cy="438912"/>
          </a:xfrm>
          <a:prstGeom prst="ellipse">
            <a:avLst/>
          </a:prstGeom>
          <a:solidFill>
            <a:srgbClr val="0F7C9E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50292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554480" y="4791456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Draw the reference triangle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5852160" y="4791456"/>
            <a:ext cx="5394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sec θ, tan θ, sin θ … off it and return to x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58521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 is the one students forget: the answer must be written in x, not in θ.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1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 ∫ dx / √(x² + 4)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15544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2 tan θ,    dx = 2 sec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θ dθ,    − π/2 &lt; θ &lt; π/2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321040" y="15544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2, so use the tangent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4688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√(x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+ 4)  =  √(4 tan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θ + 4)  =  2 | sec θ |  =  2 sec θ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321040" y="24688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 θ &gt; 0 on that range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3832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(2 sec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θ) / (2 sec θ) dθ  =  ∫ sec θ dθ  =  ln | sec θ + tan θ | + C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321040" y="33832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§8.3 integral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1280160" y="5577840"/>
            <a:ext cx="1828800" cy="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108960" y="4480560"/>
            <a:ext cx="0" cy="109728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1280160" y="4480560"/>
            <a:ext cx="1828800" cy="109728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80944" y="5449824"/>
            <a:ext cx="128016" cy="0"/>
          </a:xfrm>
          <a:prstGeom prst="line">
            <a:avLst/>
          </a:prstGeom>
          <a:noFill/>
          <a:ln w="12700">
            <a:solidFill>
              <a:srgbClr val="1E3A4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80944" y="5449824"/>
            <a:ext cx="0" cy="128016"/>
          </a:xfrm>
          <a:prstGeom prst="line">
            <a:avLst/>
          </a:prstGeom>
          <a:noFill/>
          <a:ln w="12700">
            <a:solidFill>
              <a:srgbClr val="1E3A4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389888" y="521208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280160" y="56052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3163824" y="489204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051560" y="44348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√(4 + x²)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05840" y="5907024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i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 θ = x/2,   sec θ = √(4 + x²)/2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4297680" y="4663440"/>
            <a:ext cx="7223760" cy="914400"/>
          </a:xfrm>
          <a:prstGeom prst="roundRect">
            <a:avLst>
              <a:gd name="adj" fmla="val 8000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97680" y="4663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ln | √(4 + x</a:t>
            </a:r>
            <a:pPr algn="ctr" indent="0" marL="0">
              <a:buNone/>
            </a:pPr>
            <a:r>
              <a:rPr lang="en-US" sz="20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/ 2  +  x / 2 |  +  C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2 — where sinh⁻¹ comes from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method, with a general a &gt; 0.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600200"/>
            <a:ext cx="10881360" cy="777240"/>
          </a:xfrm>
          <a:prstGeom prst="roundRect">
            <a:avLst>
              <a:gd name="adj" fmla="val 9412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05840" y="160020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dx / √(a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x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=  ∫ sec θ dθ  =  ln | sec θ + tan θ | + C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8412480" y="160020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exactly as in Example 1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14600"/>
            <a:ext cx="10881360" cy="777240"/>
          </a:xfrm>
          <a:prstGeom prst="roundRect">
            <a:avLst>
              <a:gd name="adj" fmla="val 9412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05840" y="251460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ln ( √(a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x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/ a  +  x / a )  +  C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412480" y="251460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reference triangle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35661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356616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But Table 7.9 says sinh</a:t>
            </a:r>
            <a:pPr algn="ctr"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pPr algn="ctr"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(x/a) is also an antiderivative — so the two differ by a constant.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45720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 x = 0 gives 0 = ln 1 + C, so C = 0.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502920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502920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sinh</a:t>
            </a:r>
            <a:pPr algn="ctr" indent="0" marL="0">
              <a:buNone/>
            </a:pP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(x / a)  =  ln ( x / a  +  √(a</a:t>
            </a:r>
            <a:pPr algn="ctr" indent="0" marL="0">
              <a:buNone/>
            </a:pP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x</a:t>
            </a:r>
            <a:pPr algn="ctr" indent="0" marL="0">
              <a:buNone/>
            </a:pP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/ a )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Try these first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substitution does each one call for?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920240"/>
            <a:ext cx="10881360" cy="1280160"/>
          </a:xfrm>
          <a:prstGeom prst="roundRect">
            <a:avLst>
              <a:gd name="adj" fmla="val 5714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1920240"/>
            <a:ext cx="731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1600200" y="192024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x</a:t>
            </a:r>
            <a:pPr indent="0" marL="0">
              <a:buNone/>
            </a:pPr>
            <a:r>
              <a:rPr lang="en-US" sz="22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dx / √(9 − x</a:t>
            </a:r>
            <a:pPr indent="0" marL="0">
              <a:buNone/>
            </a:pPr>
            <a:r>
              <a:rPr lang="en-US" sz="22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0" y="1920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?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40080" y="3520440"/>
            <a:ext cx="10881360" cy="1280160"/>
          </a:xfrm>
          <a:prstGeom prst="roundRect">
            <a:avLst>
              <a:gd name="adj" fmla="val 5714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3520440"/>
            <a:ext cx="731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52044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dx / √(25x</a:t>
            </a:r>
            <a:pPr indent="0" marL="0">
              <a:buNone/>
            </a:pPr>
            <a:r>
              <a:rPr lang="en-US" sz="22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− 4)        ( x &gt; 2/5 )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0" y="35204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?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53949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(b), first rewrite the radical so that it looks like √(x² − a²). What is a?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3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 ∫ x² dx / √(9 − x²)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1508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3 sin θ,    dx = 3 cos θ dθ,    √(9 − x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3 cos θ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321040" y="150876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3, so use the sine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2402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(9 sin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θ)(3 cos θ) / (3 cos θ) dθ  =  9 ∫ sin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θ dθ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321040" y="224028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radical cancels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29718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9 ∫ (1 − cos 2θ)/2 dθ  =  (9/2)(θ − (sin 2θ)/2) + C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321040" y="297180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half-angle, from §8.3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37033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(9/2)(θ − sin θ cos θ) + C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37033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2θ = 2 sin θ cos θ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1280160" y="5623560"/>
            <a:ext cx="1737360" cy="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017520" y="4617720"/>
            <a:ext cx="0" cy="100584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V="1">
            <a:off x="1280160" y="4617720"/>
            <a:ext cx="1737360" cy="100584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889504" y="5495544"/>
            <a:ext cx="128016" cy="0"/>
          </a:xfrm>
          <a:prstGeom prst="line">
            <a:avLst/>
          </a:prstGeom>
          <a:noFill/>
          <a:ln w="12700">
            <a:solidFill>
              <a:srgbClr val="1E3A4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889504" y="5495544"/>
            <a:ext cx="0" cy="128016"/>
          </a:xfrm>
          <a:prstGeom prst="line">
            <a:avLst/>
          </a:prstGeom>
          <a:noFill/>
          <a:ln w="12700">
            <a:solidFill>
              <a:srgbClr val="1E3A44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1389888" y="525780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280160" y="565099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√(9 − x²)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3072384" y="49834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051560" y="45720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05840" y="595274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i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 θ = x/3,  cos θ = √(9 − x²)/3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4572000" y="4846320"/>
            <a:ext cx="6949440" cy="914400"/>
          </a:xfrm>
          <a:prstGeom prst="roundRect">
            <a:avLst>
              <a:gd name="adj" fmla="val 8000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0" y="48463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(9/2) arcsin (x/3)  −  (x/2) √(9 − x</a:t>
            </a:r>
            <a:pPr algn="ctr" indent="0" marL="0">
              <a:buNone/>
            </a:pPr>
            <a:r>
              <a:rPr lang="en-US" sz="19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+  C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4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 ∫ dx / √(25x² − 4),   x &gt; 2/5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10881360" cy="822960"/>
          </a:xfrm>
          <a:prstGeom prst="roundRect">
            <a:avLst>
              <a:gd name="adj" fmla="val 8889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155448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rewrite:     √(25x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− 4)  =  √(25 (x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− 4/25))  =  5 √(x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(2/5)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487168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(2/5) sec θ,    dx = (2/5) sec θ tan θ dθ,    0 &lt; θ &lt; π/2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321040" y="248716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a = 2/5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236976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√(25x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− 4)  =  2 tan θ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321040" y="3236976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 θ &gt; 0 on that range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3986784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( (2/5) sec θ tan θ ) / (2 tan θ) dθ  =  (1/5) ∫ sec θ dθ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3986784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radical cancels again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1280160" y="5623560"/>
            <a:ext cx="1645920" cy="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0" y="4754880"/>
            <a:ext cx="0" cy="86868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V="1">
            <a:off x="1280160" y="4754880"/>
            <a:ext cx="1645920" cy="868680"/>
          </a:xfrm>
          <a:prstGeom prst="line">
            <a:avLst/>
          </a:prstGeom>
          <a:noFill/>
          <a:ln w="25400">
            <a:solidFill>
              <a:srgbClr val="1E3A4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98064" y="5495544"/>
            <a:ext cx="128016" cy="0"/>
          </a:xfrm>
          <a:prstGeom prst="line">
            <a:avLst/>
          </a:prstGeom>
          <a:noFill/>
          <a:ln w="12700">
            <a:solidFill>
              <a:srgbClr val="1E3A4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798064" y="5495544"/>
            <a:ext cx="0" cy="128016"/>
          </a:xfrm>
          <a:prstGeom prst="line">
            <a:avLst/>
          </a:prstGeom>
          <a:noFill/>
          <a:ln w="12700">
            <a:solidFill>
              <a:srgbClr val="1E3A44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1389888" y="525780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280160" y="565099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2980944" y="50520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√(25x²−4)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051560" y="4709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5x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05840" y="595274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i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 θ = 5x/2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5120640" y="4892040"/>
            <a:ext cx="6400800" cy="822960"/>
          </a:xfrm>
          <a:prstGeom prst="roundRect">
            <a:avLst>
              <a:gd name="adj" fmla="val 8889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120640" y="489204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(1/5) ln | 5x/2  +  √(25x</a:t>
            </a:r>
            <a:pPr algn="ctr" indent="0" marL="0">
              <a:buNone/>
            </a:pPr>
            <a:r>
              <a:rPr lang="en-US" sz="17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− 4)/2 |  +  C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15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BC9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45720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Summary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822960" y="1536192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5361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463040"/>
            <a:ext cx="7223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the radical —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√(a² + x²) → x = a tan θ,  √(a² − x²) → x = a sin θ,  √(x² − a²) → x = a sec θ.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22960" y="2340864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3408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267712"/>
            <a:ext cx="7223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the range of θ —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makes the substitution reversible and removes the absolute values.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22960" y="3145536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31455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072384"/>
            <a:ext cx="7223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the radical in standard form first —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√(25x² − 4) = 5√(x² − (2/5)²), so a = 2/5.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22960" y="3950208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22960" y="39502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3877056"/>
            <a:ext cx="7223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middle step is §8.3 —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substituting you are left with a trigonometric integral.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22960" y="4754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4681728"/>
            <a:ext cx="7223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draw the triangle —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how you turn the answer back from θ into x.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15400" y="1417320"/>
            <a:ext cx="2606040" cy="3840480"/>
          </a:xfrm>
          <a:prstGeom prst="roundRect">
            <a:avLst>
              <a:gd name="adj" fmla="val 2807"/>
            </a:avLst>
          </a:prstGeom>
          <a:solidFill>
            <a:srgbClr val="F3DFE4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189720" y="169164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8A15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</a:t>
            </a:r>
            <a:endParaRPr lang="en-US" sz="2100" dirty="0"/>
          </a:p>
        </p:txBody>
      </p:sp>
      <p:sp>
        <p:nvSpPr>
          <p:cNvPr id="21" name="Text 19"/>
          <p:cNvSpPr txBox="1"/>
          <p:nvPr/>
        </p:nvSpPr>
        <p:spPr>
          <a:xfrm>
            <a:off x="9189720" y="2194560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8.4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1–14   using the three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substitutions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15–38   assorted — not all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them need one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150" i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first whether an ordinary substitution would do.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5760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F3D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lecture:  §8.5 — Integration of Rational Functions by Partial Fractions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8.4 Trigonometric Substitutions</dc:title>
  <dc:subject>PptxGenJS Presentation</dc:subject>
  <dc:creator>Math 111 - King Saud University</dc:creator>
  <cp:lastModifiedBy>Math 111 - King Saud University</cp:lastModifiedBy>
  <cp:revision>1</cp:revision>
  <dcterms:created xsi:type="dcterms:W3CDTF">2026-10-06T03:44:19Z</dcterms:created>
  <dcterms:modified xsi:type="dcterms:W3CDTF">2026-10-06T03:44:19Z</dcterms:modified>
</cp:coreProperties>
</file>