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absolute value: the square root is non-negative, so |cos 2x| is what appears. On this interval cos 2x is already non-negative, which is why the bars come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3" name="Text 1"/>
          <p:cNvSpPr txBox="1"/>
          <p:nvPr/>
        </p:nvSpPr>
        <p:spPr>
          <a:xfrm>
            <a:off x="8595360" y="182880"/>
            <a:ext cx="3657600" cy="6492240"/>
          </a:xfrm>
          <a:prstGeom prst="rect">
            <a:avLst/>
          </a:prstGeom>
          <a:noFill/>
          <a:ln/>
        </p:spPr>
        <p:txBody>
          <a:bodyPr wrap="square" lIns="0" tIns="0" rIns="0" bIns="0" rtlCol="0" anchor="ctr"/>
          <a:lstStyle/>
          <a:p>
            <a:pPr algn="ctr" indent="0" marL="0">
              <a:buNone/>
            </a:pPr>
            <a:r>
              <a:rPr lang="en-US" sz="40000" dirty="0">
                <a:solidFill>
                  <a:srgbClr val="9E3552"/>
                </a:solidFill>
                <a:latin typeface="Cambria" pitchFamily="34" charset="0"/>
                <a:ea typeface="Cambria" pitchFamily="34" charset="-122"/>
                <a:cs typeface="Cambria" pitchFamily="34" charset="-120"/>
              </a:rPr>
              <a:t>∫</a:t>
            </a:r>
            <a:endParaRPr lang="en-US" sz="40000" dirty="0"/>
          </a:p>
        </p:txBody>
      </p:sp>
      <p:sp>
        <p:nvSpPr>
          <p:cNvPr id="4" name="Text 2"/>
          <p:cNvSpPr txBox="1"/>
          <p:nvPr/>
        </p:nvSpPr>
        <p:spPr>
          <a:xfrm>
            <a:off x="822960" y="1828800"/>
            <a:ext cx="7315200" cy="411480"/>
          </a:xfrm>
          <a:prstGeom prst="rect">
            <a:avLst/>
          </a:prstGeom>
          <a:noFill/>
          <a:ln/>
        </p:spPr>
        <p:txBody>
          <a:bodyPr wrap="square" lIns="0" tIns="0" rIns="0" bIns="0" rtlCol="0" anchor="ctr"/>
          <a:lstStyle/>
          <a:p>
            <a:pPr indent="0" marL="0">
              <a:buNone/>
            </a:pPr>
            <a:r>
              <a:rPr lang="en-US" sz="1800" b="1" spc="300" kern="0" dirty="0">
                <a:solidFill>
                  <a:srgbClr val="F3DFE4"/>
                </a:solidFill>
                <a:latin typeface="Calibri" pitchFamily="34" charset="0"/>
                <a:ea typeface="Calibri" pitchFamily="34" charset="-122"/>
                <a:cs typeface="Calibri" pitchFamily="34" charset="-120"/>
              </a:rPr>
              <a:t>Section 8.3</a:t>
            </a:r>
            <a:endParaRPr lang="en-US" sz="1800" dirty="0"/>
          </a:p>
        </p:txBody>
      </p:sp>
      <p:sp>
        <p:nvSpPr>
          <p:cNvPr id="5" name="Text 3"/>
          <p:cNvSpPr txBox="1"/>
          <p:nvPr/>
        </p:nvSpPr>
        <p:spPr>
          <a:xfrm>
            <a:off x="822960" y="2240280"/>
            <a:ext cx="7863840" cy="1554480"/>
          </a:xfrm>
          <a:prstGeom prst="rect">
            <a:avLst/>
          </a:prstGeom>
          <a:noFill/>
          <a:ln/>
        </p:spPr>
        <p:txBody>
          <a:bodyPr wrap="square" lIns="0" tIns="0" rIns="0" bIns="0" rtlCol="0" anchor="ctr"/>
          <a:lstStyle/>
          <a:p>
            <a:pPr indent="0" marL="0">
              <a:lnSpc>
                <a:spcPts val="4800"/>
              </a:lnSpc>
              <a:buNone/>
            </a:pPr>
            <a:r>
              <a:rPr lang="en-US" sz="5000" b="1" dirty="0">
                <a:solidFill>
                  <a:srgbClr val="FFFFFF"/>
                </a:solidFill>
                <a:latin typeface="Cambria" pitchFamily="34" charset="0"/>
                <a:ea typeface="Cambria" pitchFamily="34" charset="-122"/>
                <a:cs typeface="Cambria" pitchFamily="34" charset="-120"/>
              </a:rPr>
              <a:t>Trigonometric</a:t>
            </a:r>
            <a:endParaRPr lang="en-US" sz="5000" dirty="0"/>
          </a:p>
          <a:p>
            <a:pPr indent="0" marL="0">
              <a:lnSpc>
                <a:spcPts val="4800"/>
              </a:lnSpc>
              <a:buNone/>
            </a:pPr>
            <a:r>
              <a:rPr lang="en-US" sz="5000" b="1" dirty="0">
                <a:solidFill>
                  <a:srgbClr val="FFFFFF"/>
                </a:solidFill>
                <a:latin typeface="Cambria" pitchFamily="34" charset="0"/>
                <a:ea typeface="Cambria" pitchFamily="34" charset="-122"/>
                <a:cs typeface="Cambria" pitchFamily="34" charset="-120"/>
              </a:rPr>
              <a:t>Integrals</a:t>
            </a:r>
            <a:endParaRPr lang="en-US" sz="5000" dirty="0"/>
          </a:p>
        </p:txBody>
      </p:sp>
      <p:sp>
        <p:nvSpPr>
          <p:cNvPr id="6" name="Text 4"/>
          <p:cNvSpPr txBox="1"/>
          <p:nvPr/>
        </p:nvSpPr>
        <p:spPr>
          <a:xfrm>
            <a:off x="822960" y="3840480"/>
            <a:ext cx="7772400" cy="457200"/>
          </a:xfrm>
          <a:prstGeom prst="rect">
            <a:avLst/>
          </a:prstGeom>
          <a:noFill/>
          <a:ln/>
        </p:spPr>
        <p:txBody>
          <a:bodyPr wrap="square" lIns="0" tIns="0" rIns="0" bIns="0" rtlCol="0" anchor="ctr"/>
          <a:lstStyle/>
          <a:p>
            <a:pPr indent="0" marL="0">
              <a:buNone/>
            </a:pPr>
            <a:r>
              <a:rPr lang="en-US" sz="1800" i="1" dirty="0">
                <a:solidFill>
                  <a:srgbClr val="F3DFE4"/>
                </a:solidFill>
                <a:latin typeface="Calibri" pitchFamily="34" charset="0"/>
                <a:ea typeface="Calibri" pitchFamily="34" charset="-122"/>
                <a:cs typeface="Calibri" pitchFamily="34" charset="-120"/>
              </a:rPr>
              <a:t>Identities first, then the substitution follows</a:t>
            </a:r>
            <a:endParaRPr lang="en-US" sz="1800" dirty="0"/>
          </a:p>
        </p:txBody>
      </p:sp>
      <p:sp>
        <p:nvSpPr>
          <p:cNvPr id="7" name="Shape 5"/>
          <p:cNvSpPr/>
          <p:nvPr/>
        </p:nvSpPr>
        <p:spPr>
          <a:xfrm>
            <a:off x="841248" y="4526280"/>
            <a:ext cx="2011680" cy="32004"/>
          </a:xfrm>
          <a:prstGeom prst="rect">
            <a:avLst/>
          </a:prstGeom>
          <a:solidFill>
            <a:srgbClr val="C77E92"/>
          </a:solidFill>
          <a:ln/>
        </p:spPr>
      </p:sp>
      <p:sp>
        <p:nvSpPr>
          <p:cNvPr id="8" name="Text 6"/>
          <p:cNvSpPr txBox="1"/>
          <p:nvPr/>
        </p:nvSpPr>
        <p:spPr>
          <a:xfrm>
            <a:off x="822960" y="4754880"/>
            <a:ext cx="7315200" cy="1097280"/>
          </a:xfrm>
          <a:prstGeom prst="rect">
            <a:avLst/>
          </a:prstGeom>
          <a:noFill/>
          <a:ln/>
        </p:spPr>
        <p:txBody>
          <a:bodyPr wrap="square" lIns="0" tIns="0" rIns="0" bIns="0" rtlCol="0" anchor="ctr"/>
          <a:lstStyle/>
          <a:p>
            <a:pPr indent="0" marL="0">
              <a:lnSpc>
                <a:spcPts val="2200"/>
              </a:lnSpc>
              <a:buNone/>
            </a:pPr>
            <a:r>
              <a:rPr lang="en-US" sz="1400" b="1" dirty="0">
                <a:solidFill>
                  <a:srgbClr val="F3DFE4"/>
                </a:solidFill>
                <a:latin typeface="Calibri" pitchFamily="34" charset="0"/>
                <a:ea typeface="Calibri" pitchFamily="34" charset="-122"/>
                <a:cs typeface="Calibri" pitchFamily="34" charset="-120"/>
              </a:rPr>
              <a:t>Math 111 · Integral Calculus</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Thomas' Calculus: Early Transcendentals, 15th ed. (Global Edition)</a:t>
            </a:r>
            <a:endParaRPr lang="en-US" sz="1400" dirty="0"/>
          </a:p>
          <a:p>
            <a:pPr indent="0" marL="0">
              <a:lnSpc>
                <a:spcPts val="2200"/>
              </a:lnSpc>
              <a:buNone/>
            </a:pPr>
            <a:r>
              <a:rPr lang="en-US" sz="1400" dirty="0">
                <a:solidFill>
                  <a:srgbClr val="F3DFE4"/>
                </a:solidFill>
                <a:latin typeface="Calibri" pitchFamily="34" charset="0"/>
                <a:ea typeface="Calibri" pitchFamily="34" charset="-122"/>
                <a:cs typeface="Calibri" pitchFamily="34" charset="-120"/>
              </a:rPr>
              <a:t>Department of Mathematics, King Saud University</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Where This Lecture Fits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Shape 4"/>
          <p:cNvSpPr/>
          <p:nvPr/>
        </p:nvSpPr>
        <p:spPr>
          <a:xfrm>
            <a:off x="640080" y="1600200"/>
            <a:ext cx="2377440" cy="1737360"/>
          </a:xfrm>
          <a:prstGeom prst="roundRect">
            <a:avLst>
              <a:gd name="adj" fmla="val 4211"/>
            </a:avLst>
          </a:prstGeom>
          <a:solidFill>
            <a:srgbClr val="8FC3DC"/>
          </a:solidFill>
          <a:ln/>
        </p:spPr>
      </p:sp>
      <p:sp>
        <p:nvSpPr>
          <p:cNvPr id="7" name="Text 5"/>
          <p:cNvSpPr txBox="1"/>
          <p:nvPr/>
        </p:nvSpPr>
        <p:spPr>
          <a:xfrm>
            <a:off x="64008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7.3</a:t>
            </a:r>
            <a:endParaRPr lang="en-US" sz="3000" dirty="0"/>
          </a:p>
        </p:txBody>
      </p:sp>
      <p:sp>
        <p:nvSpPr>
          <p:cNvPr id="8" name="Text 6"/>
          <p:cNvSpPr txBox="1"/>
          <p:nvPr/>
        </p:nvSpPr>
        <p:spPr>
          <a:xfrm>
            <a:off x="73152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Hyperbolic</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Functions</a:t>
            </a:r>
            <a:endParaRPr lang="en-US" sz="1250" dirty="0"/>
          </a:p>
        </p:txBody>
      </p:sp>
      <p:sp>
        <p:nvSpPr>
          <p:cNvPr id="9" name="Text 7"/>
          <p:cNvSpPr txBox="1"/>
          <p:nvPr/>
        </p:nvSpPr>
        <p:spPr>
          <a:xfrm>
            <a:off x="301752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0" name="Shape 8"/>
          <p:cNvSpPr/>
          <p:nvPr/>
        </p:nvSpPr>
        <p:spPr>
          <a:xfrm>
            <a:off x="3520440" y="1600200"/>
            <a:ext cx="2377440" cy="1737360"/>
          </a:xfrm>
          <a:prstGeom prst="roundRect">
            <a:avLst>
              <a:gd name="adj" fmla="val 4211"/>
            </a:avLst>
          </a:prstGeom>
          <a:solidFill>
            <a:srgbClr val="8FC3DC"/>
          </a:solidFill>
          <a:ln/>
        </p:spPr>
      </p:sp>
      <p:sp>
        <p:nvSpPr>
          <p:cNvPr id="11" name="Text 9"/>
          <p:cNvSpPr txBox="1"/>
          <p:nvPr/>
        </p:nvSpPr>
        <p:spPr>
          <a:xfrm>
            <a:off x="352044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8.2</a:t>
            </a:r>
            <a:endParaRPr lang="en-US" sz="3000" dirty="0"/>
          </a:p>
        </p:txBody>
      </p:sp>
      <p:sp>
        <p:nvSpPr>
          <p:cNvPr id="12" name="Text 10"/>
          <p:cNvSpPr txBox="1"/>
          <p:nvPr/>
        </p:nvSpPr>
        <p:spPr>
          <a:xfrm>
            <a:off x="361188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Integration</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by Parts</a:t>
            </a:r>
            <a:endParaRPr lang="en-US" sz="1250" dirty="0"/>
          </a:p>
        </p:txBody>
      </p:sp>
      <p:sp>
        <p:nvSpPr>
          <p:cNvPr id="13" name="Text 11"/>
          <p:cNvSpPr txBox="1"/>
          <p:nvPr/>
        </p:nvSpPr>
        <p:spPr>
          <a:xfrm>
            <a:off x="589788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4" name="Shape 12"/>
          <p:cNvSpPr/>
          <p:nvPr/>
        </p:nvSpPr>
        <p:spPr>
          <a:xfrm>
            <a:off x="6400800" y="1600200"/>
            <a:ext cx="2377440" cy="1737360"/>
          </a:xfrm>
          <a:prstGeom prst="roundRect">
            <a:avLst>
              <a:gd name="adj" fmla="val 4211"/>
            </a:avLst>
          </a:prstGeom>
          <a:solidFill>
            <a:srgbClr val="0F7C9E"/>
          </a:solidFill>
          <a:ln/>
        </p:spPr>
      </p:sp>
      <p:sp>
        <p:nvSpPr>
          <p:cNvPr id="15" name="Text 13"/>
          <p:cNvSpPr txBox="1"/>
          <p:nvPr/>
        </p:nvSpPr>
        <p:spPr>
          <a:xfrm>
            <a:off x="6400800" y="1783080"/>
            <a:ext cx="2377440" cy="54864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8.3</a:t>
            </a:r>
            <a:endParaRPr lang="en-US" sz="3000" dirty="0"/>
          </a:p>
        </p:txBody>
      </p:sp>
      <p:sp>
        <p:nvSpPr>
          <p:cNvPr id="16" name="Text 14"/>
          <p:cNvSpPr txBox="1"/>
          <p:nvPr/>
        </p:nvSpPr>
        <p:spPr>
          <a:xfrm>
            <a:off x="6492240" y="2377440"/>
            <a:ext cx="2194560" cy="822960"/>
          </a:xfrm>
          <a:prstGeom prst="rect">
            <a:avLst/>
          </a:prstGeom>
          <a:noFill/>
          <a:ln/>
        </p:spPr>
        <p:txBody>
          <a:bodyPr wrap="square" lIns="0" tIns="0" rIns="0" bIns="0" rtlCol="0" anchor="ctr"/>
          <a:lstStyle/>
          <a:p>
            <a:pPr algn="ctr" indent="0" marL="0">
              <a:buNone/>
            </a:pPr>
            <a:r>
              <a:rPr lang="en-US" sz="1250" dirty="0">
                <a:solidFill>
                  <a:srgbClr val="FFFFFF"/>
                </a:solidFill>
                <a:latin typeface="Calibri" pitchFamily="34" charset="0"/>
                <a:ea typeface="Calibri" pitchFamily="34" charset="-122"/>
                <a:cs typeface="Calibri" pitchFamily="34" charset="-120"/>
              </a:rPr>
              <a:t>Trigonometric</a:t>
            </a:r>
            <a:endParaRPr lang="en-US" sz="1250" dirty="0"/>
          </a:p>
          <a:p>
            <a:pPr algn="ctr" indent="0" marL="0">
              <a:buNone/>
            </a:pPr>
            <a:r>
              <a:rPr lang="en-US" sz="1250" dirty="0">
                <a:solidFill>
                  <a:srgbClr val="FFFFFF"/>
                </a:solidFill>
                <a:latin typeface="Calibri" pitchFamily="34" charset="0"/>
                <a:ea typeface="Calibri" pitchFamily="34" charset="-122"/>
                <a:cs typeface="Calibri" pitchFamily="34" charset="-120"/>
              </a:rPr>
              <a:t>Integrals</a:t>
            </a:r>
            <a:endParaRPr lang="en-US" sz="1250" dirty="0"/>
          </a:p>
        </p:txBody>
      </p:sp>
      <p:sp>
        <p:nvSpPr>
          <p:cNvPr id="17" name="Text 15"/>
          <p:cNvSpPr txBox="1"/>
          <p:nvPr/>
        </p:nvSpPr>
        <p:spPr>
          <a:xfrm>
            <a:off x="8778240" y="2103120"/>
            <a:ext cx="502920" cy="457200"/>
          </a:xfrm>
          <a:prstGeom prst="rect">
            <a:avLst/>
          </a:prstGeom>
          <a:noFill/>
          <a:ln/>
        </p:spPr>
        <p:txBody>
          <a:bodyPr wrap="square" lIns="0" tIns="0" rIns="0" bIns="0" rtlCol="0" anchor="ctr"/>
          <a:lstStyle/>
          <a:p>
            <a:pPr algn="ctr" indent="0" marL="0">
              <a:buNone/>
            </a:pPr>
            <a:r>
              <a:rPr lang="en-US" sz="2200" b="1" dirty="0">
                <a:solidFill>
                  <a:srgbClr val="6C8089"/>
                </a:solidFill>
                <a:latin typeface="Calibri" pitchFamily="34" charset="0"/>
                <a:ea typeface="Calibri" pitchFamily="34" charset="-122"/>
                <a:cs typeface="Calibri" pitchFamily="34" charset="-120"/>
              </a:rPr>
              <a:t>→</a:t>
            </a:r>
            <a:endParaRPr lang="en-US" sz="2200" dirty="0"/>
          </a:p>
        </p:txBody>
      </p:sp>
      <p:sp>
        <p:nvSpPr>
          <p:cNvPr id="18" name="Shape 16"/>
          <p:cNvSpPr/>
          <p:nvPr/>
        </p:nvSpPr>
        <p:spPr>
          <a:xfrm>
            <a:off x="9281160" y="1600200"/>
            <a:ext cx="2377440" cy="1737360"/>
          </a:xfrm>
          <a:prstGeom prst="roundRect">
            <a:avLst>
              <a:gd name="adj" fmla="val 4211"/>
            </a:avLst>
          </a:prstGeom>
          <a:solidFill>
            <a:srgbClr val="DCEFF8"/>
          </a:solidFill>
          <a:ln/>
        </p:spPr>
      </p:sp>
      <p:sp>
        <p:nvSpPr>
          <p:cNvPr id="19" name="Text 17"/>
          <p:cNvSpPr txBox="1"/>
          <p:nvPr/>
        </p:nvSpPr>
        <p:spPr>
          <a:xfrm>
            <a:off x="9281160" y="1783080"/>
            <a:ext cx="2377440" cy="548640"/>
          </a:xfrm>
          <a:prstGeom prst="rect">
            <a:avLst/>
          </a:prstGeom>
          <a:noFill/>
          <a:ln/>
        </p:spPr>
        <p:txBody>
          <a:bodyPr wrap="square" lIns="0" tIns="0" rIns="0" bIns="0" rtlCol="0" anchor="ctr"/>
          <a:lstStyle/>
          <a:p>
            <a:pPr algn="ctr" indent="0" marL="0">
              <a:buNone/>
            </a:pPr>
            <a:r>
              <a:rPr lang="en-US" sz="3000" b="1" dirty="0">
                <a:solidFill>
                  <a:srgbClr val="1E3A44"/>
                </a:solidFill>
                <a:latin typeface="Cambria" pitchFamily="34" charset="0"/>
                <a:ea typeface="Cambria" pitchFamily="34" charset="-122"/>
                <a:cs typeface="Cambria" pitchFamily="34" charset="-120"/>
              </a:rPr>
              <a:t>8.4</a:t>
            </a:r>
            <a:endParaRPr lang="en-US" sz="3000" dirty="0"/>
          </a:p>
        </p:txBody>
      </p:sp>
      <p:sp>
        <p:nvSpPr>
          <p:cNvPr id="20" name="Text 18"/>
          <p:cNvSpPr txBox="1"/>
          <p:nvPr/>
        </p:nvSpPr>
        <p:spPr>
          <a:xfrm>
            <a:off x="9372600" y="2377440"/>
            <a:ext cx="2194560" cy="822960"/>
          </a:xfrm>
          <a:prstGeom prst="rect">
            <a:avLst/>
          </a:prstGeom>
          <a:noFill/>
          <a:ln/>
        </p:spPr>
        <p:txBody>
          <a:bodyPr wrap="square" lIns="0" tIns="0" rIns="0" bIns="0" rtlCol="0" anchor="ctr"/>
          <a:lstStyle/>
          <a:p>
            <a:pPr algn="ctr" indent="0" marL="0">
              <a:buNone/>
            </a:pPr>
            <a:r>
              <a:rPr lang="en-US" sz="1250" dirty="0">
                <a:solidFill>
                  <a:srgbClr val="1E3A44"/>
                </a:solidFill>
                <a:latin typeface="Calibri" pitchFamily="34" charset="0"/>
                <a:ea typeface="Calibri" pitchFamily="34" charset="-122"/>
                <a:cs typeface="Calibri" pitchFamily="34" charset="-120"/>
              </a:rPr>
              <a:t>Trigonometric</a:t>
            </a:r>
            <a:endParaRPr lang="en-US" sz="1250" dirty="0"/>
          </a:p>
          <a:p>
            <a:pPr algn="ctr" indent="0" marL="0">
              <a:buNone/>
            </a:pPr>
            <a:r>
              <a:rPr lang="en-US" sz="1250" dirty="0">
                <a:solidFill>
                  <a:srgbClr val="1E3A44"/>
                </a:solidFill>
                <a:latin typeface="Calibri" pitchFamily="34" charset="0"/>
                <a:ea typeface="Calibri" pitchFamily="34" charset="-122"/>
                <a:cs typeface="Calibri" pitchFamily="34" charset="-120"/>
              </a:rPr>
              <a:t>Substitutions</a:t>
            </a:r>
            <a:endParaRPr lang="en-US" sz="1250" dirty="0"/>
          </a:p>
        </p:txBody>
      </p:sp>
      <p:sp>
        <p:nvSpPr>
          <p:cNvPr id="21" name="Text 19"/>
          <p:cNvSpPr txBox="1"/>
          <p:nvPr/>
        </p:nvSpPr>
        <p:spPr>
          <a:xfrm>
            <a:off x="6400800" y="3383280"/>
            <a:ext cx="2377440" cy="274320"/>
          </a:xfrm>
          <a:prstGeom prst="rect">
            <a:avLst/>
          </a:prstGeom>
          <a:noFill/>
          <a:ln/>
        </p:spPr>
        <p:txBody>
          <a:bodyPr wrap="square" lIns="0" tIns="0" rIns="0" bIns="0" rtlCol="0" anchor="ctr"/>
          <a:lstStyle/>
          <a:p>
            <a:pPr algn="ctr" indent="0" marL="0">
              <a:buNone/>
            </a:pPr>
            <a:r>
              <a:rPr lang="en-US" sz="1200" b="1" i="1" dirty="0">
                <a:solidFill>
                  <a:srgbClr val="0F7C9E"/>
                </a:solidFill>
                <a:latin typeface="Calibri" pitchFamily="34" charset="0"/>
                <a:ea typeface="Calibri" pitchFamily="34" charset="-122"/>
                <a:cs typeface="Calibri" pitchFamily="34" charset="-120"/>
              </a:rPr>
              <a:t>today</a:t>
            </a:r>
            <a:endParaRPr lang="en-US" sz="1200" dirty="0"/>
          </a:p>
        </p:txBody>
      </p:sp>
      <p:sp>
        <p:nvSpPr>
          <p:cNvPr id="22" name="Shape 20"/>
          <p:cNvSpPr/>
          <p:nvPr/>
        </p:nvSpPr>
        <p:spPr>
          <a:xfrm>
            <a:off x="640080" y="3931920"/>
            <a:ext cx="10881360" cy="1965960"/>
          </a:xfrm>
          <a:prstGeom prst="roundRect">
            <a:avLst>
              <a:gd name="adj" fmla="val 3721"/>
            </a:avLst>
          </a:prstGeom>
          <a:solidFill>
            <a:srgbClr val="DCEFF8"/>
          </a:solidFill>
          <a:ln w="12700">
            <a:solidFill>
              <a:srgbClr val="DCEFF8"/>
            </a:solidFill>
            <a:prstDash val="solid"/>
          </a:ln>
        </p:spPr>
      </p:sp>
      <p:sp>
        <p:nvSpPr>
          <p:cNvPr id="23" name="Text 21"/>
          <p:cNvSpPr txBox="1"/>
          <p:nvPr/>
        </p:nvSpPr>
        <p:spPr>
          <a:xfrm>
            <a:off x="960120" y="4114800"/>
            <a:ext cx="10241280" cy="365760"/>
          </a:xfrm>
          <a:prstGeom prst="rect">
            <a:avLst/>
          </a:prstGeom>
          <a:noFill/>
          <a:ln/>
        </p:spPr>
        <p:txBody>
          <a:bodyPr wrap="square" lIns="0" tIns="0" rIns="0" bIns="0" rtlCol="0" anchor="ctr"/>
          <a:lstStyle/>
          <a:p>
            <a:pPr indent="0" marL="0">
              <a:buNone/>
            </a:pPr>
            <a:r>
              <a:rPr lang="en-US" sz="1700" b="1" dirty="0">
                <a:solidFill>
                  <a:srgbClr val="0F7C9E"/>
                </a:solidFill>
                <a:latin typeface="Cambria" pitchFamily="34" charset="0"/>
                <a:ea typeface="Cambria" pitchFamily="34" charset="-122"/>
                <a:cs typeface="Cambria" pitchFamily="34" charset="-120"/>
              </a:rPr>
              <a:t>The idea of the whole section</a:t>
            </a:r>
            <a:endParaRPr lang="en-US" sz="1700" dirty="0"/>
          </a:p>
        </p:txBody>
      </p:sp>
      <p:sp>
        <p:nvSpPr>
          <p:cNvPr id="24" name="Text 22"/>
          <p:cNvSpPr txBox="1"/>
          <p:nvPr/>
        </p:nvSpPr>
        <p:spPr>
          <a:xfrm>
            <a:off x="960120" y="4526280"/>
            <a:ext cx="10241280" cy="1188720"/>
          </a:xfrm>
          <a:prstGeom prst="rect">
            <a:avLst/>
          </a:prstGeom>
          <a:noFill/>
          <a:ln/>
        </p:spPr>
        <p:txBody>
          <a:bodyPr wrap="square" lIns="0" tIns="0" rIns="0" bIns="0" rtlCol="0" anchor="ctr"/>
          <a:lstStyle/>
          <a:p>
            <a:pPr indent="0" marL="0">
              <a:buNone/>
            </a:pPr>
            <a:r>
              <a:rPr lang="en-US" sz="1400" dirty="0">
                <a:solidFill>
                  <a:srgbClr val="1E3A44"/>
                </a:solidFill>
                <a:latin typeface="Calibri" pitchFamily="34" charset="0"/>
                <a:ea typeface="Calibri" pitchFamily="34" charset="-122"/>
                <a:cs typeface="Calibri" pitchFamily="34" charset="-120"/>
              </a:rPr>
              <a:t>Any combination of the six trigonometric functions can in principle be written in sines and cosines. But that is rarely the easiest route. Instead we use an identity to reshape the integrand until a substitution works — and which identity to use depends only on whether the powers are odd or even.</a:t>
            </a:r>
            <a:endParaRPr lang="en-US" sz="14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The Identities We Will Use</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Everything in this section comes from these four lines.</a:t>
            </a:r>
            <a:endParaRPr lang="en-US" sz="1300" dirty="0"/>
          </a:p>
        </p:txBody>
      </p:sp>
      <p:sp>
        <p:nvSpPr>
          <p:cNvPr id="7" name="Shape 5"/>
          <p:cNvSpPr/>
          <p:nvPr/>
        </p:nvSpPr>
        <p:spPr>
          <a:xfrm>
            <a:off x="640080" y="1554480"/>
            <a:ext cx="10881360" cy="914400"/>
          </a:xfrm>
          <a:prstGeom prst="roundRect">
            <a:avLst>
              <a:gd name="adj" fmla="val 8000"/>
            </a:avLst>
          </a:prstGeom>
          <a:solidFill>
            <a:srgbClr val="DCEFF8"/>
          </a:solidFill>
          <a:ln w="12700">
            <a:solidFill>
              <a:srgbClr val="DCEFF8"/>
            </a:solidFill>
            <a:prstDash val="solid"/>
          </a:ln>
        </p:spPr>
      </p:sp>
      <p:sp>
        <p:nvSpPr>
          <p:cNvPr id="8" name="Text 6"/>
          <p:cNvSpPr txBox="1"/>
          <p:nvPr/>
        </p:nvSpPr>
        <p:spPr>
          <a:xfrm>
            <a:off x="1005840" y="1554480"/>
            <a:ext cx="6400800" cy="914400"/>
          </a:xfrm>
          <a:prstGeom prst="rect">
            <a:avLst/>
          </a:prstGeom>
          <a:noFill/>
          <a:ln/>
        </p:spPr>
        <p:txBody>
          <a:bodyPr wrap="square" lIns="0" tIns="0" rIns="0" bIns="0" rtlCol="0" anchor="ctr"/>
          <a:lstStyle/>
          <a:p>
            <a:pPr indent="0" marL="0">
              <a:buNone/>
            </a:pPr>
            <a:r>
              <a:rPr lang="en-US" sz="2000" b="1" dirty="0">
                <a:solidFill>
                  <a:srgbClr val="1E3A44"/>
                </a:solidFill>
                <a:latin typeface="Cambria" pitchFamily="34" charset="0"/>
                <a:ea typeface="Cambria" pitchFamily="34" charset="-122"/>
                <a:cs typeface="Cambria" pitchFamily="34" charset="-120"/>
              </a:rPr>
              <a:t>sin² x  +  cos² x  =  1</a:t>
            </a:r>
            <a:endParaRPr lang="en-US" sz="2000" dirty="0"/>
          </a:p>
        </p:txBody>
      </p:sp>
      <p:sp>
        <p:nvSpPr>
          <p:cNvPr id="9" name="Text 7"/>
          <p:cNvSpPr txBox="1"/>
          <p:nvPr/>
        </p:nvSpPr>
        <p:spPr>
          <a:xfrm>
            <a:off x="7589520" y="1554480"/>
            <a:ext cx="3749040" cy="91440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so  sin² x = 1 − cos² x  and  cos² x = 1 − sin² x</a:t>
            </a:r>
            <a:endParaRPr lang="en-US" sz="1250" dirty="0"/>
          </a:p>
        </p:txBody>
      </p:sp>
      <p:sp>
        <p:nvSpPr>
          <p:cNvPr id="10" name="Shape 8"/>
          <p:cNvSpPr/>
          <p:nvPr/>
        </p:nvSpPr>
        <p:spPr>
          <a:xfrm>
            <a:off x="640080" y="2633472"/>
            <a:ext cx="10881360" cy="914400"/>
          </a:xfrm>
          <a:prstGeom prst="roundRect">
            <a:avLst>
              <a:gd name="adj" fmla="val 8000"/>
            </a:avLst>
          </a:prstGeom>
          <a:solidFill>
            <a:srgbClr val="EDF6FB"/>
          </a:solidFill>
          <a:ln w="12700">
            <a:solidFill>
              <a:srgbClr val="EDF6FB"/>
            </a:solidFill>
            <a:prstDash val="solid"/>
          </a:ln>
        </p:spPr>
      </p:sp>
      <p:sp>
        <p:nvSpPr>
          <p:cNvPr id="11" name="Text 9"/>
          <p:cNvSpPr txBox="1"/>
          <p:nvPr/>
        </p:nvSpPr>
        <p:spPr>
          <a:xfrm>
            <a:off x="1005840" y="2633472"/>
            <a:ext cx="6400800" cy="91440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sin² x  =  (1 − cos 2x) / 2            cos² x  =  (1 + cos 2x) / 2</a:t>
            </a:r>
            <a:endParaRPr lang="en-US" sz="1700" dirty="0"/>
          </a:p>
        </p:txBody>
      </p:sp>
      <p:sp>
        <p:nvSpPr>
          <p:cNvPr id="12" name="Text 10"/>
          <p:cNvSpPr txBox="1"/>
          <p:nvPr/>
        </p:nvSpPr>
        <p:spPr>
          <a:xfrm>
            <a:off x="7589520" y="2633472"/>
            <a:ext cx="3749040" cy="91440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half-angle identities — they lower an even power</a:t>
            </a:r>
            <a:endParaRPr lang="en-US" sz="1250" dirty="0"/>
          </a:p>
        </p:txBody>
      </p:sp>
      <p:sp>
        <p:nvSpPr>
          <p:cNvPr id="13" name="Shape 11"/>
          <p:cNvSpPr/>
          <p:nvPr/>
        </p:nvSpPr>
        <p:spPr>
          <a:xfrm>
            <a:off x="640080" y="3712464"/>
            <a:ext cx="10881360" cy="914400"/>
          </a:xfrm>
          <a:prstGeom prst="roundRect">
            <a:avLst>
              <a:gd name="adj" fmla="val 8000"/>
            </a:avLst>
          </a:prstGeom>
          <a:solidFill>
            <a:srgbClr val="DCEFF8"/>
          </a:solidFill>
          <a:ln w="12700">
            <a:solidFill>
              <a:srgbClr val="DCEFF8"/>
            </a:solidFill>
            <a:prstDash val="solid"/>
          </a:ln>
        </p:spPr>
      </p:sp>
      <p:sp>
        <p:nvSpPr>
          <p:cNvPr id="14" name="Text 12"/>
          <p:cNvSpPr txBox="1"/>
          <p:nvPr/>
        </p:nvSpPr>
        <p:spPr>
          <a:xfrm>
            <a:off x="1005840" y="3712464"/>
            <a:ext cx="6400800" cy="914400"/>
          </a:xfrm>
          <a:prstGeom prst="rect">
            <a:avLst/>
          </a:prstGeom>
          <a:noFill/>
          <a:ln/>
        </p:spPr>
        <p:txBody>
          <a:bodyPr wrap="square" lIns="0" tIns="0" rIns="0" bIns="0" rtlCol="0" anchor="ctr"/>
          <a:lstStyle/>
          <a:p>
            <a:pPr indent="0" marL="0">
              <a:buNone/>
            </a:pPr>
            <a:r>
              <a:rPr lang="en-US" sz="2000" b="1" dirty="0">
                <a:solidFill>
                  <a:srgbClr val="1E3A44"/>
                </a:solidFill>
                <a:latin typeface="Cambria" pitchFamily="34" charset="0"/>
                <a:ea typeface="Cambria" pitchFamily="34" charset="-122"/>
                <a:cs typeface="Cambria" pitchFamily="34" charset="-120"/>
              </a:rPr>
              <a:t>tan² x  =  sec² x − 1</a:t>
            </a:r>
            <a:endParaRPr lang="en-US" sz="2000" dirty="0"/>
          </a:p>
        </p:txBody>
      </p:sp>
      <p:sp>
        <p:nvSpPr>
          <p:cNvPr id="15" name="Text 13"/>
          <p:cNvSpPr txBox="1"/>
          <p:nvPr/>
        </p:nvSpPr>
        <p:spPr>
          <a:xfrm>
            <a:off x="7589520" y="3712464"/>
            <a:ext cx="3749040" cy="91440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for powers of tangent</a:t>
            </a:r>
            <a:endParaRPr lang="en-US" sz="1250" dirty="0"/>
          </a:p>
        </p:txBody>
      </p:sp>
      <p:sp>
        <p:nvSpPr>
          <p:cNvPr id="16" name="Shape 14"/>
          <p:cNvSpPr/>
          <p:nvPr/>
        </p:nvSpPr>
        <p:spPr>
          <a:xfrm>
            <a:off x="640080" y="4791456"/>
            <a:ext cx="10881360" cy="914400"/>
          </a:xfrm>
          <a:prstGeom prst="roundRect">
            <a:avLst>
              <a:gd name="adj" fmla="val 8000"/>
            </a:avLst>
          </a:prstGeom>
          <a:solidFill>
            <a:srgbClr val="EDF6FB"/>
          </a:solidFill>
          <a:ln w="12700">
            <a:solidFill>
              <a:srgbClr val="EDF6FB"/>
            </a:solidFill>
            <a:prstDash val="solid"/>
          </a:ln>
        </p:spPr>
      </p:sp>
      <p:sp>
        <p:nvSpPr>
          <p:cNvPr id="17" name="Text 15"/>
          <p:cNvSpPr txBox="1"/>
          <p:nvPr/>
        </p:nvSpPr>
        <p:spPr>
          <a:xfrm>
            <a:off x="1005840" y="4791456"/>
            <a:ext cx="6400800" cy="914400"/>
          </a:xfrm>
          <a:prstGeom prst="rect">
            <a:avLst/>
          </a:prstGeom>
          <a:noFill/>
          <a:ln/>
        </p:spPr>
        <p:txBody>
          <a:bodyPr wrap="square" lIns="0" tIns="0" rIns="0" bIns="0" rtlCol="0" anchor="ctr"/>
          <a:lstStyle/>
          <a:p>
            <a:pPr indent="0" marL="0">
              <a:buNone/>
            </a:pPr>
            <a:r>
              <a:rPr lang="en-US" sz="2000" b="1" dirty="0">
                <a:solidFill>
                  <a:srgbClr val="1E3A44"/>
                </a:solidFill>
                <a:latin typeface="Cambria" pitchFamily="34" charset="0"/>
                <a:ea typeface="Cambria" pitchFamily="34" charset="-122"/>
                <a:cs typeface="Cambria" pitchFamily="34" charset="-120"/>
              </a:rPr>
              <a:t>sec² x  =  1 + tan² x</a:t>
            </a:r>
            <a:endParaRPr lang="en-US" sz="2000" dirty="0"/>
          </a:p>
        </p:txBody>
      </p:sp>
      <p:sp>
        <p:nvSpPr>
          <p:cNvPr id="18" name="Text 16"/>
          <p:cNvSpPr txBox="1"/>
          <p:nvPr/>
        </p:nvSpPr>
        <p:spPr>
          <a:xfrm>
            <a:off x="7589520" y="4791456"/>
            <a:ext cx="3749040" cy="91440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for powers of secant</a:t>
            </a:r>
            <a:endParaRPr lang="en-US" sz="1250" dirty="0"/>
          </a:p>
        </p:txBody>
      </p:sp>
      <p:sp>
        <p:nvSpPr>
          <p:cNvPr id="19" name="Text 17"/>
          <p:cNvSpPr txBox="1"/>
          <p:nvPr/>
        </p:nvSpPr>
        <p:spPr>
          <a:xfrm>
            <a:off x="640080" y="5806440"/>
            <a:ext cx="10881360" cy="36576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Notice there is nothing new here — only the four identities you already know, used deliberately.</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Products of Powers of Sine and Cosine</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 sinᵐ x cosⁿ x dx — three cases, decided by the parities of m and n.</a:t>
            </a:r>
            <a:endParaRPr lang="en-US" sz="1300" dirty="0"/>
          </a:p>
        </p:txBody>
      </p:sp>
      <p:sp>
        <p:nvSpPr>
          <p:cNvPr id="7" name="Shape 5"/>
          <p:cNvSpPr/>
          <p:nvPr/>
        </p:nvSpPr>
        <p:spPr>
          <a:xfrm>
            <a:off x="640080" y="1737360"/>
            <a:ext cx="10881360" cy="1188720"/>
          </a:xfrm>
          <a:prstGeom prst="roundRect">
            <a:avLst>
              <a:gd name="adj" fmla="val 6154"/>
            </a:avLst>
          </a:prstGeom>
          <a:solidFill>
            <a:srgbClr val="DCEFF8"/>
          </a:solidFill>
          <a:ln w="12700">
            <a:solidFill>
              <a:srgbClr val="DCEFF8"/>
            </a:solidFill>
            <a:prstDash val="solid"/>
          </a:ln>
        </p:spPr>
      </p:sp>
      <p:sp>
        <p:nvSpPr>
          <p:cNvPr id="8" name="Shape 6"/>
          <p:cNvSpPr/>
          <p:nvPr/>
        </p:nvSpPr>
        <p:spPr>
          <a:xfrm>
            <a:off x="914400" y="2103120"/>
            <a:ext cx="1188720" cy="457200"/>
          </a:xfrm>
          <a:prstGeom prst="roundRect">
            <a:avLst>
              <a:gd name="adj" fmla="val 16000"/>
            </a:avLst>
          </a:prstGeom>
          <a:solidFill>
            <a:srgbClr val="0F7C9E"/>
          </a:solidFill>
          <a:ln/>
        </p:spPr>
      </p:sp>
      <p:sp>
        <p:nvSpPr>
          <p:cNvPr id="9" name="Text 7"/>
          <p:cNvSpPr txBox="1"/>
          <p:nvPr/>
        </p:nvSpPr>
        <p:spPr>
          <a:xfrm>
            <a:off x="914400" y="2103120"/>
            <a:ext cx="118872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Case 1</a:t>
            </a:r>
            <a:endParaRPr lang="en-US" sz="1300" dirty="0"/>
          </a:p>
        </p:txBody>
      </p:sp>
      <p:sp>
        <p:nvSpPr>
          <p:cNvPr id="10" name="Text 8"/>
          <p:cNvSpPr txBox="1"/>
          <p:nvPr/>
        </p:nvSpPr>
        <p:spPr>
          <a:xfrm>
            <a:off x="2286000" y="1874520"/>
            <a:ext cx="1828800" cy="41148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m is odd</a:t>
            </a:r>
            <a:endParaRPr lang="en-US" sz="1700" dirty="0"/>
          </a:p>
        </p:txBody>
      </p:sp>
      <p:sp>
        <p:nvSpPr>
          <p:cNvPr id="11" name="Text 9"/>
          <p:cNvSpPr txBox="1"/>
          <p:nvPr/>
        </p:nvSpPr>
        <p:spPr>
          <a:xfrm>
            <a:off x="2286000" y="2304288"/>
            <a:ext cx="4937760" cy="41148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write m = 2k + 1, use sin² x = 1 − cos² x</a:t>
            </a:r>
            <a:endParaRPr lang="en-US" sz="1300" dirty="0"/>
          </a:p>
        </p:txBody>
      </p:sp>
      <p:sp>
        <p:nvSpPr>
          <p:cNvPr id="12" name="Text 10"/>
          <p:cNvSpPr txBox="1"/>
          <p:nvPr/>
        </p:nvSpPr>
        <p:spPr>
          <a:xfrm>
            <a:off x="7315200" y="1737360"/>
            <a:ext cx="3108960" cy="1188720"/>
          </a:xfrm>
          <a:prstGeom prst="rect">
            <a:avLst/>
          </a:prstGeom>
          <a:noFill/>
          <a:ln/>
        </p:spPr>
        <p:txBody>
          <a:bodyPr wrap="square" lIns="0" tIns="0" rIns="0" bIns="0" rtlCol="0" anchor="ctr"/>
          <a:lstStyle/>
          <a:p>
            <a:pPr indent="0" marL="0">
              <a:buNone/>
            </a:pPr>
            <a:r>
              <a:rPr lang="en-US" sz="1400" dirty="0">
                <a:solidFill>
                  <a:srgbClr val="0F7C9E"/>
                </a:solidFill>
                <a:latin typeface="Cambria" pitchFamily="34" charset="0"/>
                <a:ea typeface="Cambria" pitchFamily="34" charset="-122"/>
                <a:cs typeface="Cambria" pitchFamily="34" charset="-120"/>
              </a:rPr>
              <a:t>then  u = cos x,  du = − sin x dx</a:t>
            </a:r>
            <a:endParaRPr lang="en-US" sz="1400" dirty="0"/>
          </a:p>
        </p:txBody>
      </p:sp>
      <p:sp>
        <p:nvSpPr>
          <p:cNvPr id="13" name="Text 11"/>
          <p:cNvSpPr txBox="1"/>
          <p:nvPr/>
        </p:nvSpPr>
        <p:spPr>
          <a:xfrm>
            <a:off x="10332720" y="1737360"/>
            <a:ext cx="1097280" cy="1188720"/>
          </a:xfrm>
          <a:prstGeom prst="rect">
            <a:avLst/>
          </a:prstGeom>
          <a:noFill/>
          <a:ln/>
        </p:spPr>
        <p:txBody>
          <a:bodyPr wrap="square" lIns="0" tIns="0" rIns="0" bIns="0" rtlCol="0" anchor="ctr"/>
          <a:lstStyle/>
          <a:p>
            <a:pPr algn="r" indent="0" marL="0">
              <a:buNone/>
            </a:pPr>
            <a:r>
              <a:rPr lang="en-US" sz="1150" i="1" dirty="0">
                <a:solidFill>
                  <a:srgbClr val="0F7C9E"/>
                </a:solidFill>
                <a:latin typeface="Calibri" pitchFamily="34" charset="0"/>
                <a:ea typeface="Calibri" pitchFamily="34" charset="-122"/>
                <a:cs typeface="Calibri" pitchFamily="34" charset="-120"/>
              </a:rPr>
              <a:t>Example 1</a:t>
            </a:r>
            <a:endParaRPr lang="en-US" sz="1150" dirty="0"/>
          </a:p>
        </p:txBody>
      </p:sp>
      <p:sp>
        <p:nvSpPr>
          <p:cNvPr id="14" name="Shape 12"/>
          <p:cNvSpPr/>
          <p:nvPr/>
        </p:nvSpPr>
        <p:spPr>
          <a:xfrm>
            <a:off x="640080" y="3108960"/>
            <a:ext cx="10881360" cy="1188720"/>
          </a:xfrm>
          <a:prstGeom prst="roundRect">
            <a:avLst>
              <a:gd name="adj" fmla="val 6154"/>
            </a:avLst>
          </a:prstGeom>
          <a:solidFill>
            <a:srgbClr val="EDF6FB"/>
          </a:solidFill>
          <a:ln w="12700">
            <a:solidFill>
              <a:srgbClr val="EDF6FB"/>
            </a:solidFill>
            <a:prstDash val="solid"/>
          </a:ln>
        </p:spPr>
      </p:sp>
      <p:sp>
        <p:nvSpPr>
          <p:cNvPr id="15" name="Shape 13"/>
          <p:cNvSpPr/>
          <p:nvPr/>
        </p:nvSpPr>
        <p:spPr>
          <a:xfrm>
            <a:off x="914400" y="3474720"/>
            <a:ext cx="1188720" cy="457200"/>
          </a:xfrm>
          <a:prstGeom prst="roundRect">
            <a:avLst>
              <a:gd name="adj" fmla="val 16000"/>
            </a:avLst>
          </a:prstGeom>
          <a:solidFill>
            <a:srgbClr val="0F7C9E"/>
          </a:solidFill>
          <a:ln/>
        </p:spPr>
      </p:sp>
      <p:sp>
        <p:nvSpPr>
          <p:cNvPr id="16" name="Text 14"/>
          <p:cNvSpPr txBox="1"/>
          <p:nvPr/>
        </p:nvSpPr>
        <p:spPr>
          <a:xfrm>
            <a:off x="914400" y="3474720"/>
            <a:ext cx="118872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Case 2</a:t>
            </a:r>
            <a:endParaRPr lang="en-US" sz="1300" dirty="0"/>
          </a:p>
        </p:txBody>
      </p:sp>
      <p:sp>
        <p:nvSpPr>
          <p:cNvPr id="17" name="Text 15"/>
          <p:cNvSpPr txBox="1"/>
          <p:nvPr/>
        </p:nvSpPr>
        <p:spPr>
          <a:xfrm>
            <a:off x="2286000" y="3246120"/>
            <a:ext cx="1828800" cy="41148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n is odd</a:t>
            </a:r>
            <a:endParaRPr lang="en-US" sz="1700" dirty="0"/>
          </a:p>
        </p:txBody>
      </p:sp>
      <p:sp>
        <p:nvSpPr>
          <p:cNvPr id="18" name="Text 16"/>
          <p:cNvSpPr txBox="1"/>
          <p:nvPr/>
        </p:nvSpPr>
        <p:spPr>
          <a:xfrm>
            <a:off x="2286000" y="3675888"/>
            <a:ext cx="4937760" cy="41148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write n = 2k + 1, use cos² x = 1 − sin² x</a:t>
            </a:r>
            <a:endParaRPr lang="en-US" sz="1300" dirty="0"/>
          </a:p>
        </p:txBody>
      </p:sp>
      <p:sp>
        <p:nvSpPr>
          <p:cNvPr id="19" name="Text 17"/>
          <p:cNvSpPr txBox="1"/>
          <p:nvPr/>
        </p:nvSpPr>
        <p:spPr>
          <a:xfrm>
            <a:off x="7315200" y="3108960"/>
            <a:ext cx="3108960" cy="1188720"/>
          </a:xfrm>
          <a:prstGeom prst="rect">
            <a:avLst/>
          </a:prstGeom>
          <a:noFill/>
          <a:ln/>
        </p:spPr>
        <p:txBody>
          <a:bodyPr wrap="square" lIns="0" tIns="0" rIns="0" bIns="0" rtlCol="0" anchor="ctr"/>
          <a:lstStyle/>
          <a:p>
            <a:pPr indent="0" marL="0">
              <a:buNone/>
            </a:pPr>
            <a:r>
              <a:rPr lang="en-US" sz="1400" dirty="0">
                <a:solidFill>
                  <a:srgbClr val="0F7C9E"/>
                </a:solidFill>
                <a:latin typeface="Cambria" pitchFamily="34" charset="0"/>
                <a:ea typeface="Cambria" pitchFamily="34" charset="-122"/>
                <a:cs typeface="Cambria" pitchFamily="34" charset="-120"/>
              </a:rPr>
              <a:t>then  u = sin x,  du = cos x dx</a:t>
            </a:r>
            <a:endParaRPr lang="en-US" sz="1400" dirty="0"/>
          </a:p>
        </p:txBody>
      </p:sp>
      <p:sp>
        <p:nvSpPr>
          <p:cNvPr id="20" name="Text 18"/>
          <p:cNvSpPr txBox="1"/>
          <p:nvPr/>
        </p:nvSpPr>
        <p:spPr>
          <a:xfrm>
            <a:off x="10332720" y="3108960"/>
            <a:ext cx="1097280" cy="1188720"/>
          </a:xfrm>
          <a:prstGeom prst="rect">
            <a:avLst/>
          </a:prstGeom>
          <a:noFill/>
          <a:ln/>
        </p:spPr>
        <p:txBody>
          <a:bodyPr wrap="square" lIns="0" tIns="0" rIns="0" bIns="0" rtlCol="0" anchor="ctr"/>
          <a:lstStyle/>
          <a:p>
            <a:pPr algn="r" indent="0" marL="0">
              <a:buNone/>
            </a:pPr>
            <a:r>
              <a:rPr lang="en-US" sz="1150" i="1" dirty="0">
                <a:solidFill>
                  <a:srgbClr val="0F7C9E"/>
                </a:solidFill>
                <a:latin typeface="Calibri" pitchFamily="34" charset="0"/>
                <a:ea typeface="Calibri" pitchFamily="34" charset="-122"/>
                <a:cs typeface="Calibri" pitchFamily="34" charset="-120"/>
              </a:rPr>
              <a:t>Example 2</a:t>
            </a:r>
            <a:endParaRPr lang="en-US" sz="1150" dirty="0"/>
          </a:p>
        </p:txBody>
      </p:sp>
      <p:sp>
        <p:nvSpPr>
          <p:cNvPr id="21" name="Shape 19"/>
          <p:cNvSpPr/>
          <p:nvPr/>
        </p:nvSpPr>
        <p:spPr>
          <a:xfrm>
            <a:off x="640080" y="4480560"/>
            <a:ext cx="10881360" cy="1188720"/>
          </a:xfrm>
          <a:prstGeom prst="roundRect">
            <a:avLst>
              <a:gd name="adj" fmla="val 6154"/>
            </a:avLst>
          </a:prstGeom>
          <a:solidFill>
            <a:srgbClr val="DCEFF8"/>
          </a:solidFill>
          <a:ln w="12700">
            <a:solidFill>
              <a:srgbClr val="DCEFF8"/>
            </a:solidFill>
            <a:prstDash val="solid"/>
          </a:ln>
        </p:spPr>
      </p:sp>
      <p:sp>
        <p:nvSpPr>
          <p:cNvPr id="22" name="Shape 20"/>
          <p:cNvSpPr/>
          <p:nvPr/>
        </p:nvSpPr>
        <p:spPr>
          <a:xfrm>
            <a:off x="914400" y="4846320"/>
            <a:ext cx="1188720" cy="457200"/>
          </a:xfrm>
          <a:prstGeom prst="roundRect">
            <a:avLst>
              <a:gd name="adj" fmla="val 16000"/>
            </a:avLst>
          </a:prstGeom>
          <a:solidFill>
            <a:srgbClr val="0F7C9E"/>
          </a:solidFill>
          <a:ln/>
        </p:spPr>
      </p:sp>
      <p:sp>
        <p:nvSpPr>
          <p:cNvPr id="23" name="Text 21"/>
          <p:cNvSpPr txBox="1"/>
          <p:nvPr/>
        </p:nvSpPr>
        <p:spPr>
          <a:xfrm>
            <a:off x="914400" y="4846320"/>
            <a:ext cx="118872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Case 3</a:t>
            </a:r>
            <a:endParaRPr lang="en-US" sz="1300" dirty="0"/>
          </a:p>
        </p:txBody>
      </p:sp>
      <p:sp>
        <p:nvSpPr>
          <p:cNvPr id="24" name="Text 22"/>
          <p:cNvSpPr txBox="1"/>
          <p:nvPr/>
        </p:nvSpPr>
        <p:spPr>
          <a:xfrm>
            <a:off x="2286000" y="4617720"/>
            <a:ext cx="1828800" cy="41148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both even</a:t>
            </a:r>
            <a:endParaRPr lang="en-US" sz="1700" dirty="0"/>
          </a:p>
        </p:txBody>
      </p:sp>
      <p:sp>
        <p:nvSpPr>
          <p:cNvPr id="25" name="Text 23"/>
          <p:cNvSpPr txBox="1"/>
          <p:nvPr/>
        </p:nvSpPr>
        <p:spPr>
          <a:xfrm>
            <a:off x="2286000" y="5047488"/>
            <a:ext cx="4937760" cy="411480"/>
          </a:xfrm>
          <a:prstGeom prst="rect">
            <a:avLst/>
          </a:prstGeom>
          <a:noFill/>
          <a:ln/>
        </p:spPr>
        <p:txBody>
          <a:bodyPr wrap="square" lIns="0" tIns="0" rIns="0" bIns="0" rtlCol="0" anchor="ctr"/>
          <a:lstStyle/>
          <a:p>
            <a:pPr indent="0" marL="0">
              <a:buNone/>
            </a:pPr>
            <a:r>
              <a:rPr lang="en-US" sz="1300" dirty="0">
                <a:solidFill>
                  <a:srgbClr val="6C8089"/>
                </a:solidFill>
                <a:latin typeface="Calibri" pitchFamily="34" charset="0"/>
                <a:ea typeface="Calibri" pitchFamily="34" charset="-122"/>
                <a:cs typeface="Calibri" pitchFamily="34" charset="-120"/>
              </a:rPr>
              <a:t>use the half-angle identities</a:t>
            </a:r>
            <a:endParaRPr lang="en-US" sz="1300" dirty="0"/>
          </a:p>
        </p:txBody>
      </p:sp>
      <p:sp>
        <p:nvSpPr>
          <p:cNvPr id="26" name="Text 24"/>
          <p:cNvSpPr txBox="1"/>
          <p:nvPr/>
        </p:nvSpPr>
        <p:spPr>
          <a:xfrm>
            <a:off x="7315200" y="4480560"/>
            <a:ext cx="3108960" cy="1188720"/>
          </a:xfrm>
          <a:prstGeom prst="rect">
            <a:avLst/>
          </a:prstGeom>
          <a:noFill/>
          <a:ln/>
        </p:spPr>
        <p:txBody>
          <a:bodyPr wrap="square" lIns="0" tIns="0" rIns="0" bIns="0" rtlCol="0" anchor="ctr"/>
          <a:lstStyle/>
          <a:p>
            <a:pPr indent="0" marL="0">
              <a:buNone/>
            </a:pPr>
            <a:r>
              <a:rPr lang="en-US" sz="1400" dirty="0">
                <a:solidFill>
                  <a:srgbClr val="0F7C9E"/>
                </a:solidFill>
                <a:latin typeface="Cambria" pitchFamily="34" charset="0"/>
                <a:ea typeface="Cambria" pitchFamily="34" charset="-122"/>
                <a:cs typeface="Cambria" pitchFamily="34" charset="-120"/>
              </a:rPr>
              <a:t>to lower the powers, then repeat</a:t>
            </a:r>
            <a:endParaRPr lang="en-US" sz="1400" dirty="0"/>
          </a:p>
        </p:txBody>
      </p:sp>
      <p:sp>
        <p:nvSpPr>
          <p:cNvPr id="27" name="Text 25"/>
          <p:cNvSpPr txBox="1"/>
          <p:nvPr/>
        </p:nvSpPr>
        <p:spPr>
          <a:xfrm>
            <a:off x="10332720" y="4480560"/>
            <a:ext cx="1097280" cy="1188720"/>
          </a:xfrm>
          <a:prstGeom prst="rect">
            <a:avLst/>
          </a:prstGeom>
          <a:noFill/>
          <a:ln/>
        </p:spPr>
        <p:txBody>
          <a:bodyPr wrap="square" lIns="0" tIns="0" rIns="0" bIns="0" rtlCol="0" anchor="ctr"/>
          <a:lstStyle/>
          <a:p>
            <a:pPr algn="r" indent="0" marL="0">
              <a:buNone/>
            </a:pPr>
            <a:r>
              <a:rPr lang="en-US" sz="1150" i="1" dirty="0">
                <a:solidFill>
                  <a:srgbClr val="0F7C9E"/>
                </a:solidFill>
                <a:latin typeface="Calibri" pitchFamily="34" charset="0"/>
                <a:ea typeface="Calibri" pitchFamily="34" charset="-122"/>
                <a:cs typeface="Calibri" pitchFamily="34" charset="-120"/>
              </a:rPr>
              <a:t>Example 3</a:t>
            </a:r>
            <a:endParaRPr lang="en-US" sz="1150" dirty="0"/>
          </a:p>
        </p:txBody>
      </p:sp>
      <p:sp>
        <p:nvSpPr>
          <p:cNvPr id="28" name="Text 26"/>
          <p:cNvSpPr txBox="1"/>
          <p:nvPr/>
        </p:nvSpPr>
        <p:spPr>
          <a:xfrm>
            <a:off x="640080" y="5852160"/>
            <a:ext cx="10881360" cy="365760"/>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In Cases 1 and 2 one factor is peeled off to become du; in Case 3 nothing is odd, so the powers must be lowered first.</a:t>
            </a:r>
            <a:endParaRPr lang="en-US" sz="13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1 — Case 1</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sin³ x cos² x dx</a:t>
            </a:r>
            <a:endParaRPr lang="en-US" sz="1300" dirty="0"/>
          </a:p>
        </p:txBody>
      </p:sp>
      <p:sp>
        <p:nvSpPr>
          <p:cNvPr id="7" name="Text 5"/>
          <p:cNvSpPr txBox="1"/>
          <p:nvPr/>
        </p:nvSpPr>
        <p:spPr>
          <a:xfrm>
            <a:off x="914400" y="1645920"/>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sin</a:t>
            </a:r>
            <a:pPr indent="0" marL="0">
              <a:buNone/>
            </a:pPr>
            <a:r>
              <a:rPr lang="en-US" sz="1700" baseline="30000" dirty="0">
                <a:solidFill>
                  <a:srgbClr val="1E3A44"/>
                </a:solidFill>
                <a:latin typeface="Cambria" pitchFamily="34" charset="0"/>
                <a:ea typeface="Cambria" pitchFamily="34" charset="-122"/>
                <a:cs typeface="Cambria" pitchFamily="34" charset="-120"/>
              </a:rPr>
              <a:t>3</a:t>
            </a:r>
            <a:pPr indent="0" marL="0">
              <a:buNone/>
            </a:pPr>
            <a:r>
              <a:rPr lang="en-US" sz="1700" dirty="0">
                <a:solidFill>
                  <a:srgbClr val="1E3A44"/>
                </a:solidFill>
                <a:latin typeface="Cambria" pitchFamily="34" charset="0"/>
                <a:ea typeface="Cambria" pitchFamily="34" charset="-122"/>
                <a:cs typeface="Cambria" pitchFamily="34" charset="-120"/>
              </a:rPr>
              <a:t> x cos</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dx  =  ∫ (sin</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cos</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 sin x dx</a:t>
            </a:r>
            <a:endParaRPr lang="en-US" sz="1700" dirty="0"/>
          </a:p>
        </p:txBody>
      </p:sp>
      <p:sp>
        <p:nvSpPr>
          <p:cNvPr id="8" name="Text 6"/>
          <p:cNvSpPr txBox="1"/>
          <p:nvPr/>
        </p:nvSpPr>
        <p:spPr>
          <a:xfrm>
            <a:off x="8686800" y="164592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peel off one sin x</a:t>
            </a:r>
            <a:endParaRPr lang="en-US" sz="1250" dirty="0"/>
          </a:p>
        </p:txBody>
      </p:sp>
      <p:sp>
        <p:nvSpPr>
          <p:cNvPr id="9" name="Text 7"/>
          <p:cNvSpPr txBox="1"/>
          <p:nvPr/>
        </p:nvSpPr>
        <p:spPr>
          <a:xfrm>
            <a:off x="914400" y="2578608"/>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 (1 − cos</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cos</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 sin x dx</a:t>
            </a:r>
            <a:endParaRPr lang="en-US" sz="1700" dirty="0"/>
          </a:p>
        </p:txBody>
      </p:sp>
      <p:sp>
        <p:nvSpPr>
          <p:cNvPr id="10" name="Text 8"/>
          <p:cNvSpPr txBox="1"/>
          <p:nvPr/>
        </p:nvSpPr>
        <p:spPr>
          <a:xfrm>
            <a:off x="8686800" y="2578608"/>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sin² x = 1 − cos² x</a:t>
            </a:r>
            <a:endParaRPr lang="en-US" sz="1250" dirty="0"/>
          </a:p>
        </p:txBody>
      </p:sp>
      <p:sp>
        <p:nvSpPr>
          <p:cNvPr id="11" name="Text 9"/>
          <p:cNvSpPr txBox="1"/>
          <p:nvPr/>
        </p:nvSpPr>
        <p:spPr>
          <a:xfrm>
            <a:off x="914400" y="3511296"/>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u = cos x,   du = − sin x dx    ⇒    − ∫ (1 − u</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u</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du</a:t>
            </a:r>
            <a:endParaRPr lang="en-US" sz="1700" dirty="0"/>
          </a:p>
        </p:txBody>
      </p:sp>
      <p:sp>
        <p:nvSpPr>
          <p:cNvPr id="12" name="Text 10"/>
          <p:cNvSpPr txBox="1"/>
          <p:nvPr/>
        </p:nvSpPr>
        <p:spPr>
          <a:xfrm>
            <a:off x="8686800" y="3511296"/>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substitute</a:t>
            </a:r>
            <a:endParaRPr lang="en-US" sz="1250" dirty="0"/>
          </a:p>
        </p:txBody>
      </p:sp>
      <p:sp>
        <p:nvSpPr>
          <p:cNvPr id="13" name="Text 11"/>
          <p:cNvSpPr txBox="1"/>
          <p:nvPr/>
        </p:nvSpPr>
        <p:spPr>
          <a:xfrm>
            <a:off x="914400" y="4443984"/>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 (u</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 u</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du  =  u</a:t>
            </a:r>
            <a:pPr indent="0" marL="0">
              <a:buNone/>
            </a:pPr>
            <a:r>
              <a:rPr lang="en-US" sz="1700" baseline="30000" dirty="0">
                <a:solidFill>
                  <a:srgbClr val="1E3A44"/>
                </a:solidFill>
                <a:latin typeface="Cambria" pitchFamily="34" charset="0"/>
                <a:ea typeface="Cambria" pitchFamily="34" charset="-122"/>
                <a:cs typeface="Cambria" pitchFamily="34" charset="-120"/>
              </a:rPr>
              <a:t>5</a:t>
            </a:r>
            <a:pPr indent="0" marL="0">
              <a:buNone/>
            </a:pPr>
            <a:r>
              <a:rPr lang="en-US" sz="1700" dirty="0">
                <a:solidFill>
                  <a:srgbClr val="1E3A44"/>
                </a:solidFill>
                <a:latin typeface="Cambria" pitchFamily="34" charset="0"/>
                <a:ea typeface="Cambria" pitchFamily="34" charset="-122"/>
                <a:cs typeface="Cambria" pitchFamily="34" charset="-120"/>
              </a:rPr>
              <a:t>/5 − u</a:t>
            </a:r>
            <a:pPr indent="0" marL="0">
              <a:buNone/>
            </a:pPr>
            <a:r>
              <a:rPr lang="en-US" sz="1700" baseline="30000" dirty="0">
                <a:solidFill>
                  <a:srgbClr val="1E3A44"/>
                </a:solidFill>
                <a:latin typeface="Cambria" pitchFamily="34" charset="0"/>
                <a:ea typeface="Cambria" pitchFamily="34" charset="-122"/>
                <a:cs typeface="Cambria" pitchFamily="34" charset="-120"/>
              </a:rPr>
              <a:t>3</a:t>
            </a:r>
            <a:pPr indent="0" marL="0">
              <a:buNone/>
            </a:pPr>
            <a:r>
              <a:rPr lang="en-US" sz="1700" dirty="0">
                <a:solidFill>
                  <a:srgbClr val="1E3A44"/>
                </a:solidFill>
                <a:latin typeface="Cambria" pitchFamily="34" charset="0"/>
                <a:ea typeface="Cambria" pitchFamily="34" charset="-122"/>
                <a:cs typeface="Cambria" pitchFamily="34" charset="-120"/>
              </a:rPr>
              <a:t>/3 + C</a:t>
            </a:r>
            <a:endParaRPr lang="en-US" sz="1700" dirty="0"/>
          </a:p>
        </p:txBody>
      </p:sp>
      <p:sp>
        <p:nvSpPr>
          <p:cNvPr id="14" name="Text 12"/>
          <p:cNvSpPr txBox="1"/>
          <p:nvPr/>
        </p:nvSpPr>
        <p:spPr>
          <a:xfrm>
            <a:off x="8686800" y="4443984"/>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a polynomial in u</a:t>
            </a:r>
            <a:endParaRPr lang="en-US" sz="1250" dirty="0"/>
          </a:p>
        </p:txBody>
      </p:sp>
      <p:sp>
        <p:nvSpPr>
          <p:cNvPr id="15" name="Shape 13"/>
          <p:cNvSpPr/>
          <p:nvPr/>
        </p:nvSpPr>
        <p:spPr>
          <a:xfrm>
            <a:off x="640080" y="5486400"/>
            <a:ext cx="10881360" cy="822960"/>
          </a:xfrm>
          <a:prstGeom prst="roundRect">
            <a:avLst>
              <a:gd name="adj" fmla="val 8889"/>
            </a:avLst>
          </a:prstGeom>
          <a:solidFill>
            <a:srgbClr val="0F7C9E"/>
          </a:solidFill>
          <a:ln w="12700">
            <a:solidFill>
              <a:srgbClr val="0F7C9E"/>
            </a:solidFill>
            <a:prstDash val="solid"/>
          </a:ln>
        </p:spPr>
      </p:sp>
      <p:sp>
        <p:nvSpPr>
          <p:cNvPr id="16" name="Text 14"/>
          <p:cNvSpPr txBox="1"/>
          <p:nvPr/>
        </p:nvSpPr>
        <p:spPr>
          <a:xfrm>
            <a:off x="640080" y="5486400"/>
            <a:ext cx="10881360" cy="82296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 sin</a:t>
            </a:r>
            <a:pPr algn="ctr" indent="0" marL="0">
              <a:buNone/>
            </a:pPr>
            <a:r>
              <a:rPr lang="en-US" sz="2100" b="1" baseline="30000" dirty="0">
                <a:solidFill>
                  <a:srgbClr val="FFFFFF"/>
                </a:solidFill>
                <a:latin typeface="Cambria" pitchFamily="34" charset="0"/>
                <a:ea typeface="Cambria" pitchFamily="34" charset="-122"/>
                <a:cs typeface="Cambria" pitchFamily="34" charset="-120"/>
              </a:rPr>
              <a:t>3</a:t>
            </a:r>
            <a:pPr algn="ctr" indent="0" marL="0">
              <a:buNone/>
            </a:pPr>
            <a:r>
              <a:rPr lang="en-US" sz="2100" b="1" dirty="0">
                <a:solidFill>
                  <a:srgbClr val="FFFFFF"/>
                </a:solidFill>
                <a:latin typeface="Cambria" pitchFamily="34" charset="0"/>
                <a:ea typeface="Cambria" pitchFamily="34" charset="-122"/>
                <a:cs typeface="Cambria" pitchFamily="34" charset="-120"/>
              </a:rPr>
              <a:t> x cos</a:t>
            </a:r>
            <a:pPr algn="ctr" indent="0" marL="0">
              <a:buNone/>
            </a:pPr>
            <a:r>
              <a:rPr lang="en-US" sz="2100" b="1" baseline="30000" dirty="0">
                <a:solidFill>
                  <a:srgbClr val="FFFFFF"/>
                </a:solidFill>
                <a:latin typeface="Cambria" pitchFamily="34" charset="0"/>
                <a:ea typeface="Cambria" pitchFamily="34" charset="-122"/>
                <a:cs typeface="Cambria" pitchFamily="34" charset="-120"/>
              </a:rPr>
              <a:t>2</a:t>
            </a:r>
            <a:pPr algn="ctr" indent="0" marL="0">
              <a:buNone/>
            </a:pPr>
            <a:r>
              <a:rPr lang="en-US" sz="2100" b="1" dirty="0">
                <a:solidFill>
                  <a:srgbClr val="FFFFFF"/>
                </a:solidFill>
                <a:latin typeface="Cambria" pitchFamily="34" charset="0"/>
                <a:ea typeface="Cambria" pitchFamily="34" charset="-122"/>
                <a:cs typeface="Cambria" pitchFamily="34" charset="-120"/>
              </a:rPr>
              <a:t> x dx  =  (cos</a:t>
            </a:r>
            <a:pPr algn="ctr" indent="0" marL="0">
              <a:buNone/>
            </a:pPr>
            <a:r>
              <a:rPr lang="en-US" sz="2100" b="1" baseline="30000" dirty="0">
                <a:solidFill>
                  <a:srgbClr val="FFFFFF"/>
                </a:solidFill>
                <a:latin typeface="Cambria" pitchFamily="34" charset="0"/>
                <a:ea typeface="Cambria" pitchFamily="34" charset="-122"/>
                <a:cs typeface="Cambria" pitchFamily="34" charset="-120"/>
              </a:rPr>
              <a:t>5</a:t>
            </a:r>
            <a:pPr algn="ctr" indent="0" marL="0">
              <a:buNone/>
            </a:pPr>
            <a:r>
              <a:rPr lang="en-US" sz="2100" b="1" dirty="0">
                <a:solidFill>
                  <a:srgbClr val="FFFFFF"/>
                </a:solidFill>
                <a:latin typeface="Cambria" pitchFamily="34" charset="0"/>
                <a:ea typeface="Cambria" pitchFamily="34" charset="-122"/>
                <a:cs typeface="Cambria" pitchFamily="34" charset="-120"/>
              </a:rPr>
              <a:t> x) / 5  −  (cos</a:t>
            </a:r>
            <a:pPr algn="ctr" indent="0" marL="0">
              <a:buNone/>
            </a:pPr>
            <a:r>
              <a:rPr lang="en-US" sz="2100" b="1" baseline="30000" dirty="0">
                <a:solidFill>
                  <a:srgbClr val="FFFFFF"/>
                </a:solidFill>
                <a:latin typeface="Cambria" pitchFamily="34" charset="0"/>
                <a:ea typeface="Cambria" pitchFamily="34" charset="-122"/>
                <a:cs typeface="Cambria" pitchFamily="34" charset="-120"/>
              </a:rPr>
              <a:t>3</a:t>
            </a:r>
            <a:pPr algn="ctr" indent="0" marL="0">
              <a:buNone/>
            </a:pPr>
            <a:r>
              <a:rPr lang="en-US" sz="2100" b="1" dirty="0">
                <a:solidFill>
                  <a:srgbClr val="FFFFFF"/>
                </a:solidFill>
                <a:latin typeface="Cambria" pitchFamily="34" charset="0"/>
                <a:ea typeface="Cambria" pitchFamily="34" charset="-122"/>
                <a:cs typeface="Cambria" pitchFamily="34" charset="-120"/>
              </a:rPr>
              <a:t> x) / 3  +  C</a:t>
            </a:r>
            <a:endParaRPr lang="en-US" sz="2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2 — Case 2</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cos⁵ x dx</a:t>
            </a:r>
            <a:endParaRPr lang="en-US" sz="1300" dirty="0"/>
          </a:p>
        </p:txBody>
      </p:sp>
      <p:sp>
        <p:nvSpPr>
          <p:cNvPr id="7" name="Shape 5"/>
          <p:cNvSpPr/>
          <p:nvPr/>
        </p:nvSpPr>
        <p:spPr>
          <a:xfrm>
            <a:off x="640080" y="1554480"/>
            <a:ext cx="10881360" cy="777240"/>
          </a:xfrm>
          <a:prstGeom prst="roundRect">
            <a:avLst>
              <a:gd name="adj" fmla="val 9412"/>
            </a:avLst>
          </a:prstGeom>
          <a:solidFill>
            <a:srgbClr val="DCEFF8"/>
          </a:solidFill>
          <a:ln w="12700">
            <a:solidFill>
              <a:srgbClr val="DCEFF8"/>
            </a:solidFill>
            <a:prstDash val="solid"/>
          </a:ln>
        </p:spPr>
      </p:sp>
      <p:sp>
        <p:nvSpPr>
          <p:cNvPr id="8" name="Text 6"/>
          <p:cNvSpPr txBox="1"/>
          <p:nvPr/>
        </p:nvSpPr>
        <p:spPr>
          <a:xfrm>
            <a:off x="960120" y="1554480"/>
            <a:ext cx="10241280" cy="777240"/>
          </a:xfrm>
          <a:prstGeom prst="rect">
            <a:avLst/>
          </a:prstGeom>
          <a:noFill/>
          <a:ln/>
        </p:spPr>
        <p:txBody>
          <a:bodyPr wrap="square" lIns="0" tIns="0" rIns="0" bIns="0" rtlCol="0" anchor="ctr"/>
          <a:lstStyle/>
          <a:p>
            <a:pPr indent="0" marL="0">
              <a:buNone/>
            </a:pPr>
            <a:r>
              <a:rPr lang="en-US" sz="1450" dirty="0">
                <a:solidFill>
                  <a:srgbClr val="1E3A44"/>
                </a:solidFill>
                <a:latin typeface="Calibri" pitchFamily="34" charset="0"/>
                <a:ea typeface="Calibri" pitchFamily="34" charset="-122"/>
                <a:cs typeface="Calibri" pitchFamily="34" charset="-120"/>
              </a:rPr>
              <a:t>Here m = 0 is even and n = 5 is odd, so this is Case 2.</a:t>
            </a:r>
            <a:endParaRPr lang="en-US" sz="1450" dirty="0"/>
          </a:p>
        </p:txBody>
      </p:sp>
      <p:sp>
        <p:nvSpPr>
          <p:cNvPr id="9" name="Text 7"/>
          <p:cNvSpPr txBox="1"/>
          <p:nvPr/>
        </p:nvSpPr>
        <p:spPr>
          <a:xfrm>
            <a:off x="914400" y="2606040"/>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cos</a:t>
            </a:r>
            <a:pPr indent="0" marL="0">
              <a:buNone/>
            </a:pPr>
            <a:r>
              <a:rPr lang="en-US" sz="1650" baseline="30000" dirty="0">
                <a:solidFill>
                  <a:srgbClr val="1E3A44"/>
                </a:solidFill>
                <a:latin typeface="Cambria" pitchFamily="34" charset="0"/>
                <a:ea typeface="Cambria" pitchFamily="34" charset="-122"/>
                <a:cs typeface="Cambria" pitchFamily="34" charset="-120"/>
              </a:rPr>
              <a:t>5</a:t>
            </a:r>
            <a:pPr indent="0" marL="0">
              <a:buNone/>
            </a:pPr>
            <a:r>
              <a:rPr lang="en-US" sz="1650" dirty="0">
                <a:solidFill>
                  <a:srgbClr val="1E3A44"/>
                </a:solidFill>
                <a:latin typeface="Cambria" pitchFamily="34" charset="0"/>
                <a:ea typeface="Cambria" pitchFamily="34" charset="-122"/>
                <a:cs typeface="Cambria" pitchFamily="34" charset="-120"/>
              </a:rPr>
              <a:t> x dx  =  ∫ (cos</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 cos x dx  =  ∫ (1 − sin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cos x dx</a:t>
            </a:r>
            <a:endParaRPr lang="en-US" sz="1650" dirty="0"/>
          </a:p>
        </p:txBody>
      </p:sp>
      <p:sp>
        <p:nvSpPr>
          <p:cNvPr id="10" name="Text 8"/>
          <p:cNvSpPr txBox="1"/>
          <p:nvPr/>
        </p:nvSpPr>
        <p:spPr>
          <a:xfrm>
            <a:off x="8686800" y="260604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peel off one cos x</a:t>
            </a:r>
            <a:endParaRPr lang="en-US" sz="1250" dirty="0"/>
          </a:p>
        </p:txBody>
      </p:sp>
      <p:sp>
        <p:nvSpPr>
          <p:cNvPr id="11" name="Text 9"/>
          <p:cNvSpPr txBox="1"/>
          <p:nvPr/>
        </p:nvSpPr>
        <p:spPr>
          <a:xfrm>
            <a:off x="914400" y="3566160"/>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u = sin x,   du = cos x dx    ⇒    ∫ (1 − u</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du</a:t>
            </a:r>
            <a:endParaRPr lang="en-US" sz="1650" dirty="0"/>
          </a:p>
        </p:txBody>
      </p:sp>
      <p:sp>
        <p:nvSpPr>
          <p:cNvPr id="12" name="Text 10"/>
          <p:cNvSpPr txBox="1"/>
          <p:nvPr/>
        </p:nvSpPr>
        <p:spPr>
          <a:xfrm>
            <a:off x="8686800" y="356616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substitute</a:t>
            </a:r>
            <a:endParaRPr lang="en-US" sz="1250" dirty="0"/>
          </a:p>
        </p:txBody>
      </p:sp>
      <p:sp>
        <p:nvSpPr>
          <p:cNvPr id="13" name="Text 11"/>
          <p:cNvSpPr txBox="1"/>
          <p:nvPr/>
        </p:nvSpPr>
        <p:spPr>
          <a:xfrm>
            <a:off x="914400" y="4526280"/>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 (1 − 2u</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 u</a:t>
            </a:r>
            <a:pPr indent="0" marL="0">
              <a:buNone/>
            </a:pPr>
            <a:r>
              <a:rPr lang="en-US" sz="1650" baseline="30000" dirty="0">
                <a:solidFill>
                  <a:srgbClr val="1E3A44"/>
                </a:solidFill>
                <a:latin typeface="Cambria" pitchFamily="34" charset="0"/>
                <a:ea typeface="Cambria" pitchFamily="34" charset="-122"/>
                <a:cs typeface="Cambria" pitchFamily="34" charset="-120"/>
              </a:rPr>
              <a:t>4</a:t>
            </a:r>
            <a:pPr indent="0" marL="0">
              <a:buNone/>
            </a:pPr>
            <a:r>
              <a:rPr lang="en-US" sz="1650" dirty="0">
                <a:solidFill>
                  <a:srgbClr val="1E3A44"/>
                </a:solidFill>
                <a:latin typeface="Cambria" pitchFamily="34" charset="0"/>
                <a:ea typeface="Cambria" pitchFamily="34" charset="-122"/>
                <a:cs typeface="Cambria" pitchFamily="34" charset="-120"/>
              </a:rPr>
              <a:t>) du  =  u − (2/3) u</a:t>
            </a:r>
            <a:pPr indent="0" marL="0">
              <a:buNone/>
            </a:pPr>
            <a:r>
              <a:rPr lang="en-US" sz="1650" baseline="30000" dirty="0">
                <a:solidFill>
                  <a:srgbClr val="1E3A44"/>
                </a:solidFill>
                <a:latin typeface="Cambria" pitchFamily="34" charset="0"/>
                <a:ea typeface="Cambria" pitchFamily="34" charset="-122"/>
                <a:cs typeface="Cambria" pitchFamily="34" charset="-120"/>
              </a:rPr>
              <a:t>3</a:t>
            </a:r>
            <a:pPr indent="0" marL="0">
              <a:buNone/>
            </a:pPr>
            <a:r>
              <a:rPr lang="en-US" sz="1650" dirty="0">
                <a:solidFill>
                  <a:srgbClr val="1E3A44"/>
                </a:solidFill>
                <a:latin typeface="Cambria" pitchFamily="34" charset="0"/>
                <a:ea typeface="Cambria" pitchFamily="34" charset="-122"/>
                <a:cs typeface="Cambria" pitchFamily="34" charset="-120"/>
              </a:rPr>
              <a:t> + (1/5) u</a:t>
            </a:r>
            <a:pPr indent="0" marL="0">
              <a:buNone/>
            </a:pPr>
            <a:r>
              <a:rPr lang="en-US" sz="1650" baseline="30000" dirty="0">
                <a:solidFill>
                  <a:srgbClr val="1E3A44"/>
                </a:solidFill>
                <a:latin typeface="Cambria" pitchFamily="34" charset="0"/>
                <a:ea typeface="Cambria" pitchFamily="34" charset="-122"/>
                <a:cs typeface="Cambria" pitchFamily="34" charset="-120"/>
              </a:rPr>
              <a:t>5</a:t>
            </a:r>
            <a:pPr indent="0" marL="0">
              <a:buNone/>
            </a:pPr>
            <a:r>
              <a:rPr lang="en-US" sz="1650" dirty="0">
                <a:solidFill>
                  <a:srgbClr val="1E3A44"/>
                </a:solidFill>
                <a:latin typeface="Cambria" pitchFamily="34" charset="0"/>
                <a:ea typeface="Cambria" pitchFamily="34" charset="-122"/>
                <a:cs typeface="Cambria" pitchFamily="34" charset="-120"/>
              </a:rPr>
              <a:t> + C</a:t>
            </a:r>
            <a:endParaRPr lang="en-US" sz="1650" dirty="0"/>
          </a:p>
        </p:txBody>
      </p:sp>
      <p:sp>
        <p:nvSpPr>
          <p:cNvPr id="14" name="Text 12"/>
          <p:cNvSpPr txBox="1"/>
          <p:nvPr/>
        </p:nvSpPr>
        <p:spPr>
          <a:xfrm>
            <a:off x="8686800" y="452628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expand, then integrate</a:t>
            </a:r>
            <a:endParaRPr lang="en-US" sz="1250" dirty="0"/>
          </a:p>
        </p:txBody>
      </p:sp>
      <p:sp>
        <p:nvSpPr>
          <p:cNvPr id="15" name="Shape 13"/>
          <p:cNvSpPr/>
          <p:nvPr/>
        </p:nvSpPr>
        <p:spPr>
          <a:xfrm>
            <a:off x="640080" y="5486400"/>
            <a:ext cx="10881360" cy="822960"/>
          </a:xfrm>
          <a:prstGeom prst="roundRect">
            <a:avLst>
              <a:gd name="adj" fmla="val 8889"/>
            </a:avLst>
          </a:prstGeom>
          <a:solidFill>
            <a:srgbClr val="0F7C9E"/>
          </a:solidFill>
          <a:ln w="12700">
            <a:solidFill>
              <a:srgbClr val="0F7C9E"/>
            </a:solidFill>
            <a:prstDash val="solid"/>
          </a:ln>
        </p:spPr>
      </p:sp>
      <p:sp>
        <p:nvSpPr>
          <p:cNvPr id="16" name="Text 14"/>
          <p:cNvSpPr txBox="1"/>
          <p:nvPr/>
        </p:nvSpPr>
        <p:spPr>
          <a:xfrm>
            <a:off x="640080" y="5486400"/>
            <a:ext cx="10881360" cy="82296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 cos</a:t>
            </a:r>
            <a:pPr algn="ctr" indent="0" marL="0">
              <a:buNone/>
            </a:pPr>
            <a:r>
              <a:rPr lang="en-US" sz="2100" b="1" baseline="30000" dirty="0">
                <a:solidFill>
                  <a:srgbClr val="FFFFFF"/>
                </a:solidFill>
                <a:latin typeface="Cambria" pitchFamily="34" charset="0"/>
                <a:ea typeface="Cambria" pitchFamily="34" charset="-122"/>
                <a:cs typeface="Cambria" pitchFamily="34" charset="-120"/>
              </a:rPr>
              <a:t>5</a:t>
            </a:r>
            <a:pPr algn="ctr" indent="0" marL="0">
              <a:buNone/>
            </a:pPr>
            <a:r>
              <a:rPr lang="en-US" sz="2100" b="1" dirty="0">
                <a:solidFill>
                  <a:srgbClr val="FFFFFF"/>
                </a:solidFill>
                <a:latin typeface="Cambria" pitchFamily="34" charset="0"/>
                <a:ea typeface="Cambria" pitchFamily="34" charset="-122"/>
                <a:cs typeface="Cambria" pitchFamily="34" charset="-120"/>
              </a:rPr>
              <a:t> x dx  =  sin x  −  (2/3) sin</a:t>
            </a:r>
            <a:pPr algn="ctr" indent="0" marL="0">
              <a:buNone/>
            </a:pPr>
            <a:r>
              <a:rPr lang="en-US" sz="2100" b="1" baseline="30000" dirty="0">
                <a:solidFill>
                  <a:srgbClr val="FFFFFF"/>
                </a:solidFill>
                <a:latin typeface="Cambria" pitchFamily="34" charset="0"/>
                <a:ea typeface="Cambria" pitchFamily="34" charset="-122"/>
                <a:cs typeface="Cambria" pitchFamily="34" charset="-120"/>
              </a:rPr>
              <a:t>3</a:t>
            </a:r>
            <a:pPr algn="ctr" indent="0" marL="0">
              <a:buNone/>
            </a:pPr>
            <a:r>
              <a:rPr lang="en-US" sz="2100" b="1" dirty="0">
                <a:solidFill>
                  <a:srgbClr val="FFFFFF"/>
                </a:solidFill>
                <a:latin typeface="Cambria" pitchFamily="34" charset="0"/>
                <a:ea typeface="Cambria" pitchFamily="34" charset="-122"/>
                <a:cs typeface="Cambria" pitchFamily="34" charset="-120"/>
              </a:rPr>
              <a:t> x  +  (1/5) sin</a:t>
            </a:r>
            <a:pPr algn="ctr" indent="0" marL="0">
              <a:buNone/>
            </a:pPr>
            <a:r>
              <a:rPr lang="en-US" sz="2100" b="1" baseline="30000" dirty="0">
                <a:solidFill>
                  <a:srgbClr val="FFFFFF"/>
                </a:solidFill>
                <a:latin typeface="Cambria" pitchFamily="34" charset="0"/>
                <a:ea typeface="Cambria" pitchFamily="34" charset="-122"/>
                <a:cs typeface="Cambria" pitchFamily="34" charset="-120"/>
              </a:rPr>
              <a:t>5</a:t>
            </a:r>
            <a:pPr algn="ctr" indent="0" marL="0">
              <a:buNone/>
            </a:pPr>
            <a:r>
              <a:rPr lang="en-US" sz="2100" b="1" dirty="0">
                <a:solidFill>
                  <a:srgbClr val="FFFFFF"/>
                </a:solidFill>
                <a:latin typeface="Cambria" pitchFamily="34" charset="0"/>
                <a:ea typeface="Cambria" pitchFamily="34" charset="-122"/>
                <a:cs typeface="Cambria" pitchFamily="34" charset="-120"/>
              </a:rPr>
              <a:t> x  +  C</a:t>
            </a:r>
            <a:endParaRPr lang="en-US" sz="2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3 — Case 3</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sin² x cos⁴ x dx</a:t>
            </a:r>
            <a:endParaRPr lang="en-US" sz="1300" dirty="0"/>
          </a:p>
        </p:txBody>
      </p:sp>
      <p:sp>
        <p:nvSpPr>
          <p:cNvPr id="7" name="Text 5"/>
          <p:cNvSpPr txBox="1"/>
          <p:nvPr/>
        </p:nvSpPr>
        <p:spPr>
          <a:xfrm>
            <a:off x="914400" y="1600200"/>
            <a:ext cx="7589520" cy="7315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sin</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 x cos</a:t>
            </a:r>
            <a:pPr indent="0" marL="0">
              <a:buNone/>
            </a:pPr>
            <a:r>
              <a:rPr lang="en-US" sz="1600" baseline="30000" dirty="0">
                <a:solidFill>
                  <a:srgbClr val="1E3A44"/>
                </a:solidFill>
                <a:latin typeface="Cambria" pitchFamily="34" charset="0"/>
                <a:ea typeface="Cambria" pitchFamily="34" charset="-122"/>
                <a:cs typeface="Cambria" pitchFamily="34" charset="-120"/>
              </a:rPr>
              <a:t>4</a:t>
            </a:r>
            <a:pPr indent="0" marL="0">
              <a:buNone/>
            </a:pPr>
            <a:r>
              <a:rPr lang="en-US" sz="1600" dirty="0">
                <a:solidFill>
                  <a:srgbClr val="1E3A44"/>
                </a:solidFill>
                <a:latin typeface="Cambria" pitchFamily="34" charset="0"/>
                <a:ea typeface="Cambria" pitchFamily="34" charset="-122"/>
                <a:cs typeface="Cambria" pitchFamily="34" charset="-120"/>
              </a:rPr>
              <a:t> x dx  =  ∫ ( (1 − cos 2x)/2 ) ( (1 + cos 2x)/2 )</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 dx</a:t>
            </a:r>
            <a:endParaRPr lang="en-US" sz="1600" dirty="0"/>
          </a:p>
        </p:txBody>
      </p:sp>
      <p:sp>
        <p:nvSpPr>
          <p:cNvPr id="8" name="Text 6"/>
          <p:cNvSpPr txBox="1"/>
          <p:nvPr/>
        </p:nvSpPr>
        <p:spPr>
          <a:xfrm>
            <a:off x="8686800" y="160020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both powers even</a:t>
            </a:r>
            <a:endParaRPr lang="en-US" sz="1250" dirty="0"/>
          </a:p>
        </p:txBody>
      </p:sp>
      <p:sp>
        <p:nvSpPr>
          <p:cNvPr id="9" name="Text 7"/>
          <p:cNvSpPr txBox="1"/>
          <p:nvPr/>
        </p:nvSpPr>
        <p:spPr>
          <a:xfrm>
            <a:off x="914400" y="2560320"/>
            <a:ext cx="7589520" cy="7315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(1/8) ∫ (1 + cos 2x − cos</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 2x − cos</a:t>
            </a:r>
            <a:pPr indent="0" marL="0">
              <a:buNone/>
            </a:pPr>
            <a:r>
              <a:rPr lang="en-US" sz="1600" baseline="30000" dirty="0">
                <a:solidFill>
                  <a:srgbClr val="1E3A44"/>
                </a:solidFill>
                <a:latin typeface="Cambria" pitchFamily="34" charset="0"/>
                <a:ea typeface="Cambria" pitchFamily="34" charset="-122"/>
                <a:cs typeface="Cambria" pitchFamily="34" charset="-120"/>
              </a:rPr>
              <a:t>3</a:t>
            </a:r>
            <a:pPr indent="0" marL="0">
              <a:buNone/>
            </a:pPr>
            <a:r>
              <a:rPr lang="en-US" sz="1600" dirty="0">
                <a:solidFill>
                  <a:srgbClr val="1E3A44"/>
                </a:solidFill>
                <a:latin typeface="Cambria" pitchFamily="34" charset="0"/>
                <a:ea typeface="Cambria" pitchFamily="34" charset="-122"/>
                <a:cs typeface="Cambria" pitchFamily="34" charset="-120"/>
              </a:rPr>
              <a:t> 2x) dx</a:t>
            </a:r>
            <a:endParaRPr lang="en-US" sz="1600" dirty="0"/>
          </a:p>
        </p:txBody>
      </p:sp>
      <p:sp>
        <p:nvSpPr>
          <p:cNvPr id="10" name="Text 8"/>
          <p:cNvSpPr txBox="1"/>
          <p:nvPr/>
        </p:nvSpPr>
        <p:spPr>
          <a:xfrm>
            <a:off x="8686800" y="256032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multiply out</a:t>
            </a:r>
            <a:endParaRPr lang="en-US" sz="1250" dirty="0"/>
          </a:p>
        </p:txBody>
      </p:sp>
      <p:sp>
        <p:nvSpPr>
          <p:cNvPr id="11" name="Text 9"/>
          <p:cNvSpPr txBox="1"/>
          <p:nvPr/>
        </p:nvSpPr>
        <p:spPr>
          <a:xfrm>
            <a:off x="914400" y="3520440"/>
            <a:ext cx="7589520" cy="7315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cos</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 2x dx  =  (1/2) x  +  (1/8) sin 4x</a:t>
            </a:r>
            <a:endParaRPr lang="en-US" sz="1600" dirty="0"/>
          </a:p>
        </p:txBody>
      </p:sp>
      <p:sp>
        <p:nvSpPr>
          <p:cNvPr id="12" name="Text 10"/>
          <p:cNvSpPr txBox="1"/>
          <p:nvPr/>
        </p:nvSpPr>
        <p:spPr>
          <a:xfrm>
            <a:off x="8686800" y="352044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half-angle again, on cos² 2x</a:t>
            </a:r>
            <a:endParaRPr lang="en-US" sz="1250" dirty="0"/>
          </a:p>
        </p:txBody>
      </p:sp>
      <p:sp>
        <p:nvSpPr>
          <p:cNvPr id="13" name="Text 11"/>
          <p:cNvSpPr txBox="1"/>
          <p:nvPr/>
        </p:nvSpPr>
        <p:spPr>
          <a:xfrm>
            <a:off x="914400" y="4480560"/>
            <a:ext cx="7589520" cy="73152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 cos</a:t>
            </a:r>
            <a:pPr indent="0" marL="0">
              <a:buNone/>
            </a:pPr>
            <a:r>
              <a:rPr lang="en-US" sz="1600" baseline="30000" dirty="0">
                <a:solidFill>
                  <a:srgbClr val="1E3A44"/>
                </a:solidFill>
                <a:latin typeface="Cambria" pitchFamily="34" charset="0"/>
                <a:ea typeface="Cambria" pitchFamily="34" charset="-122"/>
                <a:cs typeface="Cambria" pitchFamily="34" charset="-120"/>
              </a:rPr>
              <a:t>3</a:t>
            </a:r>
            <a:pPr indent="0" marL="0">
              <a:buNone/>
            </a:pPr>
            <a:r>
              <a:rPr lang="en-US" sz="1600" dirty="0">
                <a:solidFill>
                  <a:srgbClr val="1E3A44"/>
                </a:solidFill>
                <a:latin typeface="Cambria" pitchFamily="34" charset="0"/>
                <a:ea typeface="Cambria" pitchFamily="34" charset="-122"/>
                <a:cs typeface="Cambria" pitchFamily="34" charset="-120"/>
              </a:rPr>
              <a:t> 2x dx  =  (1/2) sin 2x  −  (1/6) sin</a:t>
            </a:r>
            <a:pPr indent="0" marL="0">
              <a:buNone/>
            </a:pPr>
            <a:r>
              <a:rPr lang="en-US" sz="1600" baseline="30000" dirty="0">
                <a:solidFill>
                  <a:srgbClr val="1E3A44"/>
                </a:solidFill>
                <a:latin typeface="Cambria" pitchFamily="34" charset="0"/>
                <a:ea typeface="Cambria" pitchFamily="34" charset="-122"/>
                <a:cs typeface="Cambria" pitchFamily="34" charset="-120"/>
              </a:rPr>
              <a:t>3</a:t>
            </a:r>
            <a:pPr indent="0" marL="0">
              <a:buNone/>
            </a:pPr>
            <a:r>
              <a:rPr lang="en-US" sz="1600" dirty="0">
                <a:solidFill>
                  <a:srgbClr val="1E3A44"/>
                </a:solidFill>
                <a:latin typeface="Cambria" pitchFamily="34" charset="0"/>
                <a:ea typeface="Cambria" pitchFamily="34" charset="-122"/>
                <a:cs typeface="Cambria" pitchFamily="34" charset="-120"/>
              </a:rPr>
              <a:t> 2x</a:t>
            </a:r>
            <a:endParaRPr lang="en-US" sz="1600" dirty="0"/>
          </a:p>
        </p:txBody>
      </p:sp>
      <p:sp>
        <p:nvSpPr>
          <p:cNvPr id="14" name="Text 12"/>
          <p:cNvSpPr txBox="1"/>
          <p:nvPr/>
        </p:nvSpPr>
        <p:spPr>
          <a:xfrm>
            <a:off x="8686800" y="448056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Case 2 again, on cos³ 2x</a:t>
            </a:r>
            <a:endParaRPr lang="en-US" sz="1250" dirty="0"/>
          </a:p>
        </p:txBody>
      </p:sp>
      <p:sp>
        <p:nvSpPr>
          <p:cNvPr id="15" name="Shape 13"/>
          <p:cNvSpPr/>
          <p:nvPr/>
        </p:nvSpPr>
        <p:spPr>
          <a:xfrm>
            <a:off x="640080" y="5486400"/>
            <a:ext cx="10881360" cy="822960"/>
          </a:xfrm>
          <a:prstGeom prst="roundRect">
            <a:avLst>
              <a:gd name="adj" fmla="val 8889"/>
            </a:avLst>
          </a:prstGeom>
          <a:solidFill>
            <a:srgbClr val="0F7C9E"/>
          </a:solidFill>
          <a:ln w="12700">
            <a:solidFill>
              <a:srgbClr val="0F7C9E"/>
            </a:solidFill>
            <a:prstDash val="solid"/>
          </a:ln>
        </p:spPr>
      </p:sp>
      <p:sp>
        <p:nvSpPr>
          <p:cNvPr id="16" name="Text 14"/>
          <p:cNvSpPr txBox="1"/>
          <p:nvPr/>
        </p:nvSpPr>
        <p:spPr>
          <a:xfrm>
            <a:off x="640080" y="5486400"/>
            <a:ext cx="10881360" cy="8229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 sin</a:t>
            </a:r>
            <a:pPr algn="ctr" indent="0" marL="0">
              <a:buNone/>
            </a:pPr>
            <a:r>
              <a:rPr lang="en-US" sz="2000" b="1" baseline="30000" dirty="0">
                <a:solidFill>
                  <a:srgbClr val="FFFFFF"/>
                </a:solidFill>
                <a:latin typeface="Cambria" pitchFamily="34" charset="0"/>
                <a:ea typeface="Cambria" pitchFamily="34" charset="-122"/>
                <a:cs typeface="Cambria" pitchFamily="34" charset="-120"/>
              </a:rPr>
              <a:t>2</a:t>
            </a:r>
            <a:pPr algn="ctr" indent="0" marL="0">
              <a:buNone/>
            </a:pPr>
            <a:r>
              <a:rPr lang="en-US" sz="2000" b="1" dirty="0">
                <a:solidFill>
                  <a:srgbClr val="FFFFFF"/>
                </a:solidFill>
                <a:latin typeface="Cambria" pitchFamily="34" charset="0"/>
                <a:ea typeface="Cambria" pitchFamily="34" charset="-122"/>
                <a:cs typeface="Cambria" pitchFamily="34" charset="-120"/>
              </a:rPr>
              <a:t> x cos</a:t>
            </a:r>
            <a:pPr algn="ctr" indent="0" marL="0">
              <a:buNone/>
            </a:pPr>
            <a:r>
              <a:rPr lang="en-US" sz="2000" b="1" baseline="30000" dirty="0">
                <a:solidFill>
                  <a:srgbClr val="FFFFFF"/>
                </a:solidFill>
                <a:latin typeface="Cambria" pitchFamily="34" charset="0"/>
                <a:ea typeface="Cambria" pitchFamily="34" charset="-122"/>
                <a:cs typeface="Cambria" pitchFamily="34" charset="-120"/>
              </a:rPr>
              <a:t>4</a:t>
            </a:r>
            <a:pPr algn="ctr" indent="0" marL="0">
              <a:buNone/>
            </a:pPr>
            <a:r>
              <a:rPr lang="en-US" sz="2000" b="1" dirty="0">
                <a:solidFill>
                  <a:srgbClr val="FFFFFF"/>
                </a:solidFill>
                <a:latin typeface="Cambria" pitchFamily="34" charset="0"/>
                <a:ea typeface="Cambria" pitchFamily="34" charset="-122"/>
                <a:cs typeface="Cambria" pitchFamily="34" charset="-120"/>
              </a:rPr>
              <a:t> x dx  =  (1/16) [ x  −  (1/4) sin 4x  +  (1/3) sin</a:t>
            </a:r>
            <a:pPr algn="ctr" indent="0" marL="0">
              <a:buNone/>
            </a:pPr>
            <a:r>
              <a:rPr lang="en-US" sz="2000" b="1" baseline="30000" dirty="0">
                <a:solidFill>
                  <a:srgbClr val="FFFFFF"/>
                </a:solidFill>
                <a:latin typeface="Cambria" pitchFamily="34" charset="0"/>
                <a:ea typeface="Cambria" pitchFamily="34" charset="-122"/>
                <a:cs typeface="Cambria" pitchFamily="34" charset="-120"/>
              </a:rPr>
              <a:t>3</a:t>
            </a:r>
            <a:pPr algn="ctr" indent="0" marL="0">
              <a:buNone/>
            </a:pPr>
            <a:r>
              <a:rPr lang="en-US" sz="2000" b="1" dirty="0">
                <a:solidFill>
                  <a:srgbClr val="FFFFFF"/>
                </a:solidFill>
                <a:latin typeface="Cambria" pitchFamily="34" charset="0"/>
                <a:ea typeface="Cambria" pitchFamily="34" charset="-122"/>
                <a:cs typeface="Cambria" pitchFamily="34" charset="-120"/>
              </a:rPr>
              <a:t> 2x ]  +  C</a:t>
            </a:r>
            <a:endParaRPr lang="en-US" sz="20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4 — eliminating a square root</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√(1 + cos 4x) dx  from 0 to π/4</a:t>
            </a:r>
            <a:endParaRPr lang="en-US" sz="1300" dirty="0"/>
          </a:p>
        </p:txBody>
      </p:sp>
      <p:sp>
        <p:nvSpPr>
          <p:cNvPr id="7" name="Shape 5"/>
          <p:cNvSpPr/>
          <p:nvPr/>
        </p:nvSpPr>
        <p:spPr>
          <a:xfrm>
            <a:off x="640080" y="1600200"/>
            <a:ext cx="10881360" cy="914400"/>
          </a:xfrm>
          <a:prstGeom prst="roundRect">
            <a:avLst>
              <a:gd name="adj" fmla="val 8000"/>
            </a:avLst>
          </a:prstGeom>
          <a:solidFill>
            <a:srgbClr val="0F7C9E"/>
          </a:solidFill>
          <a:ln w="12700">
            <a:solidFill>
              <a:srgbClr val="0F7C9E"/>
            </a:solidFill>
            <a:prstDash val="solid"/>
          </a:ln>
        </p:spPr>
      </p:sp>
      <p:sp>
        <p:nvSpPr>
          <p:cNvPr id="8" name="Text 6"/>
          <p:cNvSpPr txBox="1"/>
          <p:nvPr/>
        </p:nvSpPr>
        <p:spPr>
          <a:xfrm>
            <a:off x="640080" y="1600200"/>
            <a:ext cx="1088136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cos</a:t>
            </a:r>
            <a:pPr algn="ctr" indent="0" marL="0">
              <a:buNone/>
            </a:pPr>
            <a:r>
              <a:rPr lang="en-US" sz="2000" b="1" baseline="30000" dirty="0">
                <a:solidFill>
                  <a:srgbClr val="FFFFFF"/>
                </a:solidFill>
                <a:latin typeface="Cambria" pitchFamily="34" charset="0"/>
                <a:ea typeface="Cambria" pitchFamily="34" charset="-122"/>
                <a:cs typeface="Cambria" pitchFamily="34" charset="-120"/>
              </a:rPr>
              <a:t>2</a:t>
            </a:r>
            <a:pPr algn="ctr" indent="0" marL="0">
              <a:buNone/>
            </a:pPr>
            <a:r>
              <a:rPr lang="en-US" sz="2000" b="1" dirty="0">
                <a:solidFill>
                  <a:srgbClr val="FFFFFF"/>
                </a:solidFill>
                <a:latin typeface="Cambria" pitchFamily="34" charset="0"/>
                <a:ea typeface="Cambria" pitchFamily="34" charset="-122"/>
                <a:cs typeface="Cambria" pitchFamily="34" charset="-120"/>
              </a:rPr>
              <a:t> θ  =  (1 + cos 2θ) / 2        ⇒        1 + cos 2θ  =  2 cos</a:t>
            </a:r>
            <a:pPr algn="ctr" indent="0" marL="0">
              <a:buNone/>
            </a:pPr>
            <a:r>
              <a:rPr lang="en-US" sz="2000" b="1" baseline="30000" dirty="0">
                <a:solidFill>
                  <a:srgbClr val="FFFFFF"/>
                </a:solidFill>
                <a:latin typeface="Cambria" pitchFamily="34" charset="0"/>
                <a:ea typeface="Cambria" pitchFamily="34" charset="-122"/>
                <a:cs typeface="Cambria" pitchFamily="34" charset="-120"/>
              </a:rPr>
              <a:t>2</a:t>
            </a:r>
            <a:pPr algn="ctr" indent="0" marL="0">
              <a:buNone/>
            </a:pPr>
            <a:r>
              <a:rPr lang="en-US" sz="2000" b="1" dirty="0">
                <a:solidFill>
                  <a:srgbClr val="FFFFFF"/>
                </a:solidFill>
                <a:latin typeface="Cambria" pitchFamily="34" charset="0"/>
                <a:ea typeface="Cambria" pitchFamily="34" charset="-122"/>
                <a:cs typeface="Cambria" pitchFamily="34" charset="-120"/>
              </a:rPr>
              <a:t> θ</a:t>
            </a:r>
            <a:endParaRPr lang="en-US" sz="2000" dirty="0"/>
          </a:p>
        </p:txBody>
      </p:sp>
      <p:sp>
        <p:nvSpPr>
          <p:cNvPr id="9" name="Text 7"/>
          <p:cNvSpPr txBox="1"/>
          <p:nvPr/>
        </p:nvSpPr>
        <p:spPr>
          <a:xfrm>
            <a:off x="914400" y="2834640"/>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With θ = 2x:     1 + cos 4x  =  2 cos</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2x</a:t>
            </a:r>
            <a:endParaRPr lang="en-US" sz="1700" dirty="0"/>
          </a:p>
        </p:txBody>
      </p:sp>
      <p:sp>
        <p:nvSpPr>
          <p:cNvPr id="10" name="Text 8"/>
          <p:cNvSpPr txBox="1"/>
          <p:nvPr/>
        </p:nvSpPr>
        <p:spPr>
          <a:xfrm>
            <a:off x="8686800" y="283464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root becomes exact</a:t>
            </a:r>
            <a:endParaRPr lang="en-US" sz="1250" dirty="0"/>
          </a:p>
        </p:txBody>
      </p:sp>
      <p:sp>
        <p:nvSpPr>
          <p:cNvPr id="11" name="Text 9"/>
          <p:cNvSpPr txBox="1"/>
          <p:nvPr/>
        </p:nvSpPr>
        <p:spPr>
          <a:xfrm>
            <a:off x="914400" y="3794760"/>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√(1 + cos 4x)  =  √2 | cos 2x |  =  √2 cos 2x</a:t>
            </a:r>
            <a:endParaRPr lang="en-US" sz="1700" dirty="0"/>
          </a:p>
        </p:txBody>
      </p:sp>
      <p:sp>
        <p:nvSpPr>
          <p:cNvPr id="12" name="Text 10"/>
          <p:cNvSpPr txBox="1"/>
          <p:nvPr/>
        </p:nvSpPr>
        <p:spPr>
          <a:xfrm>
            <a:off x="8686800" y="379476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cos 2x ≥ 0 on [0, π/4]</a:t>
            </a:r>
            <a:endParaRPr lang="en-US" sz="1250" dirty="0"/>
          </a:p>
        </p:txBody>
      </p:sp>
      <p:sp>
        <p:nvSpPr>
          <p:cNvPr id="13" name="Text 11"/>
          <p:cNvSpPr txBox="1"/>
          <p:nvPr/>
        </p:nvSpPr>
        <p:spPr>
          <a:xfrm>
            <a:off x="914400" y="4754880"/>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a:t>
            </a:r>
            <a:pPr indent="0" marL="0">
              <a:buNone/>
            </a:pPr>
            <a:r>
              <a:rPr lang="en-US" sz="1700" baseline="-40000" dirty="0">
                <a:solidFill>
                  <a:srgbClr val="1E3A44"/>
                </a:solidFill>
                <a:latin typeface="Cambria" pitchFamily="34" charset="0"/>
                <a:ea typeface="Cambria" pitchFamily="34" charset="-122"/>
                <a:cs typeface="Cambria" pitchFamily="34" charset="-120"/>
              </a:rPr>
              <a:t>0</a:t>
            </a:r>
            <a:pPr indent="0" marL="0">
              <a:buNone/>
            </a:pPr>
            <a:r>
              <a:rPr lang="en-US" sz="1700" baseline="30000" dirty="0">
                <a:solidFill>
                  <a:srgbClr val="1E3A44"/>
                </a:solidFill>
                <a:latin typeface="Cambria" pitchFamily="34" charset="0"/>
                <a:ea typeface="Cambria" pitchFamily="34" charset="-122"/>
                <a:cs typeface="Cambria" pitchFamily="34" charset="-120"/>
              </a:rPr>
              <a:t>π/4</a:t>
            </a:r>
            <a:pPr indent="0" marL="0">
              <a:buNone/>
            </a:pPr>
            <a:r>
              <a:rPr lang="en-US" sz="1700" dirty="0">
                <a:solidFill>
                  <a:srgbClr val="1E3A44"/>
                </a:solidFill>
                <a:latin typeface="Cambria" pitchFamily="34" charset="0"/>
                <a:ea typeface="Cambria" pitchFamily="34" charset="-122"/>
                <a:cs typeface="Cambria" pitchFamily="34" charset="-120"/>
              </a:rPr>
              <a:t> √2 cos 2x dx  =  √2 [ (sin 2x)/2 ]</a:t>
            </a:r>
            <a:pPr indent="0" marL="0">
              <a:buNone/>
            </a:pPr>
            <a:r>
              <a:rPr lang="en-US" sz="1700" baseline="-40000" dirty="0">
                <a:solidFill>
                  <a:srgbClr val="1E3A44"/>
                </a:solidFill>
                <a:latin typeface="Cambria" pitchFamily="34" charset="0"/>
                <a:ea typeface="Cambria" pitchFamily="34" charset="-122"/>
                <a:cs typeface="Cambria" pitchFamily="34" charset="-120"/>
              </a:rPr>
              <a:t>0</a:t>
            </a:r>
            <a:pPr indent="0" marL="0">
              <a:buNone/>
            </a:pPr>
            <a:r>
              <a:rPr lang="en-US" sz="1700" baseline="30000" dirty="0">
                <a:solidFill>
                  <a:srgbClr val="1E3A44"/>
                </a:solidFill>
                <a:latin typeface="Cambria" pitchFamily="34" charset="0"/>
                <a:ea typeface="Cambria" pitchFamily="34" charset="-122"/>
                <a:cs typeface="Cambria" pitchFamily="34" charset="-120"/>
              </a:rPr>
              <a:t>π/4</a:t>
            </a:r>
            <a:endParaRPr lang="en-US" sz="1700" dirty="0"/>
          </a:p>
        </p:txBody>
      </p:sp>
      <p:sp>
        <p:nvSpPr>
          <p:cNvPr id="14" name="Text 12"/>
          <p:cNvSpPr txBox="1"/>
          <p:nvPr/>
        </p:nvSpPr>
        <p:spPr>
          <a:xfrm>
            <a:off x="8686800" y="475488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now a standard integral</a:t>
            </a:r>
            <a:endParaRPr lang="en-US" sz="1250" dirty="0"/>
          </a:p>
        </p:txBody>
      </p:sp>
      <p:sp>
        <p:nvSpPr>
          <p:cNvPr id="15" name="Shape 13"/>
          <p:cNvSpPr/>
          <p:nvPr/>
        </p:nvSpPr>
        <p:spPr>
          <a:xfrm>
            <a:off x="640080" y="5577840"/>
            <a:ext cx="10881360" cy="731520"/>
          </a:xfrm>
          <a:prstGeom prst="roundRect">
            <a:avLst>
              <a:gd name="adj" fmla="val 10000"/>
            </a:avLst>
          </a:prstGeom>
          <a:solidFill>
            <a:srgbClr val="EDF6FB"/>
          </a:solidFill>
          <a:ln w="12700">
            <a:solidFill>
              <a:srgbClr val="EDF6FB"/>
            </a:solidFill>
            <a:prstDash val="solid"/>
          </a:ln>
        </p:spPr>
      </p:sp>
      <p:sp>
        <p:nvSpPr>
          <p:cNvPr id="16" name="Text 14"/>
          <p:cNvSpPr txBox="1"/>
          <p:nvPr/>
        </p:nvSpPr>
        <p:spPr>
          <a:xfrm>
            <a:off x="640080" y="5577840"/>
            <a:ext cx="10881360" cy="731520"/>
          </a:xfrm>
          <a:prstGeom prst="rect">
            <a:avLst/>
          </a:prstGeom>
          <a:noFill/>
          <a:ln/>
        </p:spPr>
        <p:txBody>
          <a:bodyPr wrap="square" lIns="0" tIns="0" rIns="0" bIns="0" rtlCol="0" anchor="ctr"/>
          <a:lstStyle/>
          <a:p>
            <a:pPr algn="ctr" indent="0" marL="0">
              <a:buNone/>
            </a:pPr>
            <a:r>
              <a:rPr lang="en-US" sz="2200" b="1" dirty="0">
                <a:solidFill>
                  <a:srgbClr val="0F7C9E"/>
                </a:solidFill>
                <a:latin typeface="Cambria" pitchFamily="34" charset="0"/>
                <a:ea typeface="Cambria" pitchFamily="34" charset="-122"/>
                <a:cs typeface="Cambria" pitchFamily="34" charset="-120"/>
              </a:rPr>
              <a:t>=  √2 / 2</a:t>
            </a:r>
            <a:endParaRPr lang="en-US" sz="22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Try these first</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Powers of tangent and secant. One of them fights back.</a:t>
            </a:r>
            <a:endParaRPr lang="en-US" sz="1300" dirty="0"/>
          </a:p>
        </p:txBody>
      </p:sp>
      <p:sp>
        <p:nvSpPr>
          <p:cNvPr id="7" name="Shape 5"/>
          <p:cNvSpPr/>
          <p:nvPr/>
        </p:nvSpPr>
        <p:spPr>
          <a:xfrm>
            <a:off x="640080" y="1920240"/>
            <a:ext cx="10881360" cy="1280160"/>
          </a:xfrm>
          <a:prstGeom prst="roundRect">
            <a:avLst>
              <a:gd name="adj" fmla="val 5714"/>
            </a:avLst>
          </a:prstGeom>
          <a:solidFill>
            <a:srgbClr val="DCEFF8"/>
          </a:solidFill>
          <a:ln w="12700">
            <a:solidFill>
              <a:srgbClr val="DCEFF8"/>
            </a:solidFill>
            <a:prstDash val="solid"/>
          </a:ln>
        </p:spPr>
      </p:sp>
      <p:sp>
        <p:nvSpPr>
          <p:cNvPr id="8" name="Text 6"/>
          <p:cNvSpPr txBox="1"/>
          <p:nvPr/>
        </p:nvSpPr>
        <p:spPr>
          <a:xfrm>
            <a:off x="868680" y="1920240"/>
            <a:ext cx="731520" cy="128016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(a)</a:t>
            </a:r>
            <a:endParaRPr lang="en-US" sz="1900" dirty="0"/>
          </a:p>
        </p:txBody>
      </p:sp>
      <p:sp>
        <p:nvSpPr>
          <p:cNvPr id="9" name="Text 7"/>
          <p:cNvSpPr txBox="1"/>
          <p:nvPr/>
        </p:nvSpPr>
        <p:spPr>
          <a:xfrm>
            <a:off x="1600200" y="1920240"/>
            <a:ext cx="5029200" cy="1280160"/>
          </a:xfrm>
          <a:prstGeom prst="rect">
            <a:avLst/>
          </a:prstGeom>
          <a:noFill/>
          <a:ln/>
        </p:spPr>
        <p:txBody>
          <a:bodyPr wrap="square" lIns="0" tIns="0" rIns="0" bIns="0" rtlCol="0" anchor="ctr"/>
          <a:lstStyle/>
          <a:p>
            <a:pPr indent="0" marL="0">
              <a:buNone/>
            </a:pPr>
            <a:r>
              <a:rPr lang="en-US" sz="2400" dirty="0">
                <a:solidFill>
                  <a:srgbClr val="1E3A44"/>
                </a:solidFill>
                <a:latin typeface="Cambria" pitchFamily="34" charset="0"/>
                <a:ea typeface="Cambria" pitchFamily="34" charset="-122"/>
                <a:cs typeface="Cambria" pitchFamily="34" charset="-120"/>
              </a:rPr>
              <a:t>∫ tan</a:t>
            </a:r>
            <a:pPr indent="0" marL="0">
              <a:buNone/>
            </a:pPr>
            <a:r>
              <a:rPr lang="en-US" sz="2400" baseline="30000" dirty="0">
                <a:solidFill>
                  <a:srgbClr val="1E3A44"/>
                </a:solidFill>
                <a:latin typeface="Cambria" pitchFamily="34" charset="0"/>
                <a:ea typeface="Cambria" pitchFamily="34" charset="-122"/>
                <a:cs typeface="Cambria" pitchFamily="34" charset="-120"/>
              </a:rPr>
              <a:t>4</a:t>
            </a:r>
            <a:pPr indent="0" marL="0">
              <a:buNone/>
            </a:pPr>
            <a:r>
              <a:rPr lang="en-US" sz="2400" dirty="0">
                <a:solidFill>
                  <a:srgbClr val="1E3A44"/>
                </a:solidFill>
                <a:latin typeface="Cambria" pitchFamily="34" charset="0"/>
                <a:ea typeface="Cambria" pitchFamily="34" charset="-122"/>
                <a:cs typeface="Cambria" pitchFamily="34" charset="-120"/>
              </a:rPr>
              <a:t> x dx</a:t>
            </a:r>
            <a:endParaRPr lang="en-US" sz="2400" dirty="0"/>
          </a:p>
        </p:txBody>
      </p:sp>
      <p:sp>
        <p:nvSpPr>
          <p:cNvPr id="10" name="Text 8"/>
          <p:cNvSpPr txBox="1"/>
          <p:nvPr/>
        </p:nvSpPr>
        <p:spPr>
          <a:xfrm>
            <a:off x="6858000" y="1920240"/>
            <a:ext cx="4389120" cy="1280160"/>
          </a:xfrm>
          <a:prstGeom prst="rect">
            <a:avLst/>
          </a:prstGeom>
          <a:noFill/>
          <a:ln/>
        </p:spPr>
        <p:txBody>
          <a:bodyPr wrap="square" lIns="0" tIns="0" rIns="0" bIns="0" rtlCol="0" anchor="ctr"/>
          <a:lstStyle/>
          <a:p>
            <a:pPr indent="0" marL="0">
              <a:buNone/>
            </a:pPr>
            <a:r>
              <a:rPr lang="en-US" sz="2200" b="1" dirty="0">
                <a:solidFill>
                  <a:srgbClr val="6C8089"/>
                </a:solidFill>
                <a:latin typeface="Cambria" pitchFamily="34" charset="0"/>
                <a:ea typeface="Cambria" pitchFamily="34" charset="-122"/>
                <a:cs typeface="Cambria" pitchFamily="34" charset="-120"/>
              </a:rPr>
              <a:t>= ?</a:t>
            </a:r>
            <a:endParaRPr lang="en-US" sz="2200" dirty="0"/>
          </a:p>
        </p:txBody>
      </p:sp>
      <p:sp>
        <p:nvSpPr>
          <p:cNvPr id="11" name="Shape 9"/>
          <p:cNvSpPr/>
          <p:nvPr/>
        </p:nvSpPr>
        <p:spPr>
          <a:xfrm>
            <a:off x="640080" y="3520440"/>
            <a:ext cx="10881360" cy="1280160"/>
          </a:xfrm>
          <a:prstGeom prst="roundRect">
            <a:avLst>
              <a:gd name="adj" fmla="val 5714"/>
            </a:avLst>
          </a:prstGeom>
          <a:solidFill>
            <a:srgbClr val="EDF6FB"/>
          </a:solidFill>
          <a:ln w="12700">
            <a:solidFill>
              <a:srgbClr val="EDF6FB"/>
            </a:solidFill>
            <a:prstDash val="solid"/>
          </a:ln>
        </p:spPr>
      </p:sp>
      <p:sp>
        <p:nvSpPr>
          <p:cNvPr id="12" name="Text 10"/>
          <p:cNvSpPr txBox="1"/>
          <p:nvPr/>
        </p:nvSpPr>
        <p:spPr>
          <a:xfrm>
            <a:off x="868680" y="3520440"/>
            <a:ext cx="731520" cy="1280160"/>
          </a:xfrm>
          <a:prstGeom prst="rect">
            <a:avLst/>
          </a:prstGeom>
          <a:noFill/>
          <a:ln/>
        </p:spPr>
        <p:txBody>
          <a:bodyPr wrap="square" lIns="0" tIns="0" rIns="0" bIns="0" rtlCol="0" anchor="ctr"/>
          <a:lstStyle/>
          <a:p>
            <a:pPr indent="0" marL="0">
              <a:buNone/>
            </a:pPr>
            <a:r>
              <a:rPr lang="en-US" sz="1900" b="1" dirty="0">
                <a:solidFill>
                  <a:srgbClr val="0F7C9E"/>
                </a:solidFill>
                <a:latin typeface="Cambria" pitchFamily="34" charset="0"/>
                <a:ea typeface="Cambria" pitchFamily="34" charset="-122"/>
                <a:cs typeface="Cambria" pitchFamily="34" charset="-120"/>
              </a:rPr>
              <a:t>(b)</a:t>
            </a:r>
            <a:endParaRPr lang="en-US" sz="1900" dirty="0"/>
          </a:p>
        </p:txBody>
      </p:sp>
      <p:sp>
        <p:nvSpPr>
          <p:cNvPr id="13" name="Text 11"/>
          <p:cNvSpPr txBox="1"/>
          <p:nvPr/>
        </p:nvSpPr>
        <p:spPr>
          <a:xfrm>
            <a:off x="1600200" y="3520440"/>
            <a:ext cx="5029200" cy="1280160"/>
          </a:xfrm>
          <a:prstGeom prst="rect">
            <a:avLst/>
          </a:prstGeom>
          <a:noFill/>
          <a:ln/>
        </p:spPr>
        <p:txBody>
          <a:bodyPr wrap="square" lIns="0" tIns="0" rIns="0" bIns="0" rtlCol="0" anchor="ctr"/>
          <a:lstStyle/>
          <a:p>
            <a:pPr indent="0" marL="0">
              <a:buNone/>
            </a:pPr>
            <a:r>
              <a:rPr lang="en-US" sz="2400" dirty="0">
                <a:solidFill>
                  <a:srgbClr val="1E3A44"/>
                </a:solidFill>
                <a:latin typeface="Cambria" pitchFamily="34" charset="0"/>
                <a:ea typeface="Cambria" pitchFamily="34" charset="-122"/>
                <a:cs typeface="Cambria" pitchFamily="34" charset="-120"/>
              </a:rPr>
              <a:t>∫ sec</a:t>
            </a:r>
            <a:pPr indent="0" marL="0">
              <a:buNone/>
            </a:pPr>
            <a:r>
              <a:rPr lang="en-US" sz="2400" baseline="30000" dirty="0">
                <a:solidFill>
                  <a:srgbClr val="1E3A44"/>
                </a:solidFill>
                <a:latin typeface="Cambria" pitchFamily="34" charset="0"/>
                <a:ea typeface="Cambria" pitchFamily="34" charset="-122"/>
                <a:cs typeface="Cambria" pitchFamily="34" charset="-120"/>
              </a:rPr>
              <a:t>3</a:t>
            </a:r>
            <a:pPr indent="0" marL="0">
              <a:buNone/>
            </a:pPr>
            <a:r>
              <a:rPr lang="en-US" sz="2400" dirty="0">
                <a:solidFill>
                  <a:srgbClr val="1E3A44"/>
                </a:solidFill>
                <a:latin typeface="Cambria" pitchFamily="34" charset="0"/>
                <a:ea typeface="Cambria" pitchFamily="34" charset="-122"/>
                <a:cs typeface="Cambria" pitchFamily="34" charset="-120"/>
              </a:rPr>
              <a:t> x dx</a:t>
            </a:r>
            <a:endParaRPr lang="en-US" sz="2400" dirty="0"/>
          </a:p>
        </p:txBody>
      </p:sp>
      <p:sp>
        <p:nvSpPr>
          <p:cNvPr id="14" name="Text 12"/>
          <p:cNvSpPr txBox="1"/>
          <p:nvPr/>
        </p:nvSpPr>
        <p:spPr>
          <a:xfrm>
            <a:off x="6858000" y="3520440"/>
            <a:ext cx="4389120" cy="1280160"/>
          </a:xfrm>
          <a:prstGeom prst="rect">
            <a:avLst/>
          </a:prstGeom>
          <a:noFill/>
          <a:ln/>
        </p:spPr>
        <p:txBody>
          <a:bodyPr wrap="square" lIns="0" tIns="0" rIns="0" bIns="0" rtlCol="0" anchor="ctr"/>
          <a:lstStyle/>
          <a:p>
            <a:pPr indent="0" marL="0">
              <a:buNone/>
            </a:pPr>
            <a:r>
              <a:rPr lang="en-US" sz="2200" b="1" dirty="0">
                <a:solidFill>
                  <a:srgbClr val="6C8089"/>
                </a:solidFill>
                <a:latin typeface="Cambria" pitchFamily="34" charset="0"/>
                <a:ea typeface="Cambria" pitchFamily="34" charset="-122"/>
                <a:cs typeface="Cambria" pitchFamily="34" charset="-120"/>
              </a:rPr>
              <a:t>= ?</a:t>
            </a:r>
            <a:endParaRPr lang="en-US" sz="2200" dirty="0"/>
          </a:p>
        </p:txBody>
      </p:sp>
      <p:sp>
        <p:nvSpPr>
          <p:cNvPr id="15" name="Text 13"/>
          <p:cNvSpPr txBox="1"/>
          <p:nvPr/>
        </p:nvSpPr>
        <p:spPr>
          <a:xfrm>
            <a:off x="640080" y="5394960"/>
            <a:ext cx="10881360" cy="365760"/>
          </a:xfrm>
          <a:prstGeom prst="rect">
            <a:avLst/>
          </a:prstGeom>
          <a:noFill/>
          <a:ln/>
        </p:spPr>
        <p:txBody>
          <a:bodyPr wrap="square" lIns="0" tIns="0" rIns="0" bIns="0" rtlCol="0" anchor="ctr"/>
          <a:lstStyle/>
          <a:p>
            <a:pPr indent="0" marL="0">
              <a:buNone/>
            </a:pPr>
            <a:r>
              <a:rPr lang="en-US" sz="1350" i="1" dirty="0">
                <a:solidFill>
                  <a:srgbClr val="6C8089"/>
                </a:solidFill>
                <a:latin typeface="Calibri" pitchFamily="34" charset="0"/>
                <a:ea typeface="Calibri" pitchFamily="34" charset="-122"/>
                <a:cs typeface="Calibri" pitchFamily="34" charset="-120"/>
              </a:rPr>
              <a:t>For (a) use tan² x = sec² x − 1 and keep going. For (b) an identity alone is not enough — you will need §8.2.</a:t>
            </a:r>
            <a:endParaRPr lang="en-US" sz="135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5</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tan⁴ x dx</a:t>
            </a:r>
            <a:endParaRPr lang="en-US" sz="1300" dirty="0"/>
          </a:p>
        </p:txBody>
      </p:sp>
      <p:sp>
        <p:nvSpPr>
          <p:cNvPr id="7" name="Text 5"/>
          <p:cNvSpPr txBox="1"/>
          <p:nvPr/>
        </p:nvSpPr>
        <p:spPr>
          <a:xfrm>
            <a:off x="914400" y="1645920"/>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tan</a:t>
            </a:r>
            <a:pPr indent="0" marL="0">
              <a:buNone/>
            </a:pPr>
            <a:r>
              <a:rPr lang="en-US" sz="1650" baseline="30000" dirty="0">
                <a:solidFill>
                  <a:srgbClr val="1E3A44"/>
                </a:solidFill>
                <a:latin typeface="Cambria" pitchFamily="34" charset="0"/>
                <a:ea typeface="Cambria" pitchFamily="34" charset="-122"/>
                <a:cs typeface="Cambria" pitchFamily="34" charset="-120"/>
              </a:rPr>
              <a:t>4</a:t>
            </a:r>
            <a:pPr indent="0" marL="0">
              <a:buNone/>
            </a:pPr>
            <a:r>
              <a:rPr lang="en-US" sz="1650" dirty="0">
                <a:solidFill>
                  <a:srgbClr val="1E3A44"/>
                </a:solidFill>
                <a:latin typeface="Cambria" pitchFamily="34" charset="0"/>
                <a:ea typeface="Cambria" pitchFamily="34" charset="-122"/>
                <a:cs typeface="Cambria" pitchFamily="34" charset="-120"/>
              </a:rPr>
              <a:t> x dx  =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  =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− 1) dx</a:t>
            </a:r>
            <a:endParaRPr lang="en-US" sz="1650" dirty="0"/>
          </a:p>
        </p:txBody>
      </p:sp>
      <p:sp>
        <p:nvSpPr>
          <p:cNvPr id="8" name="Text 6"/>
          <p:cNvSpPr txBox="1"/>
          <p:nvPr/>
        </p:nvSpPr>
        <p:spPr>
          <a:xfrm>
            <a:off x="8686800" y="164592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tan² x = sec² x − 1</a:t>
            </a:r>
            <a:endParaRPr lang="en-US" sz="1250" dirty="0"/>
          </a:p>
        </p:txBody>
      </p:sp>
      <p:sp>
        <p:nvSpPr>
          <p:cNvPr id="9" name="Text 7"/>
          <p:cNvSpPr txBox="1"/>
          <p:nvPr/>
        </p:nvSpPr>
        <p:spPr>
          <a:xfrm>
            <a:off x="914400" y="2578608"/>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  −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a:t>
            </a:r>
            <a:endParaRPr lang="en-US" sz="1650" dirty="0"/>
          </a:p>
        </p:txBody>
      </p:sp>
      <p:sp>
        <p:nvSpPr>
          <p:cNvPr id="10" name="Text 8"/>
          <p:cNvSpPr txBox="1"/>
          <p:nvPr/>
        </p:nvSpPr>
        <p:spPr>
          <a:xfrm>
            <a:off x="8686800" y="2578608"/>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split the integral</a:t>
            </a:r>
            <a:endParaRPr lang="en-US" sz="1250" dirty="0"/>
          </a:p>
        </p:txBody>
      </p:sp>
      <p:sp>
        <p:nvSpPr>
          <p:cNvPr id="11" name="Text 9"/>
          <p:cNvSpPr txBox="1"/>
          <p:nvPr/>
        </p:nvSpPr>
        <p:spPr>
          <a:xfrm>
            <a:off x="914400" y="3511296"/>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  −  ∫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− 1) dx</a:t>
            </a:r>
            <a:endParaRPr lang="en-US" sz="1650" dirty="0"/>
          </a:p>
        </p:txBody>
      </p:sp>
      <p:sp>
        <p:nvSpPr>
          <p:cNvPr id="12" name="Text 10"/>
          <p:cNvSpPr txBox="1"/>
          <p:nvPr/>
        </p:nvSpPr>
        <p:spPr>
          <a:xfrm>
            <a:off x="8686800" y="3511296"/>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and again on the second</a:t>
            </a:r>
            <a:endParaRPr lang="en-US" sz="1250" dirty="0"/>
          </a:p>
        </p:txBody>
      </p:sp>
      <p:sp>
        <p:nvSpPr>
          <p:cNvPr id="13" name="Text 11"/>
          <p:cNvSpPr txBox="1"/>
          <p:nvPr/>
        </p:nvSpPr>
        <p:spPr>
          <a:xfrm>
            <a:off x="914400" y="4443984"/>
            <a:ext cx="7589520" cy="731520"/>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first integral:  u = tan x,  du =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   ⇒   u</a:t>
            </a:r>
            <a:pPr indent="0" marL="0">
              <a:buNone/>
            </a:pPr>
            <a:r>
              <a:rPr lang="en-US" sz="1650" baseline="30000" dirty="0">
                <a:solidFill>
                  <a:srgbClr val="1E3A44"/>
                </a:solidFill>
                <a:latin typeface="Cambria" pitchFamily="34" charset="0"/>
                <a:ea typeface="Cambria" pitchFamily="34" charset="-122"/>
                <a:cs typeface="Cambria" pitchFamily="34" charset="-120"/>
              </a:rPr>
              <a:t>3</a:t>
            </a:r>
            <a:pPr indent="0" marL="0">
              <a:buNone/>
            </a:pPr>
            <a:r>
              <a:rPr lang="en-US" sz="1650" dirty="0">
                <a:solidFill>
                  <a:srgbClr val="1E3A44"/>
                </a:solidFill>
                <a:latin typeface="Cambria" pitchFamily="34" charset="0"/>
                <a:ea typeface="Cambria" pitchFamily="34" charset="-122"/>
                <a:cs typeface="Cambria" pitchFamily="34" charset="-120"/>
              </a:rPr>
              <a:t>/3</a:t>
            </a:r>
            <a:endParaRPr lang="en-US" sz="1650" dirty="0"/>
          </a:p>
        </p:txBody>
      </p:sp>
      <p:sp>
        <p:nvSpPr>
          <p:cNvPr id="14" name="Text 12"/>
          <p:cNvSpPr txBox="1"/>
          <p:nvPr/>
        </p:nvSpPr>
        <p:spPr>
          <a:xfrm>
            <a:off x="8686800" y="4443984"/>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a substitution at last</a:t>
            </a:r>
            <a:endParaRPr lang="en-US" sz="1250" dirty="0"/>
          </a:p>
        </p:txBody>
      </p:sp>
      <p:sp>
        <p:nvSpPr>
          <p:cNvPr id="15" name="Shape 13"/>
          <p:cNvSpPr/>
          <p:nvPr/>
        </p:nvSpPr>
        <p:spPr>
          <a:xfrm>
            <a:off x="640080" y="5486400"/>
            <a:ext cx="10881360" cy="822960"/>
          </a:xfrm>
          <a:prstGeom prst="roundRect">
            <a:avLst>
              <a:gd name="adj" fmla="val 8889"/>
            </a:avLst>
          </a:prstGeom>
          <a:solidFill>
            <a:srgbClr val="0F7C9E"/>
          </a:solidFill>
          <a:ln w="12700">
            <a:solidFill>
              <a:srgbClr val="0F7C9E"/>
            </a:solidFill>
            <a:prstDash val="solid"/>
          </a:ln>
        </p:spPr>
      </p:sp>
      <p:sp>
        <p:nvSpPr>
          <p:cNvPr id="16" name="Text 14"/>
          <p:cNvSpPr txBox="1"/>
          <p:nvPr/>
        </p:nvSpPr>
        <p:spPr>
          <a:xfrm>
            <a:off x="640080" y="5486400"/>
            <a:ext cx="10881360" cy="82296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 tan</a:t>
            </a:r>
            <a:pPr algn="ctr" indent="0" marL="0">
              <a:buNone/>
            </a:pPr>
            <a:r>
              <a:rPr lang="en-US" sz="2100" b="1" baseline="30000" dirty="0">
                <a:solidFill>
                  <a:srgbClr val="FFFFFF"/>
                </a:solidFill>
                <a:latin typeface="Cambria" pitchFamily="34" charset="0"/>
                <a:ea typeface="Cambria" pitchFamily="34" charset="-122"/>
                <a:cs typeface="Cambria" pitchFamily="34" charset="-120"/>
              </a:rPr>
              <a:t>4</a:t>
            </a:r>
            <a:pPr algn="ctr" indent="0" marL="0">
              <a:buNone/>
            </a:pPr>
            <a:r>
              <a:rPr lang="en-US" sz="2100" b="1" dirty="0">
                <a:solidFill>
                  <a:srgbClr val="FFFFFF"/>
                </a:solidFill>
                <a:latin typeface="Cambria" pitchFamily="34" charset="0"/>
                <a:ea typeface="Cambria" pitchFamily="34" charset="-122"/>
                <a:cs typeface="Cambria" pitchFamily="34" charset="-120"/>
              </a:rPr>
              <a:t> x dx  =  (1/3) tan</a:t>
            </a:r>
            <a:pPr algn="ctr" indent="0" marL="0">
              <a:buNone/>
            </a:pPr>
            <a:r>
              <a:rPr lang="en-US" sz="2100" b="1" baseline="30000" dirty="0">
                <a:solidFill>
                  <a:srgbClr val="FFFFFF"/>
                </a:solidFill>
                <a:latin typeface="Cambria" pitchFamily="34" charset="0"/>
                <a:ea typeface="Cambria" pitchFamily="34" charset="-122"/>
                <a:cs typeface="Cambria" pitchFamily="34" charset="-120"/>
              </a:rPr>
              <a:t>3</a:t>
            </a:r>
            <a:pPr algn="ctr" indent="0" marL="0">
              <a:buNone/>
            </a:pPr>
            <a:r>
              <a:rPr lang="en-US" sz="2100" b="1" dirty="0">
                <a:solidFill>
                  <a:srgbClr val="FFFFFF"/>
                </a:solidFill>
                <a:latin typeface="Cambria" pitchFamily="34" charset="0"/>
                <a:ea typeface="Cambria" pitchFamily="34" charset="-122"/>
                <a:cs typeface="Cambria" pitchFamily="34" charset="-120"/>
              </a:rPr>
              <a:t> x  −  tan x  +  x  +  C</a:t>
            </a:r>
            <a:endParaRPr lang="en-US" sz="2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6 — the integral returns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sec³ x dx</a:t>
            </a:r>
            <a:endParaRPr lang="en-US" sz="1300" dirty="0"/>
          </a:p>
        </p:txBody>
      </p:sp>
      <p:sp>
        <p:nvSpPr>
          <p:cNvPr id="7" name="Shape 5"/>
          <p:cNvSpPr/>
          <p:nvPr/>
        </p:nvSpPr>
        <p:spPr>
          <a:xfrm>
            <a:off x="640080" y="1554480"/>
            <a:ext cx="10881360" cy="822960"/>
          </a:xfrm>
          <a:prstGeom prst="roundRect">
            <a:avLst>
              <a:gd name="adj" fmla="val 8889"/>
            </a:avLst>
          </a:prstGeom>
          <a:solidFill>
            <a:srgbClr val="DCEFF8"/>
          </a:solidFill>
          <a:ln w="12700">
            <a:solidFill>
              <a:srgbClr val="DCEFF8"/>
            </a:solidFill>
            <a:prstDash val="solid"/>
          </a:ln>
        </p:spPr>
      </p:sp>
      <p:sp>
        <p:nvSpPr>
          <p:cNvPr id="8" name="Text 6"/>
          <p:cNvSpPr txBox="1"/>
          <p:nvPr/>
        </p:nvSpPr>
        <p:spPr>
          <a:xfrm>
            <a:off x="914400" y="1554480"/>
            <a:ext cx="10332720" cy="82296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Integrate by parts:     u = sec x,     dv = sec</a:t>
            </a:r>
            <a:pPr indent="0" marL="0">
              <a:buNone/>
            </a:pPr>
            <a:r>
              <a:rPr lang="en-US" sz="1600" baseline="30000" dirty="0">
                <a:solidFill>
                  <a:srgbClr val="1E3A44"/>
                </a:solidFill>
                <a:latin typeface="Cambria" pitchFamily="34" charset="0"/>
                <a:ea typeface="Cambria" pitchFamily="34" charset="-122"/>
                <a:cs typeface="Cambria" pitchFamily="34" charset="-120"/>
              </a:rPr>
              <a:t>2</a:t>
            </a:r>
            <a:pPr indent="0" marL="0">
              <a:buNone/>
            </a:pPr>
            <a:r>
              <a:rPr lang="en-US" sz="1600" dirty="0">
                <a:solidFill>
                  <a:srgbClr val="1E3A44"/>
                </a:solidFill>
                <a:latin typeface="Cambria" pitchFamily="34" charset="0"/>
                <a:ea typeface="Cambria" pitchFamily="34" charset="-122"/>
                <a:cs typeface="Cambria" pitchFamily="34" charset="-120"/>
              </a:rPr>
              <a:t> x dx     ⇒     du = sec x tan x dx,     v = tan x</a:t>
            </a:r>
            <a:endParaRPr lang="en-US" sz="1600" dirty="0"/>
          </a:p>
        </p:txBody>
      </p:sp>
      <p:sp>
        <p:nvSpPr>
          <p:cNvPr id="9" name="Text 7"/>
          <p:cNvSpPr txBox="1"/>
          <p:nvPr/>
        </p:nvSpPr>
        <p:spPr>
          <a:xfrm>
            <a:off x="914400" y="2468880"/>
            <a:ext cx="7589520" cy="658368"/>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sec</a:t>
            </a:r>
            <a:pPr indent="0" marL="0">
              <a:buNone/>
            </a:pPr>
            <a:r>
              <a:rPr lang="en-US" sz="1650" baseline="30000" dirty="0">
                <a:solidFill>
                  <a:srgbClr val="1E3A44"/>
                </a:solidFill>
                <a:latin typeface="Cambria" pitchFamily="34" charset="0"/>
                <a:ea typeface="Cambria" pitchFamily="34" charset="-122"/>
                <a:cs typeface="Cambria" pitchFamily="34" charset="-120"/>
              </a:rPr>
              <a:t>3</a:t>
            </a:r>
            <a:pPr indent="0" marL="0">
              <a:buNone/>
            </a:pPr>
            <a:r>
              <a:rPr lang="en-US" sz="1650" dirty="0">
                <a:solidFill>
                  <a:srgbClr val="1E3A44"/>
                </a:solidFill>
                <a:latin typeface="Cambria" pitchFamily="34" charset="0"/>
                <a:ea typeface="Cambria" pitchFamily="34" charset="-122"/>
                <a:cs typeface="Cambria" pitchFamily="34" charset="-120"/>
              </a:rPr>
              <a:t> x dx  =  sec x tan x  −  ∫ sec x tan</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dx</a:t>
            </a:r>
            <a:endParaRPr lang="en-US" sz="1650" dirty="0"/>
          </a:p>
        </p:txBody>
      </p:sp>
      <p:sp>
        <p:nvSpPr>
          <p:cNvPr id="10" name="Text 8"/>
          <p:cNvSpPr txBox="1"/>
          <p:nvPr/>
        </p:nvSpPr>
        <p:spPr>
          <a:xfrm>
            <a:off x="8686800" y="2468880"/>
            <a:ext cx="2743200" cy="658368"/>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parts formula</a:t>
            </a:r>
            <a:endParaRPr lang="en-US" sz="1250" dirty="0"/>
          </a:p>
        </p:txBody>
      </p:sp>
      <p:sp>
        <p:nvSpPr>
          <p:cNvPr id="11" name="Text 9"/>
          <p:cNvSpPr txBox="1"/>
          <p:nvPr/>
        </p:nvSpPr>
        <p:spPr>
          <a:xfrm>
            <a:off x="914400" y="3200400"/>
            <a:ext cx="7589520" cy="658368"/>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  sec x tan x  −  ∫ sec x (sec</a:t>
            </a:r>
            <a:pPr indent="0" marL="0">
              <a:buNone/>
            </a:pPr>
            <a:r>
              <a:rPr lang="en-US" sz="1650" baseline="30000" dirty="0">
                <a:solidFill>
                  <a:srgbClr val="1E3A44"/>
                </a:solidFill>
                <a:latin typeface="Cambria" pitchFamily="34" charset="0"/>
                <a:ea typeface="Cambria" pitchFamily="34" charset="-122"/>
                <a:cs typeface="Cambria" pitchFamily="34" charset="-120"/>
              </a:rPr>
              <a:t>2</a:t>
            </a:r>
            <a:pPr indent="0" marL="0">
              <a:buNone/>
            </a:pPr>
            <a:r>
              <a:rPr lang="en-US" sz="1650" dirty="0">
                <a:solidFill>
                  <a:srgbClr val="1E3A44"/>
                </a:solidFill>
                <a:latin typeface="Cambria" pitchFamily="34" charset="0"/>
                <a:ea typeface="Cambria" pitchFamily="34" charset="-122"/>
                <a:cs typeface="Cambria" pitchFamily="34" charset="-120"/>
              </a:rPr>
              <a:t> x − 1) dx</a:t>
            </a:r>
            <a:endParaRPr lang="en-US" sz="1650" dirty="0"/>
          </a:p>
        </p:txBody>
      </p:sp>
      <p:sp>
        <p:nvSpPr>
          <p:cNvPr id="12" name="Text 10"/>
          <p:cNvSpPr txBox="1"/>
          <p:nvPr/>
        </p:nvSpPr>
        <p:spPr>
          <a:xfrm>
            <a:off x="8686800" y="3200400"/>
            <a:ext cx="2743200" cy="658368"/>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tan² x = sec² x − 1</a:t>
            </a:r>
            <a:endParaRPr lang="en-US" sz="1250" dirty="0"/>
          </a:p>
        </p:txBody>
      </p:sp>
      <p:sp>
        <p:nvSpPr>
          <p:cNvPr id="13" name="Text 11"/>
          <p:cNvSpPr txBox="1"/>
          <p:nvPr/>
        </p:nvSpPr>
        <p:spPr>
          <a:xfrm>
            <a:off x="914400" y="3931920"/>
            <a:ext cx="7589520" cy="658368"/>
          </a:xfrm>
          <a:prstGeom prst="rect">
            <a:avLst/>
          </a:prstGeom>
          <a:noFill/>
          <a:ln/>
        </p:spPr>
        <p:txBody>
          <a:bodyPr wrap="square" lIns="0" tIns="0" rIns="0" bIns="0" rtlCol="0" anchor="ctr"/>
          <a:lstStyle/>
          <a:p>
            <a:pPr indent="0" marL="0">
              <a:buNone/>
            </a:pPr>
            <a:r>
              <a:rPr lang="en-US" sz="1650" dirty="0">
                <a:solidFill>
                  <a:srgbClr val="E03A5F"/>
                </a:solidFill>
                <a:latin typeface="Cambria" pitchFamily="34" charset="0"/>
                <a:ea typeface="Cambria" pitchFamily="34" charset="-122"/>
                <a:cs typeface="Cambria" pitchFamily="34" charset="-120"/>
              </a:rPr>
              <a:t>=  sec x tan x  +  ∫ sec x dx  −  ∫ sec</a:t>
            </a:r>
            <a:pPr indent="0" marL="0">
              <a:buNone/>
            </a:pPr>
            <a:r>
              <a:rPr lang="en-US" sz="1650" baseline="30000" dirty="0">
                <a:solidFill>
                  <a:srgbClr val="E03A5F"/>
                </a:solidFill>
                <a:latin typeface="Cambria" pitchFamily="34" charset="0"/>
                <a:ea typeface="Cambria" pitchFamily="34" charset="-122"/>
                <a:cs typeface="Cambria" pitchFamily="34" charset="-120"/>
              </a:rPr>
              <a:t>3</a:t>
            </a:r>
            <a:pPr indent="0" marL="0">
              <a:buNone/>
            </a:pPr>
            <a:r>
              <a:rPr lang="en-US" sz="1650" dirty="0">
                <a:solidFill>
                  <a:srgbClr val="E03A5F"/>
                </a:solidFill>
                <a:latin typeface="Cambria" pitchFamily="34" charset="0"/>
                <a:ea typeface="Cambria" pitchFamily="34" charset="-122"/>
                <a:cs typeface="Cambria" pitchFamily="34" charset="-120"/>
              </a:rPr>
              <a:t> x dx</a:t>
            </a:r>
            <a:endParaRPr lang="en-US" sz="1650" dirty="0"/>
          </a:p>
        </p:txBody>
      </p:sp>
      <p:sp>
        <p:nvSpPr>
          <p:cNvPr id="14" name="Text 12"/>
          <p:cNvSpPr txBox="1"/>
          <p:nvPr/>
        </p:nvSpPr>
        <p:spPr>
          <a:xfrm>
            <a:off x="8686800" y="3931920"/>
            <a:ext cx="2743200" cy="658368"/>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the original integral is back</a:t>
            </a:r>
            <a:endParaRPr lang="en-US" sz="1250" dirty="0"/>
          </a:p>
        </p:txBody>
      </p:sp>
      <p:sp>
        <p:nvSpPr>
          <p:cNvPr id="15" name="Text 13"/>
          <p:cNvSpPr txBox="1"/>
          <p:nvPr/>
        </p:nvSpPr>
        <p:spPr>
          <a:xfrm>
            <a:off x="914400" y="4663440"/>
            <a:ext cx="7589520" cy="658368"/>
          </a:xfrm>
          <a:prstGeom prst="rect">
            <a:avLst/>
          </a:prstGeom>
          <a:noFill/>
          <a:ln/>
        </p:spPr>
        <p:txBody>
          <a:bodyPr wrap="square" lIns="0" tIns="0" rIns="0" bIns="0" rtlCol="0" anchor="ctr"/>
          <a:lstStyle/>
          <a:p>
            <a:pPr indent="0" marL="0">
              <a:buNone/>
            </a:pPr>
            <a:r>
              <a:rPr lang="en-US" sz="1650" dirty="0">
                <a:solidFill>
                  <a:srgbClr val="1E3A44"/>
                </a:solidFill>
                <a:latin typeface="Cambria" pitchFamily="34" charset="0"/>
                <a:ea typeface="Cambria" pitchFamily="34" charset="-122"/>
                <a:cs typeface="Cambria" pitchFamily="34" charset="-120"/>
              </a:rPr>
              <a:t>2 ∫ sec</a:t>
            </a:r>
            <a:pPr indent="0" marL="0">
              <a:buNone/>
            </a:pPr>
            <a:r>
              <a:rPr lang="en-US" sz="1650" baseline="30000" dirty="0">
                <a:solidFill>
                  <a:srgbClr val="1E3A44"/>
                </a:solidFill>
                <a:latin typeface="Cambria" pitchFamily="34" charset="0"/>
                <a:ea typeface="Cambria" pitchFamily="34" charset="-122"/>
                <a:cs typeface="Cambria" pitchFamily="34" charset="-120"/>
              </a:rPr>
              <a:t>3</a:t>
            </a:r>
            <a:pPr indent="0" marL="0">
              <a:buNone/>
            </a:pPr>
            <a:r>
              <a:rPr lang="en-US" sz="1650" dirty="0">
                <a:solidFill>
                  <a:srgbClr val="1E3A44"/>
                </a:solidFill>
                <a:latin typeface="Cambria" pitchFamily="34" charset="0"/>
                <a:ea typeface="Cambria" pitchFamily="34" charset="-122"/>
                <a:cs typeface="Cambria" pitchFamily="34" charset="-120"/>
              </a:rPr>
              <a:t> x dx  =  sec x tan x  +  ∫ sec x dx</a:t>
            </a:r>
            <a:endParaRPr lang="en-US" sz="1650" dirty="0"/>
          </a:p>
        </p:txBody>
      </p:sp>
      <p:sp>
        <p:nvSpPr>
          <p:cNvPr id="16" name="Text 14"/>
          <p:cNvSpPr txBox="1"/>
          <p:nvPr/>
        </p:nvSpPr>
        <p:spPr>
          <a:xfrm>
            <a:off x="8686800" y="4663440"/>
            <a:ext cx="2743200" cy="658368"/>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add it to both sides</a:t>
            </a:r>
            <a:endParaRPr lang="en-US" sz="1250" dirty="0"/>
          </a:p>
        </p:txBody>
      </p:sp>
      <p:sp>
        <p:nvSpPr>
          <p:cNvPr id="17" name="Shape 15"/>
          <p:cNvSpPr/>
          <p:nvPr/>
        </p:nvSpPr>
        <p:spPr>
          <a:xfrm>
            <a:off x="640080" y="5532120"/>
            <a:ext cx="10881360" cy="713232"/>
          </a:xfrm>
          <a:prstGeom prst="roundRect">
            <a:avLst>
              <a:gd name="adj" fmla="val 10256"/>
            </a:avLst>
          </a:prstGeom>
          <a:solidFill>
            <a:srgbClr val="0F7C9E"/>
          </a:solidFill>
          <a:ln w="12700">
            <a:solidFill>
              <a:srgbClr val="0F7C9E"/>
            </a:solidFill>
            <a:prstDash val="solid"/>
          </a:ln>
        </p:spPr>
      </p:sp>
      <p:sp>
        <p:nvSpPr>
          <p:cNvPr id="18" name="Text 16"/>
          <p:cNvSpPr txBox="1"/>
          <p:nvPr/>
        </p:nvSpPr>
        <p:spPr>
          <a:xfrm>
            <a:off x="640080" y="5532120"/>
            <a:ext cx="10881360" cy="713232"/>
          </a:xfrm>
          <a:prstGeom prst="rect">
            <a:avLst/>
          </a:prstGeom>
          <a:noFill/>
          <a:ln/>
        </p:spPr>
        <p:txBody>
          <a:bodyPr wrap="square" lIns="0" tIns="0" rIns="0" bIns="0" rtlCol="0" anchor="ctr"/>
          <a:lstStyle/>
          <a:p>
            <a:pPr algn="ctr" indent="0" marL="0">
              <a:buNone/>
            </a:pPr>
            <a:r>
              <a:rPr lang="en-US" sz="1900" b="1" dirty="0">
                <a:solidFill>
                  <a:srgbClr val="FFFFFF"/>
                </a:solidFill>
                <a:latin typeface="Cambria" pitchFamily="34" charset="0"/>
                <a:ea typeface="Cambria" pitchFamily="34" charset="-122"/>
                <a:cs typeface="Cambria" pitchFamily="34" charset="-120"/>
              </a:rPr>
              <a:t>∫ sec</a:t>
            </a:r>
            <a:pPr algn="ctr" indent="0" marL="0">
              <a:buNone/>
            </a:pPr>
            <a:r>
              <a:rPr lang="en-US" sz="1900" b="1" baseline="30000" dirty="0">
                <a:solidFill>
                  <a:srgbClr val="FFFFFF"/>
                </a:solidFill>
                <a:latin typeface="Cambria" pitchFamily="34" charset="0"/>
                <a:ea typeface="Cambria" pitchFamily="34" charset="-122"/>
                <a:cs typeface="Cambria" pitchFamily="34" charset="-120"/>
              </a:rPr>
              <a:t>3</a:t>
            </a:r>
            <a:pPr algn="ctr" indent="0" marL="0">
              <a:buNone/>
            </a:pPr>
            <a:r>
              <a:rPr lang="en-US" sz="1900" b="1" dirty="0">
                <a:solidFill>
                  <a:srgbClr val="FFFFFF"/>
                </a:solidFill>
                <a:latin typeface="Cambria" pitchFamily="34" charset="0"/>
                <a:ea typeface="Cambria" pitchFamily="34" charset="-122"/>
                <a:cs typeface="Cambria" pitchFamily="34" charset="-120"/>
              </a:rPr>
              <a:t> x dx  =  ½ sec x tan x  +  ½ ln | sec x + tan x |  +  C</a:t>
            </a:r>
            <a:endParaRPr lang="en-US" sz="19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Example 7</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Evaluate  ∫ tan⁴ x sec⁴ x dx</a:t>
            </a:r>
            <a:endParaRPr lang="en-US" sz="1300" dirty="0"/>
          </a:p>
        </p:txBody>
      </p:sp>
      <p:sp>
        <p:nvSpPr>
          <p:cNvPr id="7" name="Text 5"/>
          <p:cNvSpPr txBox="1"/>
          <p:nvPr/>
        </p:nvSpPr>
        <p:spPr>
          <a:xfrm>
            <a:off x="914400" y="1645920"/>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tan</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x sec</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x dx  =  ∫ tan</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x (sec</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 sec</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dx</a:t>
            </a:r>
            <a:endParaRPr lang="en-US" sz="1700" dirty="0"/>
          </a:p>
        </p:txBody>
      </p:sp>
      <p:sp>
        <p:nvSpPr>
          <p:cNvPr id="8" name="Text 6"/>
          <p:cNvSpPr txBox="1"/>
          <p:nvPr/>
        </p:nvSpPr>
        <p:spPr>
          <a:xfrm>
            <a:off x="8686800" y="1645920"/>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keep one sec² x for du</a:t>
            </a:r>
            <a:endParaRPr lang="en-US" sz="1250" dirty="0"/>
          </a:p>
        </p:txBody>
      </p:sp>
      <p:sp>
        <p:nvSpPr>
          <p:cNvPr id="9" name="Text 7"/>
          <p:cNvSpPr txBox="1"/>
          <p:nvPr/>
        </p:nvSpPr>
        <p:spPr>
          <a:xfrm>
            <a:off x="914400" y="2578608"/>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 tan</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x (1 + tan</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sec</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dx</a:t>
            </a:r>
            <a:endParaRPr lang="en-US" sz="1700" dirty="0"/>
          </a:p>
        </p:txBody>
      </p:sp>
      <p:sp>
        <p:nvSpPr>
          <p:cNvPr id="10" name="Text 8"/>
          <p:cNvSpPr txBox="1"/>
          <p:nvPr/>
        </p:nvSpPr>
        <p:spPr>
          <a:xfrm>
            <a:off x="8686800" y="2578608"/>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sec² x = 1 + tan² x</a:t>
            </a:r>
            <a:endParaRPr lang="en-US" sz="1250" dirty="0"/>
          </a:p>
        </p:txBody>
      </p:sp>
      <p:sp>
        <p:nvSpPr>
          <p:cNvPr id="11" name="Text 9"/>
          <p:cNvSpPr txBox="1"/>
          <p:nvPr/>
        </p:nvSpPr>
        <p:spPr>
          <a:xfrm>
            <a:off x="914400" y="3511296"/>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u = tan x,   du = sec</a:t>
            </a:r>
            <a:pPr indent="0" marL="0">
              <a:buNone/>
            </a:pPr>
            <a:r>
              <a:rPr lang="en-US" sz="1700" baseline="30000" dirty="0">
                <a:solidFill>
                  <a:srgbClr val="1E3A44"/>
                </a:solidFill>
                <a:latin typeface="Cambria" pitchFamily="34" charset="0"/>
                <a:ea typeface="Cambria" pitchFamily="34" charset="-122"/>
                <a:cs typeface="Cambria" pitchFamily="34" charset="-120"/>
              </a:rPr>
              <a:t>2</a:t>
            </a:r>
            <a:pPr indent="0" marL="0">
              <a:buNone/>
            </a:pPr>
            <a:r>
              <a:rPr lang="en-US" sz="1700" dirty="0">
                <a:solidFill>
                  <a:srgbClr val="1E3A44"/>
                </a:solidFill>
                <a:latin typeface="Cambria" pitchFamily="34" charset="0"/>
                <a:ea typeface="Cambria" pitchFamily="34" charset="-122"/>
                <a:cs typeface="Cambria" pitchFamily="34" charset="-120"/>
              </a:rPr>
              <a:t> x dx    ⇒    ∫ (u</a:t>
            </a:r>
            <a:pPr indent="0" marL="0">
              <a:buNone/>
            </a:pPr>
            <a:r>
              <a:rPr lang="en-US" sz="1700" baseline="30000" dirty="0">
                <a:solidFill>
                  <a:srgbClr val="1E3A44"/>
                </a:solidFill>
                <a:latin typeface="Cambria" pitchFamily="34" charset="0"/>
                <a:ea typeface="Cambria" pitchFamily="34" charset="-122"/>
                <a:cs typeface="Cambria" pitchFamily="34" charset="-120"/>
              </a:rPr>
              <a:t>4</a:t>
            </a:r>
            <a:pPr indent="0" marL="0">
              <a:buNone/>
            </a:pPr>
            <a:r>
              <a:rPr lang="en-US" sz="1700" dirty="0">
                <a:solidFill>
                  <a:srgbClr val="1E3A44"/>
                </a:solidFill>
                <a:latin typeface="Cambria" pitchFamily="34" charset="0"/>
                <a:ea typeface="Cambria" pitchFamily="34" charset="-122"/>
                <a:cs typeface="Cambria" pitchFamily="34" charset="-120"/>
              </a:rPr>
              <a:t> + u</a:t>
            </a:r>
            <a:pPr indent="0" marL="0">
              <a:buNone/>
            </a:pPr>
            <a:r>
              <a:rPr lang="en-US" sz="1700" baseline="30000" dirty="0">
                <a:solidFill>
                  <a:srgbClr val="1E3A44"/>
                </a:solidFill>
                <a:latin typeface="Cambria" pitchFamily="34" charset="0"/>
                <a:ea typeface="Cambria" pitchFamily="34" charset="-122"/>
                <a:cs typeface="Cambria" pitchFamily="34" charset="-120"/>
              </a:rPr>
              <a:t>6</a:t>
            </a:r>
            <a:pPr indent="0" marL="0">
              <a:buNone/>
            </a:pPr>
            <a:r>
              <a:rPr lang="en-US" sz="1700" dirty="0">
                <a:solidFill>
                  <a:srgbClr val="1E3A44"/>
                </a:solidFill>
                <a:latin typeface="Cambria" pitchFamily="34" charset="0"/>
                <a:ea typeface="Cambria" pitchFamily="34" charset="-122"/>
                <a:cs typeface="Cambria" pitchFamily="34" charset="-120"/>
              </a:rPr>
              <a:t>) du</a:t>
            </a:r>
            <a:endParaRPr lang="en-US" sz="1700" dirty="0"/>
          </a:p>
        </p:txBody>
      </p:sp>
      <p:sp>
        <p:nvSpPr>
          <p:cNvPr id="12" name="Text 10"/>
          <p:cNvSpPr txBox="1"/>
          <p:nvPr/>
        </p:nvSpPr>
        <p:spPr>
          <a:xfrm>
            <a:off x="8686800" y="3511296"/>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substitute</a:t>
            </a:r>
            <a:endParaRPr lang="en-US" sz="1250" dirty="0"/>
          </a:p>
        </p:txBody>
      </p:sp>
      <p:sp>
        <p:nvSpPr>
          <p:cNvPr id="13" name="Text 11"/>
          <p:cNvSpPr txBox="1"/>
          <p:nvPr/>
        </p:nvSpPr>
        <p:spPr>
          <a:xfrm>
            <a:off x="914400" y="4443984"/>
            <a:ext cx="7589520" cy="731520"/>
          </a:xfrm>
          <a:prstGeom prst="rect">
            <a:avLst/>
          </a:prstGeom>
          <a:noFill/>
          <a:ln/>
        </p:spPr>
        <p:txBody>
          <a:bodyPr wrap="square" lIns="0" tIns="0" rIns="0" bIns="0" rtlCol="0" anchor="ctr"/>
          <a:lstStyle/>
          <a:p>
            <a:pPr indent="0" marL="0">
              <a:buNone/>
            </a:pPr>
            <a:r>
              <a:rPr lang="en-US" sz="1700" dirty="0">
                <a:solidFill>
                  <a:srgbClr val="1E3A44"/>
                </a:solidFill>
                <a:latin typeface="Cambria" pitchFamily="34" charset="0"/>
                <a:ea typeface="Cambria" pitchFamily="34" charset="-122"/>
                <a:cs typeface="Cambria" pitchFamily="34" charset="-120"/>
              </a:rPr>
              <a:t>=  u</a:t>
            </a:r>
            <a:pPr indent="0" marL="0">
              <a:buNone/>
            </a:pPr>
            <a:r>
              <a:rPr lang="en-US" sz="1700" baseline="30000" dirty="0">
                <a:solidFill>
                  <a:srgbClr val="1E3A44"/>
                </a:solidFill>
                <a:latin typeface="Cambria" pitchFamily="34" charset="0"/>
                <a:ea typeface="Cambria" pitchFamily="34" charset="-122"/>
                <a:cs typeface="Cambria" pitchFamily="34" charset="-120"/>
              </a:rPr>
              <a:t>5</a:t>
            </a:r>
            <a:pPr indent="0" marL="0">
              <a:buNone/>
            </a:pPr>
            <a:r>
              <a:rPr lang="en-US" sz="1700" dirty="0">
                <a:solidFill>
                  <a:srgbClr val="1E3A44"/>
                </a:solidFill>
                <a:latin typeface="Cambria" pitchFamily="34" charset="0"/>
                <a:ea typeface="Cambria" pitchFamily="34" charset="-122"/>
                <a:cs typeface="Cambria" pitchFamily="34" charset="-120"/>
              </a:rPr>
              <a:t>/5  +  u</a:t>
            </a:r>
            <a:pPr indent="0" marL="0">
              <a:buNone/>
            </a:pPr>
            <a:r>
              <a:rPr lang="en-US" sz="1700" baseline="30000" dirty="0">
                <a:solidFill>
                  <a:srgbClr val="1E3A44"/>
                </a:solidFill>
                <a:latin typeface="Cambria" pitchFamily="34" charset="0"/>
                <a:ea typeface="Cambria" pitchFamily="34" charset="-122"/>
                <a:cs typeface="Cambria" pitchFamily="34" charset="-120"/>
              </a:rPr>
              <a:t>7</a:t>
            </a:r>
            <a:pPr indent="0" marL="0">
              <a:buNone/>
            </a:pPr>
            <a:r>
              <a:rPr lang="en-US" sz="1700" dirty="0">
                <a:solidFill>
                  <a:srgbClr val="1E3A44"/>
                </a:solidFill>
                <a:latin typeface="Cambria" pitchFamily="34" charset="0"/>
                <a:ea typeface="Cambria" pitchFamily="34" charset="-122"/>
                <a:cs typeface="Cambria" pitchFamily="34" charset="-120"/>
              </a:rPr>
              <a:t>/7  +  C</a:t>
            </a:r>
            <a:endParaRPr lang="en-US" sz="1700" dirty="0"/>
          </a:p>
        </p:txBody>
      </p:sp>
      <p:sp>
        <p:nvSpPr>
          <p:cNvPr id="14" name="Text 12"/>
          <p:cNvSpPr txBox="1"/>
          <p:nvPr/>
        </p:nvSpPr>
        <p:spPr>
          <a:xfrm>
            <a:off x="8686800" y="4443984"/>
            <a:ext cx="2743200" cy="731520"/>
          </a:xfrm>
          <a:prstGeom prst="rect">
            <a:avLst/>
          </a:prstGeom>
          <a:noFill/>
          <a:ln/>
        </p:spPr>
        <p:txBody>
          <a:bodyPr wrap="square" lIns="0" tIns="0" rIns="0" bIns="0" rtlCol="0" anchor="ctr"/>
          <a:lstStyle/>
          <a:p>
            <a:pPr indent="0" marL="0">
              <a:buNone/>
            </a:pPr>
            <a:r>
              <a:rPr lang="en-US" sz="1250" i="1" dirty="0">
                <a:solidFill>
                  <a:srgbClr val="6C8089"/>
                </a:solidFill>
                <a:latin typeface="Calibri" pitchFamily="34" charset="0"/>
                <a:ea typeface="Calibri" pitchFamily="34" charset="-122"/>
                <a:cs typeface="Calibri" pitchFamily="34" charset="-120"/>
              </a:rPr>
              <a:t>integrate</a:t>
            </a:r>
            <a:endParaRPr lang="en-US" sz="1250" dirty="0"/>
          </a:p>
        </p:txBody>
      </p:sp>
      <p:sp>
        <p:nvSpPr>
          <p:cNvPr id="15" name="Shape 13"/>
          <p:cNvSpPr/>
          <p:nvPr/>
        </p:nvSpPr>
        <p:spPr>
          <a:xfrm>
            <a:off x="640080" y="5486400"/>
            <a:ext cx="10881360" cy="822960"/>
          </a:xfrm>
          <a:prstGeom prst="roundRect">
            <a:avLst>
              <a:gd name="adj" fmla="val 8889"/>
            </a:avLst>
          </a:prstGeom>
          <a:solidFill>
            <a:srgbClr val="0F7C9E"/>
          </a:solidFill>
          <a:ln w="12700">
            <a:solidFill>
              <a:srgbClr val="0F7C9E"/>
            </a:solidFill>
            <a:prstDash val="solid"/>
          </a:ln>
        </p:spPr>
      </p:sp>
      <p:sp>
        <p:nvSpPr>
          <p:cNvPr id="16" name="Text 14"/>
          <p:cNvSpPr txBox="1"/>
          <p:nvPr/>
        </p:nvSpPr>
        <p:spPr>
          <a:xfrm>
            <a:off x="640080" y="5486400"/>
            <a:ext cx="10881360" cy="82296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 tan</a:t>
            </a:r>
            <a:pPr algn="ctr" indent="0" marL="0">
              <a:buNone/>
            </a:pPr>
            <a:r>
              <a:rPr lang="en-US" sz="2100" b="1" baseline="30000" dirty="0">
                <a:solidFill>
                  <a:srgbClr val="FFFFFF"/>
                </a:solidFill>
                <a:latin typeface="Cambria" pitchFamily="34" charset="0"/>
                <a:ea typeface="Cambria" pitchFamily="34" charset="-122"/>
                <a:cs typeface="Cambria" pitchFamily="34" charset="-120"/>
              </a:rPr>
              <a:t>4</a:t>
            </a:r>
            <a:pPr algn="ctr" indent="0" marL="0">
              <a:buNone/>
            </a:pPr>
            <a:r>
              <a:rPr lang="en-US" sz="2100" b="1" dirty="0">
                <a:solidFill>
                  <a:srgbClr val="FFFFFF"/>
                </a:solidFill>
                <a:latin typeface="Cambria" pitchFamily="34" charset="0"/>
                <a:ea typeface="Cambria" pitchFamily="34" charset="-122"/>
                <a:cs typeface="Cambria" pitchFamily="34" charset="-120"/>
              </a:rPr>
              <a:t> x sec</a:t>
            </a:r>
            <a:pPr algn="ctr" indent="0" marL="0">
              <a:buNone/>
            </a:pPr>
            <a:r>
              <a:rPr lang="en-US" sz="2100" b="1" baseline="30000" dirty="0">
                <a:solidFill>
                  <a:srgbClr val="FFFFFF"/>
                </a:solidFill>
                <a:latin typeface="Cambria" pitchFamily="34" charset="0"/>
                <a:ea typeface="Cambria" pitchFamily="34" charset="-122"/>
                <a:cs typeface="Cambria" pitchFamily="34" charset="-120"/>
              </a:rPr>
              <a:t>4</a:t>
            </a:r>
            <a:pPr algn="ctr" indent="0" marL="0">
              <a:buNone/>
            </a:pPr>
            <a:r>
              <a:rPr lang="en-US" sz="2100" b="1" dirty="0">
                <a:solidFill>
                  <a:srgbClr val="FFFFFF"/>
                </a:solidFill>
                <a:latin typeface="Cambria" pitchFamily="34" charset="0"/>
                <a:ea typeface="Cambria" pitchFamily="34" charset="-122"/>
                <a:cs typeface="Cambria" pitchFamily="34" charset="-120"/>
              </a:rPr>
              <a:t> x dx  =  (tan</a:t>
            </a:r>
            <a:pPr algn="ctr" indent="0" marL="0">
              <a:buNone/>
            </a:pPr>
            <a:r>
              <a:rPr lang="en-US" sz="2100" b="1" baseline="30000" dirty="0">
                <a:solidFill>
                  <a:srgbClr val="FFFFFF"/>
                </a:solidFill>
                <a:latin typeface="Cambria" pitchFamily="34" charset="0"/>
                <a:ea typeface="Cambria" pitchFamily="34" charset="-122"/>
                <a:cs typeface="Cambria" pitchFamily="34" charset="-120"/>
              </a:rPr>
              <a:t>5</a:t>
            </a:r>
            <a:pPr algn="ctr" indent="0" marL="0">
              <a:buNone/>
            </a:pPr>
            <a:r>
              <a:rPr lang="en-US" sz="2100" b="1" dirty="0">
                <a:solidFill>
                  <a:srgbClr val="FFFFFF"/>
                </a:solidFill>
                <a:latin typeface="Cambria" pitchFamily="34" charset="0"/>
                <a:ea typeface="Cambria" pitchFamily="34" charset="-122"/>
                <a:cs typeface="Cambria" pitchFamily="34" charset="-120"/>
              </a:rPr>
              <a:t> x) / 5  +  (tan</a:t>
            </a:r>
            <a:pPr algn="ctr" indent="0" marL="0">
              <a:buNone/>
            </a:pPr>
            <a:r>
              <a:rPr lang="en-US" sz="2100" b="1" baseline="30000" dirty="0">
                <a:solidFill>
                  <a:srgbClr val="FFFFFF"/>
                </a:solidFill>
                <a:latin typeface="Cambria" pitchFamily="34" charset="0"/>
                <a:ea typeface="Cambria" pitchFamily="34" charset="-122"/>
                <a:cs typeface="Cambria" pitchFamily="34" charset="-120"/>
              </a:rPr>
              <a:t>7</a:t>
            </a:r>
            <a:pPr algn="ctr" indent="0" marL="0">
              <a:buNone/>
            </a:pPr>
            <a:r>
              <a:rPr lang="en-US" sz="2100" b="1" dirty="0">
                <a:solidFill>
                  <a:srgbClr val="FFFFFF"/>
                </a:solidFill>
                <a:latin typeface="Cambria" pitchFamily="34" charset="0"/>
                <a:ea typeface="Cambria" pitchFamily="34" charset="-122"/>
                <a:cs typeface="Cambria" pitchFamily="34" charset="-120"/>
              </a:rPr>
              <a:t> x) / 7  +  C</a:t>
            </a:r>
            <a:endParaRPr lang="en-US" sz="2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02920" y="384048"/>
            <a:ext cx="475488" cy="475488"/>
          </a:xfrm>
          <a:prstGeom prst="ellipse">
            <a:avLst/>
          </a:prstGeom>
          <a:solidFill>
            <a:srgbClr val="9B1B3C"/>
          </a:solidFill>
          <a:ln/>
        </p:spPr>
      </p:sp>
      <p:sp>
        <p:nvSpPr>
          <p:cNvPr id="3" name="Text 1"/>
          <p:cNvSpPr txBox="1"/>
          <p:nvPr/>
        </p:nvSpPr>
        <p:spPr>
          <a:xfrm>
            <a:off x="502920" y="384048"/>
            <a:ext cx="475488" cy="475488"/>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a:t>
            </a:r>
            <a:endParaRPr lang="en-US" sz="2400" dirty="0"/>
          </a:p>
        </p:txBody>
      </p:sp>
      <p:sp>
        <p:nvSpPr>
          <p:cNvPr id="4" name="Text 2"/>
          <p:cNvSpPr txBox="1"/>
          <p:nvPr/>
        </p:nvSpPr>
        <p:spPr>
          <a:xfrm>
            <a:off x="1143000" y="329184"/>
            <a:ext cx="10424160" cy="585216"/>
          </a:xfrm>
          <a:prstGeom prst="rect">
            <a:avLst/>
          </a:prstGeom>
          <a:noFill/>
          <a:ln/>
        </p:spPr>
        <p:txBody>
          <a:bodyPr wrap="square" lIns="0" tIns="0" rIns="0" bIns="0" rtlCol="0" anchor="ctr"/>
          <a:lstStyle/>
          <a:p>
            <a:pPr indent="0" marL="0">
              <a:buNone/>
            </a:pPr>
            <a:r>
              <a:rPr lang="en-US" sz="2900" b="1" dirty="0">
                <a:solidFill>
                  <a:srgbClr val="1E3A44"/>
                </a:solidFill>
                <a:latin typeface="Cambria" pitchFamily="34" charset="0"/>
                <a:ea typeface="Cambria" pitchFamily="34" charset="-122"/>
                <a:cs typeface="Cambria" pitchFamily="34" charset="-120"/>
              </a:rPr>
              <a:t>Products of Sines and Cosines</a:t>
            </a:r>
            <a:endParaRPr lang="en-US" sz="2900" dirty="0"/>
          </a:p>
        </p:txBody>
      </p:sp>
      <p:sp>
        <p:nvSpPr>
          <p:cNvPr id="5" name="Text 3"/>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8FA3AC"/>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6" name="Text 4"/>
          <p:cNvSpPr txBox="1"/>
          <p:nvPr/>
        </p:nvSpPr>
        <p:spPr>
          <a:xfrm>
            <a:off x="1143000" y="914400"/>
            <a:ext cx="10424160" cy="292608"/>
          </a:xfrm>
          <a:prstGeom prst="rect">
            <a:avLst/>
          </a:prstGeom>
          <a:noFill/>
          <a:ln/>
        </p:spPr>
        <p:txBody>
          <a:bodyPr wrap="square" lIns="0" tIns="0" rIns="0" bIns="0" rtlCol="0" anchor="ctr"/>
          <a:lstStyle/>
          <a:p>
            <a:pPr indent="0" marL="0">
              <a:buNone/>
            </a:pPr>
            <a:r>
              <a:rPr lang="en-US" sz="1300" i="1" dirty="0">
                <a:solidFill>
                  <a:srgbClr val="6C8089"/>
                </a:solidFill>
                <a:latin typeface="Calibri" pitchFamily="34" charset="0"/>
                <a:ea typeface="Calibri" pitchFamily="34" charset="-122"/>
                <a:cs typeface="Calibri" pitchFamily="34" charset="-120"/>
              </a:rPr>
              <a:t>∫ sin mx sin nx dx,  ∫ sin mx cos nx dx,  ∫ cos mx cos nx dx</a:t>
            </a:r>
            <a:endParaRPr lang="en-US" sz="1300" dirty="0"/>
          </a:p>
        </p:txBody>
      </p:sp>
      <p:sp>
        <p:nvSpPr>
          <p:cNvPr id="7" name="Shape 5"/>
          <p:cNvSpPr/>
          <p:nvPr/>
        </p:nvSpPr>
        <p:spPr>
          <a:xfrm>
            <a:off x="640080" y="1554480"/>
            <a:ext cx="10881360" cy="777240"/>
          </a:xfrm>
          <a:prstGeom prst="roundRect">
            <a:avLst>
              <a:gd name="adj" fmla="val 9412"/>
            </a:avLst>
          </a:prstGeom>
          <a:solidFill>
            <a:srgbClr val="DCEFF8"/>
          </a:solidFill>
          <a:ln w="12700">
            <a:solidFill>
              <a:srgbClr val="DCEFF8"/>
            </a:solidFill>
            <a:prstDash val="solid"/>
          </a:ln>
        </p:spPr>
      </p:sp>
      <p:sp>
        <p:nvSpPr>
          <p:cNvPr id="8" name="Text 6"/>
          <p:cNvSpPr txBox="1"/>
          <p:nvPr/>
        </p:nvSpPr>
        <p:spPr>
          <a:xfrm>
            <a:off x="914400" y="1554480"/>
            <a:ext cx="640080" cy="77724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(3)</a:t>
            </a:r>
            <a:endParaRPr lang="en-US" sz="1300" dirty="0"/>
          </a:p>
        </p:txBody>
      </p:sp>
      <p:sp>
        <p:nvSpPr>
          <p:cNvPr id="9" name="Text 7"/>
          <p:cNvSpPr txBox="1"/>
          <p:nvPr/>
        </p:nvSpPr>
        <p:spPr>
          <a:xfrm>
            <a:off x="1645920" y="1554480"/>
            <a:ext cx="9601200" cy="77724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sin mx sin nx  =  ½ [ cos (m − n) x  −  cos (m + n) x ]</a:t>
            </a:r>
            <a:endParaRPr lang="en-US" sz="1800" dirty="0"/>
          </a:p>
        </p:txBody>
      </p:sp>
      <p:sp>
        <p:nvSpPr>
          <p:cNvPr id="10" name="Shape 8"/>
          <p:cNvSpPr/>
          <p:nvPr/>
        </p:nvSpPr>
        <p:spPr>
          <a:xfrm>
            <a:off x="640080" y="2468880"/>
            <a:ext cx="10881360" cy="777240"/>
          </a:xfrm>
          <a:prstGeom prst="roundRect">
            <a:avLst>
              <a:gd name="adj" fmla="val 9412"/>
            </a:avLst>
          </a:prstGeom>
          <a:solidFill>
            <a:srgbClr val="EDF6FB"/>
          </a:solidFill>
          <a:ln w="12700">
            <a:solidFill>
              <a:srgbClr val="EDF6FB"/>
            </a:solidFill>
            <a:prstDash val="solid"/>
          </a:ln>
        </p:spPr>
      </p:sp>
      <p:sp>
        <p:nvSpPr>
          <p:cNvPr id="11" name="Text 9"/>
          <p:cNvSpPr txBox="1"/>
          <p:nvPr/>
        </p:nvSpPr>
        <p:spPr>
          <a:xfrm>
            <a:off x="914400" y="2468880"/>
            <a:ext cx="640080" cy="77724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(4)</a:t>
            </a:r>
            <a:endParaRPr lang="en-US" sz="1300" dirty="0"/>
          </a:p>
        </p:txBody>
      </p:sp>
      <p:sp>
        <p:nvSpPr>
          <p:cNvPr id="12" name="Text 10"/>
          <p:cNvSpPr txBox="1"/>
          <p:nvPr/>
        </p:nvSpPr>
        <p:spPr>
          <a:xfrm>
            <a:off x="1645920" y="2468880"/>
            <a:ext cx="9601200" cy="77724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sin mx cos nx  =  ½ [ sin (m − n) x  +  sin (m + n) x ]</a:t>
            </a:r>
            <a:endParaRPr lang="en-US" sz="1800" dirty="0"/>
          </a:p>
        </p:txBody>
      </p:sp>
      <p:sp>
        <p:nvSpPr>
          <p:cNvPr id="13" name="Shape 11"/>
          <p:cNvSpPr/>
          <p:nvPr/>
        </p:nvSpPr>
        <p:spPr>
          <a:xfrm>
            <a:off x="640080" y="3383280"/>
            <a:ext cx="10881360" cy="777240"/>
          </a:xfrm>
          <a:prstGeom prst="roundRect">
            <a:avLst>
              <a:gd name="adj" fmla="val 9412"/>
            </a:avLst>
          </a:prstGeom>
          <a:solidFill>
            <a:srgbClr val="DCEFF8"/>
          </a:solidFill>
          <a:ln w="12700">
            <a:solidFill>
              <a:srgbClr val="DCEFF8"/>
            </a:solidFill>
            <a:prstDash val="solid"/>
          </a:ln>
        </p:spPr>
      </p:sp>
      <p:sp>
        <p:nvSpPr>
          <p:cNvPr id="14" name="Text 12"/>
          <p:cNvSpPr txBox="1"/>
          <p:nvPr/>
        </p:nvSpPr>
        <p:spPr>
          <a:xfrm>
            <a:off x="914400" y="3383280"/>
            <a:ext cx="640080" cy="777240"/>
          </a:xfrm>
          <a:prstGeom prst="rect">
            <a:avLst/>
          </a:prstGeom>
          <a:noFill/>
          <a:ln/>
        </p:spPr>
        <p:txBody>
          <a:bodyPr wrap="square" lIns="0" tIns="0" rIns="0" bIns="0" rtlCol="0" anchor="ctr"/>
          <a:lstStyle/>
          <a:p>
            <a:pPr indent="0" marL="0">
              <a:buNone/>
            </a:pPr>
            <a:r>
              <a:rPr lang="en-US" sz="1300" b="1" dirty="0">
                <a:solidFill>
                  <a:srgbClr val="0F7C9E"/>
                </a:solidFill>
                <a:latin typeface="Calibri" pitchFamily="34" charset="0"/>
                <a:ea typeface="Calibri" pitchFamily="34" charset="-122"/>
                <a:cs typeface="Calibri" pitchFamily="34" charset="-120"/>
              </a:rPr>
              <a:t>(5)</a:t>
            </a:r>
            <a:endParaRPr lang="en-US" sz="1300" dirty="0"/>
          </a:p>
        </p:txBody>
      </p:sp>
      <p:sp>
        <p:nvSpPr>
          <p:cNvPr id="15" name="Text 13"/>
          <p:cNvSpPr txBox="1"/>
          <p:nvPr/>
        </p:nvSpPr>
        <p:spPr>
          <a:xfrm>
            <a:off x="1645920" y="3383280"/>
            <a:ext cx="9601200" cy="777240"/>
          </a:xfrm>
          <a:prstGeom prst="rect">
            <a:avLst/>
          </a:prstGeom>
          <a:noFill/>
          <a:ln/>
        </p:spPr>
        <p:txBody>
          <a:bodyPr wrap="square" lIns="0" tIns="0" rIns="0" bIns="0" rtlCol="0" anchor="ctr"/>
          <a:lstStyle/>
          <a:p>
            <a:pPr indent="0" marL="0">
              <a:buNone/>
            </a:pPr>
            <a:r>
              <a:rPr lang="en-US" sz="1800" dirty="0">
                <a:solidFill>
                  <a:srgbClr val="1E3A44"/>
                </a:solidFill>
                <a:latin typeface="Cambria" pitchFamily="34" charset="0"/>
                <a:ea typeface="Cambria" pitchFamily="34" charset="-122"/>
                <a:cs typeface="Cambria" pitchFamily="34" charset="-120"/>
              </a:rPr>
              <a:t>cos mx cos nx  =  ½ [ cos (m − n) x  +  cos (m + n) x ]</a:t>
            </a:r>
            <a:endParaRPr lang="en-US" sz="1800" dirty="0"/>
          </a:p>
        </p:txBody>
      </p:sp>
      <p:sp>
        <p:nvSpPr>
          <p:cNvPr id="16" name="Text 14"/>
          <p:cNvSpPr txBox="1"/>
          <p:nvPr/>
        </p:nvSpPr>
        <p:spPr>
          <a:xfrm>
            <a:off x="640080" y="4480560"/>
            <a:ext cx="10881360" cy="365760"/>
          </a:xfrm>
          <a:prstGeom prst="rect">
            <a:avLst/>
          </a:prstGeom>
          <a:noFill/>
          <a:ln/>
        </p:spPr>
        <p:txBody>
          <a:bodyPr wrap="square" lIns="0" tIns="0" rIns="0" bIns="0" rtlCol="0" anchor="ctr"/>
          <a:lstStyle/>
          <a:p>
            <a:pPr indent="0" marL="0">
              <a:buNone/>
            </a:pPr>
            <a:r>
              <a:rPr lang="en-US" sz="1700" b="1" dirty="0">
                <a:solidFill>
                  <a:srgbClr val="1E3A44"/>
                </a:solidFill>
                <a:latin typeface="Cambria" pitchFamily="34" charset="0"/>
                <a:ea typeface="Cambria" pitchFamily="34" charset="-122"/>
                <a:cs typeface="Cambria" pitchFamily="34" charset="-120"/>
              </a:rPr>
              <a:t>Example 8 — Evaluate  ∫ sin 3x cos 5x dx</a:t>
            </a:r>
            <a:endParaRPr lang="en-US" sz="1700" dirty="0"/>
          </a:p>
        </p:txBody>
      </p:sp>
      <p:sp>
        <p:nvSpPr>
          <p:cNvPr id="17" name="Text 15"/>
          <p:cNvSpPr txBox="1"/>
          <p:nvPr/>
        </p:nvSpPr>
        <p:spPr>
          <a:xfrm>
            <a:off x="640080" y="4846320"/>
            <a:ext cx="10881360" cy="457200"/>
          </a:xfrm>
          <a:prstGeom prst="rect">
            <a:avLst/>
          </a:prstGeom>
          <a:noFill/>
          <a:ln/>
        </p:spPr>
        <p:txBody>
          <a:bodyPr wrap="square" lIns="0" tIns="0" rIns="0" bIns="0" rtlCol="0" anchor="ctr"/>
          <a:lstStyle/>
          <a:p>
            <a:pPr indent="0" marL="0">
              <a:buNone/>
            </a:pPr>
            <a:r>
              <a:rPr lang="en-US" sz="1600" dirty="0">
                <a:solidFill>
                  <a:srgbClr val="1E3A44"/>
                </a:solidFill>
                <a:latin typeface="Cambria" pitchFamily="34" charset="0"/>
                <a:ea typeface="Cambria" pitchFamily="34" charset="-122"/>
                <a:cs typeface="Cambria" pitchFamily="34" charset="-120"/>
              </a:rPr>
              <a:t>By (4) with m = 3, n = 5:     ∫ ½ [ sin (− 2x) + sin 8x ] dx  =  ½ ∫ ( sin 8x − sin 2x ) dx</a:t>
            </a:r>
            <a:endParaRPr lang="en-US" sz="1600" dirty="0"/>
          </a:p>
        </p:txBody>
      </p:sp>
      <p:sp>
        <p:nvSpPr>
          <p:cNvPr id="18" name="Shape 16"/>
          <p:cNvSpPr/>
          <p:nvPr/>
        </p:nvSpPr>
        <p:spPr>
          <a:xfrm>
            <a:off x="640080" y="5440680"/>
            <a:ext cx="10881360" cy="777240"/>
          </a:xfrm>
          <a:prstGeom prst="roundRect">
            <a:avLst>
              <a:gd name="adj" fmla="val 9412"/>
            </a:avLst>
          </a:prstGeom>
          <a:solidFill>
            <a:srgbClr val="0F7C9E"/>
          </a:solidFill>
          <a:ln w="12700">
            <a:solidFill>
              <a:srgbClr val="0F7C9E"/>
            </a:solidFill>
            <a:prstDash val="solid"/>
          </a:ln>
        </p:spPr>
      </p:sp>
      <p:sp>
        <p:nvSpPr>
          <p:cNvPr id="19" name="Text 17"/>
          <p:cNvSpPr txBox="1"/>
          <p:nvPr/>
        </p:nvSpPr>
        <p:spPr>
          <a:xfrm>
            <a:off x="640080" y="5440680"/>
            <a:ext cx="10881360" cy="777240"/>
          </a:xfrm>
          <a:prstGeom prst="rect">
            <a:avLst/>
          </a:prstGeom>
          <a:noFill/>
          <a:ln/>
        </p:spPr>
        <p:txBody>
          <a:bodyPr wrap="square" lIns="0" tIns="0" rIns="0" bIns="0" rtlCol="0" anchor="ctr"/>
          <a:lstStyle/>
          <a:p>
            <a:pPr algn="ctr" indent="0" marL="0">
              <a:buNone/>
            </a:pPr>
            <a:r>
              <a:rPr lang="en-US" sz="2100" b="1" dirty="0">
                <a:solidFill>
                  <a:srgbClr val="FFFFFF"/>
                </a:solidFill>
                <a:latin typeface="Cambria" pitchFamily="34" charset="0"/>
                <a:ea typeface="Cambria" pitchFamily="34" charset="-122"/>
                <a:cs typeface="Cambria" pitchFamily="34" charset="-120"/>
              </a:rPr>
              <a:t>∫ sin 3x cos 5x dx  =  − (cos 8x) / 16  +  (cos 2x) / 4  +  C</a:t>
            </a:r>
            <a:endParaRPr lang="en-US" sz="21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FA3AC"/>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8A1538"/>
        </a:solidFill>
      </p:bgPr>
    </p:bg>
    <p:spTree>
      <p:nvGrpSpPr>
        <p:cNvPr id="1" name=""/>
        <p:cNvGrpSpPr/>
        <p:nvPr/>
      </p:nvGrpSpPr>
      <p:grpSpPr>
        <a:xfrm>
          <a:off x="0" y="0"/>
          <a:ext cx="0" cy="0"/>
          <a:chOff x="0" y="0"/>
          <a:chExt cx="0" cy="0"/>
        </a:xfrm>
      </p:grpSpPr>
      <p:sp>
        <p:nvSpPr>
          <p:cNvPr id="2" name="Text 0"/>
          <p:cNvSpPr txBox="1"/>
          <p:nvPr/>
        </p:nvSpPr>
        <p:spPr>
          <a:xfrm>
            <a:off x="502920" y="6355080"/>
            <a:ext cx="8686800" cy="274320"/>
          </a:xfrm>
          <a:prstGeom prst="rect">
            <a:avLst/>
          </a:prstGeom>
          <a:noFill/>
          <a:ln/>
        </p:spPr>
        <p:txBody>
          <a:bodyPr wrap="square" lIns="0" tIns="0" rIns="0" bIns="0" rtlCol="0" anchor="ctr"/>
          <a:lstStyle/>
          <a:p>
            <a:pPr indent="0" marL="0">
              <a:buNone/>
            </a:pPr>
            <a:r>
              <a:rPr lang="en-US" sz="900" dirty="0">
                <a:solidFill>
                  <a:srgbClr val="EBC9D3"/>
                </a:solidFill>
                <a:latin typeface="Calibri" pitchFamily="34" charset="0"/>
                <a:ea typeface="Calibri" pitchFamily="34" charset="-122"/>
                <a:cs typeface="Calibri" pitchFamily="34" charset="-120"/>
              </a:rPr>
              <a:t>Dr. Sumayah Mansour Bin Hazzaa  ·  Math 111 — Integral Calculus  ·  King Saud University</a:t>
            </a:r>
            <a:endParaRPr lang="en-US" sz="900" dirty="0"/>
          </a:p>
        </p:txBody>
      </p:sp>
      <p:sp>
        <p:nvSpPr>
          <p:cNvPr id="3" name="Text 1"/>
          <p:cNvSpPr txBox="1"/>
          <p:nvPr/>
        </p:nvSpPr>
        <p:spPr>
          <a:xfrm>
            <a:off x="822960" y="457200"/>
            <a:ext cx="7315200" cy="6858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Summary</a:t>
            </a:r>
            <a:endParaRPr lang="en-US" sz="3800" dirty="0"/>
          </a:p>
        </p:txBody>
      </p:sp>
      <p:sp>
        <p:nvSpPr>
          <p:cNvPr id="4" name="Shape 2"/>
          <p:cNvSpPr/>
          <p:nvPr/>
        </p:nvSpPr>
        <p:spPr>
          <a:xfrm>
            <a:off x="822960" y="1536192"/>
            <a:ext cx="384048" cy="384048"/>
          </a:xfrm>
          <a:prstGeom prst="ellipse">
            <a:avLst/>
          </a:prstGeom>
          <a:solidFill>
            <a:srgbClr val="F3DFE4"/>
          </a:solidFill>
          <a:ln/>
        </p:spPr>
      </p:sp>
      <p:sp>
        <p:nvSpPr>
          <p:cNvPr id="5" name="Text 3"/>
          <p:cNvSpPr txBox="1"/>
          <p:nvPr/>
        </p:nvSpPr>
        <p:spPr>
          <a:xfrm>
            <a:off x="822960" y="1536192"/>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371600" y="1463040"/>
            <a:ext cx="7223760" cy="658368"/>
          </a:xfrm>
          <a:prstGeom prst="rect">
            <a:avLst/>
          </a:prstGeom>
          <a:noFill/>
          <a:ln/>
        </p:spPr>
        <p:txBody>
          <a:bodyPr wrap="square" lIns="0" tIns="0" rIns="0" bIns="0" rtlCol="0" anchor="ctr"/>
          <a:lstStyle/>
          <a:p>
            <a:pPr indent="0" marL="0">
              <a:buNone/>
            </a:pPr>
            <a:r>
              <a:rPr lang="en-US" sz="1300" b="1" dirty="0">
                <a:solidFill>
                  <a:srgbClr val="F3DFE4"/>
                </a:solidFill>
                <a:latin typeface="Calibri" pitchFamily="34" charset="0"/>
                <a:ea typeface="Calibri" pitchFamily="34" charset="-122"/>
                <a:cs typeface="Calibri" pitchFamily="34" charset="-120"/>
              </a:rPr>
              <a:t>Look at the parities first — </a:t>
            </a:r>
            <a:pPr indent="0" marL="0">
              <a:buNone/>
            </a:pPr>
            <a:r>
              <a:rPr lang="en-US" sz="1300" dirty="0">
                <a:solidFill>
                  <a:srgbClr val="FFFFFF"/>
                </a:solidFill>
                <a:latin typeface="Calibri" pitchFamily="34" charset="0"/>
                <a:ea typeface="Calibri" pitchFamily="34" charset="-122"/>
                <a:cs typeface="Calibri" pitchFamily="34" charset="-120"/>
              </a:rPr>
              <a:t>for ∫ sinᵐx cosⁿx dx: an odd power tells you which factor to peel off and what u should be.</a:t>
            </a:r>
            <a:endParaRPr lang="en-US" sz="1300" dirty="0"/>
          </a:p>
        </p:txBody>
      </p:sp>
      <p:sp>
        <p:nvSpPr>
          <p:cNvPr id="7" name="Shape 5"/>
          <p:cNvSpPr/>
          <p:nvPr/>
        </p:nvSpPr>
        <p:spPr>
          <a:xfrm>
            <a:off x="822960" y="2340864"/>
            <a:ext cx="384048" cy="384048"/>
          </a:xfrm>
          <a:prstGeom prst="ellipse">
            <a:avLst/>
          </a:prstGeom>
          <a:solidFill>
            <a:srgbClr val="F3DFE4"/>
          </a:solidFill>
          <a:ln/>
        </p:spPr>
      </p:sp>
      <p:sp>
        <p:nvSpPr>
          <p:cNvPr id="8" name="Text 6"/>
          <p:cNvSpPr txBox="1"/>
          <p:nvPr/>
        </p:nvSpPr>
        <p:spPr>
          <a:xfrm>
            <a:off x="822960" y="2340864"/>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2</a:t>
            </a:r>
            <a:endParaRPr lang="en-US" sz="1400" dirty="0"/>
          </a:p>
        </p:txBody>
      </p:sp>
      <p:sp>
        <p:nvSpPr>
          <p:cNvPr id="9" name="Text 7"/>
          <p:cNvSpPr txBox="1"/>
          <p:nvPr/>
        </p:nvSpPr>
        <p:spPr>
          <a:xfrm>
            <a:off x="1371600" y="2267712"/>
            <a:ext cx="7223760" cy="658368"/>
          </a:xfrm>
          <a:prstGeom prst="rect">
            <a:avLst/>
          </a:prstGeom>
          <a:noFill/>
          <a:ln/>
        </p:spPr>
        <p:txBody>
          <a:bodyPr wrap="square" lIns="0" tIns="0" rIns="0" bIns="0" rtlCol="0" anchor="ctr"/>
          <a:lstStyle/>
          <a:p>
            <a:pPr indent="0" marL="0">
              <a:buNone/>
            </a:pPr>
            <a:r>
              <a:rPr lang="en-US" sz="1300" b="1" dirty="0">
                <a:solidFill>
                  <a:srgbClr val="F3DFE4"/>
                </a:solidFill>
                <a:latin typeface="Calibri" pitchFamily="34" charset="0"/>
                <a:ea typeface="Calibri" pitchFamily="34" charset="-122"/>
                <a:cs typeface="Calibri" pitchFamily="34" charset="-120"/>
              </a:rPr>
              <a:t>Both even — </a:t>
            </a:r>
            <a:pPr indent="0" marL="0">
              <a:buNone/>
            </a:pPr>
            <a:r>
              <a:rPr lang="en-US" sz="1300" dirty="0">
                <a:solidFill>
                  <a:srgbClr val="FFFFFF"/>
                </a:solidFill>
                <a:latin typeface="Calibri" pitchFamily="34" charset="0"/>
                <a:ea typeface="Calibri" pitchFamily="34" charset="-122"/>
                <a:cs typeface="Calibri" pitchFamily="34" charset="-120"/>
              </a:rPr>
              <a:t>use the half-angle identities to lower the powers, then start again.</a:t>
            </a:r>
            <a:endParaRPr lang="en-US" sz="1300" dirty="0"/>
          </a:p>
        </p:txBody>
      </p:sp>
      <p:sp>
        <p:nvSpPr>
          <p:cNvPr id="10" name="Shape 8"/>
          <p:cNvSpPr/>
          <p:nvPr/>
        </p:nvSpPr>
        <p:spPr>
          <a:xfrm>
            <a:off x="822960" y="3145536"/>
            <a:ext cx="384048" cy="384048"/>
          </a:xfrm>
          <a:prstGeom prst="ellipse">
            <a:avLst/>
          </a:prstGeom>
          <a:solidFill>
            <a:srgbClr val="F3DFE4"/>
          </a:solidFill>
          <a:ln/>
        </p:spPr>
      </p:sp>
      <p:sp>
        <p:nvSpPr>
          <p:cNvPr id="11" name="Text 9"/>
          <p:cNvSpPr txBox="1"/>
          <p:nvPr/>
        </p:nvSpPr>
        <p:spPr>
          <a:xfrm>
            <a:off x="822960" y="3145536"/>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3</a:t>
            </a:r>
            <a:endParaRPr lang="en-US" sz="1400" dirty="0"/>
          </a:p>
        </p:txBody>
      </p:sp>
      <p:sp>
        <p:nvSpPr>
          <p:cNvPr id="12" name="Text 10"/>
          <p:cNvSpPr txBox="1"/>
          <p:nvPr/>
        </p:nvSpPr>
        <p:spPr>
          <a:xfrm>
            <a:off x="1371600" y="3072384"/>
            <a:ext cx="7223760" cy="658368"/>
          </a:xfrm>
          <a:prstGeom prst="rect">
            <a:avLst/>
          </a:prstGeom>
          <a:noFill/>
          <a:ln/>
        </p:spPr>
        <p:txBody>
          <a:bodyPr wrap="square" lIns="0" tIns="0" rIns="0" bIns="0" rtlCol="0" anchor="ctr"/>
          <a:lstStyle/>
          <a:p>
            <a:pPr indent="0" marL="0">
              <a:buNone/>
            </a:pPr>
            <a:r>
              <a:rPr lang="en-US" sz="1300" b="1" dirty="0">
                <a:solidFill>
                  <a:srgbClr val="F3DFE4"/>
                </a:solidFill>
                <a:latin typeface="Calibri" pitchFamily="34" charset="0"/>
                <a:ea typeface="Calibri" pitchFamily="34" charset="-122"/>
                <a:cs typeface="Calibri" pitchFamily="34" charset="-120"/>
              </a:rPr>
              <a:t>Powers of tan and sec — </a:t>
            </a:r>
            <a:pPr indent="0" marL="0">
              <a:buNone/>
            </a:pPr>
            <a:r>
              <a:rPr lang="en-US" sz="1300" dirty="0">
                <a:solidFill>
                  <a:srgbClr val="FFFFFF"/>
                </a:solidFill>
                <a:latin typeface="Calibri" pitchFamily="34" charset="0"/>
                <a:ea typeface="Calibri" pitchFamily="34" charset="-122"/>
                <a:cs typeface="Calibri" pitchFamily="34" charset="-120"/>
              </a:rPr>
              <a:t>tan²x = sec²x − 1 and sec²x = 1 + tan²x; keep one sec²x back to be du.</a:t>
            </a:r>
            <a:endParaRPr lang="en-US" sz="1300" dirty="0"/>
          </a:p>
        </p:txBody>
      </p:sp>
      <p:sp>
        <p:nvSpPr>
          <p:cNvPr id="13" name="Shape 11"/>
          <p:cNvSpPr/>
          <p:nvPr/>
        </p:nvSpPr>
        <p:spPr>
          <a:xfrm>
            <a:off x="822960" y="3950208"/>
            <a:ext cx="384048" cy="384048"/>
          </a:xfrm>
          <a:prstGeom prst="ellipse">
            <a:avLst/>
          </a:prstGeom>
          <a:solidFill>
            <a:srgbClr val="F3DFE4"/>
          </a:solidFill>
          <a:ln/>
        </p:spPr>
      </p:sp>
      <p:sp>
        <p:nvSpPr>
          <p:cNvPr id="14" name="Text 12"/>
          <p:cNvSpPr txBox="1"/>
          <p:nvPr/>
        </p:nvSpPr>
        <p:spPr>
          <a:xfrm>
            <a:off x="822960" y="3950208"/>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4</a:t>
            </a:r>
            <a:endParaRPr lang="en-US" sz="1400" dirty="0"/>
          </a:p>
        </p:txBody>
      </p:sp>
      <p:sp>
        <p:nvSpPr>
          <p:cNvPr id="15" name="Text 13"/>
          <p:cNvSpPr txBox="1"/>
          <p:nvPr/>
        </p:nvSpPr>
        <p:spPr>
          <a:xfrm>
            <a:off x="1371600" y="3877056"/>
            <a:ext cx="7223760" cy="658368"/>
          </a:xfrm>
          <a:prstGeom prst="rect">
            <a:avLst/>
          </a:prstGeom>
          <a:noFill/>
          <a:ln/>
        </p:spPr>
        <p:txBody>
          <a:bodyPr wrap="square" lIns="0" tIns="0" rIns="0" bIns="0" rtlCol="0" anchor="ctr"/>
          <a:lstStyle/>
          <a:p>
            <a:pPr indent="0" marL="0">
              <a:buNone/>
            </a:pPr>
            <a:r>
              <a:rPr lang="en-US" sz="1300" b="1" dirty="0">
                <a:solidFill>
                  <a:srgbClr val="F3DFE4"/>
                </a:solidFill>
                <a:latin typeface="Calibri" pitchFamily="34" charset="0"/>
                <a:ea typeface="Calibri" pitchFamily="34" charset="-122"/>
                <a:cs typeface="Calibri" pitchFamily="34" charset="-120"/>
              </a:rPr>
              <a:t>∫ sec³x dx — </a:t>
            </a:r>
            <a:pPr indent="0" marL="0">
              <a:buNone/>
            </a:pPr>
            <a:r>
              <a:rPr lang="en-US" sz="1300" dirty="0">
                <a:solidFill>
                  <a:srgbClr val="FFFFFF"/>
                </a:solidFill>
                <a:latin typeface="Calibri" pitchFamily="34" charset="0"/>
                <a:ea typeface="Calibri" pitchFamily="34" charset="-122"/>
                <a:cs typeface="Calibri" pitchFamily="34" charset="-120"/>
              </a:rPr>
              <a:t>needs integration by parts, and the integral comes back — add it to both sides.</a:t>
            </a:r>
            <a:endParaRPr lang="en-US" sz="1300" dirty="0"/>
          </a:p>
        </p:txBody>
      </p:sp>
      <p:sp>
        <p:nvSpPr>
          <p:cNvPr id="16" name="Shape 14"/>
          <p:cNvSpPr/>
          <p:nvPr/>
        </p:nvSpPr>
        <p:spPr>
          <a:xfrm>
            <a:off x="822960" y="4754880"/>
            <a:ext cx="384048" cy="384048"/>
          </a:xfrm>
          <a:prstGeom prst="ellipse">
            <a:avLst/>
          </a:prstGeom>
          <a:solidFill>
            <a:srgbClr val="F3DFE4"/>
          </a:solidFill>
          <a:ln/>
        </p:spPr>
      </p:sp>
      <p:sp>
        <p:nvSpPr>
          <p:cNvPr id="17" name="Text 15"/>
          <p:cNvSpPr txBox="1"/>
          <p:nvPr/>
        </p:nvSpPr>
        <p:spPr>
          <a:xfrm>
            <a:off x="822960" y="4754880"/>
            <a:ext cx="384048" cy="384048"/>
          </a:xfrm>
          <a:prstGeom prst="rect">
            <a:avLst/>
          </a:prstGeom>
          <a:noFill/>
          <a:ln/>
        </p:spPr>
        <p:txBody>
          <a:bodyPr wrap="square" lIns="0" tIns="0" rIns="0" bIns="0" rtlCol="0" anchor="ctr"/>
          <a:lstStyle/>
          <a:p>
            <a:pPr algn="ctr" indent="0" marL="0">
              <a:buNone/>
            </a:pPr>
            <a:r>
              <a:rPr lang="en-US" sz="1400" b="1" dirty="0">
                <a:solidFill>
                  <a:srgbClr val="8A1538"/>
                </a:solidFill>
                <a:latin typeface="Calibri" pitchFamily="34" charset="0"/>
                <a:ea typeface="Calibri" pitchFamily="34" charset="-122"/>
                <a:cs typeface="Calibri" pitchFamily="34" charset="-120"/>
              </a:rPr>
              <a:t>5</a:t>
            </a:r>
            <a:endParaRPr lang="en-US" sz="1400" dirty="0"/>
          </a:p>
        </p:txBody>
      </p:sp>
      <p:sp>
        <p:nvSpPr>
          <p:cNvPr id="18" name="Text 16"/>
          <p:cNvSpPr txBox="1"/>
          <p:nvPr/>
        </p:nvSpPr>
        <p:spPr>
          <a:xfrm>
            <a:off x="1371600" y="4681728"/>
            <a:ext cx="7223760" cy="658368"/>
          </a:xfrm>
          <a:prstGeom prst="rect">
            <a:avLst/>
          </a:prstGeom>
          <a:noFill/>
          <a:ln/>
        </p:spPr>
        <p:txBody>
          <a:bodyPr wrap="square" lIns="0" tIns="0" rIns="0" bIns="0" rtlCol="0" anchor="ctr"/>
          <a:lstStyle/>
          <a:p>
            <a:pPr indent="0" marL="0">
              <a:buNone/>
            </a:pPr>
            <a:r>
              <a:rPr lang="en-US" sz="1300" b="1" dirty="0">
                <a:solidFill>
                  <a:srgbClr val="F3DFE4"/>
                </a:solidFill>
                <a:latin typeface="Calibri" pitchFamily="34" charset="0"/>
                <a:ea typeface="Calibri" pitchFamily="34" charset="-122"/>
                <a:cs typeface="Calibri" pitchFamily="34" charset="-120"/>
              </a:rPr>
              <a:t>Products of different angles — </a:t>
            </a:r>
            <a:pPr indent="0" marL="0">
              <a:buNone/>
            </a:pPr>
            <a:r>
              <a:rPr lang="en-US" sz="1300" dirty="0">
                <a:solidFill>
                  <a:srgbClr val="FFFFFF"/>
                </a:solidFill>
                <a:latin typeface="Calibri" pitchFamily="34" charset="0"/>
                <a:ea typeface="Calibri" pitchFamily="34" charset="-122"/>
                <a:cs typeface="Calibri" pitchFamily="34" charset="-120"/>
              </a:rPr>
              <a:t>use identities (3), (4), (5); never integrate by parts twice when one identity will do.</a:t>
            </a:r>
            <a:endParaRPr lang="en-US" sz="1300" dirty="0"/>
          </a:p>
        </p:txBody>
      </p:sp>
      <p:sp>
        <p:nvSpPr>
          <p:cNvPr id="19" name="Shape 17"/>
          <p:cNvSpPr/>
          <p:nvPr/>
        </p:nvSpPr>
        <p:spPr>
          <a:xfrm>
            <a:off x="8915400" y="1417320"/>
            <a:ext cx="2606040" cy="3840480"/>
          </a:xfrm>
          <a:prstGeom prst="roundRect">
            <a:avLst>
              <a:gd name="adj" fmla="val 2807"/>
            </a:avLst>
          </a:prstGeom>
          <a:solidFill>
            <a:srgbClr val="F3DFE4"/>
          </a:solidFill>
          <a:ln/>
        </p:spPr>
      </p:sp>
      <p:sp>
        <p:nvSpPr>
          <p:cNvPr id="20" name="Text 18"/>
          <p:cNvSpPr txBox="1"/>
          <p:nvPr/>
        </p:nvSpPr>
        <p:spPr>
          <a:xfrm>
            <a:off x="9189720" y="1691640"/>
            <a:ext cx="2103120" cy="411480"/>
          </a:xfrm>
          <a:prstGeom prst="rect">
            <a:avLst/>
          </a:prstGeom>
          <a:noFill/>
          <a:ln/>
        </p:spPr>
        <p:txBody>
          <a:bodyPr wrap="square" lIns="0" tIns="0" rIns="0" bIns="0" rtlCol="0" anchor="ctr"/>
          <a:lstStyle/>
          <a:p>
            <a:pPr indent="0" marL="0">
              <a:buNone/>
            </a:pPr>
            <a:r>
              <a:rPr lang="en-US" sz="2100" b="1" dirty="0">
                <a:solidFill>
                  <a:srgbClr val="8A1538"/>
                </a:solidFill>
                <a:latin typeface="Cambria" pitchFamily="34" charset="0"/>
                <a:ea typeface="Cambria" pitchFamily="34" charset="-122"/>
                <a:cs typeface="Cambria" pitchFamily="34" charset="-120"/>
              </a:rPr>
              <a:t>Practice</a:t>
            </a:r>
            <a:endParaRPr lang="en-US" sz="2100" dirty="0"/>
          </a:p>
        </p:txBody>
      </p:sp>
      <p:sp>
        <p:nvSpPr>
          <p:cNvPr id="21" name="Text 19"/>
          <p:cNvSpPr txBox="1"/>
          <p:nvPr/>
        </p:nvSpPr>
        <p:spPr>
          <a:xfrm>
            <a:off x="9189720" y="2194560"/>
            <a:ext cx="2194560" cy="2926080"/>
          </a:xfrm>
          <a:prstGeom prst="rect">
            <a:avLst/>
          </a:prstGeom>
          <a:noFill/>
          <a:ln/>
        </p:spPr>
        <p:txBody>
          <a:bodyPr wrap="square" lIns="0" tIns="0" rIns="0" bIns="0" rtlCol="0" anchor="ctr"/>
          <a:lstStyle/>
          <a:p>
            <a:pPr indent="0" marL="0">
              <a:lnSpc>
                <a:spcPts val="1900"/>
              </a:lnSpc>
              <a:buNone/>
            </a:pPr>
            <a:r>
              <a:rPr lang="en-US" sz="1500" b="1" dirty="0">
                <a:solidFill>
                  <a:srgbClr val="1E3A44"/>
                </a:solidFill>
                <a:latin typeface="Calibri" pitchFamily="34" charset="0"/>
                <a:ea typeface="Calibri" pitchFamily="34" charset="-122"/>
                <a:cs typeface="Calibri" pitchFamily="34" charset="-120"/>
              </a:rPr>
              <a:t>Exercises 8.3</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1–22   powers of sin and cos</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then powers of tan and sec,</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and products of angles</a:t>
            </a:r>
            <a:endParaRPr lang="en-US" sz="1250" dirty="0"/>
          </a:p>
          <a:p>
            <a:pPr indent="0" marL="0">
              <a:lnSpc>
                <a:spcPts val="1900"/>
              </a:lnSpc>
              <a:buNone/>
            </a:pPr>
            <a:r>
              <a:rPr lang="en-US" sz="1250" dirty="0">
                <a:solidFill>
                  <a:srgbClr val="1E3A44"/>
                </a:solidFill>
                <a:latin typeface="Calibri" pitchFamily="34" charset="0"/>
                <a:ea typeface="Calibri" pitchFamily="34" charset="-122"/>
                <a:cs typeface="Calibri" pitchFamily="34" charset="-120"/>
              </a:rPr>
              <a:t> </a:t>
            </a:r>
            <a:endParaRPr lang="en-US" sz="1250" dirty="0"/>
          </a:p>
          <a:p>
            <a:pPr indent="0" marL="0">
              <a:lnSpc>
                <a:spcPts val="1900"/>
              </a:lnSpc>
              <a:buNone/>
            </a:pPr>
            <a:r>
              <a:rPr lang="en-US" sz="1150" i="1" dirty="0">
                <a:solidFill>
                  <a:srgbClr val="1E3A44"/>
                </a:solidFill>
                <a:latin typeface="Calibri" pitchFamily="34" charset="0"/>
                <a:ea typeface="Calibri" pitchFamily="34" charset="-122"/>
                <a:cs typeface="Calibri" pitchFamily="34" charset="-120"/>
              </a:rPr>
              <a:t>Before integrating, write down which case you are in.</a:t>
            </a:r>
            <a:endParaRPr lang="en-US" sz="1250" dirty="0"/>
          </a:p>
        </p:txBody>
      </p:sp>
      <p:sp>
        <p:nvSpPr>
          <p:cNvPr id="22" name="Text 20"/>
          <p:cNvSpPr txBox="1"/>
          <p:nvPr/>
        </p:nvSpPr>
        <p:spPr>
          <a:xfrm>
            <a:off x="822960" y="5760720"/>
            <a:ext cx="10698480" cy="457200"/>
          </a:xfrm>
          <a:prstGeom prst="rect">
            <a:avLst/>
          </a:prstGeom>
          <a:noFill/>
          <a:ln/>
        </p:spPr>
        <p:txBody>
          <a:bodyPr wrap="square" lIns="0" tIns="0" rIns="0" bIns="0" rtlCol="0" anchor="ctr"/>
          <a:lstStyle/>
          <a:p>
            <a:pPr indent="0" marL="0">
              <a:buNone/>
            </a:pPr>
            <a:r>
              <a:rPr lang="en-US" sz="1900" b="1" i="1" dirty="0">
                <a:solidFill>
                  <a:srgbClr val="F3DFE4"/>
                </a:solidFill>
                <a:latin typeface="Cambria" pitchFamily="34" charset="0"/>
                <a:ea typeface="Cambria" pitchFamily="34" charset="-122"/>
                <a:cs typeface="Cambria" pitchFamily="34" charset="-120"/>
              </a:rPr>
              <a:t>Next lecture:  §8.4 — Trigonometric Substitutions</a:t>
            </a:r>
            <a:endParaRPr lang="en-US" sz="1900" dirty="0"/>
          </a:p>
        </p:txBody>
      </p:sp>
      <p:sp>
        <p:nvSpPr>
          <p:cNvPr id="25" name="Slide Number Placeholder 0"/>
          <p:cNvSpPr>
            <a:spLocks noGrp="1"/>
          </p:cNvSpPr>
          <p:nvPr>
            <p:ph type="sldNum" sz="quarter" idx="4294967295"/>
          </p:nvPr>
        </p:nvSpPr>
        <p:spPr>
          <a:xfrm>
            <a:off x="11201400" y="63550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EBC9D3"/>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8.3 Trigonometric Integrals</dc:title>
  <dc:subject>PptxGenJS Presentation</dc:subject>
  <dc:creator>Math 111 - King Saud University</dc:creator>
  <cp:lastModifiedBy>Math 111 - King Saud University</cp:lastModifiedBy>
  <cp:revision>1</cp:revision>
  <dcterms:created xsi:type="dcterms:W3CDTF">2026-10-03T18:08:58Z</dcterms:created>
  <dcterms:modified xsi:type="dcterms:W3CDTF">2026-10-03T18:08:58Z</dcterms:modified>
</cp:coreProperties>
</file>