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(b) is the one worth waiting for. Let them reach the point where the integral reappears before showing the trick.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EBC9D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EBC9D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15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BC9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8595360" y="182880"/>
            <a:ext cx="3657600" cy="6492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0" dirty="0">
                <a:solidFill>
                  <a:srgbClr val="9E35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40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2880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8.2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240280"/>
            <a:ext cx="7863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8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Integration</a:t>
            </a:r>
            <a:endParaRPr lang="en-US" sz="5000" dirty="0"/>
          </a:p>
          <a:p>
            <a:pPr indent="0" marL="0">
              <a:lnSpc>
                <a:spcPts val="48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by Parts</a:t>
            </a:r>
            <a:endParaRPr lang="en-US" sz="5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8404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Product Rule, read backwards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41248" y="4526280"/>
            <a:ext cx="2011680" cy="32004"/>
          </a:xfrm>
          <a:prstGeom prst="rect">
            <a:avLst/>
          </a:prstGeom>
          <a:solidFill>
            <a:srgbClr val="C77E9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47548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40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 111 · Integral Calculus</a:t>
            </a:r>
            <a:endParaRPr lang="en-US" sz="14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Thomas' Calculus: Early Transcendentals, 15th ed. (Global Edition)</a:t>
            </a:r>
            <a:endParaRPr lang="en-US" sz="14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of Mathematics, King Saud University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EBC9D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This Lecture Fits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2377440" cy="1737360"/>
          </a:xfrm>
          <a:prstGeom prst="roundRect">
            <a:avLst>
              <a:gd name="adj" fmla="val 4211"/>
            </a:avLst>
          </a:prstGeom>
          <a:solidFill>
            <a:srgbClr val="8FC3D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8.1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3774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Basic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Formulas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3017520" y="210312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520440" y="1600200"/>
            <a:ext cx="2377440" cy="1737360"/>
          </a:xfrm>
          <a:prstGeom prst="roundRect">
            <a:avLst>
              <a:gd name="adj" fmla="val 4211"/>
            </a:avLst>
          </a:prstGeom>
          <a:solidFill>
            <a:srgbClr val="8FC3D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52044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7.3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3611880" y="23774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Hyperbolic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Functions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5897880" y="210312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6400800" y="1600200"/>
            <a:ext cx="2377440" cy="1737360"/>
          </a:xfrm>
          <a:prstGeom prst="roundRect">
            <a:avLst>
              <a:gd name="adj" fmla="val 4211"/>
            </a:avLst>
          </a:prstGeom>
          <a:solidFill>
            <a:srgbClr val="0F7C9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40080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8.2</a:t>
            </a:r>
            <a:endParaRPr lang="en-US" sz="3000" dirty="0"/>
          </a:p>
        </p:txBody>
      </p:sp>
      <p:sp>
        <p:nvSpPr>
          <p:cNvPr id="16" name="Text 14"/>
          <p:cNvSpPr txBox="1"/>
          <p:nvPr/>
        </p:nvSpPr>
        <p:spPr>
          <a:xfrm>
            <a:off x="6492240" y="23774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Parts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8778240" y="210312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9281160" y="1600200"/>
            <a:ext cx="2377440" cy="1737360"/>
          </a:xfrm>
          <a:prstGeom prst="roundRect">
            <a:avLst>
              <a:gd name="adj" fmla="val 4211"/>
            </a:avLst>
          </a:prstGeom>
          <a:solidFill>
            <a:srgbClr val="DCEFF8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928116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372600" y="23774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Trigonometric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Integrals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6400800" y="33832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40080" y="3931920"/>
            <a:ext cx="10881360" cy="1965960"/>
          </a:xfrm>
          <a:prstGeom prst="roundRect">
            <a:avLst>
              <a:gd name="adj" fmla="val 3721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60120" y="411480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substitution is not enough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960120" y="452628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x cos x dx          ∫ x</a:t>
            </a:r>
            <a:pPr algn="ctr" indent="0" marL="0">
              <a:buNone/>
            </a:pPr>
            <a:r>
              <a:rPr lang="en-US" sz="2100" b="1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1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</a:t>
            </a:r>
            <a:pPr algn="ctr" indent="0" marL="0">
              <a:buNone/>
            </a:pPr>
            <a:r>
              <a:rPr lang="en-US" sz="2100" b="1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21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dx          ∫ ln x dx          ∫ e</a:t>
            </a:r>
            <a:pPr algn="ctr" indent="0" marL="0">
              <a:buNone/>
            </a:pPr>
            <a:r>
              <a:rPr lang="en-US" sz="2100" b="1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21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cos x dx</a:t>
            </a:r>
            <a:endParaRPr lang="en-US" sz="2100" dirty="0"/>
          </a:p>
        </p:txBody>
      </p:sp>
      <p:sp>
        <p:nvSpPr>
          <p:cNvPr id="25" name="Text 23"/>
          <p:cNvSpPr txBox="1"/>
          <p:nvPr/>
        </p:nvSpPr>
        <p:spPr>
          <a:xfrm>
            <a:off x="960120" y="516636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of these yields to a substitution. Each is a product in which one factor gets simpler when differentiated and the other stays easy to integrate. That is exactly the situation integration by parts is for.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 Formula Comes From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more than the Product Rule, rearranged.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463040"/>
            <a:ext cx="10881360" cy="822960"/>
          </a:xfrm>
          <a:prstGeom prst="roundRect">
            <a:avLst>
              <a:gd name="adj" fmla="val 8889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146304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Product Rule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3566160" y="146304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d/dx [ u (x) v (x) ]  =  u ′(x) v (x)  +  u (x) v ′(x)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40080" y="2423160"/>
            <a:ext cx="10881360" cy="822960"/>
          </a:xfrm>
          <a:prstGeom prst="roundRect">
            <a:avLst>
              <a:gd name="adj" fmla="val 8889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14400" y="242316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 both sides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3566160" y="242316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(x) v (x)  =  ∫ u ′(x) v (x) dx  +  ∫ u (x) v ′(x) dx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40080" y="3383280"/>
            <a:ext cx="10881360" cy="822960"/>
          </a:xfrm>
          <a:prstGeom prst="roundRect">
            <a:avLst>
              <a:gd name="adj" fmla="val 8889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14400" y="338328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Rearrange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338328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u (x) v ′(x) dx  =  u (x) v (x)  −  ∫ v (x) u ′(x) dx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40080" y="4480560"/>
            <a:ext cx="5257800" cy="1371600"/>
          </a:xfrm>
          <a:prstGeom prst="roundRect">
            <a:avLst>
              <a:gd name="adj" fmla="val 5333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14400" y="4617720"/>
            <a:ext cx="4709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 (1)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914400" y="4937760"/>
            <a:ext cx="4709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u v ′ dx  =  u v  −  ∫ v u ′ dx</a:t>
            </a:r>
            <a:endParaRPr lang="en-US" sz="2100" dirty="0"/>
          </a:p>
        </p:txBody>
      </p:sp>
      <p:sp>
        <p:nvSpPr>
          <p:cNvPr id="19" name="Shape 17"/>
          <p:cNvSpPr/>
          <p:nvPr/>
        </p:nvSpPr>
        <p:spPr>
          <a:xfrm>
            <a:off x="6263640" y="4480560"/>
            <a:ext cx="5257800" cy="1371600"/>
          </a:xfrm>
          <a:prstGeom prst="roundRect">
            <a:avLst>
              <a:gd name="adj" fmla="val 5333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617720"/>
            <a:ext cx="4709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 (2) — differential form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537960" y="4937760"/>
            <a:ext cx="4709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u dv  =  u v  −  ∫ v du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Choosing u and dv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decision the whole method turns on.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37160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1536192"/>
            <a:ext cx="4709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rules of thumb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1874520"/>
            <a:ext cx="4709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</a:t>
            </a:r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take as much of the integrand as you can readily integrate.
</a:t>
            </a:r>
            <a:pPr indent="0" marL="0">
              <a:lnSpc>
                <a:spcPts val="1900"/>
              </a:lnSpc>
              <a:buNone/>
            </a:pPr>
            <a:r>
              <a:rPr lang="en-US" sz="135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the part left over, which should get simpler when differentiated.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263640" y="1371600"/>
            <a:ext cx="5257800" cy="1737360"/>
          </a:xfrm>
          <a:prstGeom prst="roundRect">
            <a:avLst>
              <a:gd name="adj" fmla="val 4211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537960" y="1536192"/>
            <a:ext cx="4709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D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goal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1874520"/>
            <a:ext cx="4709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trade an integral you cannot do for one you can. If the new integral looks worse than the old one, the choice was wrong — go back and swap.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333756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possible choices for  ∫ x cos x dx  — only one is useful: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640080" y="3749040"/>
            <a:ext cx="5303520" cy="868680"/>
          </a:xfrm>
          <a:prstGeom prst="roundRect">
            <a:avLst>
              <a:gd name="adj" fmla="val 8421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374904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= 1,   dv = x cos x dx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3749040" y="374904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cannot integrate dv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217920" y="3749040"/>
            <a:ext cx="5303520" cy="868680"/>
          </a:xfrm>
          <a:prstGeom prst="roundRect">
            <a:avLst>
              <a:gd name="adj" fmla="val 8421"/>
            </a:avLst>
          </a:prstGeom>
          <a:solidFill>
            <a:srgbClr val="D9EBD6"/>
          </a:solidFill>
          <a:ln w="12700">
            <a:solidFill>
              <a:srgbClr val="D9EBD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46520" y="374904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6B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= x,   dv = cos x dx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26880" y="374904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3F6B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= dx and v = sin x — both easy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40080" y="4800600"/>
            <a:ext cx="5303520" cy="868680"/>
          </a:xfrm>
          <a:prstGeom prst="roundRect">
            <a:avLst>
              <a:gd name="adj" fmla="val 8421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68680" y="480060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= x cos x,   dv = dx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3749040" y="480060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leads to a worse integral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217920" y="4800600"/>
            <a:ext cx="5303520" cy="868680"/>
          </a:xfrm>
          <a:prstGeom prst="roundRect">
            <a:avLst>
              <a:gd name="adj" fmla="val 8421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46520" y="480060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= cos x,   dv = x dx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9326880" y="480060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leads to a worse integral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1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 ∫ x cos x dx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31520" y="1783080"/>
            <a:ext cx="438912" cy="438912"/>
          </a:xfrm>
          <a:prstGeom prst="ellipse">
            <a:avLst/>
          </a:prstGeom>
          <a:solidFill>
            <a:srgbClr val="8FC3D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783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6002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Choose the parts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1984248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= x,          dv = cos x dx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731520" y="2862072"/>
            <a:ext cx="438912" cy="438912"/>
          </a:xfrm>
          <a:prstGeom prst="ellipse">
            <a:avLst/>
          </a:prstGeom>
          <a:solidFill>
            <a:srgbClr val="8FC3D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1520" y="286207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67919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Differentiate and integrate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3063240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 = dx,        v = sin x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731520" y="3941064"/>
            <a:ext cx="438912" cy="438912"/>
          </a:xfrm>
          <a:prstGeom prst="ellipse">
            <a:avLst/>
          </a:prstGeom>
          <a:solidFill>
            <a:srgbClr val="8FC3D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31520" y="39410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371600" y="375818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Apply the formula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4142232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x cos x dx  =  x sin x  −  ∫ sin x dx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731520" y="5020056"/>
            <a:ext cx="438912" cy="438912"/>
          </a:xfrm>
          <a:prstGeom prst="ellipse">
            <a:avLst/>
          </a:prstGeom>
          <a:solidFill>
            <a:srgbClr val="0F7C9E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31520" y="502005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371600" y="483717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Finish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5221224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x sin x  +  cos x  +  C</a:t>
            </a:r>
            <a:endParaRPr lang="en-US" sz="2200" dirty="0"/>
          </a:p>
        </p:txBody>
      </p:sp>
      <p:sp>
        <p:nvSpPr>
          <p:cNvPr id="23" name="Text 21"/>
          <p:cNvSpPr txBox="1"/>
          <p:nvPr/>
        </p:nvSpPr>
        <p:spPr>
          <a:xfrm>
            <a:off x="1371600" y="5852160"/>
            <a:ext cx="10149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finding v from dv, take the simplest antiderivative — no constant is needed, because it cancels.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2 — when there seems to be only one factor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 ∫ ln x dx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60020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1600200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integrand as (ln x)(1). Then dv = 1 dx, which is certainly easy to integrate.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788920"/>
            <a:ext cx="7040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= ln x,          dv = 1 dx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8321040" y="278892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only sensible choice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611880"/>
            <a:ext cx="7040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 = (1/x) dx,     v = x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321040" y="361188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differentiate and integrate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4434840"/>
            <a:ext cx="7040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ln x dx  =  x ln x  −  ∫ x · (1/x) dx  =  x ln x  −  ∫ 1 dx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443484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formula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5257800"/>
            <a:ext cx="7040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x ln x  −  x  +  C</a:t>
            </a:r>
            <a:endParaRPr lang="en-US" sz="2100" dirty="0"/>
          </a:p>
        </p:txBody>
      </p:sp>
      <p:sp>
        <p:nvSpPr>
          <p:cNvPr id="16" name="Text 14"/>
          <p:cNvSpPr txBox="1"/>
          <p:nvPr/>
        </p:nvSpPr>
        <p:spPr>
          <a:xfrm>
            <a:off x="8321040" y="525780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finish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585216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how the logarithm finally gets an antiderivative — something we could not do before today.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Try these first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need the formula more than once. What happens the second time?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920240"/>
            <a:ext cx="10881360" cy="1280160"/>
          </a:xfrm>
          <a:prstGeom prst="roundRect">
            <a:avLst>
              <a:gd name="adj" fmla="val 5714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1920240"/>
            <a:ext cx="731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1600200" y="192024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x</a:t>
            </a:r>
            <a:pPr indent="0" marL="0">
              <a:buNone/>
            </a:pPr>
            <a:r>
              <a:rPr lang="en-US" sz="24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4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</a:t>
            </a:r>
            <a:pPr indent="0" marL="0">
              <a:buNone/>
            </a:pPr>
            <a:r>
              <a:rPr lang="en-US" sz="24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24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dx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6858000" y="1920240"/>
            <a:ext cx="4389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?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640080" y="3520440"/>
            <a:ext cx="10881360" cy="1280160"/>
          </a:xfrm>
          <a:prstGeom prst="roundRect">
            <a:avLst>
              <a:gd name="adj" fmla="val 5714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8680" y="3520440"/>
            <a:ext cx="731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52044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e</a:t>
            </a:r>
            <a:pPr indent="0" marL="0">
              <a:buNone/>
            </a:pPr>
            <a:r>
              <a:rPr lang="en-US" sz="24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24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cos x dx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0" y="3520440"/>
            <a:ext cx="4389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?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53949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(a) the power of x drops each time. In (b) nothing drops — so what do you do when the original integral comes back?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3 — using the formula twice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 ∫ x² eˣ dx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554480"/>
            <a:ext cx="10881360" cy="1417320"/>
          </a:xfrm>
          <a:prstGeom prst="roundRect">
            <a:avLst>
              <a:gd name="adj" fmla="val 5161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16459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First application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196596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= x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 dv = e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dx      ⇒      du = 2x dx,  v = e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246888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x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dx  =  x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−  2 ∫ x e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dx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640080" y="3154680"/>
            <a:ext cx="10881360" cy="1417320"/>
          </a:xfrm>
          <a:prstGeom prst="roundRect">
            <a:avLst>
              <a:gd name="adj" fmla="val 5161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914400" y="324612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Second application, on the new integral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914400" y="356616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= x,  dv = e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dx      ⇒      du = dx,  v = e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914400" y="406908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x e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dx  =  x e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−  ∫ e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dx  =  x e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−  e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C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640080" y="475488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" y="475488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x</a:t>
            </a:r>
            <a:pPr algn="ctr" indent="0" marL="0">
              <a:buNone/>
            </a:pPr>
            <a:r>
              <a:rPr lang="en-US" sz="23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</a:t>
            </a:r>
            <a:pPr algn="ctr" indent="0" marL="0">
              <a:buNone/>
            </a:pPr>
            <a:r>
              <a:rPr lang="en-US" sz="23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dx  =  x</a:t>
            </a:r>
            <a:pPr algn="ctr" indent="0" marL="0">
              <a:buNone/>
            </a:pPr>
            <a:r>
              <a:rPr lang="en-US" sz="23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</a:t>
            </a:r>
            <a:pPr algn="ctr" indent="0" marL="0">
              <a:buNone/>
            </a:pPr>
            <a:r>
              <a:rPr lang="en-US" sz="23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−  2x e</a:t>
            </a:r>
            <a:pPr algn="ctr" indent="0" marL="0">
              <a:buNone/>
            </a:pPr>
            <a:r>
              <a:rPr lang="en-US" sz="23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+  2 e</a:t>
            </a:r>
            <a:pPr algn="ctr" indent="0" marL="0">
              <a:buNone/>
            </a:pPr>
            <a:r>
              <a:rPr lang="en-US" sz="23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+  C</a:t>
            </a:r>
            <a:endParaRPr lang="en-US" sz="23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580644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pass lowers the power of x by one, so ∫ xⁿ eˣ dx always finishes after n applications.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4 — when the integral comes back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 ∫ eˣ cos x dx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55448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1554480"/>
            <a:ext cx="3383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C808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= e</a:t>
            </a:r>
            <a:pPr indent="0" marL="0">
              <a:buNone/>
            </a:pPr>
            <a:r>
              <a:rPr lang="en-US" sz="1500" baseline="30000" dirty="0">
                <a:solidFill>
                  <a:srgbClr val="6C808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500" dirty="0">
                <a:solidFill>
                  <a:srgbClr val="6C808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 dv = cos x dx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389120" y="1554480"/>
            <a:ext cx="6858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e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cos x dx  =  e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sin x  −  ∫ e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sin x dx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0080" y="25603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14400" y="2560320"/>
            <a:ext cx="3383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C808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again:  u = e</a:t>
            </a:r>
            <a:pPr indent="0" marL="0">
              <a:buNone/>
            </a:pPr>
            <a:r>
              <a:rPr lang="en-US" sz="1500" baseline="30000" dirty="0">
                <a:solidFill>
                  <a:srgbClr val="6C808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500" dirty="0">
                <a:solidFill>
                  <a:srgbClr val="6C808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 dv = sin x dx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389120" y="2560320"/>
            <a:ext cx="6858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e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sin x dx  =  − e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cos x  +  ∫ e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cos x dx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40080" y="361188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361188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Substituting back:     ∫ e</a:t>
            </a:r>
            <a:pPr algn="ctr"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cos x dx  =  e</a:t>
            </a:r>
            <a:pPr algn="ctr"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sin x  +  e</a:t>
            </a:r>
            <a:pPr algn="ctr"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cos x  −  ∫ e</a:t>
            </a:r>
            <a:pPr algn="ctr"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cos x dx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466344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original integral is back — but with a minus sign. Add it to both sides and divide by 2.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507492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50749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e</a:t>
            </a:r>
            <a:pPr algn="ctr" indent="0" marL="0">
              <a:buNone/>
            </a:pPr>
            <a:r>
              <a:rPr lang="en-US" sz="22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cos x dx  =  ( e</a:t>
            </a:r>
            <a:pPr algn="ctr" indent="0" marL="0">
              <a:buNone/>
            </a:pPr>
            <a:r>
              <a:rPr lang="en-US" sz="22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sin x  +  e</a:t>
            </a:r>
            <a:pPr algn="ctr" indent="0" marL="0">
              <a:buNone/>
            </a:pPr>
            <a:r>
              <a:rPr lang="en-US" sz="22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cos x ) / 2  +  C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5 — a reduction formula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  ∫ cosⁿ x dx  using a lower power of cos x.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55448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1554480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 cos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 =  cos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n−1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· cos x,      then take     u = cos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n−1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x,     dv = cos x dx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2697480"/>
            <a:ext cx="7589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cos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dx  =  cos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n−1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sin x  +  (n − 1) ∫ sin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cos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n−2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dx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686800" y="269748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one application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914400" y="3566160"/>
            <a:ext cx="7589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cos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n−1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sin x  +  (n − 1) ∫ cos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n−2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dx  −  (n − 1) ∫ cos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dx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0" y="356616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sin² x = 1 − cos² x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914400" y="4434840"/>
            <a:ext cx="7589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∫ cos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dx  =  cos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n−1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sin x  +  (n − 1) ∫ cos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n−2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dx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8686800" y="443484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 the like terms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534924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" y="534924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cos</a:t>
            </a:r>
            <a:pPr algn="ctr" indent="0" marL="0">
              <a:buNone/>
            </a:pPr>
            <a:r>
              <a:rPr lang="en-US" sz="20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dx  =  ( cos</a:t>
            </a:r>
            <a:pPr algn="ctr" indent="0" marL="0">
              <a:buNone/>
            </a:pPr>
            <a:r>
              <a:rPr lang="en-US" sz="20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n−1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sin x ) / n  +  ( (n − 1) / n ) ∫ cos</a:t>
            </a:r>
            <a:pPr algn="ctr" indent="0" marL="0">
              <a:buNone/>
            </a:pPr>
            <a:r>
              <a:rPr lang="en-US" sz="20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n−2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dx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Integration by Parts for Definite Integrals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 (3) — combine with Part 2 of the Fundamental Theorem.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5087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1508760"/>
            <a:ext cx="10881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pPr algn="ctr" indent="0" marL="0">
              <a:buNone/>
            </a:pPr>
            <a:r>
              <a:rPr lang="en-US" sz="24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24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u (x) v ′(x) dx  =  [ u (x) v (x) ]</a:t>
            </a:r>
            <a:pPr algn="ctr" indent="0" marL="0">
              <a:buNone/>
            </a:pPr>
            <a:r>
              <a:rPr lang="en-US" sz="24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24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−  ∫</a:t>
            </a:r>
            <a:pPr algn="ctr" indent="0" marL="0">
              <a:buNone/>
            </a:pPr>
            <a:r>
              <a:rPr lang="en-US" sz="24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24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v (x) u ′(x) dx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640080" y="3017520"/>
            <a:ext cx="10881360" cy="822960"/>
          </a:xfrm>
          <a:prstGeom prst="roundRect">
            <a:avLst>
              <a:gd name="adj" fmla="val 8889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4400" y="3227832"/>
            <a:ext cx="402336" cy="402336"/>
          </a:xfrm>
          <a:prstGeom prst="ellipse">
            <a:avLst/>
          </a:prstGeom>
          <a:solidFill>
            <a:srgbClr val="8FC3D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2278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463040" y="301752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the uv part at both limits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675120" y="301752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 number, not a function — so no + C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3977640"/>
            <a:ext cx="10881360" cy="822960"/>
          </a:xfrm>
          <a:prstGeom prst="roundRect">
            <a:avLst>
              <a:gd name="adj" fmla="val 8889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14400" y="4187952"/>
            <a:ext cx="402336" cy="402336"/>
          </a:xfrm>
          <a:prstGeom prst="ellipse">
            <a:avLst/>
          </a:prstGeom>
          <a:solidFill>
            <a:srgbClr val="8FC3D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14400" y="41879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463040" y="397764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limits on the second integral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675120" y="397764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belong to x throughout; nothing has been substituted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40080" y="4937760"/>
            <a:ext cx="10881360" cy="822960"/>
          </a:xfrm>
          <a:prstGeom prst="roundRect">
            <a:avLst>
              <a:gd name="adj" fmla="val 8889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14400" y="5148072"/>
            <a:ext cx="402336" cy="402336"/>
          </a:xfrm>
          <a:prstGeom prst="ellipse">
            <a:avLst/>
          </a:prstGeom>
          <a:solidFill>
            <a:srgbClr val="8FC3D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51480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463040" y="493776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u ′ and v ′ must be continuous on [a, b]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675120" y="493776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hypothesis of Formula (3)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6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area between  y = x e⁻ˣ  and the x-axis, from x = 0 to x = 4.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1600200"/>
            <a:ext cx="5943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= x,  dv = e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−x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dx   ⇒   du = dx,  v = − e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−x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858000" y="160020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the parts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532888"/>
            <a:ext cx="5943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pPr indent="0" marL="0">
              <a:buNone/>
            </a:pPr>
            <a:r>
              <a:rPr lang="en-US" sz="1600" baseline="-4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e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−x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dx  =  [ − x e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−x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]</a:t>
            </a:r>
            <a:pPr indent="0" marL="0">
              <a:buNone/>
            </a:pPr>
            <a:r>
              <a:rPr lang="en-US" sz="1600" baseline="-4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+  ∫</a:t>
            </a:r>
            <a:pPr indent="0" marL="0">
              <a:buNone/>
            </a:pPr>
            <a:r>
              <a:rPr lang="en-US" sz="1600" baseline="-4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−x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dx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858000" y="2532888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 (3)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465576"/>
            <a:ext cx="5943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− 4e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−4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+  [ − e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−x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]</a:t>
            </a:r>
            <a:pPr indent="0" marL="0">
              <a:buNone/>
            </a:pPr>
            <a:r>
              <a:rPr lang="en-US" sz="1600" baseline="-4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=  − 4e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−4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e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−4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+ 1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858000" y="3465576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both pieces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4398264"/>
            <a:ext cx="5943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1 − 5e</a:t>
            </a:r>
            <a:pPr indent="0" marL="0">
              <a:buNone/>
            </a:pPr>
            <a:r>
              <a:rPr lang="en-US" sz="2000" b="1" baseline="30000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−4</a:t>
            </a:r>
            <a:pPr indent="0" marL="0">
              <a:buNone/>
            </a:pPr>
            <a:r>
              <a:rPr lang="en-US" sz="20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≈  0.91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0" y="4398264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area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887229" y="3678468"/>
            <a:ext cx="48256" cy="80197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908053" y="3526665"/>
            <a:ext cx="48256" cy="232001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28877" y="3385806"/>
            <a:ext cx="48256" cy="372860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49700" y="3255303"/>
            <a:ext cx="48256" cy="503363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970524" y="3134596"/>
            <a:ext cx="48256" cy="624069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991348" y="3023152"/>
            <a:ext cx="48256" cy="735513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12172" y="2920463"/>
            <a:ext cx="48256" cy="838202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32996" y="2826047"/>
            <a:ext cx="48256" cy="932618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053820" y="2739442"/>
            <a:ext cx="48256" cy="1019223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074643" y="2660213"/>
            <a:ext cx="48256" cy="1098453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095467" y="2587941"/>
            <a:ext cx="48256" cy="1170724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116291" y="2522233"/>
            <a:ext cx="48256" cy="1236433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137115" y="2462710"/>
            <a:ext cx="48256" cy="1295956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157939" y="2409015"/>
            <a:ext cx="48256" cy="1349651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178762" y="2360807"/>
            <a:ext cx="48256" cy="1397858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199586" y="2317764"/>
            <a:ext cx="48256" cy="1440901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220410" y="2279577"/>
            <a:ext cx="48256" cy="1479088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241234" y="2245956"/>
            <a:ext cx="48256" cy="1512709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262058" y="2216622"/>
            <a:ext cx="48256" cy="1542044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282881" y="2191311"/>
            <a:ext cx="48256" cy="1567354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303705" y="2169776"/>
            <a:ext cx="48256" cy="1588890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9324529" y="2151776"/>
            <a:ext cx="48256" cy="1606889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9345353" y="2137089"/>
            <a:ext cx="48256" cy="1621576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9366177" y="2125500"/>
            <a:ext cx="48256" cy="1633165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9387000" y="2116806"/>
            <a:ext cx="48256" cy="1641859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407824" y="2110816"/>
            <a:ext cx="48256" cy="1647849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428648" y="2107348"/>
            <a:ext cx="48256" cy="1651318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449472" y="2106228"/>
            <a:ext cx="48256" cy="1652437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9470296" y="2107295"/>
            <a:ext cx="48256" cy="1651371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9491119" y="2110392"/>
            <a:ext cx="48256" cy="1648273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9511943" y="2115374"/>
            <a:ext cx="48256" cy="1643291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532767" y="2122103"/>
            <a:ext cx="48256" cy="1636563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9553591" y="2130446"/>
            <a:ext cx="48256" cy="1628219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9574415" y="2140280"/>
            <a:ext cx="48256" cy="1618385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9595238" y="2151489"/>
            <a:ext cx="48256" cy="1607177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9616062" y="2163960"/>
            <a:ext cx="48256" cy="1594705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636886" y="2177591"/>
            <a:ext cx="48256" cy="1581075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657710" y="2192281"/>
            <a:ext cx="48256" cy="1566384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678534" y="2207939"/>
            <a:ext cx="48256" cy="1550726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9699357" y="2224476"/>
            <a:ext cx="48256" cy="1534189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9720181" y="2241809"/>
            <a:ext cx="48256" cy="1516856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9741005" y="2259861"/>
            <a:ext cx="48256" cy="1498804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9761829" y="2278558"/>
            <a:ext cx="48256" cy="1480107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9782653" y="2297831"/>
            <a:ext cx="48256" cy="1460835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9803476" y="2317615"/>
            <a:ext cx="48256" cy="1441051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9824300" y="2337848"/>
            <a:ext cx="48256" cy="1420817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9845124" y="2358475"/>
            <a:ext cx="48256" cy="1400191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9865948" y="2379440"/>
            <a:ext cx="48256" cy="1379226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9886772" y="2400693"/>
            <a:ext cx="48256" cy="1357972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907595" y="2422187"/>
            <a:ext cx="48256" cy="1336478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928419" y="2443878"/>
            <a:ext cx="48256" cy="1314787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9949243" y="2465724"/>
            <a:ext cx="48256" cy="1292941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9970067" y="2487686"/>
            <a:ext cx="48256" cy="1270979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9990891" y="2509729"/>
            <a:ext cx="48256" cy="1248936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10011714" y="2531818"/>
            <a:ext cx="48256" cy="1226847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10032538" y="2553922"/>
            <a:ext cx="48256" cy="1204743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10053362" y="2576012"/>
            <a:ext cx="48256" cy="1182653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0074186" y="2598061"/>
            <a:ext cx="48256" cy="1160605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0095010" y="2620043"/>
            <a:ext cx="48256" cy="1138622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10115833" y="2641935"/>
            <a:ext cx="48256" cy="1116730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10136657" y="2663715"/>
            <a:ext cx="48256" cy="1094950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10157481" y="2685365"/>
            <a:ext cx="48256" cy="1073301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10178305" y="2706864"/>
            <a:ext cx="48256" cy="1051802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0199129" y="2728196"/>
            <a:ext cx="48256" cy="1030469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10219952" y="2749346"/>
            <a:ext cx="48256" cy="1009319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10240776" y="2770300"/>
            <a:ext cx="48256" cy="988365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10261600" y="2791044"/>
            <a:ext cx="48256" cy="967621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10282424" y="2811567"/>
            <a:ext cx="48256" cy="947098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10303248" y="2831858"/>
            <a:ext cx="48256" cy="926807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10324071" y="2851908"/>
            <a:ext cx="48256" cy="906757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10344895" y="2871708"/>
            <a:ext cx="48256" cy="886957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10365719" y="2891250"/>
            <a:ext cx="48256" cy="867415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10386543" y="2910527"/>
            <a:ext cx="48256" cy="848138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10407367" y="2929534"/>
            <a:ext cx="48256" cy="829131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10428190" y="2948265"/>
            <a:ext cx="48256" cy="810401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10449014" y="2966715"/>
            <a:ext cx="48256" cy="791950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10469838" y="2984881"/>
            <a:ext cx="48256" cy="773784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10490662" y="3002760"/>
            <a:ext cx="48256" cy="755906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10511486" y="3020348"/>
            <a:ext cx="48256" cy="738317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0532309" y="3037644"/>
            <a:ext cx="48256" cy="721021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10553133" y="3054647"/>
            <a:ext cx="48256" cy="704019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10573957" y="3071354"/>
            <a:ext cx="48256" cy="687311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10594781" y="3087766"/>
            <a:ext cx="48256" cy="670899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10615605" y="3103883"/>
            <a:ext cx="48256" cy="654783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10636428" y="3119703"/>
            <a:ext cx="48256" cy="638962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10657252" y="3135229"/>
            <a:ext cx="48256" cy="623436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10678076" y="3150461"/>
            <a:ext cx="48256" cy="608204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10698900" y="3165400"/>
            <a:ext cx="48256" cy="593265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10719724" y="3180048"/>
            <a:ext cx="48256" cy="578617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10740547" y="3194406"/>
            <a:ext cx="48256" cy="564259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10761371" y="3208477"/>
            <a:ext cx="48256" cy="550189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10782195" y="3222262"/>
            <a:ext cx="48256" cy="536404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10803019" y="3235764"/>
            <a:ext cx="48256" cy="522901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0823843" y="3248986"/>
            <a:ext cx="48256" cy="509679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0844666" y="3261930"/>
            <a:ext cx="48256" cy="496735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10865490" y="3274600"/>
            <a:ext cx="48256" cy="484065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10886314" y="3286999"/>
            <a:ext cx="48256" cy="471667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10907138" y="3299129"/>
            <a:ext cx="48256" cy="459536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10927962" y="3310994"/>
            <a:ext cx="48256" cy="447671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10948785" y="3322598"/>
            <a:ext cx="48256" cy="436067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10969609" y="3333944"/>
            <a:ext cx="48256" cy="424721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10990433" y="3345036"/>
            <a:ext cx="48256" cy="413629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11011257" y="3355877"/>
            <a:ext cx="48256" cy="402788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11032081" y="3366472"/>
            <a:ext cx="48256" cy="392194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11052904" y="3376823"/>
            <a:ext cx="48256" cy="381842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11073728" y="3386935"/>
            <a:ext cx="48256" cy="371730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11094552" y="3396812"/>
            <a:ext cx="48256" cy="361853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11115376" y="3406458"/>
            <a:ext cx="48256" cy="352207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11136200" y="3415876"/>
            <a:ext cx="48256" cy="342789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11157023" y="3425071"/>
            <a:ext cx="48256" cy="333595"/>
          </a:xfrm>
          <a:prstGeom prst="rect">
            <a:avLst/>
          </a:prstGeom>
          <a:solidFill>
            <a:srgbClr val="BEE3F5"/>
          </a:solidFill>
          <a:ln w="15875">
            <a:solidFill>
              <a:srgbClr val="BEE3F5"/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8686800" y="3758665"/>
            <a:ext cx="2944368" cy="0"/>
          </a:xfrm>
          <a:prstGeom prst="line">
            <a:avLst/>
          </a:prstGeom>
          <a:noFill/>
          <a:ln w="15240">
            <a:solidFill>
              <a:srgbClr val="1E3A44"/>
            </a:solidFill>
            <a:prstDash val="solid"/>
            <a:tailEnd type="triangle"/>
          </a:ln>
        </p:spPr>
      </p:sp>
      <p:sp>
        <p:nvSpPr>
          <p:cNvPr id="126" name="Shape 124"/>
          <p:cNvSpPr/>
          <p:nvPr/>
        </p:nvSpPr>
        <p:spPr>
          <a:xfrm>
            <a:off x="8887229" y="1737360"/>
            <a:ext cx="0" cy="2560320"/>
          </a:xfrm>
          <a:prstGeom prst="line">
            <a:avLst/>
          </a:prstGeom>
          <a:noFill/>
          <a:ln w="15240">
            <a:solidFill>
              <a:srgbClr val="1E3A44"/>
            </a:solidFill>
            <a:prstDash val="solid"/>
            <a:headEnd type="triangle"/>
          </a:ln>
        </p:spPr>
      </p:sp>
      <p:sp>
        <p:nvSpPr>
          <p:cNvPr id="127" name="Shape 125"/>
          <p:cNvSpPr/>
          <p:nvPr/>
        </p:nvSpPr>
        <p:spPr>
          <a:xfrm flipV="1">
            <a:off x="8887229" y="3545029"/>
            <a:ext cx="28633" cy="213636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 flipV="1">
            <a:off x="8915862" y="3352231"/>
            <a:ext cx="28633" cy="192798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 flipV="1">
            <a:off x="8944495" y="3178747"/>
            <a:ext cx="28633" cy="173484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 flipV="1">
            <a:off x="8973127" y="3023152"/>
            <a:ext cx="28633" cy="155595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 flipV="1">
            <a:off x="9001760" y="2884113"/>
            <a:ext cx="28633" cy="139039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 flipV="1">
            <a:off x="9030393" y="2760385"/>
            <a:ext cx="28633" cy="123728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 flipV="1">
            <a:off x="9059025" y="2650807"/>
            <a:ext cx="28633" cy="109579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 flipV="1">
            <a:off x="9087658" y="2554291"/>
            <a:ext cx="28633" cy="96516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 flipV="1">
            <a:off x="9116291" y="2469824"/>
            <a:ext cx="28633" cy="84467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 flipV="1">
            <a:off x="9144924" y="2396461"/>
            <a:ext cx="28633" cy="73363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 flipV="1">
            <a:off x="9173556" y="2333320"/>
            <a:ext cx="28633" cy="63141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 flipV="1">
            <a:off x="9202189" y="2279577"/>
            <a:ext cx="28633" cy="53742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 flipV="1">
            <a:off x="9230822" y="2234467"/>
            <a:ext cx="28633" cy="45110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 flipV="1">
            <a:off x="9259455" y="2197276"/>
            <a:ext cx="28633" cy="37192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 flipV="1">
            <a:off x="9288087" y="2167337"/>
            <a:ext cx="28633" cy="29939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 flipV="1">
            <a:off x="9316720" y="2144032"/>
            <a:ext cx="28633" cy="23305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 flipV="1">
            <a:off x="9345353" y="2126786"/>
            <a:ext cx="28633" cy="17246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 flipV="1">
            <a:off x="9373985" y="2115062"/>
            <a:ext cx="28633" cy="11724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 flipV="1">
            <a:off x="9402618" y="2108364"/>
            <a:ext cx="28633" cy="6699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 flipV="1">
            <a:off x="9431251" y="2106228"/>
            <a:ext cx="28633" cy="2136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9459884" y="2106228"/>
            <a:ext cx="28633" cy="1998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9488516" y="2108226"/>
            <a:ext cx="28633" cy="5734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9517149" y="2113960"/>
            <a:ext cx="28633" cy="9100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9545782" y="2123060"/>
            <a:ext cx="28633" cy="12124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9574415" y="2135184"/>
            <a:ext cx="28633" cy="14832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9603047" y="2150016"/>
            <a:ext cx="28633" cy="17247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9631680" y="2167263"/>
            <a:ext cx="28633" cy="19391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9660313" y="2186654"/>
            <a:ext cx="28633" cy="21285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9688945" y="2207939"/>
            <a:ext cx="28633" cy="22948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9717578" y="2230887"/>
            <a:ext cx="28633" cy="24398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9746211" y="2255285"/>
            <a:ext cx="28633" cy="25652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9774844" y="2280937"/>
            <a:ext cx="28633" cy="26726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>
            <a:off x="9803476" y="2307663"/>
            <a:ext cx="28633" cy="27634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9832109" y="2335296"/>
            <a:ext cx="28633" cy="28390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9860742" y="2363686"/>
            <a:ext cx="28633" cy="29006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9889375" y="2392692"/>
            <a:ext cx="28633" cy="29495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9918007" y="2422187"/>
            <a:ext cx="28633" cy="29867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9946640" y="2452054"/>
            <a:ext cx="28633" cy="30133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9975273" y="2482187"/>
            <a:ext cx="28633" cy="30301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10003905" y="2512488"/>
            <a:ext cx="28633" cy="30382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10032538" y="2542870"/>
            <a:ext cx="28633" cy="30383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10061171" y="2573253"/>
            <a:ext cx="28633" cy="30311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10089804" y="2603563"/>
            <a:ext cx="28633" cy="30174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10118436" y="2633737"/>
            <a:ext cx="28633" cy="29978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10147069" y="2663715"/>
            <a:ext cx="28633" cy="29730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10175702" y="2693445"/>
            <a:ext cx="28633" cy="29434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10204335" y="2722880"/>
            <a:ext cx="28633" cy="29097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10232967" y="2751976"/>
            <a:ext cx="28633" cy="28722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10261600" y="2780699"/>
            <a:ext cx="28633" cy="28315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10290233" y="2809014"/>
            <a:ext cx="28633" cy="27880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10318865" y="2836894"/>
            <a:ext cx="28633" cy="27419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10347498" y="2864313"/>
            <a:ext cx="28633" cy="26937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10376131" y="2891250"/>
            <a:ext cx="28633" cy="26437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10404764" y="2917687"/>
            <a:ext cx="28633" cy="25921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10433396" y="2943608"/>
            <a:ext cx="28633" cy="25393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10462029" y="2969001"/>
            <a:ext cx="28633" cy="24855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10490662" y="2993856"/>
            <a:ext cx="28633" cy="24309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10519295" y="3018165"/>
            <a:ext cx="28633" cy="23757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10547927" y="3041922"/>
            <a:ext cx="28633" cy="23201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10576560" y="3065123"/>
            <a:ext cx="28633" cy="22643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10605193" y="3087766"/>
            <a:ext cx="28633" cy="22084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10633825" y="3109850"/>
            <a:ext cx="28633" cy="21526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10662458" y="3131376"/>
            <a:ext cx="28633" cy="20969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10691091" y="3152345"/>
            <a:ext cx="28633" cy="20416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10719724" y="3172760"/>
            <a:ext cx="28633" cy="19867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10748356" y="3192627"/>
            <a:ext cx="28633" cy="19322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10776989" y="3211950"/>
            <a:ext cx="28633" cy="18784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10805622" y="3230734"/>
            <a:ext cx="28633" cy="18252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10834255" y="3248986"/>
            <a:ext cx="28633" cy="17728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10862887" y="3266713"/>
            <a:ext cx="28633" cy="17211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10891520" y="3283924"/>
            <a:ext cx="28633" cy="16702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10920153" y="3300626"/>
            <a:ext cx="28633" cy="16202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10948785" y="3316829"/>
            <a:ext cx="28633" cy="15711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10977418" y="3332540"/>
            <a:ext cx="28633" cy="15230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11006051" y="3347770"/>
            <a:ext cx="28633" cy="14758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11034684" y="3362527"/>
            <a:ext cx="28633" cy="14296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>
            <a:off x="11063316" y="3376823"/>
            <a:ext cx="28633" cy="13843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>
            <a:off x="11091949" y="3390666"/>
            <a:ext cx="28633" cy="13401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>
            <a:off x="11120582" y="3404068"/>
            <a:ext cx="28633" cy="12970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>
            <a:off x="11149215" y="3417037"/>
            <a:ext cx="28633" cy="12548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>
            <a:off x="11177847" y="3429585"/>
            <a:ext cx="28633" cy="12137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>
            <a:off x="11206480" y="3441722"/>
            <a:ext cx="28633" cy="11735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>
            <a:off x="11235113" y="3453457"/>
            <a:ext cx="28633" cy="11345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>
            <a:off x="11263745" y="3464802"/>
            <a:ext cx="28633" cy="10964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>
            <a:off x="11292378" y="3475766"/>
            <a:ext cx="28633" cy="10594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>
            <a:off x="11321011" y="3486360"/>
            <a:ext cx="28633" cy="10233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>
            <a:off x="11349644" y="3496593"/>
            <a:ext cx="28633" cy="9883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>
            <a:off x="11378276" y="3506475"/>
            <a:ext cx="28633" cy="9542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>
            <a:off x="11406909" y="3516017"/>
            <a:ext cx="28633" cy="9211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>
            <a:off x="11435542" y="3525229"/>
            <a:ext cx="28633" cy="8890"/>
          </a:xfrm>
          <a:prstGeom prst="line">
            <a:avLst/>
          </a:prstGeom>
          <a:noFill/>
          <a:ln w="31750">
            <a:solidFill>
              <a:srgbClr val="29ABD6"/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>
            <a:off x="11177847" y="3703801"/>
            <a:ext cx="0" cy="109728"/>
          </a:xfrm>
          <a:prstGeom prst="line">
            <a:avLst/>
          </a:prstGeom>
          <a:noFill/>
          <a:ln w="15240">
            <a:solidFill>
              <a:srgbClr val="1E3A44"/>
            </a:solidFill>
            <a:prstDash val="solid"/>
          </a:ln>
        </p:spPr>
      </p:sp>
      <p:sp>
        <p:nvSpPr>
          <p:cNvPr id="218" name="Text 216"/>
          <p:cNvSpPr txBox="1"/>
          <p:nvPr/>
        </p:nvSpPr>
        <p:spPr>
          <a:xfrm>
            <a:off x="10903527" y="3804385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150" dirty="0"/>
          </a:p>
        </p:txBody>
      </p:sp>
      <p:sp>
        <p:nvSpPr>
          <p:cNvPr id="219" name="Text 217"/>
          <p:cNvSpPr txBox="1"/>
          <p:nvPr/>
        </p:nvSpPr>
        <p:spPr>
          <a:xfrm>
            <a:off x="10175702" y="227396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9AB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= x e⁻ˣ</a:t>
            </a:r>
            <a:endParaRPr lang="en-US" sz="1200" dirty="0"/>
          </a:p>
        </p:txBody>
      </p:sp>
      <p:sp>
        <p:nvSpPr>
          <p:cNvPr id="220" name="Text 218"/>
          <p:cNvSpPr txBox="1"/>
          <p:nvPr/>
        </p:nvSpPr>
        <p:spPr>
          <a:xfrm>
            <a:off x="8686800" y="434340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6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area ≈ 0.91</a:t>
            </a:r>
            <a:endParaRPr lang="en-US" sz="1300" dirty="0"/>
          </a:p>
        </p:txBody>
      </p:sp>
      <p:sp>
        <p:nvSpPr>
          <p:cNvPr id="221" name="Text 219"/>
          <p:cNvSpPr txBox="1"/>
          <p:nvPr/>
        </p:nvSpPr>
        <p:spPr>
          <a:xfrm>
            <a:off x="822960" y="5577840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 that no constant of integration appears: a definite integral is a number.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15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BC9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457200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Summary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822960" y="1536192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5361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463040"/>
            <a:ext cx="7223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formula —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∫ u dv = uv − ∫ v du — the Product Rule rearranged.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822960" y="2340864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3408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267712"/>
            <a:ext cx="7223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Choosing the parts —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dv: as much as you can integrate. u: what gets simpler when differentiated.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822960" y="3145536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31455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072384"/>
            <a:ext cx="7223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it more than once —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∫ xⁿ eˣ dx the power drops each time, so it finishes after n passes.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822960" y="3950208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22960" y="39502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3877056"/>
            <a:ext cx="7223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integral returns —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it to both sides and divide — as in ∫ eˣ cos x dx.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822960" y="4754880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22960" y="4754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4681728"/>
            <a:ext cx="7223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Definite integrals —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uv at both limits, keep the limits on the second integral, and no + C.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8915400" y="1417320"/>
            <a:ext cx="2606040" cy="3840480"/>
          </a:xfrm>
          <a:prstGeom prst="roundRect">
            <a:avLst>
              <a:gd name="adj" fmla="val 2807"/>
            </a:avLst>
          </a:prstGeom>
          <a:solidFill>
            <a:srgbClr val="F3DFE4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189720" y="169164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8A15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</a:t>
            </a:r>
            <a:endParaRPr lang="en-US" sz="2100" dirty="0"/>
          </a:p>
        </p:txBody>
      </p:sp>
      <p:sp>
        <p:nvSpPr>
          <p:cNvPr id="21" name="Text 19"/>
          <p:cNvSpPr txBox="1"/>
          <p:nvPr/>
        </p:nvSpPr>
        <p:spPr>
          <a:xfrm>
            <a:off x="9189720" y="2194560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8.2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1–24   integration by parts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25–30   substitute first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31–56   mixed — some need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parts at all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150" i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ask first whether a substitution would do.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822960" y="57607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i="1" dirty="0">
                <a:solidFill>
                  <a:srgbClr val="F3D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lecture:  §8.3 — Trigonometric Integrals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EBC9D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8.2 Integration by Parts</dc:title>
  <dc:subject>PptxGenJS Presentation</dc:subject>
  <dc:creator>Math 111 - King Saud University</dc:creator>
  <cp:lastModifiedBy>Math 111 - King Saud University</cp:lastModifiedBy>
  <cp:revision>1</cp:revision>
  <dcterms:created xsi:type="dcterms:W3CDTF">2026-09-28T07:57:52Z</dcterms:created>
  <dcterms:modified xsi:type="dcterms:W3CDTF">2026-09-28T07:57:52Z</dcterms:modified>
</cp:coreProperties>
</file>