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them struggle briefly. The point is that the first move is algebra, not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595360" y="182880"/>
            <a:ext cx="3657600" cy="6492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9E35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40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8.1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24028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Basic</a:t>
            </a:r>
            <a:endParaRPr lang="en-US" sz="48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Integration Formulas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8404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an integral look like one you already know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41248" y="4526280"/>
            <a:ext cx="2011680" cy="32004"/>
          </a:xfrm>
          <a:prstGeom prst="rect">
            <a:avLst/>
          </a:prstGeom>
          <a:solidFill>
            <a:srgbClr val="C77E9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47548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 111 · Integral Calculus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Thomas' Calculus: Early Transcendentals, 15th ed. (Global Edition)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Mathematics, King Saud University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Lecture Fits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7.1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Logarithm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an Integral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52044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2044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3.9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Trigonometric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89788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40080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0F7C9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8.1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Basic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Formulas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877824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928116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DCEF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8116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37260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Hyperbolic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14400" y="411480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new is proved today</a:t>
            </a:r>
            <a:endParaRPr lang="en-US" sz="160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formula in Table 8.1 is one we have already met. What is new is the skill: recognising which formula an unfamiliar integral can be turned into.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63640" y="39319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537960" y="411480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chapter of techniques</a:t>
            </a:r>
            <a:endParaRPr lang="en-US" sz="160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8 collects the methods for integrals that do not yield at sight. This section is the warm-up: substitution plus algebra plus trigonometric identities.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8.1 — Basic Integration Formulas  (1 to 11)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881360" cy="914400"/>
        </p:xfrm>
        <a:graphic>
          <a:graphicData uri="http://schemas.openxmlformats.org/drawingml/2006/table">
            <a:tbl>
              <a:tblPr/>
              <a:tblGrid>
                <a:gridCol w="502920"/>
                <a:gridCol w="2148840"/>
                <a:gridCol w="2697480"/>
                <a:gridCol w="502920"/>
                <a:gridCol w="2148840"/>
                <a:gridCol w="2880360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k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7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cos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xⁿ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xⁿ⁺¹/(n+1) + C,  n ≠ −1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8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sec²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tan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dx / 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ln | x |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9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csc²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cot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eˣ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eˣ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10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sec x tan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sec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5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aˣ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aˣ / ln a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11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csc x cot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csc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6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sin x dx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cos x + C</a:t>
                      </a: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35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40080" y="49834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960120" y="498348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Formulas 1 to 11 come from Chapters 4 and 5, and 12 to 15 and 18 to 20 from §7.1 and §3.9 — the two sections we have just finished.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8.1 — Basic Integration Formulas  (12 to 20)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737360" y="1417320"/>
          <a:ext cx="868680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383280"/>
                <a:gridCol w="4572000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12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tan x dx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ln | sec x |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13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cot x dx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ln | sin x |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14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sec x dx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ln | sec x + tan x |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15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csc x dx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ln | csc x + cot x |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18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dx / √(a² − x²)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arcsin (x / a)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19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dx / (a² + x²)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(1/a) arctan (x / a)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20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∫ dx / ( x √(x² − a²) )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(1/a) arcsec | x / a | + C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40080" y="512064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960120" y="512064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Formulas 16, 17, 21 and 22 involve the hyperbolic functions. They are not part of this section — we meet them in §7.3, next lecture.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Ways to Make an Integral Match the Table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of §8.1 in one slide.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46304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187452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68680" y="1874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89888" y="16276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Substitute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162763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1389888" y="20116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an inside function whose derivative is present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17920" y="146304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46520" y="187452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46520" y="1874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967728" y="16276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the square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0" y="162763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967728" y="201168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quadratic sits under a root or in a denominator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292608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8680" y="333756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68680" y="33375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89888" y="30906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a trigonometric identity</a:t>
            </a:r>
            <a:endParaRPr lang="en-US" sz="1550" dirty="0"/>
          </a:p>
        </p:txBody>
      </p:sp>
      <p:sp>
        <p:nvSpPr>
          <p:cNvPr id="23" name="Text 21"/>
          <p:cNvSpPr txBox="1"/>
          <p:nvPr/>
        </p:nvSpPr>
        <p:spPr>
          <a:xfrm>
            <a:off x="4480560" y="30906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1389888" y="347472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integrand by something equivalent and simpler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217920" y="292608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46520" y="333756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446520" y="33375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967728" y="309067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Multiply by a conjugate</a:t>
            </a:r>
            <a:endParaRPr lang="en-US" sz="1550" dirty="0"/>
          </a:p>
        </p:txBody>
      </p:sp>
      <p:sp>
        <p:nvSpPr>
          <p:cNvPr id="29" name="Text 27"/>
          <p:cNvSpPr txBox="1"/>
          <p:nvPr/>
        </p:nvSpPr>
        <p:spPr>
          <a:xfrm>
            <a:off x="10058400" y="30906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4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967728" y="347472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trick that gave us ∫ sec x dx in §5.5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40080" y="438912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68680" y="480060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868680" y="48006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1389888" y="45537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Divide out</a:t>
            </a:r>
            <a:endParaRPr lang="en-US" sz="1550" dirty="0"/>
          </a:p>
        </p:txBody>
      </p:sp>
      <p:sp>
        <p:nvSpPr>
          <p:cNvPr id="35" name="Text 33"/>
          <p:cNvSpPr txBox="1"/>
          <p:nvPr/>
        </p:nvSpPr>
        <p:spPr>
          <a:xfrm>
            <a:off x="4480560" y="455371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5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1389888" y="493776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numerator has degree at least that of the denominator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6217920" y="438912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446520" y="4800600"/>
            <a:ext cx="402336" cy="402336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446520" y="48006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6967728" y="45537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Separate the integrand</a:t>
            </a:r>
            <a:endParaRPr lang="en-US" sz="1550" dirty="0"/>
          </a:p>
        </p:txBody>
      </p:sp>
      <p:sp>
        <p:nvSpPr>
          <p:cNvPr id="41" name="Text 39"/>
          <p:cNvSpPr txBox="1"/>
          <p:nvPr/>
        </p:nvSpPr>
        <p:spPr>
          <a:xfrm>
            <a:off x="10058400" y="455371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6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6967728" y="493776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a sum into two integrals you can do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is a new theorem. They are all ways of rewriting what is already there.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1 — substitute to match a form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(2x − 3) / √(x² − 3x + 1) dx  from x = 3 to x = 5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783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002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Substitute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8424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 =  x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− 3x + 1,      du  =  (2x − 3) dx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" y="2862072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28620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67919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Convert the limits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06324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3 ⇒ u = 1            x = 5 ⇒ u = 11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31520" y="3941064"/>
            <a:ext cx="438912" cy="438912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3941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75818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it is Formula 2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14223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pPr indent="0" marL="0">
              <a:buNone/>
            </a:pPr>
            <a:r>
              <a:rPr lang="en-US" sz="18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−1/2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du  =  2√u ]</a:t>
            </a:r>
            <a:pPr indent="0" marL="0">
              <a:buNone/>
            </a:pPr>
            <a:r>
              <a:rPr lang="en-US" sz="1800" baseline="-4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731520" y="5020056"/>
            <a:ext cx="438912" cy="438912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50200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8371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5221224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2√11 − 2  ≈  4.63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85216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integrand looked unfamiliar; after one substitution it was the power rule.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2 — complete the square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dx / √(8x − x²)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54480"/>
            <a:ext cx="10332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8x − 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− (x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− 8x)  =  − (x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− 8x + 16) + 16  =  16 − (x − 4)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803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dx / √(16 − (x − 4)</a:t>
            </a:r>
            <a:pPr indent="0" marL="0">
              <a:buNone/>
            </a:pPr>
            <a:r>
              <a:rPr lang="en-US" sz="21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71323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it is Formula 18, with a = 4 and u = x − 4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88620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arcsin (u / a) + C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7132320" y="38862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straight from the table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89204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arcsin ( (x − 4) / 4 ) + C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48920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back to x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Whenever a quadratic sits under a square root and will not factor, complete the square first.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3 — use an identity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( cos x sin 2x + sin x cos 2x )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6002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 A cos B + cos A sin B  =  sin (A + B)      — the Sine Addition Formula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803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 cos x sin 2x + sin x cos 2x ) dx  =  ∫ sin (x + 2x) dx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229600" y="28803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integrand collapses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88620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∫ sin 3x dx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0" y="38862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= 3x, du = 3 dx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89204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− ⅓ cos 3x + C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48920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6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reaching for a technique, ask whether an identity makes the integrand simpler.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these first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needs a conjugate; the other needs long division.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9202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19202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19202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dx / (1 − sin x)        from  x = 0  to  x = π/4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9052560" y="19202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35204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35204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5204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(3x</a:t>
            </a:r>
            <a:pPr indent="0" marL="0">
              <a:buNone/>
            </a:pPr>
            <a:r>
              <a:rPr lang="en-US" sz="20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− 7x) / (3x + 2) dx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9052560" y="35204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is in Table 8.1 as it stands. Each becomes a table entry after one algebraic step.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4 — multiply by a conjugate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dx / (1 − sin x)  from 0 to π/4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164592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dx / (1 − sin x)  =  ∫ (1 + sin x) / ((1 − sin x)(1 + sin x)) dx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503920" y="16459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 above and below by 1 + sin x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724912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∫ (1 + sin x) / (1 − sin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x) dx  =  ∫ (1 + sin x) / cos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dx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503920" y="272491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1 − sin²x = cos²x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3803904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∫ ( sec</a:t>
            </a:r>
            <a:pPr indent="0" marL="0">
              <a:buNone/>
            </a:pPr>
            <a:r>
              <a:rPr lang="en-US" sz="16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6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+ sec x tan x ) dx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503920" y="3803904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Formulas 8 and 10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4882896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[ tan x + sec x ]</a:t>
            </a:r>
            <a:pPr indent="0" marL="0">
              <a:buNone/>
            </a:pPr>
            <a:r>
              <a:rPr lang="en-US" sz="1800" b="1" baseline="-4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buNone/>
            </a:pPr>
            <a:r>
              <a:rPr lang="en-US" sz="18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π/4</a:t>
            </a:r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(1 + √2) − (0 + 1)  =  √2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503920" y="4882896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evaluate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5486400"/>
            <a:ext cx="10881360" cy="548640"/>
          </a:xfrm>
          <a:prstGeom prst="roundRect">
            <a:avLst>
              <a:gd name="adj" fmla="val 13333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6012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manoeuvre as ∫ sec x dx in §5.5: multiply by a form of 1 chosen so the denominator simplifies.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5 — divide out first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(3x² − 7x) / (3x + 2)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60020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numerator has higher degree than the denominator — an improper fraction. Long division first.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803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(3x</a:t>
            </a:r>
            <a:pPr indent="0" marL="0">
              <a:buNone/>
            </a:pPr>
            <a:r>
              <a:rPr lang="en-US" sz="20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− 7x) / (3x + 2)  =  x − 3 + 6 / (3x + 2)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0" y="288036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 of the division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88620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 x − 3 + 6/(3x + 2) ) dx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0" y="38862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every term is a table entry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89204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/2 − 3x + 2 ln | 3x + 2 | + C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48920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Formulas 2, 1 and 3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does not always leave something integrable — §8.5 deals with the cases that do not.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6 — separate the integrand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(3x + 2) / √(1 − x²) dx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60020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(3x + 2) / √(1 − x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dx  =  ∫ 3x / √(1 − x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dx  +  ∫ 2 / √(1 − x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dx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346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integral:   u = 1 − 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 x dx = − ½ du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283464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 − 3 √(1 − x</a:t>
            </a:r>
            <a:pPr indent="0" marL="0">
              <a:buNone/>
            </a:pPr>
            <a:r>
              <a:rPr lang="en-US" sz="18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88620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 integral:   Formula 18 with a = 1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0" y="388620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 2 arcsin x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0080" y="493776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493776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(3x + 2) / √(1 − x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dx  =  − 3 √(1 − x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+ 2 arcsin x +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8064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constants appear along the way; they combine into the single C at the end.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7 — when the choice is not obvious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 ∫ dx / (1 + √x)³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78308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substitution that fails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19456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u = √x needs a factor of 1/√x in the integrand, and there is none. Nothing cancels.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600200"/>
            <a:ext cx="5257800" cy="1828800"/>
          </a:xfrm>
          <a:prstGeom prst="roundRect">
            <a:avLst>
              <a:gd name="adj" fmla="val 4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37960" y="178308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substitution that works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19456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 =  1 + √x,      x  =  (u − 1)</a:t>
            </a:r>
            <a:pPr indent="0" marL="0">
              <a:buNone/>
            </a:pP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    dx  =  2(u − 1) du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6576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2(u − 1) / u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du  =  2 ∫ ( u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) du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36576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expand, then Formula 2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8056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− 2/u  +  1/u</a:t>
            </a:r>
            <a:pPr indent="0" marL="0">
              <a:buNone/>
            </a:pPr>
            <a:r>
              <a:rPr lang="en-US" sz="18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C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0" y="44805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5303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1 / (1 + √x)</a:t>
            </a:r>
            <a:pPr indent="0" marL="0">
              <a:buNone/>
            </a:pPr>
            <a:r>
              <a:rPr lang="en-US" sz="18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8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−  2 / (1 + √x)  +  C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53035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back to x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8521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and error is a legitimate method here. If one substitution leads nowhere, try the other candidate.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45720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822960" y="1536192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463040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Table 8.1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 formulas, all met before. Formulas 16, 17, 21 and 22 wait for §7.3.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2340864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267712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 is in the rewriting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substitute, complete the square, use an identity, multiply by a conjugate, divide out, or separate.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22960" y="3145536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072384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Algebra comes first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most of these examples the first move is not calculus at all.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22960" y="3950208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950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3877056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form, then the constants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integral to a formula, then fix a and u.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681728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and error is allowed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substitution leads nowhere, abandon it and try another.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915400" y="1417320"/>
            <a:ext cx="2606040" cy="3840480"/>
          </a:xfrm>
          <a:prstGeom prst="roundRect">
            <a:avLst>
              <a:gd name="adj" fmla="val 2807"/>
            </a:avLst>
          </a:prstGeom>
          <a:solidFill>
            <a:srgbClr val="F3DF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8972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8A15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</a:t>
            </a:r>
            <a:endParaRPr lang="en-US" sz="2100" dirty="0"/>
          </a:p>
        </p:txBody>
      </p:sp>
      <p:sp>
        <p:nvSpPr>
          <p:cNvPr id="21" name="Text 19"/>
          <p:cNvSpPr txBox="1"/>
          <p:nvPr/>
        </p:nvSpPr>
        <p:spPr>
          <a:xfrm>
            <a:off x="9189720" y="219456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8.1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 and algebra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reach Table 8.1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150" i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one, write down which formula you are aiming at before you start.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lecture:  §7.3 — Hyperbolic Functions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8.1 Using Basic Integration Formulas</dc:title>
  <dc:subject>PptxGenJS Presentation</dc:subject>
  <dc:creator>Math 111 - King Saud University</dc:creator>
  <cp:lastModifiedBy>Math 111 - King Saud University</cp:lastModifiedBy>
  <cp:revision>1</cp:revision>
  <dcterms:created xsi:type="dcterms:W3CDTF">2026-09-16T03:57:16Z</dcterms:created>
  <dcterms:modified xsi:type="dcterms:W3CDTF">2026-09-16T03:57:16Z</dcterms:modified>
</cp:coreProperties>
</file>