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63" r:id="rId4"/>
    <p:sldId id="264" r:id="rId5"/>
    <p:sldId id="265" r:id="rId6"/>
    <p:sldId id="269" r:id="rId7"/>
    <p:sldId id="272" r:id="rId8"/>
    <p:sldId id="268" r:id="rId9"/>
    <p:sldId id="271" r:id="rId10"/>
    <p:sldId id="273" r:id="rId11"/>
    <p:sldId id="267" r:id="rId12"/>
    <p:sldId id="258" r:id="rId13"/>
    <p:sldId id="259"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79" d="100"/>
          <a:sy n="79" d="100"/>
        </p:scale>
        <p:origin x="152"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ar-SA"/>
              <a:t>انقر لتحرير نمط عنوان الشكل الرئيسي</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a:t>انقر لتحرير نمط العنوان الفرعي للشكل الرئيسي</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3/25/2018</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صورة بانورامية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ar-SA"/>
              <a:t>انقر لتحرير نمط عنوان الشكل الرئيسي</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a:t>انقر فوق الأيقونة لإضافة صورة</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حرر أنماط نص الشكل الرئيسي</a:t>
            </a:r>
          </a:p>
        </p:txBody>
      </p:sp>
      <p:sp>
        <p:nvSpPr>
          <p:cNvPr id="5" name="Date Placeholder 4"/>
          <p:cNvSpPr>
            <a:spLocks noGrp="1"/>
          </p:cNvSpPr>
          <p:nvPr>
            <p:ph type="dt" sz="half" idx="10"/>
          </p:nvPr>
        </p:nvSpPr>
        <p:spPr/>
        <p:txBody>
          <a:bodyPr/>
          <a:lstStyle/>
          <a:p>
            <a:fld id="{B61BEF0D-F0BB-DE4B-95CE-6DB70DBA9567}" type="datetimeFigureOut">
              <a:rPr lang="en-US" dirty="0"/>
              <a:pPr/>
              <a:t>3/25/2018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العنوان والتسمية ال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حرر أنماط نص الشكل الرئيسي</a:t>
            </a:r>
          </a:p>
        </p:txBody>
      </p:sp>
      <p:sp>
        <p:nvSpPr>
          <p:cNvPr id="4" name="Date Placeholder 3"/>
          <p:cNvSpPr>
            <a:spLocks noGrp="1"/>
          </p:cNvSpPr>
          <p:nvPr>
            <p:ph type="dt" sz="half" idx="10"/>
          </p:nvPr>
        </p:nvSpPr>
        <p:spPr/>
        <p:txBody>
          <a:bodyPr/>
          <a:lstStyle/>
          <a:p>
            <a:fld id="{B61BEF0D-F0BB-DE4B-95CE-6DB70DBA9567}" type="datetimeFigureOut">
              <a:rPr lang="en-US" dirty="0"/>
              <a:pPr/>
              <a:t>3/25/2018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اقتباس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ar-SA"/>
              <a:t>انقر لتحرير نمط عنوان الشكل الرئيسي</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ar-SA"/>
              <a:t>حرر أنماط نص الشكل الرئيسي</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حرر أنماط نص الشكل الرئيسي</a:t>
            </a:r>
          </a:p>
        </p:txBody>
      </p:sp>
      <p:sp>
        <p:nvSpPr>
          <p:cNvPr id="4" name="Date Placeholder 3"/>
          <p:cNvSpPr>
            <a:spLocks noGrp="1"/>
          </p:cNvSpPr>
          <p:nvPr>
            <p:ph type="dt" sz="half" idx="10"/>
          </p:nvPr>
        </p:nvSpPr>
        <p:spPr/>
        <p:txBody>
          <a:bodyPr/>
          <a:lstStyle/>
          <a:p>
            <a:fld id="{B61BEF0D-F0BB-DE4B-95CE-6DB70DBA9567}" type="datetimeFigureOut">
              <a:rPr lang="en-US" dirty="0"/>
              <a:pPr/>
              <a:t>3/25/2018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بطاقة اسم">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حرر أنماط نص الشكل الرئيسي</a:t>
            </a:r>
          </a:p>
        </p:txBody>
      </p:sp>
      <p:sp>
        <p:nvSpPr>
          <p:cNvPr id="4" name="Date Placeholder 3"/>
          <p:cNvSpPr>
            <a:spLocks noGrp="1"/>
          </p:cNvSpPr>
          <p:nvPr>
            <p:ph type="dt" sz="half" idx="10"/>
          </p:nvPr>
        </p:nvSpPr>
        <p:spPr/>
        <p:txBody>
          <a:bodyPr/>
          <a:lstStyle/>
          <a:p>
            <a:fld id="{B61BEF0D-F0BB-DE4B-95CE-6DB70DBA9567}" type="datetimeFigureOut">
              <a:rPr lang="en-US" dirty="0"/>
              <a:pPr/>
              <a:t>3/25/2018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بطاقة اسم ذات اقتباس">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ar-SA"/>
              <a:t>انقر لتحرير نمط عنوان الشكل الرئيسي</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حرر أنماط نص الشكل الرئيسي</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حرر أنماط نص الشكل الرئيسي</a:t>
            </a:r>
          </a:p>
        </p:txBody>
      </p:sp>
      <p:sp>
        <p:nvSpPr>
          <p:cNvPr id="4" name="Date Placeholder 3"/>
          <p:cNvSpPr>
            <a:spLocks noGrp="1"/>
          </p:cNvSpPr>
          <p:nvPr>
            <p:ph type="dt" sz="half" idx="10"/>
          </p:nvPr>
        </p:nvSpPr>
        <p:spPr/>
        <p:txBody>
          <a:bodyPr/>
          <a:lstStyle/>
          <a:p>
            <a:fld id="{B61BEF0D-F0BB-DE4B-95CE-6DB70DBA9567}" type="datetimeFigureOut">
              <a:rPr lang="en-US" dirty="0"/>
              <a:pPr/>
              <a:t>3/25/2018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صواب أو خطأ">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ar-SA"/>
              <a:t>انقر لتحرير نمط عنوان الشكل الرئيسي</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حرر أنماط نص الشكل الرئيسي</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حرر أنماط نص الشكل الرئيسي</a:t>
            </a:r>
          </a:p>
        </p:txBody>
      </p:sp>
      <p:sp>
        <p:nvSpPr>
          <p:cNvPr id="4" name="Date Placeholder 3"/>
          <p:cNvSpPr>
            <a:spLocks noGrp="1"/>
          </p:cNvSpPr>
          <p:nvPr>
            <p:ph type="dt" sz="half" idx="10"/>
          </p:nvPr>
        </p:nvSpPr>
        <p:spPr/>
        <p:txBody>
          <a:bodyPr/>
          <a:lstStyle/>
          <a:p>
            <a:fld id="{B61BEF0D-F0BB-DE4B-95CE-6DB70DBA9567}" type="datetimeFigureOut">
              <a:rPr lang="en-US" dirty="0"/>
              <a:pPr/>
              <a:t>3/25/2018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ar-SA"/>
              <a:t>انقر لتحرير نمط عنوان الشكل الرئيسي</a:t>
            </a:r>
            <a:endParaRPr lang="en-US" dirty="0"/>
          </a:p>
        </p:txBody>
      </p:sp>
      <p:sp>
        <p:nvSpPr>
          <p:cNvPr id="3" name="Vertical Text Placeholder 2"/>
          <p:cNvSpPr>
            <a:spLocks noGrp="1"/>
          </p:cNvSpPr>
          <p:nvPr>
            <p:ph type="body" orient="vert" idx="1"/>
          </p:nvPr>
        </p:nvSpPr>
        <p:spPr/>
        <p:txBody>
          <a:bodyPr vert="eaVert" anchor="t"/>
          <a:lstStyle/>
          <a:p>
            <a:pPr lvl="0"/>
            <a:r>
              <a:rPr lang="ar-SA"/>
              <a:t>حرر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3/25/2018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ar-SA"/>
              <a:t>انقر لتحرير نمط عنوان الشكل الرئيسي</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ar-SA"/>
              <a:t>حرر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3/25/2018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Content Placeholder 2"/>
          <p:cNvSpPr>
            <a:spLocks noGrp="1"/>
          </p:cNvSpPr>
          <p:nvPr>
            <p:ph idx="1"/>
          </p:nvPr>
        </p:nvSpPr>
        <p:spPr/>
        <p:txBody>
          <a:bodyPr/>
          <a:lstStyle/>
          <a:p>
            <a:pPr lvl="0"/>
            <a:r>
              <a:rPr lang="ar-SA"/>
              <a:t>حرر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3/25/2018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حرر أنماط نص الشكل الرئيسي</a:t>
            </a:r>
          </a:p>
        </p:txBody>
      </p:sp>
      <p:sp>
        <p:nvSpPr>
          <p:cNvPr id="4" name="Date Placeholder 3"/>
          <p:cNvSpPr>
            <a:spLocks noGrp="1"/>
          </p:cNvSpPr>
          <p:nvPr>
            <p:ph type="dt" sz="half" idx="10"/>
          </p:nvPr>
        </p:nvSpPr>
        <p:spPr/>
        <p:txBody>
          <a:bodyPr/>
          <a:lstStyle/>
          <a:p>
            <a:fld id="{B61BEF0D-F0BB-DE4B-95CE-6DB70DBA9567}" type="datetimeFigureOut">
              <a:rPr lang="en-US" dirty="0"/>
              <a:pPr/>
              <a:t>3/25/2018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ان">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ar-SA"/>
              <a:t>حرر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ar-SA"/>
              <a:t>حرر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3/25/2018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حرر أنماط نص الشكل الرئيسي</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ar-SA"/>
              <a:t>حرر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حرر أنماط نص الشكل الرئيسي</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ar-SA"/>
              <a:t>حرر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3/25/2018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3/25/2018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3/25/2018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ar-SA"/>
              <a:t>انقر لتحرير نمط عنوان الشكل الرئيسي</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ar-SA"/>
              <a:t>حرر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حرر أنماط نص الشكل الرئيسي</a:t>
            </a:r>
          </a:p>
        </p:txBody>
      </p:sp>
      <p:sp>
        <p:nvSpPr>
          <p:cNvPr id="5" name="Date Placeholder 4"/>
          <p:cNvSpPr>
            <a:spLocks noGrp="1"/>
          </p:cNvSpPr>
          <p:nvPr>
            <p:ph type="dt" sz="half" idx="10"/>
          </p:nvPr>
        </p:nvSpPr>
        <p:spPr/>
        <p:txBody>
          <a:bodyPr/>
          <a:lstStyle/>
          <a:p>
            <a:fld id="{B61BEF0D-F0BB-DE4B-95CE-6DB70DBA9567}" type="datetimeFigureOut">
              <a:rPr lang="en-US" dirty="0"/>
              <a:pPr/>
              <a:t>3/25/2018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ar-SA"/>
              <a:t>انقر لتحرير نمط عنوان الشكل الرئيسي</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a:t>انقر فوق الأيقونة لإضافة صورة</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حرر أنماط نص الشكل الرئيسي</a:t>
            </a:r>
          </a:p>
        </p:txBody>
      </p:sp>
      <p:sp>
        <p:nvSpPr>
          <p:cNvPr id="5" name="Date Placeholder 4"/>
          <p:cNvSpPr>
            <a:spLocks noGrp="1"/>
          </p:cNvSpPr>
          <p:nvPr>
            <p:ph type="dt" sz="half" idx="10"/>
          </p:nvPr>
        </p:nvSpPr>
        <p:spPr/>
        <p:txBody>
          <a:bodyPr/>
          <a:lstStyle/>
          <a:p>
            <a:fld id="{B61BEF0D-F0BB-DE4B-95CE-6DB70DBA9567}" type="datetimeFigureOut">
              <a:rPr lang="en-US" dirty="0"/>
              <a:pPr/>
              <a:t>3/25/2018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ar-SA"/>
              <a:t>حرر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3/25/2018</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1"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285750" indent="-285750" algn="r" defTabSz="457200" rtl="1"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r" defTabSz="457200" rtl="1"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r" defTabSz="457200" rtl="1"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r" defTabSz="457200" rtl="1"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0558907D-E37F-415A-8404-C97862E74B2A}"/>
              </a:ext>
            </a:extLst>
          </p:cNvPr>
          <p:cNvSpPr>
            <a:spLocks noGrp="1"/>
          </p:cNvSpPr>
          <p:nvPr>
            <p:ph type="ctrTitle"/>
          </p:nvPr>
        </p:nvSpPr>
        <p:spPr/>
        <p:txBody>
          <a:bodyPr/>
          <a:lstStyle/>
          <a:p>
            <a:r>
              <a:rPr lang="en-US" sz="3600" b="1" dirty="0">
                <a:cs typeface="Akhbar MT" pitchFamily="2" charset="-78"/>
              </a:rPr>
              <a:t>340mic</a:t>
            </a:r>
            <a:br>
              <a:rPr lang="en-US" sz="3600" b="1" dirty="0">
                <a:cs typeface="Akhbar MT" pitchFamily="2" charset="-78"/>
              </a:rPr>
            </a:br>
            <a:r>
              <a:rPr lang="ar-SA" sz="3600" b="1" dirty="0">
                <a:cs typeface="Akhbar MT" pitchFamily="2" charset="-78"/>
              </a:rPr>
              <a:t>بيئة الاحياء الدقيقة و التلوث</a:t>
            </a:r>
          </a:p>
        </p:txBody>
      </p:sp>
      <p:sp>
        <p:nvSpPr>
          <p:cNvPr id="3" name="عنوان فرعي 2">
            <a:extLst>
              <a:ext uri="{FF2B5EF4-FFF2-40B4-BE49-F238E27FC236}">
                <a16:creationId xmlns:a16="http://schemas.microsoft.com/office/drawing/2014/main" id="{4FA7F73E-0BCF-466E-8577-F9EAB7301AA8}"/>
              </a:ext>
            </a:extLst>
          </p:cNvPr>
          <p:cNvSpPr>
            <a:spLocks noGrp="1"/>
          </p:cNvSpPr>
          <p:nvPr>
            <p:ph type="subTitle" idx="1"/>
          </p:nvPr>
        </p:nvSpPr>
        <p:spPr>
          <a:xfrm>
            <a:off x="2683933" y="3386664"/>
            <a:ext cx="6815669" cy="1320802"/>
          </a:xfrm>
        </p:spPr>
        <p:txBody>
          <a:bodyPr/>
          <a:lstStyle/>
          <a:p>
            <a:endParaRPr lang="ar-SA" dirty="0"/>
          </a:p>
          <a:p>
            <a:r>
              <a:rPr lang="ar-SA" sz="4400" b="1" dirty="0">
                <a:solidFill>
                  <a:schemeClr val="accent4"/>
                </a:solidFill>
                <a:cs typeface="Akhbar MT" pitchFamily="2" charset="-78"/>
              </a:rPr>
              <a:t>التلوث الميكروبي البيئي </a:t>
            </a:r>
          </a:p>
        </p:txBody>
      </p:sp>
    </p:spTree>
    <p:extLst>
      <p:ext uri="{BB962C8B-B14F-4D97-AF65-F5344CB8AC3E}">
        <p14:creationId xmlns:p14="http://schemas.microsoft.com/office/powerpoint/2010/main" val="40147755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4498AF1E-4A12-4E43-B237-C88D0B242CF8}"/>
              </a:ext>
            </a:extLst>
          </p:cNvPr>
          <p:cNvSpPr>
            <a:spLocks noGrp="1"/>
          </p:cNvSpPr>
          <p:nvPr>
            <p:ph type="title"/>
          </p:nvPr>
        </p:nvSpPr>
        <p:spPr>
          <a:xfrm>
            <a:off x="1295401" y="1111605"/>
            <a:ext cx="9601196" cy="1303867"/>
          </a:xfrm>
        </p:spPr>
        <p:txBody>
          <a:bodyPr>
            <a:normAutofit/>
          </a:bodyPr>
          <a:lstStyle/>
          <a:p>
            <a:r>
              <a:rPr lang="ar-SA" sz="3600" b="1" dirty="0">
                <a:solidFill>
                  <a:schemeClr val="accent4"/>
                </a:solidFill>
              </a:rPr>
              <a:t>الأحياء الدقيقة في الالبان</a:t>
            </a:r>
            <a:r>
              <a:rPr lang="en-US" sz="3600" b="1" dirty="0">
                <a:solidFill>
                  <a:schemeClr val="accent4"/>
                </a:solidFill>
              </a:rPr>
              <a:t>Dairy Microbiology </a:t>
            </a:r>
            <a:r>
              <a:rPr lang="ar-SA" sz="3600" b="1" dirty="0">
                <a:solidFill>
                  <a:schemeClr val="accent4"/>
                </a:solidFill>
              </a:rPr>
              <a:t> </a:t>
            </a:r>
          </a:p>
        </p:txBody>
      </p:sp>
      <p:sp>
        <p:nvSpPr>
          <p:cNvPr id="3" name="عنصر نائب للمحتوى 2">
            <a:extLst>
              <a:ext uri="{FF2B5EF4-FFF2-40B4-BE49-F238E27FC236}">
                <a16:creationId xmlns:a16="http://schemas.microsoft.com/office/drawing/2014/main" id="{482DCEBF-7441-4E15-8C93-05619DEEA761}"/>
              </a:ext>
            </a:extLst>
          </p:cNvPr>
          <p:cNvSpPr>
            <a:spLocks noGrp="1"/>
          </p:cNvSpPr>
          <p:nvPr>
            <p:ph idx="1"/>
          </p:nvPr>
        </p:nvSpPr>
        <p:spPr>
          <a:xfrm>
            <a:off x="655456" y="2427459"/>
            <a:ext cx="10704412" cy="3318936"/>
          </a:xfrm>
        </p:spPr>
        <p:txBody>
          <a:bodyPr>
            <a:noAutofit/>
          </a:bodyPr>
          <a:lstStyle/>
          <a:p>
            <a:r>
              <a:rPr lang="ar-SA" dirty="0"/>
              <a:t>يعتبر الحليب من أكثر المواد الغذائية تعقيدا في تركيبة الكيميائي.</a:t>
            </a:r>
          </a:p>
          <a:p>
            <a:r>
              <a:rPr lang="ar-SA" dirty="0"/>
              <a:t>يتكون الحليب بالغدد الثدية بضرع الحيوان و الحليب بيئة جيدة و ملائمة لنمو الكثير من أنواع الاحياء الدقيقة.</a:t>
            </a:r>
          </a:p>
          <a:p>
            <a:r>
              <a:rPr lang="ar-SA" dirty="0"/>
              <a:t>مثل البكتريا و الخمائر و فطريات العفن مجرد وصولها الى الحليب تنشط و تتكاثر بسرعة عند توفر درجة الحرارة الملائمة لها نظرا </a:t>
            </a:r>
            <a:r>
              <a:rPr lang="ar-SA" dirty="0" err="1"/>
              <a:t>لانه</a:t>
            </a:r>
            <a:r>
              <a:rPr lang="ar-SA" dirty="0"/>
              <a:t> يحتوي على جميع المواد الغذائية و الضرورية لنموها مثل :</a:t>
            </a:r>
          </a:p>
          <a:p>
            <a:pPr>
              <a:buFontTx/>
              <a:buChar char="-"/>
            </a:pPr>
            <a:r>
              <a:rPr lang="ar-SA" dirty="0"/>
              <a:t>السكر القابل للتخمر (5% سكر اللاكتوز)- البروتين 3% (</a:t>
            </a:r>
            <a:r>
              <a:rPr lang="ar-SA" dirty="0" err="1"/>
              <a:t>الكازين</a:t>
            </a:r>
            <a:r>
              <a:rPr lang="ar-SA" dirty="0"/>
              <a:t> و الالبومين), الدهون 3%, و الكثير من الاملاح المعدنية و الفيتامينات (</a:t>
            </a:r>
            <a:r>
              <a:rPr lang="en-US" dirty="0"/>
              <a:t>A,D,E,K,B.C</a:t>
            </a:r>
            <a:r>
              <a:rPr lang="ar-SA" dirty="0"/>
              <a:t> ), و الانزيمات (</a:t>
            </a:r>
            <a:r>
              <a:rPr lang="ar-SA" dirty="0" err="1"/>
              <a:t>الكتاليز</a:t>
            </a:r>
            <a:r>
              <a:rPr lang="ar-SA" dirty="0"/>
              <a:t>, و </a:t>
            </a:r>
            <a:r>
              <a:rPr lang="ar-SA" dirty="0" err="1"/>
              <a:t>الليبيز</a:t>
            </a:r>
            <a:r>
              <a:rPr lang="ar-SA" dirty="0"/>
              <a:t>, و </a:t>
            </a:r>
            <a:r>
              <a:rPr lang="ar-SA" dirty="0" err="1"/>
              <a:t>الفوسفاتيز</a:t>
            </a:r>
            <a:r>
              <a:rPr lang="ar-SA" dirty="0"/>
              <a:t>), بالإضافة الى كميات وافرة من الماء اللازم للنمو و التكاثر .</a:t>
            </a:r>
          </a:p>
          <a:p>
            <a:pPr>
              <a:buFontTx/>
              <a:buChar char="-"/>
            </a:pPr>
            <a:r>
              <a:rPr lang="ar-SA" dirty="0"/>
              <a:t>اللبن متعادل التأثير ذ رقم هيدروجيني </a:t>
            </a:r>
            <a:r>
              <a:rPr lang="en-US" dirty="0"/>
              <a:t>PH=6.8</a:t>
            </a:r>
            <a:r>
              <a:rPr lang="ar-SA" dirty="0"/>
              <a:t> </a:t>
            </a:r>
            <a:r>
              <a:rPr lang="ar-SA" sz="2000" dirty="0"/>
              <a:t>.</a:t>
            </a:r>
          </a:p>
          <a:p>
            <a:pPr>
              <a:buFontTx/>
              <a:buChar char="-"/>
            </a:pPr>
            <a:endParaRPr lang="ar-SA" sz="2000" dirty="0"/>
          </a:p>
        </p:txBody>
      </p:sp>
    </p:spTree>
    <p:extLst>
      <p:ext uri="{BB962C8B-B14F-4D97-AF65-F5344CB8AC3E}">
        <p14:creationId xmlns:p14="http://schemas.microsoft.com/office/powerpoint/2010/main" val="26289700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08397EA9-73A3-4124-9B74-41EB60BB7F86}"/>
              </a:ext>
            </a:extLst>
          </p:cNvPr>
          <p:cNvSpPr>
            <a:spLocks noGrp="1"/>
          </p:cNvSpPr>
          <p:nvPr>
            <p:ph type="title"/>
          </p:nvPr>
        </p:nvSpPr>
        <p:spPr>
          <a:xfrm>
            <a:off x="1295401" y="1127789"/>
            <a:ext cx="9601196" cy="1303867"/>
          </a:xfrm>
        </p:spPr>
        <p:txBody>
          <a:bodyPr>
            <a:normAutofit/>
          </a:bodyPr>
          <a:lstStyle/>
          <a:p>
            <a:r>
              <a:rPr lang="ar-SA" sz="3600" b="1" dirty="0">
                <a:solidFill>
                  <a:schemeClr val="accent4"/>
                </a:solidFill>
              </a:rPr>
              <a:t>مصادر تلوث الحليب </a:t>
            </a:r>
            <a:r>
              <a:rPr lang="en-US" sz="3600" b="1" dirty="0">
                <a:solidFill>
                  <a:schemeClr val="accent4"/>
                </a:solidFill>
              </a:rPr>
              <a:t>Sources of milk contamination</a:t>
            </a:r>
            <a:endParaRPr lang="ar-SA" sz="3600" b="1" dirty="0">
              <a:solidFill>
                <a:schemeClr val="accent4"/>
              </a:solidFill>
            </a:endParaRPr>
          </a:p>
        </p:txBody>
      </p:sp>
      <p:sp>
        <p:nvSpPr>
          <p:cNvPr id="3" name="عنصر نائب للمحتوى 2">
            <a:extLst>
              <a:ext uri="{FF2B5EF4-FFF2-40B4-BE49-F238E27FC236}">
                <a16:creationId xmlns:a16="http://schemas.microsoft.com/office/drawing/2014/main" id="{3A23D8A0-E050-4526-AB66-45452A7F4F86}"/>
              </a:ext>
            </a:extLst>
          </p:cNvPr>
          <p:cNvSpPr>
            <a:spLocks noGrp="1"/>
          </p:cNvSpPr>
          <p:nvPr>
            <p:ph idx="1"/>
          </p:nvPr>
        </p:nvSpPr>
        <p:spPr/>
        <p:txBody>
          <a:bodyPr/>
          <a:lstStyle/>
          <a:p>
            <a:r>
              <a:rPr lang="ar-SA" dirty="0"/>
              <a:t>أواني و اجهز الحليب </a:t>
            </a:r>
            <a:r>
              <a:rPr lang="en-US" dirty="0"/>
              <a:t>The equipment</a:t>
            </a:r>
            <a:r>
              <a:rPr lang="ar-SA" dirty="0"/>
              <a:t> .</a:t>
            </a:r>
          </a:p>
          <a:p>
            <a:r>
              <a:rPr lang="ar-SA" dirty="0"/>
              <a:t>ماشية الحليب (الحيوان الحلوب) </a:t>
            </a:r>
            <a:r>
              <a:rPr lang="en-US" dirty="0"/>
              <a:t>Milk animal</a:t>
            </a:r>
            <a:r>
              <a:rPr lang="ar-SA" dirty="0"/>
              <a:t>: و يتضمن تلوث الضرع و الجلد.</a:t>
            </a:r>
          </a:p>
          <a:p>
            <a:r>
              <a:rPr lang="ar-SA" dirty="0"/>
              <a:t>الحلاب</a:t>
            </a:r>
          </a:p>
          <a:p>
            <a:r>
              <a:rPr lang="ar-SA" dirty="0"/>
              <a:t>حظائر الحليب </a:t>
            </a:r>
          </a:p>
          <a:p>
            <a:r>
              <a:rPr lang="ar-SA" dirty="0"/>
              <a:t>الهواء</a:t>
            </a:r>
          </a:p>
          <a:p>
            <a:r>
              <a:rPr lang="ar-SA" dirty="0"/>
              <a:t>الحشرات</a:t>
            </a:r>
          </a:p>
          <a:p>
            <a:endParaRPr lang="ar-SA" dirty="0"/>
          </a:p>
        </p:txBody>
      </p:sp>
    </p:spTree>
    <p:extLst>
      <p:ext uri="{BB962C8B-B14F-4D97-AF65-F5344CB8AC3E}">
        <p14:creationId xmlns:p14="http://schemas.microsoft.com/office/powerpoint/2010/main" val="41063886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8E7DD382-E5FF-4892-9DA2-7ABC8536C1EB}"/>
              </a:ext>
            </a:extLst>
          </p:cNvPr>
          <p:cNvSpPr>
            <a:spLocks noGrp="1"/>
          </p:cNvSpPr>
          <p:nvPr>
            <p:ph type="title"/>
          </p:nvPr>
        </p:nvSpPr>
        <p:spPr>
          <a:xfrm>
            <a:off x="1295401" y="1107256"/>
            <a:ext cx="9601196" cy="1303867"/>
          </a:xfrm>
        </p:spPr>
        <p:txBody>
          <a:bodyPr>
            <a:normAutofit/>
          </a:bodyPr>
          <a:lstStyle/>
          <a:p>
            <a:r>
              <a:rPr lang="ar-SA" sz="3600" b="1" dirty="0">
                <a:solidFill>
                  <a:schemeClr val="accent4"/>
                </a:solidFill>
              </a:rPr>
              <a:t>فحص عينة من ماء بركة </a:t>
            </a:r>
          </a:p>
        </p:txBody>
      </p:sp>
      <p:sp>
        <p:nvSpPr>
          <p:cNvPr id="3" name="عنصر نائب للمحتوى 2">
            <a:extLst>
              <a:ext uri="{FF2B5EF4-FFF2-40B4-BE49-F238E27FC236}">
                <a16:creationId xmlns:a16="http://schemas.microsoft.com/office/drawing/2014/main" id="{73643AC0-A597-46E8-A7E6-4B71C0208B95}"/>
              </a:ext>
            </a:extLst>
          </p:cNvPr>
          <p:cNvSpPr>
            <a:spLocks noGrp="1"/>
          </p:cNvSpPr>
          <p:nvPr>
            <p:ph idx="1"/>
          </p:nvPr>
        </p:nvSpPr>
        <p:spPr>
          <a:xfrm>
            <a:off x="906308" y="2556931"/>
            <a:ext cx="9990289" cy="3617291"/>
          </a:xfrm>
        </p:spPr>
        <p:txBody>
          <a:bodyPr>
            <a:normAutofit fontScale="85000" lnSpcReduction="20000"/>
          </a:bodyPr>
          <a:lstStyle/>
          <a:p>
            <a:pPr marL="0" indent="0">
              <a:buNone/>
            </a:pPr>
            <a:r>
              <a:rPr lang="ar-SA" b="1" dirty="0">
                <a:solidFill>
                  <a:schemeClr val="accent4"/>
                </a:solidFill>
              </a:rPr>
              <a:t>- التجربة :</a:t>
            </a:r>
          </a:p>
          <a:p>
            <a:pPr>
              <a:buFontTx/>
              <a:buChar char="-"/>
            </a:pPr>
            <a:r>
              <a:rPr lang="ar-SA" dirty="0">
                <a:solidFill>
                  <a:schemeClr val="tx1"/>
                </a:solidFill>
              </a:rPr>
              <a:t>نأخذ عينة من ماء و لتكن من ( بركة – مستنقع – بحر – مسبح ....)</a:t>
            </a:r>
          </a:p>
          <a:p>
            <a:pPr>
              <a:buFontTx/>
              <a:buChar char="-"/>
            </a:pPr>
            <a:r>
              <a:rPr lang="ar-SA" dirty="0">
                <a:solidFill>
                  <a:schemeClr val="tx1"/>
                </a:solidFill>
              </a:rPr>
              <a:t>نأخذ قطرة من الماء ونفحصها تحت المجهر ونلاحظ الكائنات الحيه الموجودة فيه . </a:t>
            </a:r>
          </a:p>
          <a:p>
            <a:pPr>
              <a:buFontTx/>
              <a:buChar char="-"/>
            </a:pPr>
            <a:r>
              <a:rPr lang="ar-SA" dirty="0">
                <a:solidFill>
                  <a:schemeClr val="tx1"/>
                </a:solidFill>
              </a:rPr>
              <a:t>يتم تلقح اطباق من بيئة  </a:t>
            </a:r>
            <a:r>
              <a:rPr lang="en-US" dirty="0">
                <a:solidFill>
                  <a:schemeClr val="tx1"/>
                </a:solidFill>
              </a:rPr>
              <a:t>N.A</a:t>
            </a:r>
            <a:r>
              <a:rPr lang="ar-SA" dirty="0">
                <a:solidFill>
                  <a:schemeClr val="tx1"/>
                </a:solidFill>
              </a:rPr>
              <a:t> و بيئة </a:t>
            </a:r>
            <a:r>
              <a:rPr lang="en-US" dirty="0">
                <a:solidFill>
                  <a:schemeClr val="tx1"/>
                </a:solidFill>
              </a:rPr>
              <a:t>PDA</a:t>
            </a:r>
            <a:r>
              <a:rPr lang="ar-SA" dirty="0">
                <a:solidFill>
                  <a:schemeClr val="tx1"/>
                </a:solidFill>
              </a:rPr>
              <a:t> من العينة.</a:t>
            </a:r>
          </a:p>
          <a:p>
            <a:pPr marL="0" indent="0">
              <a:buNone/>
            </a:pPr>
            <a:endParaRPr lang="ar-SA" dirty="0">
              <a:solidFill>
                <a:srgbClr val="FF0000"/>
              </a:solidFill>
            </a:endParaRPr>
          </a:p>
          <a:p>
            <a:pPr marL="0" indent="0">
              <a:buNone/>
            </a:pPr>
            <a:r>
              <a:rPr lang="ar-SA" b="1" dirty="0">
                <a:solidFill>
                  <a:schemeClr val="accent4"/>
                </a:solidFill>
              </a:rPr>
              <a:t>- الشروط التي يجب مراعاتها عند جمع العينة :</a:t>
            </a:r>
          </a:p>
          <a:p>
            <a:pPr marL="0" indent="0">
              <a:buNone/>
            </a:pPr>
            <a:r>
              <a:rPr lang="ar-SA" dirty="0">
                <a:solidFill>
                  <a:schemeClr val="tx1"/>
                </a:solidFill>
              </a:rPr>
              <a:t> - ترك العينة بعد جمعها في وعاء يسمح فيه بتبادل الغازات. </a:t>
            </a:r>
          </a:p>
          <a:p>
            <a:pPr marL="0" indent="0">
              <a:buNone/>
            </a:pPr>
            <a:r>
              <a:rPr lang="ar-SA" dirty="0">
                <a:solidFill>
                  <a:schemeClr val="tx1"/>
                </a:solidFill>
              </a:rPr>
              <a:t>- تسجيل مكان الجمع و </a:t>
            </a:r>
            <a:r>
              <a:rPr lang="ar-SA" dirty="0" err="1">
                <a:solidFill>
                  <a:schemeClr val="tx1"/>
                </a:solidFill>
              </a:rPr>
              <a:t>تاريخة</a:t>
            </a:r>
            <a:r>
              <a:rPr lang="ar-SA" dirty="0">
                <a:solidFill>
                  <a:schemeClr val="tx1"/>
                </a:solidFill>
              </a:rPr>
              <a:t>. </a:t>
            </a:r>
          </a:p>
          <a:p>
            <a:pPr marL="0" indent="0">
              <a:buNone/>
            </a:pPr>
            <a:r>
              <a:rPr lang="ar-SA" dirty="0">
                <a:solidFill>
                  <a:schemeClr val="tx1"/>
                </a:solidFill>
              </a:rPr>
              <a:t>- تسجيل الملاحظات بعد فحص العينة.. </a:t>
            </a:r>
          </a:p>
          <a:p>
            <a:pPr marL="0" indent="0">
              <a:buNone/>
            </a:pPr>
            <a:endParaRPr lang="ar-SA" dirty="0"/>
          </a:p>
        </p:txBody>
      </p:sp>
    </p:spTree>
    <p:extLst>
      <p:ext uri="{BB962C8B-B14F-4D97-AF65-F5344CB8AC3E}">
        <p14:creationId xmlns:p14="http://schemas.microsoft.com/office/powerpoint/2010/main" val="21846211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4FED1198-56D3-4E43-BDA1-8F2A06B01592}"/>
              </a:ext>
            </a:extLst>
          </p:cNvPr>
          <p:cNvSpPr>
            <a:spLocks noGrp="1"/>
          </p:cNvSpPr>
          <p:nvPr>
            <p:ph type="title"/>
          </p:nvPr>
        </p:nvSpPr>
        <p:spPr>
          <a:xfrm>
            <a:off x="1295401" y="1111605"/>
            <a:ext cx="9601196" cy="1303867"/>
          </a:xfrm>
        </p:spPr>
        <p:txBody>
          <a:bodyPr>
            <a:normAutofit/>
          </a:bodyPr>
          <a:lstStyle/>
          <a:p>
            <a:r>
              <a:rPr lang="ar-SA" sz="3600" b="1" dirty="0">
                <a:solidFill>
                  <a:schemeClr val="accent4"/>
                </a:solidFill>
                <a:cs typeface="+mn-cs"/>
              </a:rPr>
              <a:t>النتائج المتوقع الحصول عليها بعد الفحص: </a:t>
            </a:r>
          </a:p>
        </p:txBody>
      </p:sp>
      <p:sp>
        <p:nvSpPr>
          <p:cNvPr id="3" name="عنصر نائب للمحتوى 2">
            <a:extLst>
              <a:ext uri="{FF2B5EF4-FFF2-40B4-BE49-F238E27FC236}">
                <a16:creationId xmlns:a16="http://schemas.microsoft.com/office/drawing/2014/main" id="{01A295F3-2CF1-4EED-8D32-E5A5EE77F272}"/>
              </a:ext>
            </a:extLst>
          </p:cNvPr>
          <p:cNvSpPr>
            <a:spLocks noGrp="1"/>
          </p:cNvSpPr>
          <p:nvPr>
            <p:ph idx="1"/>
          </p:nvPr>
        </p:nvSpPr>
        <p:spPr/>
        <p:txBody>
          <a:bodyPr>
            <a:normAutofit/>
          </a:bodyPr>
          <a:lstStyle/>
          <a:p>
            <a:r>
              <a:rPr lang="ar-SA" dirty="0"/>
              <a:t>ظهور العديد من الكائنات الحية وحيدة الخلية مثل  (الأميبا-  </a:t>
            </a:r>
            <a:r>
              <a:rPr lang="ar-SA" dirty="0" err="1"/>
              <a:t>اليوجلينا</a:t>
            </a:r>
            <a:r>
              <a:rPr lang="ar-SA" dirty="0"/>
              <a:t> –  </a:t>
            </a:r>
            <a:r>
              <a:rPr lang="ar-SA" dirty="0" err="1"/>
              <a:t>البرامسيوم</a:t>
            </a:r>
            <a:r>
              <a:rPr lang="ar-SA" dirty="0"/>
              <a:t>)</a:t>
            </a:r>
          </a:p>
          <a:p>
            <a:r>
              <a:rPr lang="ar-SA" dirty="0"/>
              <a:t> ظهور مجموعة من الطحالب مثل (</a:t>
            </a:r>
            <a:r>
              <a:rPr lang="ar-SA" dirty="0" err="1"/>
              <a:t>سبيروجيرا</a:t>
            </a:r>
            <a:r>
              <a:rPr lang="ar-SA" dirty="0"/>
              <a:t>  - </a:t>
            </a:r>
            <a:r>
              <a:rPr lang="ar-SA" dirty="0" err="1"/>
              <a:t>كلوستيريوم</a:t>
            </a:r>
            <a:r>
              <a:rPr lang="ar-SA" dirty="0"/>
              <a:t> اذا كانت العينة ملوثة بالكروم- </a:t>
            </a:r>
            <a:r>
              <a:rPr lang="ar-SA" dirty="0" err="1"/>
              <a:t>كلوريلا</a:t>
            </a:r>
            <a:r>
              <a:rPr lang="ar-SA" dirty="0"/>
              <a:t>  اذا كانت العينة ملوثة بالحديد- </a:t>
            </a:r>
            <a:r>
              <a:rPr lang="ar-SA" dirty="0" err="1"/>
              <a:t>دياتوما</a:t>
            </a:r>
            <a:r>
              <a:rPr lang="ar-SA" dirty="0"/>
              <a:t> فيوجد في النفط )......الخ</a:t>
            </a:r>
          </a:p>
          <a:p>
            <a:r>
              <a:rPr lang="ar-SA" dirty="0"/>
              <a:t> اختلاف شكل وطريقة حركة الكائنات الحية الدقيقة  (الأميبا تتحرك عن طريق الاقدام الكاذبة )  </a:t>
            </a:r>
            <a:r>
              <a:rPr lang="ar-SA" dirty="0" err="1"/>
              <a:t>اليوجلينا</a:t>
            </a:r>
            <a:r>
              <a:rPr lang="ar-SA" dirty="0"/>
              <a:t> تتحرك بالأسواط ، </a:t>
            </a:r>
            <a:r>
              <a:rPr lang="ar-SA" dirty="0" err="1"/>
              <a:t>البرامسيوم</a:t>
            </a:r>
            <a:r>
              <a:rPr lang="ar-SA" dirty="0"/>
              <a:t> يتحرك بالأهداب.</a:t>
            </a:r>
          </a:p>
        </p:txBody>
      </p:sp>
    </p:spTree>
    <p:extLst>
      <p:ext uri="{BB962C8B-B14F-4D97-AF65-F5344CB8AC3E}">
        <p14:creationId xmlns:p14="http://schemas.microsoft.com/office/powerpoint/2010/main" val="22390965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CE837277-BE74-4A11-BB31-E94FE996EA74}"/>
              </a:ext>
            </a:extLst>
          </p:cNvPr>
          <p:cNvSpPr>
            <a:spLocks noGrp="1"/>
          </p:cNvSpPr>
          <p:nvPr>
            <p:ph type="title"/>
          </p:nvPr>
        </p:nvSpPr>
        <p:spPr>
          <a:xfrm>
            <a:off x="1295402" y="1103513"/>
            <a:ext cx="9601196" cy="1303867"/>
          </a:xfrm>
        </p:spPr>
        <p:txBody>
          <a:bodyPr>
            <a:normAutofit/>
          </a:bodyPr>
          <a:lstStyle/>
          <a:p>
            <a:r>
              <a:rPr lang="ar-SA" sz="3600" b="1" dirty="0">
                <a:solidFill>
                  <a:schemeClr val="accent4"/>
                </a:solidFill>
              </a:rPr>
              <a:t>التلوث الميكروبي البيئي</a:t>
            </a:r>
          </a:p>
        </p:txBody>
      </p:sp>
      <p:sp>
        <p:nvSpPr>
          <p:cNvPr id="3" name="عنصر نائب للمحتوى 2">
            <a:extLst>
              <a:ext uri="{FF2B5EF4-FFF2-40B4-BE49-F238E27FC236}">
                <a16:creationId xmlns:a16="http://schemas.microsoft.com/office/drawing/2014/main" id="{2044C99F-4D9F-4329-AEF0-2979D12AEBFE}"/>
              </a:ext>
            </a:extLst>
          </p:cNvPr>
          <p:cNvSpPr>
            <a:spLocks noGrp="1"/>
          </p:cNvSpPr>
          <p:nvPr>
            <p:ph idx="1"/>
          </p:nvPr>
        </p:nvSpPr>
        <p:spPr>
          <a:xfrm>
            <a:off x="958458" y="2716377"/>
            <a:ext cx="9601196" cy="3468488"/>
          </a:xfrm>
        </p:spPr>
        <p:txBody>
          <a:bodyPr/>
          <a:lstStyle/>
          <a:p>
            <a:r>
              <a:rPr lang="ar-SA" b="1" dirty="0"/>
              <a:t>-</a:t>
            </a:r>
            <a:r>
              <a:rPr lang="ar-SA" dirty="0"/>
              <a:t> </a:t>
            </a:r>
            <a:r>
              <a:rPr lang="ar-SA" b="1" dirty="0"/>
              <a:t>التلوث الميكروبي للتربة </a:t>
            </a:r>
            <a:r>
              <a:rPr lang="en-US" b="1" dirty="0"/>
              <a:t>Soil Microbiology</a:t>
            </a:r>
            <a:endParaRPr lang="ar-SA" b="1" dirty="0"/>
          </a:p>
          <a:p>
            <a:r>
              <a:rPr lang="ar-SA" b="1" dirty="0"/>
              <a:t>- التلوث الميكروبي للهواء </a:t>
            </a:r>
            <a:r>
              <a:rPr lang="en-US" b="1" dirty="0"/>
              <a:t>Air pollution</a:t>
            </a:r>
            <a:endParaRPr lang="ar-SA" b="1" dirty="0"/>
          </a:p>
          <a:p>
            <a:r>
              <a:rPr lang="ar-SA" b="1" dirty="0"/>
              <a:t>- التلوث الميكروبي الغذاء </a:t>
            </a:r>
            <a:r>
              <a:rPr lang="en-US" b="1" dirty="0"/>
              <a:t>Food Microbiology</a:t>
            </a:r>
            <a:r>
              <a:rPr lang="ar-SA" b="1" dirty="0"/>
              <a:t> </a:t>
            </a:r>
          </a:p>
          <a:p>
            <a:r>
              <a:rPr lang="ar-SA" b="1" dirty="0"/>
              <a:t>- التلوث الميكروبي للماء </a:t>
            </a:r>
            <a:r>
              <a:rPr lang="en-US" b="1" dirty="0"/>
              <a:t>Water Microbiology</a:t>
            </a:r>
            <a:endParaRPr lang="ar-SA" b="1" dirty="0"/>
          </a:p>
          <a:p>
            <a:r>
              <a:rPr lang="ar-SA" b="1" dirty="0"/>
              <a:t>- التلوث الميكروبي للألبان </a:t>
            </a:r>
            <a:r>
              <a:rPr lang="en-US" b="1" dirty="0"/>
              <a:t>Dairy Microbiology</a:t>
            </a:r>
            <a:r>
              <a:rPr lang="ar-SA" dirty="0"/>
              <a:t> </a:t>
            </a:r>
          </a:p>
        </p:txBody>
      </p:sp>
    </p:spTree>
    <p:extLst>
      <p:ext uri="{BB962C8B-B14F-4D97-AF65-F5344CB8AC3E}">
        <p14:creationId xmlns:p14="http://schemas.microsoft.com/office/powerpoint/2010/main" val="30796757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2AC654C9-3339-4C55-BC2C-7B323F4C2A79}"/>
              </a:ext>
            </a:extLst>
          </p:cNvPr>
          <p:cNvSpPr>
            <a:spLocks noGrp="1"/>
          </p:cNvSpPr>
          <p:nvPr>
            <p:ph type="title"/>
          </p:nvPr>
        </p:nvSpPr>
        <p:spPr>
          <a:xfrm>
            <a:off x="1056348" y="1127789"/>
            <a:ext cx="9601196" cy="1303867"/>
          </a:xfrm>
        </p:spPr>
        <p:txBody>
          <a:bodyPr>
            <a:normAutofit fontScale="90000"/>
          </a:bodyPr>
          <a:lstStyle/>
          <a:p>
            <a:br>
              <a:rPr lang="ar-SA" b="1" dirty="0">
                <a:solidFill>
                  <a:schemeClr val="accent4"/>
                </a:solidFill>
              </a:rPr>
            </a:br>
            <a:r>
              <a:rPr lang="ar-SA" b="1" dirty="0">
                <a:solidFill>
                  <a:schemeClr val="accent4"/>
                </a:solidFill>
              </a:rPr>
              <a:t>  تلوث الهواء </a:t>
            </a:r>
            <a:r>
              <a:rPr lang="en-US" b="1" dirty="0">
                <a:solidFill>
                  <a:schemeClr val="accent4"/>
                </a:solidFill>
              </a:rPr>
              <a:t>Air pollution</a:t>
            </a:r>
            <a:r>
              <a:rPr lang="ar-SA" b="1" dirty="0">
                <a:solidFill>
                  <a:schemeClr val="accent4"/>
                </a:solidFill>
              </a:rPr>
              <a:t> </a:t>
            </a:r>
            <a:br>
              <a:rPr lang="ar-SA" b="1" dirty="0">
                <a:solidFill>
                  <a:schemeClr val="accent4"/>
                </a:solidFill>
              </a:rPr>
            </a:br>
            <a:endParaRPr lang="ar-SA" b="1" dirty="0">
              <a:solidFill>
                <a:schemeClr val="accent4"/>
              </a:solidFill>
            </a:endParaRPr>
          </a:p>
        </p:txBody>
      </p:sp>
      <p:sp>
        <p:nvSpPr>
          <p:cNvPr id="3" name="عنصر نائب للمحتوى 2">
            <a:extLst>
              <a:ext uri="{FF2B5EF4-FFF2-40B4-BE49-F238E27FC236}">
                <a16:creationId xmlns:a16="http://schemas.microsoft.com/office/drawing/2014/main" id="{920873C7-AD5D-4255-8489-A54FA9D04DC7}"/>
              </a:ext>
            </a:extLst>
          </p:cNvPr>
          <p:cNvSpPr>
            <a:spLocks noGrp="1"/>
          </p:cNvSpPr>
          <p:nvPr>
            <p:ph idx="1"/>
          </p:nvPr>
        </p:nvSpPr>
        <p:spPr>
          <a:xfrm>
            <a:off x="722550" y="2569220"/>
            <a:ext cx="10430634" cy="3318936"/>
          </a:xfrm>
        </p:spPr>
        <p:txBody>
          <a:bodyPr>
            <a:normAutofit/>
          </a:bodyPr>
          <a:lstStyle/>
          <a:p>
            <a:r>
              <a:rPr lang="ar-SA" dirty="0"/>
              <a:t>يعتبر وجود الأحياء الدقيقة في الهواء عرضيا فالهواء جاف نسبيا ولا يحتوي على غذاء لها.</a:t>
            </a:r>
          </a:p>
          <a:p>
            <a:r>
              <a:rPr lang="ar-SA" dirty="0"/>
              <a:t>تصل الميكروبات الى الهواء نتيجة تطاير ذرات الغبار ودقائق المواد الصغيرة جدا ويسمى هذا </a:t>
            </a:r>
          </a:p>
          <a:p>
            <a:pPr marL="0" indent="0">
              <a:buNone/>
            </a:pPr>
            <a:r>
              <a:rPr lang="ar-SA" dirty="0"/>
              <a:t>    </a:t>
            </a:r>
            <a:r>
              <a:rPr lang="ar-SA" dirty="0">
                <a:highlight>
                  <a:srgbClr val="FFFF00"/>
                </a:highlight>
              </a:rPr>
              <a:t>التلوث البيولوجي.</a:t>
            </a:r>
            <a:r>
              <a:rPr lang="ar-SA" dirty="0"/>
              <a:t> </a:t>
            </a:r>
          </a:p>
          <a:p>
            <a:r>
              <a:rPr lang="ar-SA" dirty="0"/>
              <a:t>هناك علاقه بين تلوث الهواء وتلوث كل من الماء والتربة حيث يؤثر كل نوع من هذه الأنواع من التلوث في النوع الآخر. </a:t>
            </a:r>
          </a:p>
          <a:p>
            <a:r>
              <a:rPr lang="ar-SA" dirty="0"/>
              <a:t>في بعض الحالات تصل الميكروبات الى الهواء نتيجة تطاير قطرات الماء كالرذاذ من الماء الجاري و الرذاذ المتطاير من العطاس و السعال كذلك الهواء المحيط بمصانع الألبان والمستشفيات.</a:t>
            </a:r>
          </a:p>
        </p:txBody>
      </p:sp>
    </p:spTree>
    <p:extLst>
      <p:ext uri="{BB962C8B-B14F-4D97-AF65-F5344CB8AC3E}">
        <p14:creationId xmlns:p14="http://schemas.microsoft.com/office/powerpoint/2010/main" val="35361709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69CA4ADD-2C15-4A75-919D-C2D6B16FA9DB}"/>
              </a:ext>
            </a:extLst>
          </p:cNvPr>
          <p:cNvSpPr>
            <a:spLocks noGrp="1"/>
          </p:cNvSpPr>
          <p:nvPr>
            <p:ph type="title"/>
          </p:nvPr>
        </p:nvSpPr>
        <p:spPr>
          <a:xfrm>
            <a:off x="1157837" y="1119697"/>
            <a:ext cx="9601196" cy="1303867"/>
          </a:xfrm>
        </p:spPr>
        <p:txBody>
          <a:bodyPr>
            <a:normAutofit fontScale="90000"/>
          </a:bodyPr>
          <a:lstStyle/>
          <a:p>
            <a:br>
              <a:rPr lang="ar-SA" b="1" dirty="0">
                <a:solidFill>
                  <a:schemeClr val="accent4"/>
                </a:solidFill>
              </a:rPr>
            </a:br>
            <a:r>
              <a:rPr lang="ar-SA" b="1" dirty="0">
                <a:solidFill>
                  <a:schemeClr val="accent4"/>
                </a:solidFill>
              </a:rPr>
              <a:t>  تلوث الهواء </a:t>
            </a:r>
            <a:r>
              <a:rPr lang="en-US" b="1" dirty="0">
                <a:solidFill>
                  <a:schemeClr val="accent4"/>
                </a:solidFill>
              </a:rPr>
              <a:t>Air pollution</a:t>
            </a:r>
            <a:r>
              <a:rPr lang="ar-SA" b="1" dirty="0">
                <a:solidFill>
                  <a:schemeClr val="accent4"/>
                </a:solidFill>
              </a:rPr>
              <a:t> </a:t>
            </a:r>
            <a:br>
              <a:rPr lang="ar-SA" b="1" dirty="0">
                <a:solidFill>
                  <a:schemeClr val="accent4"/>
                </a:solidFill>
              </a:rPr>
            </a:br>
            <a:endParaRPr lang="ar-SA" dirty="0"/>
          </a:p>
        </p:txBody>
      </p:sp>
      <p:sp>
        <p:nvSpPr>
          <p:cNvPr id="3" name="عنصر نائب للمحتوى 2">
            <a:extLst>
              <a:ext uri="{FF2B5EF4-FFF2-40B4-BE49-F238E27FC236}">
                <a16:creationId xmlns:a16="http://schemas.microsoft.com/office/drawing/2014/main" id="{A791F595-5403-451C-9575-1F54AA077C83}"/>
              </a:ext>
            </a:extLst>
          </p:cNvPr>
          <p:cNvSpPr>
            <a:spLocks noGrp="1"/>
          </p:cNvSpPr>
          <p:nvPr>
            <p:ph idx="1"/>
          </p:nvPr>
        </p:nvSpPr>
        <p:spPr>
          <a:xfrm>
            <a:off x="1019595" y="2774969"/>
            <a:ext cx="10179781" cy="3318936"/>
          </a:xfrm>
        </p:spPr>
        <p:txBody>
          <a:bodyPr/>
          <a:lstStyle/>
          <a:p>
            <a:r>
              <a:rPr lang="ar-SA" dirty="0"/>
              <a:t>قد بين الباحثين بناء على  الدراسات الوبائية متعددة الجوانب أن العدوى بفيروس الحمى القلاعية بين الحيوانات تنتقل عن طريق الهواء الملوث بالفيروس كما اثبتوا أيضا إمكانية انتقال الإصابة الفيروسية من مزرعة الى أخرى عن طريق الهواء الملوث بالفيروسات.</a:t>
            </a:r>
          </a:p>
          <a:p>
            <a:pPr marL="0" indent="0">
              <a:buNone/>
            </a:pPr>
            <a:endParaRPr lang="ar-SA" dirty="0"/>
          </a:p>
          <a:p>
            <a:r>
              <a:rPr lang="ar-SA" dirty="0"/>
              <a:t>من الامراض الفيروسية الشائعة الانتقال بواسطة الهواء أيضا نزلات البرد و السل </a:t>
            </a:r>
            <a:r>
              <a:rPr lang="ar-SA" dirty="0" err="1"/>
              <a:t>والألتهاب</a:t>
            </a:r>
            <a:r>
              <a:rPr lang="ar-SA" dirty="0"/>
              <a:t> الرئوي. </a:t>
            </a:r>
          </a:p>
        </p:txBody>
      </p:sp>
    </p:spTree>
    <p:extLst>
      <p:ext uri="{BB962C8B-B14F-4D97-AF65-F5344CB8AC3E}">
        <p14:creationId xmlns:p14="http://schemas.microsoft.com/office/powerpoint/2010/main" val="32926713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8F4971A7-FD68-470A-A13F-E18D9955383B}"/>
              </a:ext>
            </a:extLst>
          </p:cNvPr>
          <p:cNvSpPr>
            <a:spLocks noGrp="1"/>
          </p:cNvSpPr>
          <p:nvPr>
            <p:ph type="title"/>
          </p:nvPr>
        </p:nvSpPr>
        <p:spPr>
          <a:xfrm>
            <a:off x="1473426" y="1111605"/>
            <a:ext cx="9601196" cy="1303867"/>
          </a:xfrm>
        </p:spPr>
        <p:txBody>
          <a:bodyPr>
            <a:normAutofit/>
          </a:bodyPr>
          <a:lstStyle/>
          <a:p>
            <a:r>
              <a:rPr lang="ar-SA" sz="3600" b="1" dirty="0">
                <a:solidFill>
                  <a:schemeClr val="accent4"/>
                </a:solidFill>
              </a:rPr>
              <a:t>أنواع الكائنات الدقيقة في الهواء </a:t>
            </a:r>
          </a:p>
        </p:txBody>
      </p:sp>
      <p:sp>
        <p:nvSpPr>
          <p:cNvPr id="3" name="عنصر نائب للمحتوى 2">
            <a:extLst>
              <a:ext uri="{FF2B5EF4-FFF2-40B4-BE49-F238E27FC236}">
                <a16:creationId xmlns:a16="http://schemas.microsoft.com/office/drawing/2014/main" id="{38863D1C-332E-4002-8A31-CD7DB7FA76F1}"/>
              </a:ext>
            </a:extLst>
          </p:cNvPr>
          <p:cNvSpPr>
            <a:spLocks noGrp="1"/>
          </p:cNvSpPr>
          <p:nvPr>
            <p:ph idx="1"/>
          </p:nvPr>
        </p:nvSpPr>
        <p:spPr>
          <a:xfrm>
            <a:off x="1254266" y="2783061"/>
            <a:ext cx="9820356" cy="3318936"/>
          </a:xfrm>
        </p:spPr>
        <p:txBody>
          <a:bodyPr/>
          <a:lstStyle/>
          <a:p>
            <a:r>
              <a:rPr lang="ar-SA" dirty="0"/>
              <a:t>من خلال الدراسات السابقة بدراسة عينات الهواء وجد العديد من الميكروبات مثل :</a:t>
            </a:r>
          </a:p>
          <a:p>
            <a:r>
              <a:rPr lang="ar-SA" dirty="0"/>
              <a:t>البكتريا الكروية </a:t>
            </a:r>
            <a:r>
              <a:rPr lang="en-US" b="1" i="1" dirty="0"/>
              <a:t>Micrococcus, </a:t>
            </a:r>
            <a:r>
              <a:rPr lang="en-US" b="1" i="1" dirty="0" err="1"/>
              <a:t>Sarcina</a:t>
            </a:r>
            <a:r>
              <a:rPr lang="en-US" b="1" i="1" dirty="0"/>
              <a:t>, Bacillus</a:t>
            </a:r>
            <a:r>
              <a:rPr lang="en-US" dirty="0"/>
              <a:t>, </a:t>
            </a:r>
            <a:r>
              <a:rPr lang="ar-SA" dirty="0"/>
              <a:t>.</a:t>
            </a:r>
          </a:p>
          <a:p>
            <a:r>
              <a:rPr lang="ar-SA" dirty="0"/>
              <a:t>تعتبر بكتريا </a:t>
            </a:r>
            <a:r>
              <a:rPr lang="en-US" b="1" i="1" dirty="0"/>
              <a:t>B. Subtilis</a:t>
            </a:r>
            <a:r>
              <a:rPr lang="ar-SA" b="1" i="1" dirty="0"/>
              <a:t> </a:t>
            </a:r>
            <a:r>
              <a:rPr lang="ar-SA" dirty="0"/>
              <a:t>من أكثر الميكروبات انتشارا بالهواء لأنها شائعة بالتربة </a:t>
            </a:r>
            <a:r>
              <a:rPr lang="ar-SA" dirty="0" err="1"/>
              <a:t>ومتجرثة</a:t>
            </a:r>
            <a:r>
              <a:rPr lang="ar-SA" dirty="0"/>
              <a:t> و جراثيمها شديدة المقاومة للظروف السيئة.</a:t>
            </a:r>
          </a:p>
          <a:p>
            <a:r>
              <a:rPr lang="ar-SA" dirty="0"/>
              <a:t>تنتمي الفطريات الى اجناس </a:t>
            </a:r>
            <a:r>
              <a:rPr lang="en-US" b="1" i="1" dirty="0" err="1"/>
              <a:t>Clodosporium</a:t>
            </a:r>
            <a:r>
              <a:rPr lang="en-US" b="1" i="1" dirty="0"/>
              <a:t>, Alternaria, Penicillium, Aspergillus</a:t>
            </a:r>
            <a:r>
              <a:rPr lang="en-US" dirty="0"/>
              <a:t>, </a:t>
            </a:r>
            <a:r>
              <a:rPr lang="ar-SA" dirty="0"/>
              <a:t> .</a:t>
            </a:r>
          </a:p>
        </p:txBody>
      </p:sp>
    </p:spTree>
    <p:extLst>
      <p:ext uri="{BB962C8B-B14F-4D97-AF65-F5344CB8AC3E}">
        <p14:creationId xmlns:p14="http://schemas.microsoft.com/office/powerpoint/2010/main" val="21340565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022CAF32-43A0-40E4-96EE-A86726A0BE60}"/>
              </a:ext>
            </a:extLst>
          </p:cNvPr>
          <p:cNvSpPr>
            <a:spLocks noGrp="1"/>
          </p:cNvSpPr>
          <p:nvPr>
            <p:ph type="title"/>
          </p:nvPr>
        </p:nvSpPr>
        <p:spPr>
          <a:xfrm>
            <a:off x="1093102" y="1095421"/>
            <a:ext cx="9601196" cy="1303867"/>
          </a:xfrm>
        </p:spPr>
        <p:txBody>
          <a:bodyPr>
            <a:normAutofit/>
          </a:bodyPr>
          <a:lstStyle/>
          <a:p>
            <a:r>
              <a:rPr lang="ar-SA" sz="3600" b="1" dirty="0">
                <a:solidFill>
                  <a:schemeClr val="accent4"/>
                </a:solidFill>
              </a:rPr>
              <a:t>التلوث الغذائي </a:t>
            </a:r>
            <a:r>
              <a:rPr lang="en-US" sz="3600" b="1" dirty="0">
                <a:solidFill>
                  <a:schemeClr val="accent4"/>
                </a:solidFill>
              </a:rPr>
              <a:t>Food pollution</a:t>
            </a:r>
            <a:r>
              <a:rPr lang="ar-SA" sz="3600" b="1" dirty="0">
                <a:solidFill>
                  <a:schemeClr val="accent4"/>
                </a:solidFill>
              </a:rPr>
              <a:t> </a:t>
            </a:r>
          </a:p>
        </p:txBody>
      </p:sp>
      <p:sp>
        <p:nvSpPr>
          <p:cNvPr id="3" name="عنصر نائب للمحتوى 2">
            <a:extLst>
              <a:ext uri="{FF2B5EF4-FFF2-40B4-BE49-F238E27FC236}">
                <a16:creationId xmlns:a16="http://schemas.microsoft.com/office/drawing/2014/main" id="{52CA43D4-8180-403E-A4C6-BF067EB4E8FC}"/>
              </a:ext>
            </a:extLst>
          </p:cNvPr>
          <p:cNvSpPr>
            <a:spLocks noGrp="1"/>
          </p:cNvSpPr>
          <p:nvPr>
            <p:ph idx="1"/>
          </p:nvPr>
        </p:nvSpPr>
        <p:spPr>
          <a:xfrm>
            <a:off x="1295401" y="2556931"/>
            <a:ext cx="9601196" cy="3528279"/>
          </a:xfrm>
        </p:spPr>
        <p:txBody>
          <a:bodyPr>
            <a:normAutofit/>
          </a:bodyPr>
          <a:lstStyle/>
          <a:p>
            <a:r>
              <a:rPr lang="ar-SA" dirty="0"/>
              <a:t>يهتم علم </a:t>
            </a:r>
            <a:r>
              <a:rPr lang="ar-SA" dirty="0" err="1"/>
              <a:t>الميكروبيولوجيا</a:t>
            </a:r>
            <a:r>
              <a:rPr lang="ar-SA" dirty="0"/>
              <a:t> الأغذية بدراسة ميكروبات الأغذية و نشاطها و التغيرات التي تحدثها في الأغذية.</a:t>
            </a:r>
          </a:p>
          <a:p>
            <a:r>
              <a:rPr lang="ar-SA" dirty="0"/>
              <a:t>فالميكروبات تؤثر على الغذاء بطرق مختلفة فبعضها تكون مترممة و ربما تسبب تغيرات كيميائية واضحه او تكون ميكروبات ممرضة و تسبب عدوى او تسمم عند </a:t>
            </a:r>
            <a:r>
              <a:rPr lang="ar-SA" dirty="0" err="1"/>
              <a:t>أستلاكها</a:t>
            </a:r>
            <a:r>
              <a:rPr lang="ar-SA" dirty="0"/>
              <a:t> وبعضها تسبب تغيرات مرغوب فيها .</a:t>
            </a:r>
          </a:p>
          <a:p>
            <a:r>
              <a:rPr lang="ar-SA" dirty="0"/>
              <a:t>معظم المواد الغذائية تتكون من البروتينات و الكربوهيدرات و دهون و جميعها مصادر ملائمة لتغذية أنواع كبيرة من الميكروبات اهم هذه الميكروبات </a:t>
            </a:r>
            <a:r>
              <a:rPr lang="ar-SA" b="1" dirty="0"/>
              <a:t>البكتريا و الفطريات و الخمائر </a:t>
            </a:r>
            <a:r>
              <a:rPr lang="ar-SA" dirty="0"/>
              <a:t>ولتنوع الغذاء و خواصه الطبيعية و الكيميائية أهمية كبيرة في تحديد نوع الميكروبات الموجودة </a:t>
            </a:r>
            <a:r>
              <a:rPr lang="ar-SA" dirty="0" err="1"/>
              <a:t>بة</a:t>
            </a:r>
            <a:r>
              <a:rPr lang="ar-SA" dirty="0"/>
              <a:t> .</a:t>
            </a:r>
          </a:p>
          <a:p>
            <a:pPr marL="0" indent="0">
              <a:buNone/>
            </a:pPr>
            <a:endParaRPr lang="ar-SA" dirty="0"/>
          </a:p>
        </p:txBody>
      </p:sp>
    </p:spTree>
    <p:extLst>
      <p:ext uri="{BB962C8B-B14F-4D97-AF65-F5344CB8AC3E}">
        <p14:creationId xmlns:p14="http://schemas.microsoft.com/office/powerpoint/2010/main" val="10464975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4234D73B-D6C7-42EB-A084-C2F3A744F9E5}"/>
              </a:ext>
            </a:extLst>
          </p:cNvPr>
          <p:cNvSpPr>
            <a:spLocks noGrp="1"/>
          </p:cNvSpPr>
          <p:nvPr>
            <p:ph type="title"/>
          </p:nvPr>
        </p:nvSpPr>
        <p:spPr>
          <a:xfrm>
            <a:off x="1190205" y="1110405"/>
            <a:ext cx="9601196" cy="1303867"/>
          </a:xfrm>
        </p:spPr>
        <p:txBody>
          <a:bodyPr>
            <a:normAutofit/>
          </a:bodyPr>
          <a:lstStyle/>
          <a:p>
            <a:r>
              <a:rPr lang="ar-SA" sz="3600" b="1" dirty="0">
                <a:solidFill>
                  <a:schemeClr val="accent4"/>
                </a:solidFill>
              </a:rPr>
              <a:t>مصادر تلوث الأغذية </a:t>
            </a:r>
            <a:r>
              <a:rPr lang="en-US" sz="3600" b="1" dirty="0">
                <a:solidFill>
                  <a:schemeClr val="accent4"/>
                </a:solidFill>
              </a:rPr>
              <a:t>Sources of food pollutions </a:t>
            </a:r>
            <a:endParaRPr lang="ar-SA" sz="3600" b="1" dirty="0">
              <a:solidFill>
                <a:schemeClr val="accent4"/>
              </a:solidFill>
            </a:endParaRPr>
          </a:p>
        </p:txBody>
      </p:sp>
      <p:sp>
        <p:nvSpPr>
          <p:cNvPr id="3" name="عنصر نائب للمحتوى 2">
            <a:extLst>
              <a:ext uri="{FF2B5EF4-FFF2-40B4-BE49-F238E27FC236}">
                <a16:creationId xmlns:a16="http://schemas.microsoft.com/office/drawing/2014/main" id="{6C8EB647-F65E-4A7B-B426-3DB19A1FE222}"/>
              </a:ext>
            </a:extLst>
          </p:cNvPr>
          <p:cNvSpPr>
            <a:spLocks noGrp="1"/>
          </p:cNvSpPr>
          <p:nvPr>
            <p:ph idx="1"/>
          </p:nvPr>
        </p:nvSpPr>
        <p:spPr/>
        <p:txBody>
          <a:bodyPr>
            <a:noAutofit/>
          </a:bodyPr>
          <a:lstStyle/>
          <a:p>
            <a:r>
              <a:rPr lang="ar-SA" sz="2000" dirty="0"/>
              <a:t>التلوث عن طريق النباتات.</a:t>
            </a:r>
          </a:p>
          <a:p>
            <a:r>
              <a:rPr lang="ar-SA" sz="2000" dirty="0"/>
              <a:t>التلوث عن طريق الانسان.</a:t>
            </a:r>
          </a:p>
          <a:p>
            <a:r>
              <a:rPr lang="ar-SA" sz="2000" dirty="0"/>
              <a:t>التلوث عن طريق الحيوانات.</a:t>
            </a:r>
          </a:p>
          <a:p>
            <a:r>
              <a:rPr lang="ar-SA" sz="2000" dirty="0"/>
              <a:t>التلوث عن طريق التربة.</a:t>
            </a:r>
          </a:p>
          <a:p>
            <a:r>
              <a:rPr lang="ar-SA" sz="2000" dirty="0"/>
              <a:t>التلوث عن طريق الحشرات.</a:t>
            </a:r>
          </a:p>
          <a:p>
            <a:r>
              <a:rPr lang="ar-SA" sz="2000" dirty="0"/>
              <a:t>التلوث عن طريق الماء.</a:t>
            </a:r>
          </a:p>
          <a:p>
            <a:r>
              <a:rPr lang="ar-SA" sz="2000" dirty="0"/>
              <a:t>التلوث عن طريق الهواء.</a:t>
            </a:r>
          </a:p>
          <a:p>
            <a:r>
              <a:rPr lang="ar-SA" sz="2000" dirty="0"/>
              <a:t>التلوث اثناء النقل و المعاملات و التصنيع.</a:t>
            </a:r>
          </a:p>
        </p:txBody>
      </p:sp>
    </p:spTree>
    <p:extLst>
      <p:ext uri="{BB962C8B-B14F-4D97-AF65-F5344CB8AC3E}">
        <p14:creationId xmlns:p14="http://schemas.microsoft.com/office/powerpoint/2010/main" val="13398968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نتيجة بحث الصور عن تفسير وجعلنا من الماء كل شيء حي">
            <a:extLst>
              <a:ext uri="{FF2B5EF4-FFF2-40B4-BE49-F238E27FC236}">
                <a16:creationId xmlns:a16="http://schemas.microsoft.com/office/drawing/2014/main" id="{9101AED6-A78A-47B4-96F9-9613495734D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6420126" y="801112"/>
            <a:ext cx="5003424" cy="5122258"/>
          </a:xfrm>
          <a:prstGeom prst="rect">
            <a:avLst/>
          </a:prstGeom>
          <a:noFill/>
          <a:extLst>
            <a:ext uri="{909E8E84-426E-40DD-AFC4-6F175D3DCCD1}">
              <a14:hiddenFill xmlns:a14="http://schemas.microsoft.com/office/drawing/2010/main">
                <a:solidFill>
                  <a:srgbClr val="FFFFFF"/>
                </a:solidFill>
              </a14:hiddenFill>
            </a:ext>
          </a:extLst>
        </p:spPr>
      </p:pic>
      <p:sp>
        <p:nvSpPr>
          <p:cNvPr id="3" name="عنصر نائب للمحتوى 2">
            <a:extLst>
              <a:ext uri="{FF2B5EF4-FFF2-40B4-BE49-F238E27FC236}">
                <a16:creationId xmlns:a16="http://schemas.microsoft.com/office/drawing/2014/main" id="{B625DB53-3ABF-4FF8-8D6D-6DCB156DDCC6}"/>
              </a:ext>
            </a:extLst>
          </p:cNvPr>
          <p:cNvSpPr>
            <a:spLocks noGrp="1"/>
          </p:cNvSpPr>
          <p:nvPr>
            <p:ph idx="1"/>
          </p:nvPr>
        </p:nvSpPr>
        <p:spPr>
          <a:xfrm>
            <a:off x="897925" y="2472118"/>
            <a:ext cx="5451627" cy="4385882"/>
          </a:xfrm>
        </p:spPr>
        <p:txBody>
          <a:bodyPr>
            <a:noAutofit/>
          </a:bodyPr>
          <a:lstStyle/>
          <a:p>
            <a:r>
              <a:rPr lang="ar-SA" sz="2800" dirty="0">
                <a:cs typeface="Akhbar MT" pitchFamily="2" charset="-78"/>
              </a:rPr>
              <a:t>المياه في الطبيعة نادرا ما تكون خالية من الميكروبات حتى مياه المطر تتعرض للتلوث </a:t>
            </a:r>
            <a:r>
              <a:rPr lang="ar-SA" sz="2800" dirty="0" err="1">
                <a:cs typeface="Akhbar MT" pitchFamily="2" charset="-78"/>
              </a:rPr>
              <a:t>المكيروبي</a:t>
            </a:r>
            <a:r>
              <a:rPr lang="ar-SA" sz="2800" dirty="0">
                <a:cs typeface="Akhbar MT" pitchFamily="2" charset="-78"/>
              </a:rPr>
              <a:t> أثناء سقوطها وعند وصولها للأرض يزداد تلوثها بالأحياء الدقيقة الموجودة بالتربة.</a:t>
            </a:r>
          </a:p>
          <a:p>
            <a:r>
              <a:rPr lang="ar-SA" sz="2800" dirty="0">
                <a:cs typeface="Akhbar MT" pitchFamily="2" charset="-78"/>
              </a:rPr>
              <a:t> كذلك مياه الأنهار والبحيرات والمحيطات تحتوي على كائنات حية دقيقة مصدرها الهواء والأرض وقد تكون ملوثة بأحياء دقيقة مصدرها مياه المجاري. </a:t>
            </a:r>
          </a:p>
        </p:txBody>
      </p:sp>
      <p:sp>
        <p:nvSpPr>
          <p:cNvPr id="2" name="مستطيل 1">
            <a:extLst>
              <a:ext uri="{FF2B5EF4-FFF2-40B4-BE49-F238E27FC236}">
                <a16:creationId xmlns:a16="http://schemas.microsoft.com/office/drawing/2014/main" id="{33443BBD-F893-4302-845E-DD5BC758B5B9}"/>
              </a:ext>
            </a:extLst>
          </p:cNvPr>
          <p:cNvSpPr/>
          <p:nvPr/>
        </p:nvSpPr>
        <p:spPr>
          <a:xfrm>
            <a:off x="1399923" y="1002840"/>
            <a:ext cx="4598948" cy="1200329"/>
          </a:xfrm>
          <a:prstGeom prst="rect">
            <a:avLst/>
          </a:prstGeom>
        </p:spPr>
        <p:txBody>
          <a:bodyPr wrap="square">
            <a:spAutoFit/>
          </a:bodyPr>
          <a:lstStyle/>
          <a:p>
            <a:r>
              <a:rPr lang="ar-SA" sz="3600" b="1" dirty="0">
                <a:solidFill>
                  <a:schemeClr val="accent4"/>
                </a:solidFill>
              </a:rPr>
              <a:t>التلوث الميكروبي للماء </a:t>
            </a:r>
            <a:endParaRPr lang="en-US" sz="3600" b="1" dirty="0">
              <a:solidFill>
                <a:schemeClr val="accent4"/>
              </a:solidFill>
            </a:endParaRPr>
          </a:p>
          <a:p>
            <a:r>
              <a:rPr lang="en-US" sz="3600" b="1" dirty="0">
                <a:solidFill>
                  <a:schemeClr val="accent4"/>
                </a:solidFill>
              </a:rPr>
              <a:t>Water Microbiology</a:t>
            </a:r>
            <a:endParaRPr lang="ar-SA" sz="3600" b="1" dirty="0">
              <a:solidFill>
                <a:schemeClr val="accent4"/>
              </a:solidFill>
            </a:endParaRPr>
          </a:p>
        </p:txBody>
      </p:sp>
    </p:spTree>
    <p:extLst>
      <p:ext uri="{BB962C8B-B14F-4D97-AF65-F5344CB8AC3E}">
        <p14:creationId xmlns:p14="http://schemas.microsoft.com/office/powerpoint/2010/main" val="17881985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D5BD76A7-A029-442F-9B6B-1BC3D848B999}"/>
              </a:ext>
            </a:extLst>
          </p:cNvPr>
          <p:cNvSpPr>
            <a:spLocks noGrp="1"/>
          </p:cNvSpPr>
          <p:nvPr>
            <p:ph type="title"/>
          </p:nvPr>
        </p:nvSpPr>
        <p:spPr>
          <a:xfrm>
            <a:off x="2018390" y="1118229"/>
            <a:ext cx="8911687" cy="1280890"/>
          </a:xfrm>
        </p:spPr>
        <p:txBody>
          <a:bodyPr>
            <a:normAutofit/>
          </a:bodyPr>
          <a:lstStyle/>
          <a:p>
            <a:pPr algn="r"/>
            <a:r>
              <a:rPr lang="ar-SA" sz="3600" b="1" dirty="0">
                <a:solidFill>
                  <a:schemeClr val="accent4"/>
                </a:solidFill>
                <a:cs typeface="Akhbar MT" pitchFamily="2" charset="-78"/>
              </a:rPr>
              <a:t>* تلوث المياه بالأحياء الدقيقة الممرضة:</a:t>
            </a:r>
          </a:p>
        </p:txBody>
      </p:sp>
      <p:sp>
        <p:nvSpPr>
          <p:cNvPr id="3" name="عنصر نائب للمحتوى 2">
            <a:extLst>
              <a:ext uri="{FF2B5EF4-FFF2-40B4-BE49-F238E27FC236}">
                <a16:creationId xmlns:a16="http://schemas.microsoft.com/office/drawing/2014/main" id="{FFEBD185-CB86-42C9-95B5-3872BF79B578}"/>
              </a:ext>
            </a:extLst>
          </p:cNvPr>
          <p:cNvSpPr>
            <a:spLocks noGrp="1"/>
          </p:cNvSpPr>
          <p:nvPr>
            <p:ph idx="1"/>
          </p:nvPr>
        </p:nvSpPr>
        <p:spPr>
          <a:xfrm>
            <a:off x="902153" y="2163275"/>
            <a:ext cx="10387694" cy="4043316"/>
          </a:xfrm>
        </p:spPr>
        <p:txBody>
          <a:bodyPr>
            <a:normAutofit fontScale="92500" lnSpcReduction="10000"/>
          </a:bodyPr>
          <a:lstStyle/>
          <a:p>
            <a:pPr marL="0" indent="0">
              <a:buNone/>
            </a:pPr>
            <a:endParaRPr lang="ar-SA" sz="2800" dirty="0">
              <a:cs typeface="Akhbar MT" pitchFamily="2" charset="-78"/>
            </a:endParaRPr>
          </a:p>
          <a:p>
            <a:r>
              <a:rPr lang="ar-SA" sz="2800" dirty="0">
                <a:cs typeface="Akhbar MT" pitchFamily="2" charset="-78"/>
              </a:rPr>
              <a:t>  يعتبر الماء بيئة فقيرة من الناحية الغذائية إلا أنه يسمح بنمو وتكاثر الميكروبات.</a:t>
            </a:r>
          </a:p>
          <a:p>
            <a:r>
              <a:rPr lang="ar-SA" sz="2800" dirty="0">
                <a:cs typeface="Akhbar MT" pitchFamily="2" charset="-78"/>
              </a:rPr>
              <a:t>المصدر الرئيسي لتلوث المياه بالميكروبات هي مياه الصرف الصحي حيث تحتوي على مواد عضوية و على اعداد هائلة من الأحياء الدقيقة الممرضة.</a:t>
            </a:r>
          </a:p>
          <a:p>
            <a:r>
              <a:rPr lang="ar-SA" sz="2800" dirty="0">
                <a:cs typeface="Akhbar MT" pitchFamily="2" charset="-78"/>
              </a:rPr>
              <a:t>منها المسببة لحمى التيفوئيد و الحمى المعوية و </a:t>
            </a:r>
            <a:r>
              <a:rPr lang="ar-SA" sz="2800" dirty="0" err="1">
                <a:cs typeface="Akhbar MT" pitchFamily="2" charset="-78"/>
              </a:rPr>
              <a:t>الدوسنتاريا</a:t>
            </a:r>
            <a:r>
              <a:rPr lang="ar-SA" sz="2800" dirty="0">
                <a:cs typeface="Akhbar MT" pitchFamily="2" charset="-78"/>
              </a:rPr>
              <a:t> الاميبية و الكوليرا و ميكروبات القولون بالإضافة الى الفيروسات المعوية و بعض الفيروسات الوبائية.</a:t>
            </a:r>
          </a:p>
          <a:p>
            <a:r>
              <a:rPr lang="ar-SA" sz="2800" dirty="0">
                <a:cs typeface="Akhbar MT" pitchFamily="2" charset="-78"/>
              </a:rPr>
              <a:t>الأنواع الممرضة لا تعيش في الوسط المائي لمدة طويلة فقط البكتيريا المغلفة ذات الكبسولة و المخاطية هي التي تنمو و تكون كتل لزجة يصعب ازالتها حيث تنمو عليها الطحالب و البكتيريا كذلك </a:t>
            </a:r>
            <a:r>
              <a:rPr lang="ar-SA" sz="2800" dirty="0" err="1">
                <a:cs typeface="Akhbar MT" pitchFamily="2" charset="-78"/>
              </a:rPr>
              <a:t>البروتوزوا</a:t>
            </a:r>
            <a:r>
              <a:rPr lang="ar-SA" sz="2800" dirty="0">
                <a:cs typeface="Akhbar MT" pitchFamily="2" charset="-78"/>
              </a:rPr>
              <a:t> مما يجعل الماء ذو رائحة كريهة وطعم رديء كالخزانات مثلا.</a:t>
            </a:r>
          </a:p>
          <a:p>
            <a:endParaRPr lang="ar-SA" sz="2800" dirty="0">
              <a:cs typeface="Akhbar MT" pitchFamily="2" charset="-78"/>
            </a:endParaRPr>
          </a:p>
          <a:p>
            <a:endParaRPr lang="ar-SA" sz="2800" dirty="0">
              <a:cs typeface="Akhbar MT" pitchFamily="2" charset="-78"/>
            </a:endParaRPr>
          </a:p>
        </p:txBody>
      </p:sp>
    </p:spTree>
    <p:extLst>
      <p:ext uri="{BB962C8B-B14F-4D97-AF65-F5344CB8AC3E}">
        <p14:creationId xmlns:p14="http://schemas.microsoft.com/office/powerpoint/2010/main" val="420419484"/>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عضوي">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221</TotalTime>
  <Words>886</Words>
  <Application>Microsoft Office PowerPoint</Application>
  <PresentationFormat>شاشة عريضة</PresentationFormat>
  <Paragraphs>74</Paragraphs>
  <Slides>13</Slides>
  <Notes>0</Notes>
  <HiddenSlides>0</HiddenSlides>
  <MMClips>0</MMClips>
  <ScaleCrop>false</ScaleCrop>
  <HeadingPairs>
    <vt:vector size="6" baseType="variant">
      <vt:variant>
        <vt:lpstr>الخطوط المستخدمة</vt:lpstr>
      </vt:variant>
      <vt:variant>
        <vt:i4>4</vt:i4>
      </vt:variant>
      <vt:variant>
        <vt:lpstr>نسق</vt:lpstr>
      </vt:variant>
      <vt:variant>
        <vt:i4>1</vt:i4>
      </vt:variant>
      <vt:variant>
        <vt:lpstr>عناوين الشرائح</vt:lpstr>
      </vt:variant>
      <vt:variant>
        <vt:i4>13</vt:i4>
      </vt:variant>
    </vt:vector>
  </HeadingPairs>
  <TitlesOfParts>
    <vt:vector size="18" baseType="lpstr">
      <vt:lpstr>Akhbar MT</vt:lpstr>
      <vt:lpstr>Arial</vt:lpstr>
      <vt:lpstr>Garamond</vt:lpstr>
      <vt:lpstr>Times New Roman</vt:lpstr>
      <vt:lpstr>عضوي</vt:lpstr>
      <vt:lpstr>340mic بيئة الاحياء الدقيقة و التلوث</vt:lpstr>
      <vt:lpstr>التلوث الميكروبي البيئي</vt:lpstr>
      <vt:lpstr>   تلوث الهواء Air pollution  </vt:lpstr>
      <vt:lpstr>   تلوث الهواء Air pollution  </vt:lpstr>
      <vt:lpstr>أنواع الكائنات الدقيقة في الهواء </vt:lpstr>
      <vt:lpstr>التلوث الغذائي Food pollution </vt:lpstr>
      <vt:lpstr>مصادر تلوث الأغذية Sources of food pollutions </vt:lpstr>
      <vt:lpstr>عرض تقديمي في PowerPoint</vt:lpstr>
      <vt:lpstr>* تلوث المياه بالأحياء الدقيقة الممرضة:</vt:lpstr>
      <vt:lpstr>الأحياء الدقيقة في الالبانDairy Microbiology  </vt:lpstr>
      <vt:lpstr>مصادر تلوث الحليب Sources of milk contamination</vt:lpstr>
      <vt:lpstr>فحص عينة من ماء بركة </vt:lpstr>
      <vt:lpstr>النتائج المتوقع الحصول عليها بعد الفحص: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340mic بيئة الاحياء الدقيقة و التلوث</dc:title>
  <dc:creator>عبدالله العنزي</dc:creator>
  <cp:lastModifiedBy>عبدالله العنزي</cp:lastModifiedBy>
  <cp:revision>26</cp:revision>
  <dcterms:created xsi:type="dcterms:W3CDTF">2018-03-20T09:08:15Z</dcterms:created>
  <dcterms:modified xsi:type="dcterms:W3CDTF">2018-03-25T19:29:48Z</dcterms:modified>
</cp:coreProperties>
</file>