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2" r:id="rId13"/>
    <p:sldId id="279" r:id="rId14"/>
    <p:sldId id="280" r:id="rId15"/>
    <p:sldId id="286" r:id="rId16"/>
    <p:sldId id="281" r:id="rId17"/>
    <p:sldId id="270" r:id="rId18"/>
    <p:sldId id="271" r:id="rId19"/>
    <p:sldId id="287" r:id="rId20"/>
    <p:sldId id="272" r:id="rId21"/>
    <p:sldId id="273" r:id="rId22"/>
    <p:sldId id="284" r:id="rId23"/>
    <p:sldId id="274" r:id="rId24"/>
    <p:sldId id="275" r:id="rId25"/>
    <p:sldId id="276" r:id="rId26"/>
    <p:sldId id="288" r:id="rId27"/>
    <p:sldId id="277" r:id="rId28"/>
    <p:sldId id="285" r:id="rId29"/>
    <p:sldId id="283" r:id="rId30"/>
    <p:sldId id="278"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15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417622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182605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64554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3375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2365530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FF63271-472A-46E7-AE77-D2D60A20A801}" type="datetimeFigureOut">
              <a:rPr lang="ar-SA" smtClean="0"/>
              <a:t>16/06/35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18760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6FF63271-472A-46E7-AE77-D2D60A20A801}" type="datetimeFigureOut">
              <a:rPr lang="ar-SA" smtClean="0"/>
              <a:t>16/06/35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350434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6FF63271-472A-46E7-AE77-D2D60A20A801}" type="datetimeFigureOut">
              <a:rPr lang="ar-SA" smtClean="0"/>
              <a:t>16/06/35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315768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FF63271-472A-46E7-AE77-D2D60A20A801}" type="datetimeFigureOut">
              <a:rPr lang="ar-SA" smtClean="0"/>
              <a:t>16/06/35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148210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FF63271-472A-46E7-AE77-D2D60A20A801}" type="datetimeFigureOut">
              <a:rPr lang="ar-SA" smtClean="0"/>
              <a:t>16/06/35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246321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FF63271-472A-46E7-AE77-D2D60A20A801}" type="datetimeFigureOut">
              <a:rPr lang="ar-SA" smtClean="0"/>
              <a:t>16/06/35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ADAFC388-23AB-4F1B-84D2-73379FC35EA7}" type="slidenum">
              <a:rPr lang="ar-SA" smtClean="0"/>
              <a:t>‹#›</a:t>
            </a:fld>
            <a:endParaRPr lang="ar-SA"/>
          </a:p>
        </p:txBody>
      </p:sp>
    </p:spTree>
    <p:extLst>
      <p:ext uri="{BB962C8B-B14F-4D97-AF65-F5344CB8AC3E}">
        <p14:creationId xmlns:p14="http://schemas.microsoft.com/office/powerpoint/2010/main" val="262741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FF63271-472A-46E7-AE77-D2D60A20A801}" type="datetimeFigureOut">
              <a:rPr lang="ar-SA" smtClean="0"/>
              <a:t>16/06/35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DAFC388-23AB-4F1B-84D2-73379FC35EA7}" type="slidenum">
              <a:rPr lang="ar-SA" smtClean="0"/>
              <a:t>‹#›</a:t>
            </a:fld>
            <a:endParaRPr lang="ar-SA"/>
          </a:p>
        </p:txBody>
      </p:sp>
    </p:spTree>
    <p:extLst>
      <p:ext uri="{BB962C8B-B14F-4D97-AF65-F5344CB8AC3E}">
        <p14:creationId xmlns:p14="http://schemas.microsoft.com/office/powerpoint/2010/main" val="2850500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المحاضرة الثامنة</a:t>
            </a:r>
            <a:endParaRPr lang="ar-SA" dirty="0"/>
          </a:p>
        </p:txBody>
      </p:sp>
      <p:sp>
        <p:nvSpPr>
          <p:cNvPr id="3" name="عنوان فرعي 2"/>
          <p:cNvSpPr>
            <a:spLocks noGrp="1"/>
          </p:cNvSpPr>
          <p:nvPr>
            <p:ph type="subTitle" idx="1"/>
          </p:nvPr>
        </p:nvSpPr>
        <p:spPr/>
        <p:txBody>
          <a:bodyPr/>
          <a:lstStyle/>
          <a:p>
            <a:r>
              <a:rPr lang="ar-SA" dirty="0" smtClean="0">
                <a:solidFill>
                  <a:schemeClr val="tx1"/>
                </a:solidFill>
              </a:rPr>
              <a:t>تابع الاشعة تحت الحمراء الحرارية</a:t>
            </a:r>
          </a:p>
          <a:p>
            <a:endParaRPr lang="ar-SA" dirty="0"/>
          </a:p>
        </p:txBody>
      </p:sp>
    </p:spTree>
    <p:extLst>
      <p:ext uri="{BB962C8B-B14F-4D97-AF65-F5344CB8AC3E}">
        <p14:creationId xmlns:p14="http://schemas.microsoft.com/office/powerpoint/2010/main" val="111572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نفاذية اعمدة الدخان:</a:t>
            </a:r>
            <a:endParaRPr lang="ar-SA" dirty="0"/>
          </a:p>
        </p:txBody>
      </p:sp>
      <p:sp>
        <p:nvSpPr>
          <p:cNvPr id="3" name="عنصر نائب للمحتوى 2"/>
          <p:cNvSpPr>
            <a:spLocks noGrp="1"/>
          </p:cNvSpPr>
          <p:nvPr>
            <p:ph idx="1"/>
          </p:nvPr>
        </p:nvSpPr>
        <p:spPr/>
        <p:txBody>
          <a:bodyPr>
            <a:normAutofit lnSpcReduction="10000"/>
          </a:bodyPr>
          <a:lstStyle/>
          <a:p>
            <a:r>
              <a:rPr lang="ar-SA" dirty="0" smtClean="0"/>
              <a:t>الغيوم تحتوي اجزاء صغيرة جدا من الثلج والماء والتي لها نفس درجة الحرارة المحيطة بالهواء.</a:t>
            </a:r>
          </a:p>
          <a:p>
            <a:r>
              <a:rPr lang="ar-SA" dirty="0" smtClean="0"/>
              <a:t>الصور اكتسبت من الطائرات او الاقمار الصناعية . اعلى الغيوم الركامية سجلت الاشعاع الحراري للغيوم . فالطاقة من سطح الارض لا تنفذ للغيوم ولكن يتم امتصاصها واعادة اشعاعها. اعمدة الدخان تحتوي رماد دقيق وغيرها من المركبات وهي تقبل النفاذية بواسطة العلاقة بالطول الموجي للأشعة تحت الحمراء الحرارية . كما في يبينها الشكل حيث صور للطيف المرئي وتحت الحمراء الحرارية المكتسبة.</a:t>
            </a:r>
            <a:endParaRPr lang="ar-SA" dirty="0"/>
          </a:p>
        </p:txBody>
      </p:sp>
    </p:spTree>
    <p:extLst>
      <p:ext uri="{BB962C8B-B14F-4D97-AF65-F5344CB8AC3E}">
        <p14:creationId xmlns:p14="http://schemas.microsoft.com/office/powerpoint/2010/main" val="142887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188640"/>
            <a:ext cx="7272809"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97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06489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61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وقت النهار :</a:t>
            </a:r>
            <a:endParaRPr lang="en-US" dirty="0"/>
          </a:p>
        </p:txBody>
      </p:sp>
      <p:sp>
        <p:nvSpPr>
          <p:cNvPr id="3" name="عنصر نائب للمحتوى 2"/>
          <p:cNvSpPr>
            <a:spLocks noGrp="1"/>
          </p:cNvSpPr>
          <p:nvPr>
            <p:ph idx="1"/>
          </p:nvPr>
        </p:nvSpPr>
        <p:spPr/>
        <p:txBody>
          <a:bodyPr/>
          <a:lstStyle/>
          <a:p>
            <a:r>
              <a:rPr lang="ar-SA" dirty="0" smtClean="0"/>
              <a:t>الصور </a:t>
            </a:r>
            <a:r>
              <a:rPr lang="ar-SA" dirty="0"/>
              <a:t>الملتقطة وقت النهار حيث الطبوغرافية تسيطر على الظواهر الاخرى بسبب الاشعاع الشمسي وتأثير الظل .</a:t>
            </a:r>
            <a:endParaRPr lang="en-US" dirty="0"/>
          </a:p>
          <a:p>
            <a:r>
              <a:rPr lang="ar-SA" dirty="0"/>
              <a:t>اما في وقت الليل الصور في هذه الحالة يظهر تأثير الحراري </a:t>
            </a:r>
            <a:r>
              <a:rPr lang="ar-SA" dirty="0" smtClean="0"/>
              <a:t>للإشعاع </a:t>
            </a:r>
            <a:r>
              <a:rPr lang="ar-SA" dirty="0"/>
              <a:t>الشمسي والظل اللذان يعيدان انبعاث الاشعاع الحراري للجو وبالتالي </a:t>
            </a:r>
            <a:r>
              <a:rPr lang="ar-SA" dirty="0" smtClean="0"/>
              <a:t>الصور تجعلك </a:t>
            </a:r>
            <a:r>
              <a:rPr lang="ar-SA" dirty="0"/>
              <a:t>تشاهد الخصائص الحرارية للمواد . </a:t>
            </a:r>
            <a:endParaRPr lang="en-US" dirty="0"/>
          </a:p>
          <a:p>
            <a:endParaRPr lang="ar-SA" dirty="0"/>
          </a:p>
        </p:txBody>
      </p:sp>
    </p:spTree>
    <p:extLst>
      <p:ext uri="{BB962C8B-B14F-4D97-AF65-F5344CB8AC3E}">
        <p14:creationId xmlns:p14="http://schemas.microsoft.com/office/powerpoint/2010/main" val="245123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r>
              <a:rPr lang="ar-SA" dirty="0"/>
              <a:t>الصور التي اخذت في فترات الليل ام النهار توضح كما في الشكل الهزات الساخنة مختلفة المدى في صورة </a:t>
            </a:r>
            <a:r>
              <a:rPr lang="ar-SA" dirty="0" smtClean="0"/>
              <a:t>كاليفورنيا. </a:t>
            </a:r>
            <a:r>
              <a:rPr lang="ar-SA" dirty="0"/>
              <a:t>في الصور الملتقطة وقت النهار ضلوع الجبال والانحدارات تكون الواجهات الجنوبية والشرقية حارة بسبب الاشعاع الشمسي الواصل لها خلال النهار وبالتالي تظهر سطوع دافئ . بينما الواجهات الشمالية والغربية ظليلة وتظهر مظلمة لان لديها صفة باردة . وبمقارنة الشكلين نلاحظ ان صور النهار سيطرت عليها الطبوغرافية بينما صور الليل الظواهر </a:t>
            </a:r>
            <a:r>
              <a:rPr lang="ar-SA" dirty="0" smtClean="0"/>
              <a:t>وتأثير </a:t>
            </a:r>
            <a:r>
              <a:rPr lang="ar-SA" dirty="0"/>
              <a:t>الطبوغرافية وبعض الظواهر الجيولوجية ازيلت بشكل كبير.  ويمكن القول بان البصمات الدافئة المحدودة او القليلة في مدى الهزات الساخنة كانت صخور البازلت </a:t>
            </a:r>
            <a:r>
              <a:rPr lang="ar-SA" dirty="0" smtClean="0"/>
              <a:t>وكذلك في  </a:t>
            </a:r>
            <a:r>
              <a:rPr lang="ar-SA" dirty="0"/>
              <a:t>المدى الحراري امكن توضيح البصمات الباردة لبعض الصخور مثل الصخور الغرينية وان كانت بعض الصخور تبدو واضحة في الصور </a:t>
            </a:r>
            <a:r>
              <a:rPr lang="ar-SA" dirty="0" smtClean="0"/>
              <a:t>المأخوذة </a:t>
            </a:r>
            <a:r>
              <a:rPr lang="ar-SA" dirty="0"/>
              <a:t>نهارا اكثر من الصور </a:t>
            </a:r>
            <a:r>
              <a:rPr lang="ar-SA" dirty="0" smtClean="0"/>
              <a:t>المأخوذة </a:t>
            </a:r>
            <a:r>
              <a:rPr lang="ar-SA" dirty="0"/>
              <a:t>ليلا حيث ابرزت الظواهر الجيولوجية بشكل اكبر .</a:t>
            </a:r>
            <a:endParaRPr lang="en-US" dirty="0"/>
          </a:p>
        </p:txBody>
      </p:sp>
    </p:spTree>
    <p:extLst>
      <p:ext uri="{BB962C8B-B14F-4D97-AF65-F5344CB8AC3E}">
        <p14:creationId xmlns:p14="http://schemas.microsoft.com/office/powerpoint/2010/main" val="218961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352928" cy="586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17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الاطوال الموجية للنطاقات الحرارية:</a:t>
            </a:r>
            <a:r>
              <a:rPr lang="en-US" dirty="0"/>
              <a:t/>
            </a:r>
            <a:br>
              <a:rPr lang="en-US" dirty="0"/>
            </a:br>
            <a:endParaRPr lang="ar-SA" dirty="0"/>
          </a:p>
        </p:txBody>
      </p:sp>
      <p:sp>
        <p:nvSpPr>
          <p:cNvPr id="3" name="عنصر نائب للمحتوى 2"/>
          <p:cNvSpPr>
            <a:spLocks noGrp="1"/>
          </p:cNvSpPr>
          <p:nvPr>
            <p:ph idx="1"/>
          </p:nvPr>
        </p:nvSpPr>
        <p:spPr/>
        <p:txBody>
          <a:bodyPr>
            <a:normAutofit lnSpcReduction="10000"/>
          </a:bodyPr>
          <a:lstStyle/>
          <a:p>
            <a:r>
              <a:rPr lang="ar-SA" dirty="0"/>
              <a:t>صور تحت الحمراء الحرارية اكتسبت ضمن نطاقات ذات طول موجي يتراوح ما بين 3و5ميكرومتر و من 8-14ميكرومترضمن نوافذ الغلاف الجوي.</a:t>
            </a:r>
            <a:endParaRPr lang="en-US" dirty="0"/>
          </a:p>
          <a:p>
            <a:r>
              <a:rPr lang="ar-SA" dirty="0"/>
              <a:t>قانون وينز وضح لنا الحرارة التي تكون طاقتها اقصاها والتي تنبعث لكل هذه النطاقات كما هو موضح في الشكل والتي تبين في نطاقات 3-5ميكرومتر التي تسمح بانبعاث الطاقة في ذروتها للحرارة ضمن 600كالفن واكثر وعادة تكون مرتبطة بالنار والحمم البركانية وتدفقها وغيرها من الظواهر الحارة . </a:t>
            </a:r>
            <a:endParaRPr lang="en-US" dirty="0"/>
          </a:p>
        </p:txBody>
      </p:sp>
    </p:spTree>
    <p:extLst>
      <p:ext uri="{BB962C8B-B14F-4D97-AF65-F5344CB8AC3E}">
        <p14:creationId xmlns:p14="http://schemas.microsoft.com/office/powerpoint/2010/main" val="821405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r>
              <a:rPr lang="ar-SA" dirty="0" smtClean="0"/>
              <a:t>نطاقات </a:t>
            </a:r>
            <a:r>
              <a:rPr lang="ar-SA" dirty="0"/>
              <a:t>8-14ميكرومتر تمتد فيها ذروة الطاقة الحرارية من 300كالفن </a:t>
            </a:r>
            <a:r>
              <a:rPr lang="ar-SA" dirty="0" smtClean="0"/>
              <a:t>وهو </a:t>
            </a:r>
            <a:r>
              <a:rPr lang="ar-SA" dirty="0"/>
              <a:t>المحيط الحراري للأرض وهو ذروة  الطاقة المنبعثة ضمن 9.7 ميكروميتر. في شكل 14-5 نشاهد صور التقطت في الليل لوسط متشجن وهي مكتسبة بواسطة الماسح متعدد الاطياف والذي سجل كلا الصورتين ضمن النطاقات 3الى 5ميكومتر و نطاقات 8الى 14ميكرومتر . المساحة في الصور تحتوي المراعي والحقول والغابات والتي قطعت بواسطة شبكة من الطرق وقليل من الجداول .</a:t>
            </a:r>
            <a:endParaRPr lang="en-US" dirty="0"/>
          </a:p>
          <a:p>
            <a:endParaRPr lang="ar-SA" dirty="0"/>
          </a:p>
        </p:txBody>
      </p:sp>
    </p:spTree>
    <p:extLst>
      <p:ext uri="{BB962C8B-B14F-4D97-AF65-F5344CB8AC3E}">
        <p14:creationId xmlns:p14="http://schemas.microsoft.com/office/powerpoint/2010/main" val="209645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شكل 14-5 </a:t>
            </a:r>
            <a:r>
              <a:rPr lang="en-US" dirty="0"/>
              <a:t>A </a:t>
            </a:r>
            <a:r>
              <a:rPr lang="ar-SA" dirty="0"/>
              <a:t> هي الاكثر انخفاضا من حيث التباين الحراري فكمية الظواهر التضاريسية اقل بكثير من صورة ذات المدى 8 الى 14ميكرومتر في الصورة . خاصة لبعض المواقع مثل </a:t>
            </a:r>
            <a:r>
              <a:rPr lang="en-US" dirty="0"/>
              <a:t>A-D</a:t>
            </a:r>
            <a:r>
              <a:rPr lang="ar-SA" dirty="0"/>
              <a:t> كما هي في الخريطة . في شكل 5-14</a:t>
            </a:r>
            <a:r>
              <a:rPr lang="en-US" dirty="0"/>
              <a:t>C </a:t>
            </a:r>
            <a:r>
              <a:rPr lang="ar-SA" dirty="0"/>
              <a:t> والتي مثلت الظواهر التالية:</a:t>
            </a:r>
            <a:endParaRPr lang="en-US" dirty="0"/>
          </a:p>
          <a:p>
            <a:endParaRPr lang="ar-SA" dirty="0"/>
          </a:p>
        </p:txBody>
      </p:sp>
    </p:spTree>
    <p:extLst>
      <p:ext uri="{BB962C8B-B14F-4D97-AF65-F5344CB8AC3E}">
        <p14:creationId xmlns:p14="http://schemas.microsoft.com/office/powerpoint/2010/main" val="154046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شكل يبين حرائق النار</a:t>
            </a:r>
            <a:endParaRPr lang="ar-SA" dirty="0"/>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005013"/>
            <a:ext cx="8640960" cy="430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18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القدرة الحرارية للأجسام:</a:t>
            </a:r>
            <a:endParaRPr lang="ar-SA" dirty="0"/>
          </a:p>
        </p:txBody>
      </p:sp>
      <p:sp>
        <p:nvSpPr>
          <p:cNvPr id="3" name="عنصر نائب للمحتوى 2"/>
          <p:cNvSpPr>
            <a:spLocks noGrp="1"/>
          </p:cNvSpPr>
          <p:nvPr>
            <p:ph idx="1"/>
          </p:nvPr>
        </p:nvSpPr>
        <p:spPr/>
        <p:txBody>
          <a:bodyPr/>
          <a:lstStyle/>
          <a:p>
            <a:r>
              <a:rPr lang="ar-SA" dirty="0" smtClean="0"/>
              <a:t>هي امكانية المواد ومقدرتها على تخزين الحرارة وهي تقاس بالكالوري (</a:t>
            </a:r>
            <a:r>
              <a:rPr lang="en-US" dirty="0" smtClean="0"/>
              <a:t>cal . g </a:t>
            </a:r>
            <a:r>
              <a:rPr lang="en-US" sz="1600" dirty="0" smtClean="0"/>
              <a:t>-1   </a:t>
            </a:r>
            <a:r>
              <a:rPr lang="en-US" dirty="0" smtClean="0"/>
              <a:t>.c</a:t>
            </a:r>
            <a:r>
              <a:rPr lang="en-US" sz="1600" dirty="0" smtClean="0"/>
              <a:t>-1</a:t>
            </a:r>
            <a:r>
              <a:rPr lang="ar-SA" dirty="0" smtClean="0"/>
              <a:t>)</a:t>
            </a:r>
          </a:p>
          <a:p>
            <a:r>
              <a:rPr lang="ar-SA" dirty="0" smtClean="0"/>
              <a:t>ويظهر الماء كما في الجدول السابق انه هو الاعلى مقدرة حرارية بالنسبة </a:t>
            </a:r>
            <a:r>
              <a:rPr lang="ar-SA" smtClean="0"/>
              <a:t>لبقية المواد الاخرى.</a:t>
            </a:r>
            <a:endParaRPr lang="ar-SA" dirty="0"/>
          </a:p>
        </p:txBody>
      </p:sp>
    </p:spTree>
    <p:extLst>
      <p:ext uri="{BB962C8B-B14F-4D97-AF65-F5344CB8AC3E}">
        <p14:creationId xmlns:p14="http://schemas.microsoft.com/office/powerpoint/2010/main" val="146212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lvl="0"/>
            <a:r>
              <a:rPr lang="ar-SA" dirty="0"/>
              <a:t>3حرائق صغيرة القوالب كالفحم المتوهج لتلك المناطق ضمن بستان الاشجار. </a:t>
            </a:r>
            <a:endParaRPr lang="en-US" dirty="0"/>
          </a:p>
          <a:p>
            <a:r>
              <a:rPr lang="ar-SA" dirty="0"/>
              <a:t>في صور المدى 8-14ميكرومتر البصمات دافئة للأشجار المتناثرة بأقنعة النيران.  ولكن في صورة المدى 3-5 ميكروميتر النيران واضحة ومرئية ولها بصمات خافتة لتلك الاشجار.</a:t>
            </a:r>
            <a:endParaRPr lang="en-US" dirty="0"/>
          </a:p>
          <a:p>
            <a:pPr lvl="0"/>
            <a:r>
              <a:rPr lang="ar-SA" dirty="0"/>
              <a:t>اكبر نار مشتعلة في الحقل المفتوح وهو مشاهد في كلا الصورتين.</a:t>
            </a:r>
            <a:endParaRPr lang="en-US" dirty="0"/>
          </a:p>
          <a:p>
            <a:pPr lvl="0"/>
            <a:r>
              <a:rPr lang="ar-SA" dirty="0"/>
              <a:t>في الحقل المفتوح حفرة تحتوي على فحم صغير مشتعل اختفت تحت كومة </a:t>
            </a:r>
            <a:r>
              <a:rPr lang="ar-SA" dirty="0" err="1"/>
              <a:t>مزالة</a:t>
            </a:r>
            <a:r>
              <a:rPr lang="ar-SA" dirty="0"/>
              <a:t>.  في صورة ذات مدى 8-14ميكرومتر هذا الهدف اخفق بالنسبة للنبات ولكن في صورة ذات مدى 3-5 ميكروميتر كان واضح ومعرف على انه هدف حار.</a:t>
            </a:r>
            <a:endParaRPr lang="en-US" dirty="0"/>
          </a:p>
          <a:p>
            <a:pPr lvl="0"/>
            <a:r>
              <a:rPr lang="ar-SA" dirty="0"/>
              <a:t>ايضا هناك نار مشتعلة كبيرة و 3مركبات مع محركاتها تبدو دافئة في الموقع ضمن الحقل المفتوح . 4اهداف تم حلها في صورة ذات مدى 3-5 ميكروميتر ولكن بصمة النار المشتعلة اختفت عن الاهداف الاخرى في صورة ضمن المدى 8-14 ميكروميتر .</a:t>
            </a:r>
            <a:endParaRPr lang="en-US" dirty="0"/>
          </a:p>
          <a:p>
            <a:endParaRPr lang="ar-SA" dirty="0"/>
          </a:p>
        </p:txBody>
      </p:sp>
    </p:spTree>
    <p:extLst>
      <p:ext uri="{BB962C8B-B14F-4D97-AF65-F5344CB8AC3E}">
        <p14:creationId xmlns:p14="http://schemas.microsoft.com/office/powerpoint/2010/main" val="3970698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استخدام الاراضي في متشجن:</a:t>
            </a:r>
            <a:r>
              <a:rPr lang="en-US" dirty="0"/>
              <a:t/>
            </a:r>
            <a:br>
              <a:rPr lang="en-US" dirty="0"/>
            </a:br>
            <a:endParaRPr lang="ar-SA" dirty="0"/>
          </a:p>
        </p:txBody>
      </p:sp>
      <p:sp>
        <p:nvSpPr>
          <p:cNvPr id="3" name="عنصر نائب للمحتوى 2"/>
          <p:cNvSpPr>
            <a:spLocks noGrp="1"/>
          </p:cNvSpPr>
          <p:nvPr>
            <p:ph idx="1"/>
          </p:nvPr>
        </p:nvSpPr>
        <p:spPr/>
        <p:txBody>
          <a:bodyPr>
            <a:normAutofit fontScale="70000" lnSpcReduction="20000"/>
          </a:bodyPr>
          <a:lstStyle/>
          <a:p>
            <a:r>
              <a:rPr lang="ar-SA" dirty="0" smtClean="0"/>
              <a:t>نناقش </a:t>
            </a:r>
            <a:r>
              <a:rPr lang="ar-SA" dirty="0"/>
              <a:t>تفسير الصورة بحيث نبدأ مع المنظر المتشابه لما نقراه . المدينة ومحيطها وهي ان </a:t>
            </a:r>
            <a:r>
              <a:rPr lang="ar-SA" dirty="0" err="1"/>
              <a:t>اربر</a:t>
            </a:r>
            <a:r>
              <a:rPr lang="ar-SA" dirty="0"/>
              <a:t> (</a:t>
            </a:r>
            <a:r>
              <a:rPr lang="en-US" dirty="0"/>
              <a:t>Ann Arbor</a:t>
            </a:r>
            <a:r>
              <a:rPr lang="ar-SA" dirty="0"/>
              <a:t>  ) وهي تقع غرب ديترويت وتحتوي جامعة متشجن كما هو مشاهد في صورة تحت الحمراء والصورة الفوتوغرافية الجوية .</a:t>
            </a:r>
            <a:endParaRPr lang="en-US" dirty="0"/>
          </a:p>
          <a:p>
            <a:r>
              <a:rPr lang="ar-SA" dirty="0"/>
              <a:t>وسط المدينة ومحيطها ضمن الضواحي السكنية والمحاطة بالأراضي الفضاء وقت النهار خاصة وانها اخذت بعد قليل من شروق الشمس وهي صورة تحت الحمراء وايضا لا نغفل ان الاشعاع الحراري يتزايد بسرعة.</a:t>
            </a:r>
            <a:endParaRPr lang="en-US" dirty="0"/>
          </a:p>
          <a:p>
            <a:r>
              <a:rPr lang="ar-SA" dirty="0"/>
              <a:t>شبكة الطرق السريعة والطرق لها بصمات دافئة لان الحرارة الكامنة او الخاملة مرتفعة وهي ذات علاقة ارتباط بكثافة الاسفلت والاسمنت . اسقف البنايات الباردة  لان الانبعاث منخفض  لهذه المواد . احياء المدينة الفقيرة ظهرت باقتدار كمناطق دافئة مقارنة بالمساحات المحيطة بها لان التركيز الحراري من مجموعة الماء والبحيرات ونهر </a:t>
            </a:r>
            <a:r>
              <a:rPr lang="ar-SA" dirty="0" err="1"/>
              <a:t>هورون</a:t>
            </a:r>
            <a:r>
              <a:rPr lang="ar-SA" dirty="0"/>
              <a:t> والذي يظهر في الزاوية اليمنى من الصورة . وهي دافئة مقارنة بما يحيط بها من زيت والذي لم يمتص كفايته  بعد من الطاقة الشمسية وليصلها بذلك الاشعاع الحراري العالي في منتصف النهار . </a:t>
            </a:r>
            <a:endParaRPr lang="en-US" dirty="0"/>
          </a:p>
          <a:p>
            <a:endParaRPr lang="ar-SA" dirty="0"/>
          </a:p>
        </p:txBody>
      </p:sp>
    </p:spTree>
    <p:extLst>
      <p:ext uri="{BB962C8B-B14F-4D97-AF65-F5344CB8AC3E}">
        <p14:creationId xmlns:p14="http://schemas.microsoft.com/office/powerpoint/2010/main" val="1281583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84969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238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الاراضي المعشبة والمروج وكذلك الحقول تبدو باردة نسبيا ولكن المناطق الخشبية دافئة , الملعب الرياضي في الجزء الاوسط يسار الصورة والذي له دفء وفي المدرجات الرئيسية بينما ميدان اللعب او حقل اللعب المغطى بالعشب الصناعي يبدو بارد. الصورة تحت الحمراء اكتسبت في ارتفاع منخفض  مع وضوح مكاني عالي وهو مستخدم في الاستطلاع فخسارة الحرارة للمناطق الحضرية والمناطق الصناعية.</a:t>
            </a:r>
            <a:endParaRPr lang="en-US" dirty="0"/>
          </a:p>
          <a:p>
            <a:endParaRPr lang="ar-SA" dirty="0"/>
          </a:p>
        </p:txBody>
      </p:sp>
    </p:spTree>
    <p:extLst>
      <p:ext uri="{BB962C8B-B14F-4D97-AF65-F5344CB8AC3E}">
        <p14:creationId xmlns:p14="http://schemas.microsoft.com/office/powerpoint/2010/main" val="170349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استطلاع ومسح الخسارة الحرارية :</a:t>
            </a:r>
            <a:endParaRPr lang="en-US" dirty="0"/>
          </a:p>
        </p:txBody>
      </p:sp>
      <p:sp>
        <p:nvSpPr>
          <p:cNvPr id="3" name="عنصر نائب للمحتوى 2"/>
          <p:cNvSpPr>
            <a:spLocks noGrp="1"/>
          </p:cNvSpPr>
          <p:nvPr>
            <p:ph idx="1"/>
          </p:nvPr>
        </p:nvSpPr>
        <p:spPr/>
        <p:txBody>
          <a:bodyPr>
            <a:normAutofit fontScale="70000" lnSpcReduction="20000"/>
          </a:bodyPr>
          <a:lstStyle/>
          <a:p>
            <a:r>
              <a:rPr lang="ar-SA" dirty="0"/>
              <a:t>من التطبيقات الواضحة لتقنية الاشعة تحت الحمراء الحرارية هي الاستطلاع والمسح الحراري للمباني والمصانع وانابيب البخار المدفونة للنقط الحارة والتي تدل على ضعف وفقر الاسقف ذات المادة المعزولة والبخار المتسرب للمسح تحت الحمراء الجوي . وبالتالي يمكن تفسير الصورة نسبيا  من خلال المسح الجوي الحراري غالي الثمن ومكلف بواسطة تصحيح مواقع الحرارة المفقودة. فالوقود المخزن في اشهر قليلة يمكن ان يعوض قيمة المسح والاستطلاع كما في شمال ووسط الولايات المتحدة الامريكية في العديد من المباني معقدة مثل الحرم الجامعي والتعقيدات الصناعية والتي لها حرارة بواسطة توزيع البخار خلال خطوط الانابيب المدفونة من وسط مجموعة المحطات . مثل حرارة البخار للمباني فهو يتكاثف الى ماء ساخن والذي يعاد بواسطة تكثيف خطوط البخار للمصانع . فالعديد لأنظمة خطوط الانابيب العديدة هي قديمة وبالتالي زادت مشكلة التسريب وبالتالي هناك صعوبة رصد لان هذه الخطوط للأنابيب مدفونة وممتدة ومغطاة بواسطة الارصفة والشوارع والمواقف العديدة . مختبرات بروك </a:t>
            </a:r>
            <a:r>
              <a:rPr lang="ar-SA" dirty="0" err="1"/>
              <a:t>هافن</a:t>
            </a:r>
            <a:r>
              <a:rPr lang="ar-SA" dirty="0"/>
              <a:t> الوطنية في الجزيرة التابعة لنيويورك والتي تعاقدت من اجل المسح الحراري من خلال الصور الفوتوغرافية الجوية في وقت الليل لصور تحت الحمراء الحرارية.</a:t>
            </a:r>
            <a:endParaRPr lang="en-US" dirty="0"/>
          </a:p>
          <a:p>
            <a:endParaRPr lang="ar-SA" dirty="0"/>
          </a:p>
        </p:txBody>
      </p:sp>
    </p:spTree>
    <p:extLst>
      <p:ext uri="{BB962C8B-B14F-4D97-AF65-F5344CB8AC3E}">
        <p14:creationId xmlns:p14="http://schemas.microsoft.com/office/powerpoint/2010/main" val="2991906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r>
              <a:rPr lang="ar-SA" dirty="0"/>
              <a:t> في صورة 8الى 14ميكرومتر مظاهر التضاريس عبر عنها  جيدا ولها بصمات مثل الاشجار وبعض الطرق  يظهر لها دفء (سطوع) الحقول لها حرارة متوسطة واراضي المستنقعات على الهامش الايسر للصورة  تظهر باردة. </a:t>
            </a:r>
            <a:endParaRPr lang="en-US" dirty="0"/>
          </a:p>
          <a:p>
            <a:r>
              <a:rPr lang="ar-SA" dirty="0"/>
              <a:t>جميع مستويات الانبعاث الحراري يتراوح ما بين 3الى 5 ميكروميتر في الصورة. المكتسبة في نوفمبر 1976م  هذه الصور تحتوي على خطوط التكاثف والبخار لتلك الانابيب المدفونة وفتحات المجاري ليتم اختبارها  بواسطة فريق بروك </a:t>
            </a:r>
            <a:r>
              <a:rPr lang="ar-SA" dirty="0" err="1"/>
              <a:t>هافن</a:t>
            </a:r>
            <a:r>
              <a:rPr lang="ar-SA" dirty="0"/>
              <a:t> . في وقت الليل صور تحت الحمراء الاشجار كما في الشكل الماء والرصيف تظهر بشكل دافئ. الاسقف ذات العوازل الجيدة للمباني تكون على هيئة اشكال باردة مع بقع او مواضع دافئة مثل انابيب التهوية. </a:t>
            </a:r>
            <a:endParaRPr lang="en-US" dirty="0"/>
          </a:p>
          <a:p>
            <a:r>
              <a:rPr lang="ar-SA" dirty="0"/>
              <a:t>جوانب المباني لها علاقة دافئة بسبب الاشعاع الحراري من النوافذ , الانابيب الساخنة المدفونة وفتحات المجاري تظهر على شكل انابيب ساطعة . في بعض </a:t>
            </a:r>
            <a:r>
              <a:rPr lang="ar-SA" dirty="0" err="1"/>
              <a:t>المسوحات</a:t>
            </a:r>
            <a:r>
              <a:rPr lang="ar-SA" dirty="0"/>
              <a:t> لصور تحت الحمراء تظهر مواقع الخطوط  للمهندسين لتسجيلها. المواقع </a:t>
            </a:r>
            <a:r>
              <a:rPr lang="en-US" dirty="0"/>
              <a:t>A,B,C </a:t>
            </a:r>
            <a:r>
              <a:rPr lang="ar-SA" dirty="0"/>
              <a:t>  في الصورة الفوتوغرافية  لمواضع  حارة بينت التسرب الرئيسي او المناطق التي تكون لأنابيبها عوازل متردية او متدهورة . المواضع </a:t>
            </a:r>
            <a:r>
              <a:rPr lang="en-US" dirty="0"/>
              <a:t>D , E</a:t>
            </a:r>
            <a:r>
              <a:rPr lang="ar-SA" dirty="0"/>
              <a:t>  اسقف المباني تلاحظ بانها دافئة عن غيرها من الاسقف الاخرى . الملاحظ قيمة الطاقة يمكن ان تحفظ بواسطة تحسين عوازل الاسقف في هذه المباني .</a:t>
            </a:r>
          </a:p>
        </p:txBody>
      </p:sp>
    </p:spTree>
    <p:extLst>
      <p:ext uri="{BB962C8B-B14F-4D97-AF65-F5344CB8AC3E}">
        <p14:creationId xmlns:p14="http://schemas.microsoft.com/office/powerpoint/2010/main" val="745995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08912"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90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الكفاءة الحرارية في الصور:</a:t>
            </a:r>
            <a:r>
              <a:rPr lang="en-US" dirty="0"/>
              <a:t/>
            </a:r>
            <a:br>
              <a:rPr lang="en-US" dirty="0"/>
            </a:b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a:t>المدى الحراري يوضح من خلال مقياس يحدد الحرارة لأي نقطة على طول شريط التسجيل المغناطيسي الذي يسجل حرارة التضاريس في جهاز الماسح الذي يقيس اشعة تحت الحمراء الحرارية بحيث يقسم المدى الحراري الى فئات ومن ثم يعرض انواعها . احد هذه الانظمة تعرض 6 الوان اضافية ما بين الابيض والاسود لتعرض قيم الحرارة . كما في الشكل 5-12 فكل لون يمثل فئة حرارية . الحد بين أي نقطتين لونيتين هي 3ْ فهرنهايتية وهي الفاصل الكنتوري الحراري. افضل تفاصيل الحرارة تعرض بواسطة تعيين كل لون من خلال الفئات ولكن تقسم وتحدد بناء على الدرجة الفهرنهايتية واحدة  1ْفهرنهايتية.</a:t>
            </a:r>
            <a:endParaRPr lang="en-US" dirty="0"/>
          </a:p>
          <a:p>
            <a:r>
              <a:rPr lang="ar-SA" dirty="0"/>
              <a:t>ولمقارنة الكفاءة للعرضين مع الصورة التقليدية  ذات المقياس الرمادي فان الشكل يعرض الميزات الكمية للصورة . ففي اللوحة نشاهد عرض الالوان لكفاءة الصورة المعدة بأسلوب او بطريقة توضيح براكين هاويين .</a:t>
            </a:r>
            <a:endParaRPr lang="en-US" dirty="0"/>
          </a:p>
          <a:p>
            <a:endParaRPr lang="ar-SA" dirty="0"/>
          </a:p>
        </p:txBody>
      </p:sp>
    </p:spTree>
    <p:extLst>
      <p:ext uri="{BB962C8B-B14F-4D97-AF65-F5344CB8AC3E}">
        <p14:creationId xmlns:p14="http://schemas.microsoft.com/office/powerpoint/2010/main" val="978806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867645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124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548680"/>
            <a:ext cx="8604448"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379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امتصاص الطاقة الشمسية يزيد الحرارة الحركية وبالتالي يزيد من انبعاث الطاقة الحرارية مثل المواد المظلمة التي لديها أو لبعضها ارتفاع شديد للانبعاث الحراري عنها لدى الالوان الفاتحة. فالظل والمساحات المغطاة بالظل لها انخفاض للأشعة الحرارية مقارنة بالمساحات المشرقة المنارة بضوء الشمس . ايضا الصخور مثل الجرانيت تتأثر بعامل الطبوغرافية في الصورة تحت الحمراء خلال وقت النهار. وفي الليل الانارة والاضاءة الشمسية والمناطق المظلمة تتشابه من حيث الحرارة مثلها في ذلك مثل الظل.</a:t>
            </a:r>
            <a:endParaRPr lang="ar-SA" dirty="0"/>
          </a:p>
        </p:txBody>
      </p:sp>
    </p:spTree>
    <p:extLst>
      <p:ext uri="{BB962C8B-B14F-4D97-AF65-F5344CB8AC3E}">
        <p14:creationId xmlns:p14="http://schemas.microsoft.com/office/powerpoint/2010/main" val="152584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تنظيم مسح تحت الحمراء الجوي:</a:t>
            </a:r>
            <a:endParaRPr lang="en-US" dirty="0"/>
          </a:p>
        </p:txBody>
      </p:sp>
      <p:sp>
        <p:nvSpPr>
          <p:cNvPr id="3" name="عنصر نائب للمحتوى 2"/>
          <p:cNvSpPr>
            <a:spLocks noGrp="1"/>
          </p:cNvSpPr>
          <p:nvPr>
            <p:ph idx="1"/>
          </p:nvPr>
        </p:nvSpPr>
        <p:spPr/>
        <p:txBody>
          <a:bodyPr>
            <a:normAutofit fontScale="92500" lnSpcReduction="10000"/>
          </a:bodyPr>
          <a:lstStyle/>
          <a:p>
            <a:r>
              <a:rPr lang="ar-SA" dirty="0" smtClean="0"/>
              <a:t>ان </a:t>
            </a:r>
            <a:r>
              <a:rPr lang="ar-SA" dirty="0"/>
              <a:t>مسح الاشعة تحت الحمراء الحرارية الجوي لا يغطي جميع المناطق . فالمسح الجوي هناك يجب ان يدار وينظم كثير من المساحات . فاكتساب صور لها قيمة تحت الحمراء 3مرات مؤكدة كصور فوتوغرافية الجوية . حتى وان كان احيانا قيمة كم 2 تتناقص كالمناطق التي يزيد مسحها . فخط الطيران احيانا يعاد عليه عدة مرات خلال اليوم لتقييم التنوع الحراري كما في </a:t>
            </a:r>
            <a:r>
              <a:rPr lang="ar-SA" dirty="0" smtClean="0"/>
              <a:t>حيث </a:t>
            </a:r>
            <a:r>
              <a:rPr lang="ar-SA" dirty="0"/>
              <a:t>نشاهد الاعادة في الصورة لمدى الهزات الساخنة لكاليفورنيا لأي مسح تحت الحمراء من خلال تتبع بعض العوامل مثل مراعاة الوقت خلال النهار ونطاق الطول الموجي وارتفاع الطيران هي عوامل هامة يجب مراعاتها .   </a:t>
            </a:r>
            <a:endParaRPr lang="en-US" dirty="0"/>
          </a:p>
          <a:p>
            <a:endParaRPr lang="ar-SA" dirty="0"/>
          </a:p>
        </p:txBody>
      </p:sp>
    </p:spTree>
    <p:extLst>
      <p:ext uri="{BB962C8B-B14F-4D97-AF65-F5344CB8AC3E}">
        <p14:creationId xmlns:p14="http://schemas.microsoft.com/office/powerpoint/2010/main" val="61707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فصخور الجرانيت لديها انخفاض وارتفاع في الحرارة عن غيره من صخور الجرانيت الذي يكون في منطقة الانارة.</a:t>
            </a:r>
          </a:p>
          <a:p>
            <a:r>
              <a:rPr lang="ar-SA" dirty="0" smtClean="0"/>
              <a:t>وهناك بعض البرامج تعوض الظل بواسطة استخدام البيانات الطبوغرافية باستخدام معلومات </a:t>
            </a:r>
            <a:r>
              <a:rPr lang="ar-SA" smtClean="0"/>
              <a:t>تتعلق بارتفاع الشمس و السمت.</a:t>
            </a:r>
            <a:endParaRPr lang="ar-SA"/>
          </a:p>
        </p:txBody>
      </p:sp>
    </p:spTree>
    <p:extLst>
      <p:ext uri="{BB962C8B-B14F-4D97-AF65-F5344CB8AC3E}">
        <p14:creationId xmlns:p14="http://schemas.microsoft.com/office/powerpoint/2010/main" val="1797492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صور تحت الحمراء:</a:t>
            </a:r>
            <a:endParaRPr lang="ar-SA" dirty="0"/>
          </a:p>
        </p:txBody>
      </p:sp>
      <p:sp>
        <p:nvSpPr>
          <p:cNvPr id="3" name="عنصر نائب للمحتوى 2"/>
          <p:cNvSpPr>
            <a:spLocks noGrp="1"/>
          </p:cNvSpPr>
          <p:nvPr>
            <p:ph idx="1"/>
          </p:nvPr>
        </p:nvSpPr>
        <p:spPr/>
        <p:txBody>
          <a:bodyPr/>
          <a:lstStyle/>
          <a:p>
            <a:r>
              <a:rPr lang="ar-SA" dirty="0" smtClean="0"/>
              <a:t>معظم صور تحت الحمراء الحرارية تمثل التدرج الفاتح ذو سطوع للمناطق الاكثر دفأ من حيث الانبعاث الحراري او الاشعاع الحراري بينما يمثل المناطق الداكنة وتدرجها هي تلك المناطق والمواد الباردة . وهي تبدو مشابهة لصور تحت الحمراء للأبيض والاسود للصور الجوية كنتيجة من الواقع فكلاهما عرضت تنوع المقياس الرمادي في الفيلم المستخدم في الصور الفوتوغرافية . الفيلم كمتوسط رصد وكشف وسجل وعرض الطاقة المنعكسة في الطول الموجي الذي يتراوح ما بين 0.4 -0.9 ميكرومتر لصور تحت الحمراء  </a:t>
            </a:r>
            <a:endParaRPr lang="ar-SA" dirty="0"/>
          </a:p>
        </p:txBody>
      </p:sp>
    </p:spTree>
    <p:extLst>
      <p:ext uri="{BB962C8B-B14F-4D97-AF65-F5344CB8AC3E}">
        <p14:creationId xmlns:p14="http://schemas.microsoft.com/office/powerpoint/2010/main" val="351719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smtClean="0"/>
              <a:t>الحرارية .</a:t>
            </a:r>
          </a:p>
          <a:p>
            <a:r>
              <a:rPr lang="ar-SA" dirty="0" smtClean="0"/>
              <a:t>على ايه حال توجد اجهزة مزودة بأدوات الرصد لهذه الطاقة وافلام تخدم فقط لعرض الاشعاع الحراري.</a:t>
            </a:r>
          </a:p>
          <a:p>
            <a:pPr marL="0" indent="0">
              <a:buNone/>
            </a:pPr>
            <a:r>
              <a:rPr lang="ar-SA" dirty="0" smtClean="0"/>
              <a:t>تأثير الطقس في الصور:</a:t>
            </a:r>
          </a:p>
          <a:p>
            <a:pPr marL="0" indent="0">
              <a:buNone/>
            </a:pPr>
            <a:r>
              <a:rPr lang="ar-SA" dirty="0" smtClean="0"/>
              <a:t>الفيوم عادة تشاهد كظواهر متفرقة باردة ودافئة كما هو واضح في الشكل (</a:t>
            </a:r>
            <a:r>
              <a:rPr lang="en-US" dirty="0" smtClean="0"/>
              <a:t>A</a:t>
            </a:r>
            <a:r>
              <a:rPr lang="ar-SA" dirty="0" smtClean="0"/>
              <a:t>)حيث بصمة الظلام مرتبطة بالمناطق الباردة وبصمة السطوع مرتبطة بالغيوم الدافئة . كما ان انتشار زخات المطر تقدم اشكال كخطوط متوازية مع خطوط المسح بالصورة.</a:t>
            </a:r>
            <a:endParaRPr lang="ar-SA" dirty="0"/>
          </a:p>
        </p:txBody>
      </p:sp>
    </p:spTree>
    <p:extLst>
      <p:ext uri="{BB962C8B-B14F-4D97-AF65-F5344CB8AC3E}">
        <p14:creationId xmlns:p14="http://schemas.microsoft.com/office/powerpoint/2010/main" val="73241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الغيوم الثقيلة تقدم تباين حراري بين مظاهر التضاريس.</a:t>
            </a:r>
          </a:p>
          <a:p>
            <a:r>
              <a:rPr lang="ar-SA" dirty="0" smtClean="0"/>
              <a:t>لان طاقة الاشعة العائدة تبين طبقات الغيوم ومظاهر التضاريس . الصورة احيانا يتم اكتسابها بواسطة الطيران تحت طبقات الغيوم لكن النتائج للتباين الحراري سيكون منخفض. الرياح تقدم مميزات للظواهر فهي احيانا تلطخ وتمسح الصورة بخطوط.</a:t>
            </a:r>
          </a:p>
          <a:p>
            <a:r>
              <a:rPr lang="ar-SA" dirty="0" smtClean="0"/>
              <a:t>تلطيخ الرياح كما في شكل (</a:t>
            </a:r>
            <a:r>
              <a:rPr lang="en-US" dirty="0" smtClean="0"/>
              <a:t>B</a:t>
            </a:r>
            <a:r>
              <a:rPr lang="ar-SA" dirty="0" smtClean="0"/>
              <a:t>) موازية لمنحنيات الخطية المتعاقبة بالافتح والاغمق على مدى واسع جدا من الصورة.</a:t>
            </a:r>
            <a:endParaRPr lang="ar-SA" dirty="0"/>
          </a:p>
        </p:txBody>
      </p:sp>
    </p:spTree>
    <p:extLst>
      <p:ext uri="{BB962C8B-B14F-4D97-AF65-F5344CB8AC3E}">
        <p14:creationId xmlns:p14="http://schemas.microsoft.com/office/powerpoint/2010/main" val="159201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هذه الخطوط تحدث تحت الرياح بفعل العوائق على الارض المنبسطة التضرس وهي تبدو فاتحة اذا كانت دافئة كما هو مبين بالشكل ففي هذا المثال الرياح تهب من اليمين الى اليسار وتعبر العوائق لأجمات الاشجار مع بصمات دافئة (فاتحة) . سرعة الرياح تنخفض على طول الرياح من العوائق والتي تقدم تأثير البرودة وهكذا فأن التضاريس في المناطق المحمية اكثر دفئا من المدى المكشوف للرياح. خطوط الرياح تمسح بخطوط يمكن تفاديها بواسطة اكتساب الصورة فقط في الليالي الساكنة.</a:t>
            </a:r>
          </a:p>
          <a:p>
            <a:endParaRPr lang="ar-SA" dirty="0"/>
          </a:p>
        </p:txBody>
      </p:sp>
    </p:spTree>
    <p:extLst>
      <p:ext uri="{BB962C8B-B14F-4D97-AF65-F5344CB8AC3E}">
        <p14:creationId xmlns:p14="http://schemas.microsoft.com/office/powerpoint/2010/main" val="247949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ولكن في العديد من المناطق أسطح الرياح تتمادى للعديد من السنوات وبالتالي يكون تأثيرها مستمر. ولذلك يجب ان يراعى عند التفسير لتأثير الرياح حتى لا يكون هناك لبس لتلك الرياح من خلال البصمات المسببة لها اشكال التضاريس.</a:t>
            </a:r>
            <a:endParaRPr lang="ar-SA" dirty="0"/>
          </a:p>
        </p:txBody>
      </p:sp>
    </p:spTree>
    <p:extLst>
      <p:ext uri="{BB962C8B-B14F-4D97-AF65-F5344CB8AC3E}">
        <p14:creationId xmlns:p14="http://schemas.microsoft.com/office/powerpoint/2010/main" val="183223425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1880</Words>
  <Application>Microsoft Office PowerPoint</Application>
  <PresentationFormat>عرض على الشاشة (3:4)‏</PresentationFormat>
  <Paragraphs>52</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نسق Office</vt:lpstr>
      <vt:lpstr>المحاضرة الثامنة</vt:lpstr>
      <vt:lpstr>القدرة الحرارية للأجسام:</vt:lpstr>
      <vt:lpstr>عرض تقديمي في PowerPoint</vt:lpstr>
      <vt:lpstr>عرض تقديمي في PowerPoint</vt:lpstr>
      <vt:lpstr>خصائص صور تحت الحمراء:</vt:lpstr>
      <vt:lpstr>عرض تقديمي في PowerPoint</vt:lpstr>
      <vt:lpstr>عرض تقديمي في PowerPoint</vt:lpstr>
      <vt:lpstr>عرض تقديمي في PowerPoint</vt:lpstr>
      <vt:lpstr>عرض تقديمي في PowerPoint</vt:lpstr>
      <vt:lpstr>نفاذية اعمدة الدخان:</vt:lpstr>
      <vt:lpstr>عرض تقديمي في PowerPoint</vt:lpstr>
      <vt:lpstr>عرض تقديمي في PowerPoint</vt:lpstr>
      <vt:lpstr>وقت النهار :</vt:lpstr>
      <vt:lpstr>عرض تقديمي في PowerPoint</vt:lpstr>
      <vt:lpstr>عرض تقديمي في PowerPoint</vt:lpstr>
      <vt:lpstr>الاطوال الموجية للنطاقات الحرارية: </vt:lpstr>
      <vt:lpstr>عرض تقديمي في PowerPoint</vt:lpstr>
      <vt:lpstr>عرض تقديمي في PowerPoint</vt:lpstr>
      <vt:lpstr>شكل يبين حرائق النار</vt:lpstr>
      <vt:lpstr>عرض تقديمي في PowerPoint</vt:lpstr>
      <vt:lpstr>استخدام الاراضي في متشجن: </vt:lpstr>
      <vt:lpstr>عرض تقديمي في PowerPoint</vt:lpstr>
      <vt:lpstr>عرض تقديمي في PowerPoint</vt:lpstr>
      <vt:lpstr>استطلاع ومسح الخسارة الحرارية :</vt:lpstr>
      <vt:lpstr>عرض تقديمي في PowerPoint</vt:lpstr>
      <vt:lpstr>عرض تقديمي في PowerPoint</vt:lpstr>
      <vt:lpstr>الكفاءة الحرارية في الصور: </vt:lpstr>
      <vt:lpstr>عرض تقديمي في PowerPoint</vt:lpstr>
      <vt:lpstr>عرض تقديمي في PowerPoint</vt:lpstr>
      <vt:lpstr>تنظيم مسح تحت الحمراء الجوي: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الثامنة</dc:title>
  <dc:creator>mey</dc:creator>
  <cp:lastModifiedBy>mey</cp:lastModifiedBy>
  <cp:revision>24</cp:revision>
  <dcterms:created xsi:type="dcterms:W3CDTF">2014-03-17T09:40:21Z</dcterms:created>
  <dcterms:modified xsi:type="dcterms:W3CDTF">2014-04-16T09:49:56Z</dcterms:modified>
</cp:coreProperties>
</file>