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72" r:id="rId6"/>
  </p:sldMasterIdLst>
  <p:notesMasterIdLst>
    <p:notesMasterId r:id="rId30"/>
  </p:notesMasterIdLst>
  <p:sldIdLst>
    <p:sldId id="301" r:id="rId7"/>
    <p:sldId id="280" r:id="rId8"/>
    <p:sldId id="283" r:id="rId9"/>
    <p:sldId id="281" r:id="rId10"/>
    <p:sldId id="299" r:id="rId11"/>
    <p:sldId id="300" r:id="rId12"/>
    <p:sldId id="262" r:id="rId13"/>
    <p:sldId id="288" r:id="rId14"/>
    <p:sldId id="290" r:id="rId15"/>
    <p:sldId id="263" r:id="rId16"/>
    <p:sldId id="265" r:id="rId17"/>
    <p:sldId id="266" r:id="rId18"/>
    <p:sldId id="267" r:id="rId19"/>
    <p:sldId id="279" r:id="rId20"/>
    <p:sldId id="273" r:id="rId21"/>
    <p:sldId id="268" r:id="rId22"/>
    <p:sldId id="292" r:id="rId23"/>
    <p:sldId id="293" r:id="rId24"/>
    <p:sldId id="294" r:id="rId25"/>
    <p:sldId id="295" r:id="rId26"/>
    <p:sldId id="296" r:id="rId27"/>
    <p:sldId id="297" r:id="rId28"/>
    <p:sldId id="29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4600"/>
  </p:normalViewPr>
  <p:slideViewPr>
    <p:cSldViewPr snapToGrid="0">
      <p:cViewPr varScale="1">
        <p:scale>
          <a:sx n="75" d="100"/>
          <a:sy n="75" d="100"/>
        </p:scale>
        <p:origin x="9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6B5B2A-7856-43DF-955F-07DA8D5B28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4319C0-6815-4C22-9731-288CE5C875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A9247-8ED3-4D8B-A009-634F0AB799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91E37-1AFE-44A6-AF29-7DB66A78B9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E9D13C-1B8D-422A-AD17-0B5044AD0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1BD98-E347-4F15-9CB6-148A85ACE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0162A-11C9-44CF-9868-A2FB98BE82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1AAEA-4D6E-40D5-A7BC-27D5F8C54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8EF8A-354B-45F1-921A-10A44900C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556E3-6A72-4BBA-870B-C1D1504B42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707A-F677-4A8B-A877-20192ECDB5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9B66C-5A77-4D0F-ABEF-97A855401F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AB0D7-A90B-4C91-AE81-19A9A3715B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AF3F1-8B4A-4A31-97D0-CC45FDFF15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D582B-6DA9-4EFD-9C54-ED65C10FF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C6CE8-365C-4551-B0B2-6E22562D1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09838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56449"/>
      </p:ext>
    </p:extLst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54205"/>
      </p:ext>
    </p:extLst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77471"/>
      </p:ext>
    </p:extLst>
  </p:cSld>
  <p:clrMapOvr>
    <a:masterClrMapping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88181"/>
      </p:ext>
    </p:extLst>
  </p:cSld>
  <p:clrMapOvr>
    <a:masterClrMapping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08308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964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44BD4-87D0-4B3F-8762-678942EA2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59242"/>
      </p:ext>
    </p:extLst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149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70801"/>
      </p:ext>
    </p:extLst>
  </p:cSld>
  <p:clrMapOvr>
    <a:masterClrMapping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5982538"/>
      </p:ext>
    </p:extLst>
  </p:cSld>
  <p:clrMapOvr>
    <a:masterClrMapping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48685"/>
      </p:ext>
    </p:extLst>
  </p:cSld>
  <p:clrMapOvr>
    <a:masterClrMapping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531245"/>
      </p:ext>
    </p:extLst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50583"/>
      </p:ext>
    </p:extLst>
  </p:cSld>
  <p:clrMapOvr>
    <a:masterClrMapping/>
  </p:clrMapOvr>
  <p:hf sldNum="0"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19769"/>
      </p:ext>
    </p:extLst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3467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888A1-388A-4964-A4E0-BAFBD52FF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8E742-C7C2-4605-AA03-08C0BE472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FAA81-14B9-427C-A6D7-2BF160F15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74FCC-BAD0-4D1C-A74E-3A4C5C710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8C43-8260-42B8-B540-C15F85D6E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0F209-FD6D-45FC-81AB-0A0059DCAE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D4B2FF-156D-496E-A58B-E1BDB6DECB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31FE28-9C7B-4147-8DA0-5E163E2F78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By: Amal Alghamdi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D4B2FF-156D-496E-A58B-E1BDB6DEC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9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5693BF-6AB5-47AA-8D39-2F422A111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868" y="2376710"/>
            <a:ext cx="6589199" cy="1280890"/>
          </a:xfrm>
        </p:spPr>
        <p:txBody>
          <a:bodyPr>
            <a:normAutofit/>
          </a:bodyPr>
          <a:lstStyle/>
          <a:p>
            <a:r>
              <a:rPr lang="ar-SA" sz="4000" b="1" dirty="0">
                <a:solidFill>
                  <a:srgbClr val="C00000"/>
                </a:solidFill>
                <a:cs typeface="Akhbar MT" pitchFamily="2" charset="-78"/>
              </a:rPr>
              <a:t>تأثير العوامل الحيوية على فسيولوجيا البكتريا </a:t>
            </a:r>
          </a:p>
        </p:txBody>
      </p:sp>
    </p:spTree>
    <p:extLst>
      <p:ext uri="{BB962C8B-B14F-4D97-AF65-F5344CB8AC3E}">
        <p14:creationId xmlns:p14="http://schemas.microsoft.com/office/powerpoint/2010/main" val="2744389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382" y="316117"/>
            <a:ext cx="7953375" cy="837288"/>
          </a:xfrm>
        </p:spPr>
        <p:txBody>
          <a:bodyPr>
            <a:noAutofit/>
          </a:bodyPr>
          <a:lstStyle/>
          <a:p>
            <a:pPr algn="ctr" rtl="1"/>
            <a:r>
              <a:rPr lang="ar-SA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  <a:t>طرق تأثير المضاد الحيوي على البكتيريا </a:t>
            </a:r>
            <a:r>
              <a:rPr lang="en-GB" sz="32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  <a:t>Mode of Action</a:t>
            </a:r>
            <a:endParaRPr lang="en-US" sz="3200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Akhbar M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6137"/>
            <a:ext cx="8964757" cy="5357863"/>
          </a:xfrm>
        </p:spPr>
        <p:txBody>
          <a:bodyPr>
            <a:noAutofit/>
          </a:bodyPr>
          <a:lstStyle/>
          <a:p>
            <a:pPr algn="r" rtl="1"/>
            <a:r>
              <a:rPr lang="ar-SA" sz="2800" b="1" u="sng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قد يُؤثر على أحد العمليات التاليه في الخلية البكتيريه:</a:t>
            </a:r>
          </a:p>
          <a:p>
            <a:pPr algn="r" rtl="1">
              <a:buFont typeface="Wingdings" pitchFamily="2" charset="2"/>
              <a:buChar char="q"/>
            </a:pPr>
            <a:r>
              <a:rPr lang="ar-SA" sz="2800" dirty="0">
                <a:latin typeface="Arial" pitchFamily="34" charset="0"/>
                <a:cs typeface="Akhbar MT" pitchFamily="2" charset="-78"/>
              </a:rPr>
              <a:t>تصنيع الجدار الخلوي (مثل:</a:t>
            </a:r>
            <a:r>
              <a:rPr lang="en-GB" sz="2800" dirty="0">
                <a:latin typeface="Arial" pitchFamily="34" charset="0"/>
                <a:cs typeface="Akhbar MT" pitchFamily="2" charset="-78"/>
              </a:rPr>
              <a:t>Penicillin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 </a:t>
            </a:r>
            <a:r>
              <a:rPr lang="en-GB" sz="2800" dirty="0">
                <a:latin typeface="Arial" pitchFamily="34" charset="0"/>
                <a:cs typeface="Akhbar MT" pitchFamily="2" charset="-78"/>
              </a:rPr>
              <a:t>Cephalosporin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</a:t>
            </a:r>
            <a:r>
              <a:rPr lang="en-US" sz="2800" dirty="0">
                <a:latin typeface="Arial" pitchFamily="34" charset="0"/>
                <a:cs typeface="Akhbar MT" pitchFamily="2" charset="-78"/>
              </a:rPr>
              <a:t> </a:t>
            </a:r>
            <a:r>
              <a:rPr lang="en-US" sz="2800" dirty="0" err="1">
                <a:latin typeface="Arial" pitchFamily="34" charset="0"/>
                <a:cs typeface="Akhbar MT" pitchFamily="2" charset="-78"/>
              </a:rPr>
              <a:t>Bactiricin</a:t>
            </a:r>
            <a:r>
              <a:rPr lang="en-GB" sz="2800" dirty="0">
                <a:latin typeface="Arial" pitchFamily="34" charset="0"/>
                <a:cs typeface="Akhbar MT" pitchFamily="2" charset="-78"/>
              </a:rPr>
              <a:t> 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 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Vancomycin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).</a:t>
            </a:r>
          </a:p>
          <a:p>
            <a:pPr algn="r" rtl="1">
              <a:buFont typeface="Wingdings" pitchFamily="2" charset="2"/>
              <a:buChar char="q"/>
            </a:pPr>
            <a:r>
              <a:rPr lang="ar-SA" sz="2800" dirty="0">
                <a:latin typeface="Arial" pitchFamily="34" charset="0"/>
                <a:cs typeface="Akhbar MT" pitchFamily="2" charset="-78"/>
              </a:rPr>
              <a:t>تصنيع البروتين (مثل: 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Cholramphenicol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 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Tetracyclins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 </a:t>
            </a:r>
            <a:r>
              <a:rPr lang="en-US" sz="2800" dirty="0" err="1">
                <a:latin typeface="Arial" pitchFamily="34" charset="0"/>
                <a:cs typeface="Akhbar MT" pitchFamily="2" charset="-78"/>
              </a:rPr>
              <a:t>Streptomycins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 </a:t>
            </a:r>
            <a:r>
              <a:rPr lang="en-US" sz="2800" dirty="0">
                <a:latin typeface="Arial" pitchFamily="34" charset="0"/>
                <a:cs typeface="Akhbar MT" pitchFamily="2" charset="-78"/>
              </a:rPr>
              <a:t>Erythromycin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، 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Gentamycin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).</a:t>
            </a:r>
          </a:p>
          <a:p>
            <a:pPr algn="r" rtl="1">
              <a:buFont typeface="Wingdings" pitchFamily="2" charset="2"/>
              <a:buChar char="q"/>
            </a:pPr>
            <a:r>
              <a:rPr lang="ar-SA" sz="2800" dirty="0">
                <a:latin typeface="Arial" pitchFamily="34" charset="0"/>
                <a:cs typeface="Akhbar MT" pitchFamily="2" charset="-78"/>
              </a:rPr>
              <a:t>تضاعف الحمض النووي </a:t>
            </a:r>
            <a:r>
              <a:rPr lang="en-GB" sz="2800" dirty="0">
                <a:latin typeface="Arial" pitchFamily="34" charset="0"/>
                <a:cs typeface="Akhbar MT" pitchFamily="2" charset="-78"/>
              </a:rPr>
              <a:t>DNA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(مثل: </a:t>
            </a:r>
            <a:r>
              <a:rPr lang="en-US" sz="2800" dirty="0" err="1">
                <a:latin typeface="Arial" pitchFamily="34" charset="0"/>
                <a:cs typeface="Akhbar MT" pitchFamily="2" charset="-78"/>
              </a:rPr>
              <a:t>Quinolones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)</a:t>
            </a:r>
          </a:p>
          <a:p>
            <a:pPr algn="r" rtl="1">
              <a:buFont typeface="Wingdings" pitchFamily="2" charset="2"/>
              <a:buChar char="q"/>
            </a:pPr>
            <a:r>
              <a:rPr lang="ar-SA" sz="2800" dirty="0">
                <a:latin typeface="Arial" pitchFamily="34" charset="0"/>
                <a:cs typeface="Akhbar MT" pitchFamily="2" charset="-78"/>
              </a:rPr>
              <a:t>تصنيع الحمض النووي </a:t>
            </a:r>
            <a:r>
              <a:rPr lang="en-GB" sz="2800" dirty="0">
                <a:latin typeface="Arial" pitchFamily="34" charset="0"/>
                <a:cs typeface="Akhbar MT" pitchFamily="2" charset="-78"/>
              </a:rPr>
              <a:t>RNA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 (مثل: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Rifampin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)</a:t>
            </a:r>
          </a:p>
          <a:p>
            <a:pPr algn="r" rtl="1">
              <a:buFont typeface="Wingdings" pitchFamily="2" charset="2"/>
              <a:buChar char="q"/>
            </a:pPr>
            <a:r>
              <a:rPr lang="ar-SA" sz="2800" dirty="0">
                <a:latin typeface="Arial" pitchFamily="34" charset="0"/>
                <a:cs typeface="Akhbar MT" pitchFamily="2" charset="-78"/>
              </a:rPr>
              <a:t>تصنيع بعض المكونات الأيضية الرئيسية(مثل: 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Sulfanilamide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)</a:t>
            </a:r>
            <a:endParaRPr lang="en-GB" sz="2800" dirty="0">
              <a:latin typeface="Arial" pitchFamily="34" charset="0"/>
              <a:cs typeface="Akhbar MT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SA" sz="2800" dirty="0">
                <a:latin typeface="Arial" pitchFamily="34" charset="0"/>
                <a:cs typeface="Akhbar MT" pitchFamily="2" charset="-78"/>
              </a:rPr>
              <a:t>الغشاء البلازمي (مثل : </a:t>
            </a:r>
            <a:r>
              <a:rPr lang="en-GB" sz="2800" dirty="0" err="1">
                <a:latin typeface="Arial" pitchFamily="34" charset="0"/>
                <a:cs typeface="Akhbar MT" pitchFamily="2" charset="-78"/>
              </a:rPr>
              <a:t>Bolymyxin</a:t>
            </a:r>
            <a:r>
              <a:rPr lang="en-GB" sz="2800" dirty="0">
                <a:latin typeface="Arial" pitchFamily="34" charset="0"/>
                <a:cs typeface="Akhbar MT" pitchFamily="2" charset="-78"/>
              </a:rPr>
              <a:t> B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)</a:t>
            </a:r>
            <a:endParaRPr lang="en-US" sz="2800" dirty="0">
              <a:latin typeface="Arial" pitchFamily="34" charset="0"/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743" y="545572"/>
            <a:ext cx="8535433" cy="1143000"/>
          </a:xfrm>
        </p:spPr>
        <p:txBody>
          <a:bodyPr>
            <a:noAutofit/>
          </a:bodyPr>
          <a:lstStyle/>
          <a:p>
            <a:pPr algn="ctr" rtl="1"/>
            <a:r>
              <a:rPr lang="ar-SA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  <a:t>اختبار الحساسية للمضادات الحيوية</a:t>
            </a:r>
            <a:br>
              <a:rPr lang="en-GB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</a:br>
            <a:r>
              <a:rPr lang="ar-SA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  <a:t> </a:t>
            </a:r>
            <a:r>
              <a:rPr lang="en-GB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  <a:t>Antibiotic Sensitivity Test</a:t>
            </a:r>
            <a:endParaRPr lang="en-US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Akhbar M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267" y="1972732"/>
            <a:ext cx="8535433" cy="4525963"/>
          </a:xfrm>
        </p:spPr>
        <p:txBody>
          <a:bodyPr>
            <a:normAutofit/>
          </a:bodyPr>
          <a:lstStyle/>
          <a:p>
            <a:pPr algn="just" rtl="1"/>
            <a:r>
              <a:rPr lang="ar-SA" sz="2800" b="1" dirty="0">
                <a:latin typeface="Arial" pitchFamily="34" charset="0"/>
                <a:cs typeface="Akhbar MT" pitchFamily="2" charset="-78"/>
              </a:rPr>
              <a:t>يهدف إلى تحديد حساسية عزلة من البكتيريا لمدى من المواد العلاجيه.</a:t>
            </a:r>
          </a:p>
          <a:p>
            <a:pPr algn="just" rtl="1"/>
            <a:r>
              <a:rPr lang="ar-SA" sz="2800" b="1" dirty="0">
                <a:latin typeface="Arial" pitchFamily="34" charset="0"/>
                <a:cs typeface="Akhbar MT" pitchFamily="2" charset="-78"/>
              </a:rPr>
              <a:t> وقد تستخدم كوسيلة لدراسة ظهور طفرات مقاومة من البكتيريا لتركيزات محدده من المضاد الحيوي.</a:t>
            </a:r>
          </a:p>
          <a:p>
            <a:pPr algn="just" rtl="1"/>
            <a:r>
              <a:rPr lang="ar-SA" sz="2800" b="1" dirty="0">
                <a:latin typeface="Arial" pitchFamily="34" charset="0"/>
                <a:cs typeface="Akhbar MT" pitchFamily="2" charset="-78"/>
              </a:rPr>
              <a:t>له ارتباط وثيق مع تعريف الأنواع البكتيريه.</a:t>
            </a:r>
          </a:p>
          <a:p>
            <a:pPr algn="just" rtl="1"/>
            <a:r>
              <a:rPr lang="ar-SA" sz="2800" b="1" dirty="0">
                <a:latin typeface="Arial" pitchFamily="34" charset="0"/>
                <a:cs typeface="Akhbar MT" pitchFamily="2" charset="-78"/>
              </a:rPr>
              <a:t>تُقاس الحساسية بتحديد أقل تركيز من المضاد الحيوي مثبط لنمو السلاله البكتيريه بعد 24 ساعه من التحضين وهو ما يُسمى</a:t>
            </a:r>
          </a:p>
          <a:p>
            <a:pPr algn="ctr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 </a:t>
            </a:r>
            <a:r>
              <a:rPr lang="en-GB" sz="2800" b="1" dirty="0">
                <a:latin typeface="Arial" pitchFamily="34" charset="0"/>
                <a:cs typeface="Akhbar MT" pitchFamily="2" charset="-78"/>
              </a:rPr>
              <a:t>Minimum Inhibitory Concentration</a:t>
            </a:r>
            <a:r>
              <a:rPr lang="ar-SA" sz="2800" b="1" dirty="0">
                <a:latin typeface="Arial" pitchFamily="34" charset="0"/>
                <a:cs typeface="Akhbar MT" pitchFamily="2" charset="-78"/>
              </a:rPr>
              <a:t>                          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(</a:t>
            </a:r>
            <a:r>
              <a:rPr lang="en-GB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MIC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)    </a:t>
            </a:r>
          </a:p>
          <a:p>
            <a:pPr marL="0" indent="0" algn="r" rtl="1">
              <a:buNone/>
            </a:pPr>
            <a:endParaRPr lang="ar-SA" sz="2800" b="1" dirty="0">
              <a:latin typeface="Arial" pitchFamily="34" charset="0"/>
              <a:cs typeface="Akhbar MT" pitchFamily="2" charset="-78"/>
            </a:endParaRPr>
          </a:p>
          <a:p>
            <a:pPr marL="0" indent="0" algn="r" rtl="1">
              <a:buNone/>
            </a:pPr>
            <a:endParaRPr lang="en-US" sz="2800" b="1" dirty="0">
              <a:latin typeface="Arial" pitchFamily="34" charset="0"/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1" y="491067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Akhbar MT" pitchFamily="2" charset="-78"/>
              </a:rPr>
              <a:t>طرق دراسة تأثير المضاد الحيوي على البكتيريا</a:t>
            </a:r>
            <a:endParaRPr lang="en-US" b="1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Akhbar M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5" y="1337733"/>
            <a:ext cx="8280400" cy="5257800"/>
          </a:xfrm>
        </p:spPr>
        <p:txBody>
          <a:bodyPr>
            <a:noAutofit/>
          </a:bodyPr>
          <a:lstStyle/>
          <a:p>
            <a:pPr algn="just" rtl="1"/>
            <a:r>
              <a:rPr lang="ar-SA" sz="2800" dirty="0">
                <a:latin typeface="Arial" pitchFamily="34" charset="0"/>
                <a:cs typeface="Akhbar MT" pitchFamily="2" charset="-78"/>
              </a:rPr>
              <a:t>تُستخدم المضادات الحيوية المحضرة تجارياً للتعرف إلى تأثيرها دون الحاجة لاستعمال الكائن المضاد المفرز لها. </a:t>
            </a:r>
          </a:p>
          <a:p>
            <a:pPr algn="just" rtl="1"/>
            <a:r>
              <a:rPr lang="ar-SA" sz="2800" dirty="0">
                <a:latin typeface="Arial" pitchFamily="34" charset="0"/>
                <a:cs typeface="Akhbar MT" pitchFamily="2" charset="-78"/>
              </a:rPr>
              <a:t>طرق دراسة المضادات الحيوية المحضرة تجارياً:</a:t>
            </a:r>
          </a:p>
          <a:p>
            <a:pPr marL="514350" indent="-514350" algn="r" rtl="1">
              <a:buNone/>
            </a:pPr>
            <a:r>
              <a:rPr lang="ar-SA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j-ea"/>
                <a:cs typeface="Akhbar MT" pitchFamily="2" charset="-78"/>
              </a:rPr>
              <a:t>1.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 طريقة الأقراص </a:t>
            </a:r>
            <a:r>
              <a:rPr lang="en-GB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Disk diffusion method</a:t>
            </a:r>
            <a:endParaRPr lang="ar-SA" sz="2800" b="1" dirty="0">
              <a:solidFill>
                <a:srgbClr val="C00000"/>
              </a:solidFill>
              <a:latin typeface="Arial" pitchFamily="34" charset="0"/>
              <a:cs typeface="Akhbar MT" pitchFamily="2" charset="-78"/>
            </a:endParaRPr>
          </a:p>
          <a:p>
            <a:pPr marL="514350" indent="-514350" algn="r" rtl="1">
              <a:buNone/>
            </a:pP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وتُسمى </a:t>
            </a: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Bauer - Kirby method</a:t>
            </a:r>
            <a:endParaRPr lang="ar-SA" sz="2800" dirty="0">
              <a:solidFill>
                <a:srgbClr val="002060"/>
              </a:solidFill>
              <a:latin typeface="Arial" pitchFamily="34" charset="0"/>
              <a:cs typeface="Akhbar MT" pitchFamily="2" charset="-78"/>
            </a:endParaRPr>
          </a:p>
          <a:p>
            <a:pPr marL="514350" indent="-514350" algn="r" rtl="1">
              <a:buNone/>
            </a:pPr>
            <a:r>
              <a:rPr lang="ar-SA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j-ea"/>
                <a:cs typeface="Akhbar MT" pitchFamily="2" charset="-78"/>
              </a:rPr>
              <a:t>2. 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طريقة التخفيف في وسط سائل</a:t>
            </a:r>
          </a:p>
          <a:p>
            <a:pPr marL="514350" indent="-514350" algn="r" rtl="1">
              <a:buNone/>
            </a:pP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Broth dilution method</a:t>
            </a:r>
            <a:endParaRPr lang="ar-SA" sz="2800" dirty="0">
              <a:solidFill>
                <a:srgbClr val="002060"/>
              </a:solidFill>
              <a:latin typeface="Arial" pitchFamily="34" charset="0"/>
              <a:cs typeface="Akhbar MT" pitchFamily="2" charset="-78"/>
            </a:endParaRPr>
          </a:p>
          <a:p>
            <a:pPr marL="514350" indent="-514350" algn="r" rtl="1">
              <a:buNone/>
            </a:pP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أوفي وسط صلب</a:t>
            </a:r>
            <a:r>
              <a:rPr lang="en-GB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 Agar dilution method </a:t>
            </a: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.</a:t>
            </a:r>
          </a:p>
          <a:p>
            <a:pPr marL="514350" indent="-514350" algn="r" rtl="1">
              <a:buNone/>
            </a:pPr>
            <a:r>
              <a:rPr lang="ar-SA" sz="2800" b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j-ea"/>
                <a:cs typeface="Akhbar MT" pitchFamily="2" charset="-78"/>
              </a:rPr>
              <a:t>3. 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طريقة الطبق المتدرج </a:t>
            </a:r>
            <a:r>
              <a:rPr lang="en-GB" sz="2800" b="1" dirty="0">
                <a:solidFill>
                  <a:srgbClr val="C00000"/>
                </a:solidFill>
                <a:latin typeface="Arial" pitchFamily="34" charset="0"/>
                <a:cs typeface="Akhbar MT" pitchFamily="2" charset="-78"/>
              </a:rPr>
              <a:t>Gradient Plate Method</a:t>
            </a:r>
            <a:endParaRPr lang="ar-SA" sz="2800" b="1" dirty="0">
              <a:solidFill>
                <a:srgbClr val="C00000"/>
              </a:solidFill>
              <a:latin typeface="Arial" pitchFamily="34" charset="0"/>
              <a:cs typeface="Akhbar MT" pitchFamily="2" charset="-78"/>
            </a:endParaRPr>
          </a:p>
          <a:p>
            <a:pPr marL="514350" indent="-514350" algn="r" rtl="1">
              <a:buNone/>
            </a:pP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ويستخدم حالياً طريقة متطورة عنها تسمى </a:t>
            </a:r>
            <a:r>
              <a:rPr lang="en-GB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 E-test (</a:t>
            </a:r>
            <a:r>
              <a:rPr lang="en-GB" sz="2800" dirty="0" err="1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Epsilometer</a:t>
            </a:r>
            <a:r>
              <a:rPr lang="en-GB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)</a:t>
            </a: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.</a:t>
            </a:r>
          </a:p>
          <a:p>
            <a:pPr algn="r" rtl="1">
              <a:buNone/>
            </a:pPr>
            <a:endParaRPr lang="en-US" sz="2800" dirty="0">
              <a:latin typeface="Arial" pitchFamily="34" charset="0"/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0664" y="1164936"/>
            <a:ext cx="6316662" cy="866794"/>
          </a:xfrm>
        </p:spPr>
        <p:txBody>
          <a:bodyPr>
            <a:normAutofit fontScale="90000"/>
          </a:bodyPr>
          <a:lstStyle/>
          <a:p>
            <a:pPr marL="342900" indent="-342900" algn="r" rtl="1">
              <a:spcBef>
                <a:spcPct val="20000"/>
              </a:spcBef>
            </a:pPr>
            <a:r>
              <a:rPr lang="ar-SA" b="1" dirty="0">
                <a:solidFill>
                  <a:srgbClr val="C00000"/>
                </a:solidFill>
                <a:latin typeface="Arial" pitchFamily="34" charset="0"/>
                <a:ea typeface="+mn-ea"/>
                <a:cs typeface="Akhbar MT" pitchFamily="2" charset="-78"/>
              </a:rPr>
              <a:t>1- طريقة أقراص ورق الترشيح</a:t>
            </a:r>
            <a:br>
              <a:rPr lang="en-GB" b="1" dirty="0">
                <a:solidFill>
                  <a:srgbClr val="C00000"/>
                </a:solidFill>
                <a:latin typeface="Arial" pitchFamily="34" charset="0"/>
                <a:ea typeface="+mn-ea"/>
                <a:cs typeface="Akhbar MT" pitchFamily="2" charset="-78"/>
              </a:rPr>
            </a:br>
            <a:r>
              <a:rPr lang="en-GB" sz="2700" b="1" dirty="0">
                <a:solidFill>
                  <a:srgbClr val="C00000"/>
                </a:solidFill>
                <a:latin typeface="Arial" pitchFamily="34" charset="0"/>
                <a:ea typeface="+mn-ea"/>
                <a:cs typeface="Akhbar MT" pitchFamily="2" charset="-78"/>
              </a:rPr>
              <a:t>Disk Diffusion Method</a:t>
            </a:r>
            <a:r>
              <a:rPr lang="ar-SA" sz="2700" b="1" dirty="0">
                <a:solidFill>
                  <a:srgbClr val="C00000"/>
                </a:solidFill>
                <a:latin typeface="Arial" pitchFamily="34" charset="0"/>
                <a:ea typeface="+mn-ea"/>
                <a:cs typeface="Akhbar MT" pitchFamily="2" charset="-78"/>
              </a:rPr>
              <a:t> </a:t>
            </a:r>
            <a:endParaRPr lang="en-US" sz="2700" b="1" dirty="0">
              <a:solidFill>
                <a:srgbClr val="C00000"/>
              </a:solidFill>
              <a:latin typeface="Arial" pitchFamily="34" charset="0"/>
              <a:ea typeface="+mn-ea"/>
              <a:cs typeface="Akhbar M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212" y="1809521"/>
            <a:ext cx="5350788" cy="4525963"/>
          </a:xfrm>
        </p:spPr>
        <p:txBody>
          <a:bodyPr/>
          <a:lstStyle/>
          <a:p>
            <a:pPr algn="r" rtl="1"/>
            <a:endParaRPr lang="ar-SA" sz="2800" dirty="0">
              <a:latin typeface="Arial" pitchFamily="34" charset="0"/>
              <a:cs typeface="Akhbar MT" pitchFamily="2" charset="-78"/>
            </a:endParaRPr>
          </a:p>
          <a:p>
            <a:pPr algn="r" rtl="1"/>
            <a:r>
              <a:rPr lang="ar-SA" sz="2800" dirty="0">
                <a:latin typeface="Arial" pitchFamily="34" charset="0"/>
                <a:cs typeface="Akhbar MT" pitchFamily="2" charset="-78"/>
              </a:rPr>
              <a:t> تعتمد على استخدام أقراص مجهزة من ورق الترشيح محملة بتركيزات معلومة من المضاد الحيوي، وهناك نوعان منها: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800" b="1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الأقراص المفردة </a:t>
            </a:r>
            <a:r>
              <a:rPr lang="en-GB" sz="2800" dirty="0" err="1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Unidisk</a:t>
            </a:r>
            <a:endParaRPr lang="ar-SA" sz="2800" dirty="0">
              <a:solidFill>
                <a:srgbClr val="002060"/>
              </a:solidFill>
              <a:latin typeface="Arial" pitchFamily="34" charset="0"/>
              <a:cs typeface="Akhbar MT" pitchFamily="2" charset="-78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SA" sz="2800" b="1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الأقراص المتعددة</a:t>
            </a:r>
            <a:r>
              <a:rPr lang="en-GB" sz="2800" b="1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Arial" pitchFamily="34" charset="0"/>
                <a:cs typeface="Akhbar MT" pitchFamily="2" charset="-78"/>
              </a:rPr>
              <a:t>Multidisc 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khbar MT" pitchFamily="2" charset="-78"/>
            </a:endParaRPr>
          </a:p>
        </p:txBody>
      </p:sp>
      <p:pic>
        <p:nvPicPr>
          <p:cNvPr id="5" name="Picture 3" descr="antibioticresttest"/>
          <p:cNvPicPr>
            <a:picLocks noChangeAspect="1" noChangeArrowheads="1"/>
          </p:cNvPicPr>
          <p:nvPr/>
        </p:nvPicPr>
        <p:blipFill>
          <a:blip r:embed="rId2" cstate="print"/>
          <a:srcRect l="12562" t="2599" r="48356" b="22041"/>
          <a:stretch>
            <a:fillRect/>
          </a:stretch>
        </p:blipFill>
        <p:spPr bwMode="auto">
          <a:xfrm>
            <a:off x="235528" y="3823855"/>
            <a:ext cx="3396672" cy="3034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diskdiffusion measu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9381" y="665018"/>
            <a:ext cx="3311237" cy="32281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384993" y="3136718"/>
            <a:ext cx="56137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(1)</a:t>
            </a:r>
          </a:p>
        </p:txBody>
      </p:sp>
      <p:sp>
        <p:nvSpPr>
          <p:cNvPr id="8" name="Rectangle 7"/>
          <p:cNvSpPr/>
          <p:nvPr/>
        </p:nvSpPr>
        <p:spPr>
          <a:xfrm>
            <a:off x="383827" y="6190393"/>
            <a:ext cx="56137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(2)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143"/>
            <a:ext cx="9020175" cy="62442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Akhbar MT" pitchFamily="2" charset="-78"/>
              </a:rPr>
              <a:t>1- طريقة أقراص ورق الترشيح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Akhbar MT" pitchFamily="2" charset="-78"/>
              </a:rPr>
              <a:t>Disk Diffusion Method</a:t>
            </a:r>
            <a:r>
              <a:rPr lang="ar-S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Akhbar MT" pitchFamily="2" charset="-78"/>
              </a:rPr>
              <a:t> </a:t>
            </a:r>
            <a:endParaRPr lang="en-US" b="1" dirty="0">
              <a:solidFill>
                <a:srgbClr val="FF0000"/>
              </a:solidFill>
              <a:cs typeface="Akhbar M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9" y="840027"/>
            <a:ext cx="8507558" cy="4525963"/>
          </a:xfrm>
        </p:spPr>
        <p:txBody>
          <a:bodyPr>
            <a:noAutofit/>
          </a:bodyPr>
          <a:lstStyle/>
          <a:p>
            <a:pPr algn="just" rtl="1"/>
            <a:r>
              <a:rPr lang="ar-SA" sz="2800" b="1" u="sng" dirty="0">
                <a:solidFill>
                  <a:srgbClr val="0070C0"/>
                </a:solidFill>
                <a:latin typeface="Arial" pitchFamily="34" charset="0"/>
                <a:cs typeface="Akhbar MT" pitchFamily="2" charset="-78"/>
              </a:rPr>
              <a:t>الأدوات المستخدمه:</a:t>
            </a:r>
          </a:p>
          <a:p>
            <a:pPr algn="just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مزارع نقية حديثه لأنواع بكتيرية مختلفة، أوساط غذائية ملائمة لدراسة حساسية المضاد (</a:t>
            </a:r>
            <a:r>
              <a:rPr lang="en-US" sz="2800" b="1" dirty="0">
                <a:latin typeface="Arial" pitchFamily="34" charset="0"/>
                <a:cs typeface="Akhbar MT" pitchFamily="2" charset="-78"/>
              </a:rPr>
              <a:t>Mueller-Hinton media</a:t>
            </a:r>
            <a:r>
              <a:rPr lang="en-GB" sz="2800" b="1" dirty="0">
                <a:latin typeface="Arial" pitchFamily="34" charset="0"/>
                <a:cs typeface="Akhbar MT" pitchFamily="2" charset="-78"/>
              </a:rPr>
              <a:t> </a:t>
            </a:r>
            <a:r>
              <a:rPr lang="ar-SA" sz="2800" b="1" dirty="0">
                <a:latin typeface="Arial" pitchFamily="34" charset="0"/>
                <a:cs typeface="Akhbar MT" pitchFamily="2" charset="-78"/>
              </a:rPr>
              <a:t> أو </a:t>
            </a:r>
            <a:r>
              <a:rPr lang="en-GB" sz="2800" b="1" dirty="0">
                <a:latin typeface="Arial" pitchFamily="34" charset="0"/>
                <a:cs typeface="Akhbar MT" pitchFamily="2" charset="-78"/>
              </a:rPr>
              <a:t>Blood Agar media</a:t>
            </a:r>
            <a:r>
              <a:rPr lang="ar-SA" sz="2800" b="1" dirty="0">
                <a:latin typeface="Arial" pitchFamily="34" charset="0"/>
                <a:cs typeface="Akhbar MT" pitchFamily="2" charset="-78"/>
              </a:rPr>
              <a:t>)، أقراص محملة بمضادات حيوية مختلفة معلومة التركيز,ملقط .</a:t>
            </a:r>
          </a:p>
          <a:p>
            <a:pPr algn="just" rtl="1"/>
            <a:r>
              <a:rPr lang="ar-SA" sz="2800" b="1" u="sng" dirty="0">
                <a:solidFill>
                  <a:srgbClr val="0070C0"/>
                </a:solidFill>
                <a:latin typeface="Arial" pitchFamily="34" charset="0"/>
                <a:cs typeface="Akhbar MT" pitchFamily="2" charset="-78"/>
              </a:rPr>
              <a:t>الخطوات:</a:t>
            </a:r>
          </a:p>
          <a:p>
            <a:pPr algn="just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1- بعد تعقيم الوسط الغذائي يلقح بالبكتيريا ثم يُصب في أطباق بتري معقمة, ثم تترك لتتصلب .</a:t>
            </a:r>
          </a:p>
          <a:p>
            <a:pPr algn="just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3- تنقل الأقراص باستخدام ملقط معقم بالتلهيب الكحولي ،بحيث يوضع أكثر من قرص على أبعاد متساوية تقريباً .</a:t>
            </a:r>
          </a:p>
          <a:p>
            <a:pPr algn="just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4- تحضن الطباق عند 37 م لمده 18 -24 ساعه.</a:t>
            </a:r>
          </a:p>
          <a:p>
            <a:pPr algn="just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5- تدون الملاحظات بقياس قطر منطقة التثبيط </a:t>
            </a:r>
          </a:p>
          <a:p>
            <a:pPr algn="just" rtl="1">
              <a:buNone/>
            </a:pPr>
            <a:r>
              <a:rPr lang="en-GB" sz="2800" b="1" dirty="0">
                <a:latin typeface="Arial" pitchFamily="34" charset="0"/>
                <a:cs typeface="Akhbar MT" pitchFamily="2" charset="-78"/>
              </a:rPr>
              <a:t>Inhibition zone</a:t>
            </a:r>
            <a:r>
              <a:rPr lang="ar-SA" sz="2800" b="1" dirty="0">
                <a:latin typeface="Arial" pitchFamily="34" charset="0"/>
                <a:cs typeface="Akhbar MT" pitchFamily="2" charset="-78"/>
              </a:rPr>
              <a:t> وتسجل النتائج حسب الجدول التالي.</a:t>
            </a:r>
          </a:p>
          <a:p>
            <a:pPr algn="just" rtl="1">
              <a:buNone/>
            </a:pPr>
            <a:endParaRPr lang="en-US" sz="2800" b="1" dirty="0">
              <a:latin typeface="Arial" pitchFamily="34" charset="0"/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99" y="3715456"/>
            <a:ext cx="6851435" cy="2357454"/>
          </a:xfrm>
        </p:spPr>
        <p:txBody>
          <a:bodyPr>
            <a:noAutofit/>
          </a:bodyPr>
          <a:lstStyle/>
          <a:p>
            <a:pPr algn="r" rtl="1"/>
            <a:endParaRPr lang="ar-SA" sz="2800" b="1" dirty="0">
              <a:cs typeface="Akhbar MT" pitchFamily="2" charset="-78"/>
            </a:endParaRPr>
          </a:p>
          <a:p>
            <a:pPr algn="r" rtl="1"/>
            <a:endParaRPr lang="ar-SA" sz="2800" b="1" dirty="0">
              <a:cs typeface="Akhbar MT" pitchFamily="2" charset="-78"/>
            </a:endParaRPr>
          </a:p>
          <a:p>
            <a:pPr algn="r" rtl="1">
              <a:buNone/>
            </a:pPr>
            <a:r>
              <a:rPr lang="ar-SA" sz="2800" b="1" dirty="0">
                <a:cs typeface="Akhbar MT" pitchFamily="2" charset="-78"/>
              </a:rPr>
              <a:t>اختبار الانتشار خلال الأقراص، تظهر مناطق رائقة</a:t>
            </a:r>
          </a:p>
          <a:p>
            <a:pPr algn="r" rtl="1">
              <a:buNone/>
            </a:pPr>
            <a:r>
              <a:rPr lang="ar-SA" sz="2800" b="1" dirty="0">
                <a:cs typeface="Akhbar MT" pitchFamily="2" charset="-78"/>
              </a:rPr>
              <a:t> </a:t>
            </a:r>
            <a:r>
              <a:rPr lang="en-GB" sz="2800" b="1" dirty="0">
                <a:solidFill>
                  <a:srgbClr val="FF0000"/>
                </a:solidFill>
                <a:cs typeface="Akhbar MT" pitchFamily="2" charset="-78"/>
              </a:rPr>
              <a:t>Inhibition zones</a:t>
            </a:r>
            <a:r>
              <a:rPr lang="ar-SA" sz="2800" b="1" dirty="0">
                <a:cs typeface="Akhbar MT" pitchFamily="2" charset="-78"/>
              </a:rPr>
              <a:t> حول الأقراص المحملة</a:t>
            </a:r>
          </a:p>
          <a:p>
            <a:pPr algn="r" rtl="1">
              <a:buNone/>
            </a:pPr>
            <a:r>
              <a:rPr lang="ar-SA" sz="2800" b="1" dirty="0">
                <a:cs typeface="Akhbar MT" pitchFamily="2" charset="-78"/>
              </a:rPr>
              <a:t> كل منها بتركيز معروف من المضاد الحيوي.</a:t>
            </a:r>
            <a:endParaRPr lang="en-GB" sz="2800" b="1" dirty="0">
              <a:cs typeface="Akhbar MT" pitchFamily="2" charset="-78"/>
            </a:endParaRPr>
          </a:p>
          <a:p>
            <a:pPr algn="r" rtl="1">
              <a:buNone/>
            </a:pPr>
            <a:endParaRPr lang="ar-SA" sz="2800" b="1" dirty="0">
              <a:cs typeface="Akhbar MT" pitchFamily="2" charset="-78"/>
            </a:endParaRPr>
          </a:p>
        </p:txBody>
      </p:sp>
      <p:pic>
        <p:nvPicPr>
          <p:cNvPr id="5" name="Picture 4" descr="mic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 r="50368"/>
          <a:stretch>
            <a:fillRect/>
          </a:stretch>
        </p:blipFill>
        <p:spPr>
          <a:xfrm>
            <a:off x="2096168" y="118533"/>
            <a:ext cx="5700092" cy="4546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267" y="357066"/>
            <a:ext cx="7687733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جدول قياسي لتقدير درجة حساسية </a:t>
            </a:r>
            <a:r>
              <a:rPr lang="en-GB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susceptibility 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 او تأثر متوسط </a:t>
            </a:r>
            <a:r>
              <a:rPr lang="en-GB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Intermediate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 أو مقاومة </a:t>
            </a:r>
            <a:r>
              <a:rPr lang="en-GB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Resistant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 لأنواع مختلفة من المضادات الحيوية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khbar MT" pitchFamily="2" charset="-78"/>
            </a:endParaRPr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77636"/>
            <a:ext cx="9144000" cy="5680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Amal Alghamdi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>
            <a:extLst>
              <a:ext uri="{FF2B5EF4-FFF2-40B4-BE49-F238E27FC236}">
                <a16:creationId xmlns:a16="http://schemas.microsoft.com/office/drawing/2014/main" id="{290DB09F-FD8F-4507-BE69-8193F4C19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420938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ar-SA" altLang="ar-SA" sz="3600" b="1" dirty="0">
                <a:solidFill>
                  <a:srgbClr val="FF0000"/>
                </a:solidFill>
                <a:cs typeface="Simplified Arabic" panose="02020603050405020304" pitchFamily="18" charset="-78"/>
              </a:rPr>
              <a:t>دراسة تأثير بعض المواد الطبيعية (بصل, ثوم ) على فسيولوجيا البكتريا</a:t>
            </a:r>
            <a:endParaRPr lang="en-US" altLang="ar-SA" sz="3600" b="1" dirty="0">
              <a:solidFill>
                <a:srgbClr val="FF0000"/>
              </a:solidFill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4535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962BCFDE-FDB1-4776-98B2-24BD557FF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667" y="691724"/>
            <a:ext cx="466513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ar-SA" altLang="ar-SA" sz="2800" dirty="0">
                <a:cs typeface="Akhbar MT" pitchFamily="2" charset="-78"/>
              </a:rPr>
              <a:t>يحتوي الثوم على مركب يُعرف باسم</a:t>
            </a:r>
          </a:p>
          <a:p>
            <a:pPr algn="ctr"/>
            <a:r>
              <a:rPr lang="ar-SA" altLang="ar-SA" sz="2800" dirty="0">
                <a:cs typeface="Akhbar MT" pitchFamily="2" charset="-78"/>
              </a:rPr>
              <a:t> </a:t>
            </a:r>
            <a:r>
              <a:rPr lang="ar-SA" altLang="ar-SA" sz="2800" b="1" dirty="0" err="1">
                <a:solidFill>
                  <a:srgbClr val="FF0000"/>
                </a:solidFill>
                <a:cs typeface="Akhbar MT" pitchFamily="2" charset="-78"/>
              </a:rPr>
              <a:t>اللينز</a:t>
            </a:r>
            <a:r>
              <a:rPr lang="ar-SA" altLang="ar-SA" sz="2800" b="1" dirty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en-US" altLang="ar-SA" sz="2800" b="1" dirty="0" err="1">
                <a:solidFill>
                  <a:srgbClr val="FF0000"/>
                </a:solidFill>
                <a:cs typeface="Akhbar MT" pitchFamily="2" charset="-78"/>
              </a:rPr>
              <a:t>Allins</a:t>
            </a:r>
            <a:r>
              <a:rPr lang="en-US" altLang="ar-SA" sz="2800" b="1" dirty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ar-SA" altLang="ar-SA" sz="2800" b="1" dirty="0">
                <a:solidFill>
                  <a:srgbClr val="FF0000"/>
                </a:solidFill>
                <a:cs typeface="Akhbar MT" pitchFamily="2" charset="-78"/>
              </a:rPr>
              <a:t> </a:t>
            </a:r>
          </a:p>
          <a:p>
            <a:pPr algn="ctr"/>
            <a:r>
              <a:rPr lang="ar-SA" altLang="ar-SA" sz="2800" dirty="0">
                <a:cs typeface="Akhbar MT" pitchFamily="2" charset="-78"/>
              </a:rPr>
              <a:t>وعند قطع أو هرس فصوص الثوم يتحول هذا المركب إلى مركب آخر هو </a:t>
            </a:r>
          </a:p>
          <a:p>
            <a:pPr algn="ctr"/>
            <a:r>
              <a:rPr lang="ar-SA" altLang="ar-SA" sz="2800" dirty="0">
                <a:cs typeface="Akhbar MT" pitchFamily="2" charset="-78"/>
              </a:rPr>
              <a:t> </a:t>
            </a:r>
            <a:r>
              <a:rPr lang="ar-SA" altLang="ar-SA" sz="2800" b="1" dirty="0" err="1">
                <a:solidFill>
                  <a:srgbClr val="FF0000"/>
                </a:solidFill>
                <a:cs typeface="Akhbar MT" pitchFamily="2" charset="-78"/>
              </a:rPr>
              <a:t>اليسيسن</a:t>
            </a:r>
            <a:r>
              <a:rPr lang="ar-SA" altLang="ar-SA" sz="2800" b="1" dirty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en-US" altLang="ar-SA" sz="2800" b="1" dirty="0" err="1">
                <a:solidFill>
                  <a:srgbClr val="FF0000"/>
                </a:solidFill>
                <a:cs typeface="Akhbar MT" pitchFamily="2" charset="-78"/>
              </a:rPr>
              <a:t>Allicine</a:t>
            </a:r>
            <a:r>
              <a:rPr lang="ar-SA" altLang="ar-SA" sz="2800" dirty="0">
                <a:cs typeface="Akhbar MT" pitchFamily="2" charset="-78"/>
              </a:rPr>
              <a:t>.</a:t>
            </a:r>
          </a:p>
          <a:p>
            <a:pPr algn="ctr"/>
            <a:r>
              <a:rPr lang="ar-SA" altLang="ar-SA" sz="2800" dirty="0">
                <a:cs typeface="Akhbar MT" pitchFamily="2" charset="-78"/>
              </a:rPr>
              <a:t>والثوم إذ يبس ثم أُعيد ترطيبه في الماء فإنه يحتوي على زيت يتكون من المركبات المعروفة باسم </a:t>
            </a:r>
            <a:r>
              <a:rPr lang="en-US" altLang="ar-SA" sz="2800" b="1" dirty="0" err="1">
                <a:solidFill>
                  <a:srgbClr val="FF0000"/>
                </a:solidFill>
                <a:cs typeface="Akhbar MT" pitchFamily="2" charset="-78"/>
              </a:rPr>
              <a:t>Oligosulfides</a:t>
            </a:r>
            <a:endParaRPr lang="en-US" altLang="ar-SA" sz="2800" b="1" dirty="0">
              <a:solidFill>
                <a:srgbClr val="FF0000"/>
              </a:solidFill>
              <a:cs typeface="Akhbar MT" pitchFamily="2" charset="-78"/>
            </a:endParaRPr>
          </a:p>
          <a:p>
            <a:pPr algn="ctr"/>
            <a:r>
              <a:rPr lang="en-US" altLang="ar-SA" sz="2800" dirty="0">
                <a:cs typeface="Akhbar MT" pitchFamily="2" charset="-78"/>
              </a:rPr>
              <a:t> </a:t>
            </a:r>
            <a:r>
              <a:rPr lang="ar-SA" altLang="ar-SA" sz="2800" dirty="0">
                <a:cs typeface="Akhbar MT" pitchFamily="2" charset="-78"/>
              </a:rPr>
              <a:t> كما يحتوي الثوم على مواد عديدة </a:t>
            </a:r>
            <a:r>
              <a:rPr lang="ar-SA" altLang="ar-SA" sz="2800" dirty="0" err="1">
                <a:cs typeface="Akhbar MT" pitchFamily="2" charset="-78"/>
              </a:rPr>
              <a:t>التسكر</a:t>
            </a:r>
            <a:r>
              <a:rPr lang="ar-SA" altLang="ar-SA" sz="2800" dirty="0">
                <a:cs typeface="Akhbar MT" pitchFamily="2" charset="-78"/>
              </a:rPr>
              <a:t> </a:t>
            </a:r>
          </a:p>
          <a:p>
            <a:pPr algn="ctr"/>
            <a:r>
              <a:rPr lang="en-US" altLang="ar-SA" sz="2800" b="1" dirty="0">
                <a:solidFill>
                  <a:srgbClr val="FF0000"/>
                </a:solidFill>
                <a:cs typeface="Akhbar MT" pitchFamily="2" charset="-78"/>
              </a:rPr>
              <a:t>Polysaccharides</a:t>
            </a:r>
            <a:r>
              <a:rPr lang="ar-SA" altLang="ar-SA" sz="2800" dirty="0">
                <a:cs typeface="Akhbar MT" pitchFamily="2" charset="-78"/>
              </a:rPr>
              <a:t> </a:t>
            </a:r>
          </a:p>
          <a:p>
            <a:pPr algn="ctr"/>
            <a:r>
              <a:rPr lang="ar-SA" altLang="ar-SA" sz="2800" dirty="0">
                <a:cs typeface="Akhbar MT" pitchFamily="2" charset="-78"/>
              </a:rPr>
              <a:t>ومواد صابونية </a:t>
            </a:r>
            <a:endParaRPr lang="en-US" altLang="ar-SA" sz="2800" dirty="0">
              <a:cs typeface="Akhbar MT" pitchFamily="2" charset="-78"/>
            </a:endParaRPr>
          </a:p>
          <a:p>
            <a:pPr algn="ctr"/>
            <a:r>
              <a:rPr lang="en-US" altLang="ar-SA" sz="2800" b="1" dirty="0" err="1">
                <a:solidFill>
                  <a:srgbClr val="FF0000"/>
                </a:solidFill>
                <a:cs typeface="Akhbar MT" pitchFamily="2" charset="-78"/>
              </a:rPr>
              <a:t>Sapnins</a:t>
            </a:r>
            <a:r>
              <a:rPr lang="ar-SA" altLang="ar-SA" sz="2800" dirty="0">
                <a:cs typeface="Akhbar MT" pitchFamily="2" charset="-78"/>
              </a:rPr>
              <a:t> </a:t>
            </a:r>
          </a:p>
          <a:p>
            <a:pPr algn="ctr"/>
            <a:r>
              <a:rPr lang="ar-SA" altLang="ar-SA" sz="2800" dirty="0">
                <a:cs typeface="Akhbar MT" pitchFamily="2" charset="-78"/>
              </a:rPr>
              <a:t>كما يحتوي على بروتين ودهن وأملاح معدنية وفيتامينات أ، ب، ج، هـ.</a:t>
            </a:r>
            <a:br>
              <a:rPr lang="ar-SA" altLang="ar-SA" sz="2800" dirty="0">
                <a:cs typeface="Akhbar MT" pitchFamily="2" charset="-78"/>
              </a:rPr>
            </a:br>
            <a:endParaRPr lang="ar-SA" altLang="ar-SA" sz="2800" dirty="0">
              <a:cs typeface="Akhbar MT" pitchFamily="2" charset="-78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71660A4-685A-4135-9107-734FBDED4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587" y="47884"/>
            <a:ext cx="36471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ar-SA" altLang="ar-SA" sz="3600" b="1" dirty="0">
                <a:solidFill>
                  <a:srgbClr val="FF0000"/>
                </a:solidFill>
                <a:cs typeface="Akhbar MT" pitchFamily="2" charset="-78"/>
              </a:rPr>
              <a:t>المحتويات الكيميائية للثوم </a:t>
            </a:r>
          </a:p>
        </p:txBody>
      </p:sp>
      <p:pic>
        <p:nvPicPr>
          <p:cNvPr id="2055" name="Picture 7" descr="ANd9GcS3CzGZF1wicr8eEjQoV4iOeg959XaJAMsbHgiEACDeovXPJtVs">
            <a:extLst>
              <a:ext uri="{FF2B5EF4-FFF2-40B4-BE49-F238E27FC236}">
                <a16:creationId xmlns:a16="http://schemas.microsoft.com/office/drawing/2014/main" id="{B4DEE787-88A9-4A66-8CAC-990114AFF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3" y="1558899"/>
            <a:ext cx="4301067" cy="552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448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394596C7-43E3-46DB-9AF3-87BB30B41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8466" y="828675"/>
            <a:ext cx="7759699" cy="24479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ar-SA" altLang="ar-SA" sz="2800" dirty="0">
                <a:cs typeface="Akhbar MT" pitchFamily="2" charset="-78"/>
              </a:rPr>
              <a:t>أهم مادة كيميائية تتواجد في البصل المواد الكبريتية . و </a:t>
            </a:r>
            <a:r>
              <a:rPr lang="ar-SA" altLang="ar-SA" sz="2800" dirty="0" err="1">
                <a:cs typeface="Akhbar MT" pitchFamily="2" charset="-78"/>
              </a:rPr>
              <a:t>هذة</a:t>
            </a:r>
            <a:r>
              <a:rPr lang="ar-SA" altLang="ar-SA" sz="2800" dirty="0">
                <a:cs typeface="Akhbar MT" pitchFamily="2" charset="-78"/>
              </a:rPr>
              <a:t> المواد هي السبب في زيادة الدموع العين عند تقطيع البصل , وهي المتسببة في الرائحة و الطعم الخاص بالثوم والبصل.</a:t>
            </a:r>
          </a:p>
          <a:p>
            <a:pPr marL="0" indent="0">
              <a:lnSpc>
                <a:spcPct val="80000"/>
              </a:lnSpc>
              <a:buNone/>
            </a:pPr>
            <a:endParaRPr lang="ar-SA" altLang="ar-SA" sz="2800" dirty="0">
              <a:cs typeface="Akhbar MT" pitchFamily="2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ar-SA" altLang="ar-SA" sz="2800" b="1" dirty="0">
                <a:solidFill>
                  <a:srgbClr val="FF0000"/>
                </a:solidFill>
                <a:cs typeface="Akhbar MT" pitchFamily="2" charset="-78"/>
              </a:rPr>
              <a:t>هناك ثلاثة أنواع رئيسية منها 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ar-SA" altLang="ar-SA" sz="2800" dirty="0">
                <a:cs typeface="Akhbar MT" pitchFamily="2" charset="-78"/>
              </a:rPr>
              <a:t>مركبات أكاسيد الكبريت </a:t>
            </a:r>
            <a:r>
              <a:rPr lang="en-US" altLang="ar-SA" sz="2800" b="1" dirty="0">
                <a:solidFill>
                  <a:srgbClr val="C00000"/>
                </a:solidFill>
                <a:cs typeface="Akhbar MT" pitchFamily="2" charset="-78"/>
              </a:rPr>
              <a:t>sulfoxides</a:t>
            </a:r>
            <a:r>
              <a:rPr lang="ar-SA" altLang="ar-SA" sz="2800" dirty="0">
                <a:cs typeface="Akhbar MT" pitchFamily="2" charset="-78"/>
              </a:rPr>
              <a:t> مثل مركبات </a:t>
            </a:r>
            <a:r>
              <a:rPr lang="ar-SA" altLang="ar-SA" sz="2800" b="1" dirty="0">
                <a:solidFill>
                  <a:srgbClr val="C00000"/>
                </a:solidFill>
                <a:cs typeface="Akhbar MT" pitchFamily="2" charset="-78"/>
              </a:rPr>
              <a:t>(ألينين) </a:t>
            </a:r>
            <a:r>
              <a:rPr lang="en-US" altLang="ar-SA" sz="2800" b="1" dirty="0">
                <a:solidFill>
                  <a:srgbClr val="C00000"/>
                </a:solidFill>
                <a:cs typeface="Akhbar MT" pitchFamily="2" charset="-78"/>
              </a:rPr>
              <a:t>alliins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ar-SA" altLang="ar-SA" sz="2800" dirty="0">
                <a:cs typeface="Akhbar MT" pitchFamily="2" charset="-78"/>
              </a:rPr>
              <a:t>مركبات </a:t>
            </a:r>
            <a:r>
              <a:rPr lang="ar-SA" altLang="ar-SA" sz="2800" b="1" dirty="0" err="1">
                <a:solidFill>
                  <a:srgbClr val="C00000"/>
                </a:solidFill>
                <a:cs typeface="Akhbar MT" pitchFamily="2" charset="-78"/>
              </a:rPr>
              <a:t>ثيوسلفانيت</a:t>
            </a:r>
            <a:r>
              <a:rPr lang="ar-SA" altLang="ar-SA" sz="2800" dirty="0">
                <a:cs typeface="Akhbar MT" pitchFamily="2" charset="-78"/>
              </a:rPr>
              <a:t> مثل مركبات </a:t>
            </a:r>
            <a:r>
              <a:rPr lang="ar-SA" altLang="ar-SA" sz="2800" b="1" dirty="0">
                <a:solidFill>
                  <a:srgbClr val="C00000"/>
                </a:solidFill>
                <a:cs typeface="Akhbar MT" pitchFamily="2" charset="-78"/>
              </a:rPr>
              <a:t>(</a:t>
            </a:r>
            <a:r>
              <a:rPr lang="ar-SA" altLang="ar-SA" sz="2800" b="1" dirty="0" err="1">
                <a:solidFill>
                  <a:srgbClr val="C00000"/>
                </a:solidFill>
                <a:cs typeface="Akhbar MT" pitchFamily="2" charset="-78"/>
              </a:rPr>
              <a:t>اليسين</a:t>
            </a:r>
            <a:r>
              <a:rPr lang="ar-SA" altLang="ar-SA" sz="2800" b="1" dirty="0">
                <a:solidFill>
                  <a:srgbClr val="C00000"/>
                </a:solidFill>
                <a:cs typeface="Akhbar MT" pitchFamily="2" charset="-78"/>
              </a:rPr>
              <a:t>) </a:t>
            </a:r>
            <a:r>
              <a:rPr lang="en-US" altLang="ar-SA" sz="2800" b="1" dirty="0">
                <a:solidFill>
                  <a:srgbClr val="C00000"/>
                </a:solidFill>
                <a:cs typeface="Akhbar MT" pitchFamily="2" charset="-78"/>
              </a:rPr>
              <a:t>allicins</a:t>
            </a:r>
            <a:endParaRPr lang="ar-SA" altLang="ar-SA" sz="2800" b="1" dirty="0">
              <a:solidFill>
                <a:srgbClr val="C00000"/>
              </a:solidFill>
              <a:cs typeface="Akhbar MT" pitchFamily="2" charset="-7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ar-SA" altLang="ar-SA" sz="2800" dirty="0">
                <a:cs typeface="Akhbar MT" pitchFamily="2" charset="-78"/>
              </a:rPr>
              <a:t>مركبات </a:t>
            </a:r>
            <a:r>
              <a:rPr lang="ar-SA" altLang="ar-SA" sz="2800" dirty="0" err="1">
                <a:cs typeface="Akhbar MT" pitchFamily="2" charset="-78"/>
              </a:rPr>
              <a:t>ديثين</a:t>
            </a:r>
            <a:r>
              <a:rPr lang="ar-SA" altLang="ar-SA" sz="2800" dirty="0">
                <a:cs typeface="Akhbar MT" pitchFamily="2" charset="-78"/>
              </a:rPr>
              <a:t> </a:t>
            </a:r>
            <a:r>
              <a:rPr lang="en-US" altLang="ar-SA" sz="2800" b="1" dirty="0">
                <a:solidFill>
                  <a:srgbClr val="C00000"/>
                </a:solidFill>
                <a:cs typeface="Akhbar MT" pitchFamily="2" charset="-78"/>
              </a:rPr>
              <a:t>dithiins</a:t>
            </a:r>
            <a:r>
              <a:rPr lang="ar-SA" altLang="ar-SA" sz="2800" dirty="0">
                <a:cs typeface="Akhbar MT" pitchFamily="2" charset="-78"/>
              </a:rPr>
              <a:t> مثل مركبات </a:t>
            </a:r>
            <a:r>
              <a:rPr lang="ar-SA" altLang="ar-SA" sz="2800" b="1" dirty="0">
                <a:solidFill>
                  <a:srgbClr val="C00000"/>
                </a:solidFill>
                <a:cs typeface="Akhbar MT" pitchFamily="2" charset="-78"/>
              </a:rPr>
              <a:t>(اجوين) </a:t>
            </a:r>
            <a:r>
              <a:rPr lang="en-US" altLang="ar-SA" sz="2800" b="1" dirty="0" err="1">
                <a:solidFill>
                  <a:srgbClr val="C00000"/>
                </a:solidFill>
                <a:cs typeface="Akhbar MT" pitchFamily="2" charset="-78"/>
              </a:rPr>
              <a:t>ajoenes</a:t>
            </a:r>
            <a:endParaRPr lang="en-US" altLang="ar-SA" sz="2800" b="1" dirty="0">
              <a:solidFill>
                <a:srgbClr val="C00000"/>
              </a:solidFill>
              <a:cs typeface="Akhbar MT" pitchFamily="2" charset="-78"/>
            </a:endParaRPr>
          </a:p>
        </p:txBody>
      </p:sp>
      <p:sp>
        <p:nvSpPr>
          <p:cNvPr id="6149" name="AutoShape 5" descr="08737576059705930018">
            <a:extLst>
              <a:ext uri="{FF2B5EF4-FFF2-40B4-BE49-F238E27FC236}">
                <a16:creationId xmlns:a16="http://schemas.microsoft.com/office/drawing/2014/main" id="{D04DE247-B1FB-4AFC-BAC1-09BBA6C1F6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807450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151" name="AutoShape 7" descr="08737576059705930018">
            <a:extLst>
              <a:ext uri="{FF2B5EF4-FFF2-40B4-BE49-F238E27FC236}">
                <a16:creationId xmlns:a16="http://schemas.microsoft.com/office/drawing/2014/main" id="{E2458C99-4F85-46E7-AECF-0BDD7DF535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3D211A51-4EFF-4266-AD05-DD4461013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2600" y="-292893"/>
            <a:ext cx="46513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br>
              <a:rPr lang="ar-SA" altLang="ar-SA" sz="3200" b="1" dirty="0">
                <a:solidFill>
                  <a:srgbClr val="FF0000"/>
                </a:solidFill>
              </a:rPr>
            </a:br>
            <a:r>
              <a:rPr lang="ar-SA" altLang="ar-SA" sz="3200" b="1" dirty="0">
                <a:solidFill>
                  <a:srgbClr val="FF0000"/>
                </a:solidFill>
              </a:rPr>
              <a:t>المحتويات الكيميائية للبصل</a:t>
            </a:r>
          </a:p>
        </p:txBody>
      </p:sp>
      <p:pic>
        <p:nvPicPr>
          <p:cNvPr id="6156" name="Picture 12" descr="ANd9GcTfYeWw4Snx2VAER1WNNPkd2ASsA0HQYeeDgOqWfPZhcvwiYq7C">
            <a:extLst>
              <a:ext uri="{FF2B5EF4-FFF2-40B4-BE49-F238E27FC236}">
                <a16:creationId xmlns:a16="http://schemas.microsoft.com/office/drawing/2014/main" id="{3E1078DB-35E5-4287-B168-F32F0D3A4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4867"/>
            <a:ext cx="4724400" cy="263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95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0" y="0"/>
            <a:ext cx="9076267" cy="7121237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>
            <a:normAutofit/>
          </a:bodyPr>
          <a:lstStyle/>
          <a:p>
            <a:pPr algn="r">
              <a:buNone/>
            </a:pP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khbar MT" pitchFamily="2" charset="-78"/>
              </a:rPr>
              <a:t>- توجد البكتيريا في بيئاتها مختلطة مع غيرها  من الكائنات الحية الدقيقة </a:t>
            </a:r>
          </a:p>
          <a:p>
            <a:pPr>
              <a:buNone/>
            </a:pPr>
            <a:r>
              <a:rPr lang="en-GB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Mixed Culture                                       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khbar MT" pitchFamily="2" charset="-78"/>
              </a:rPr>
              <a:t>     </a:t>
            </a:r>
          </a:p>
          <a:p>
            <a:pPr algn="r">
              <a:buNone/>
            </a:pPr>
            <a:endParaRPr lang="ar-SA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khbar MT" pitchFamily="2" charset="-78"/>
            </a:endParaRPr>
          </a:p>
          <a:p>
            <a:pPr algn="r">
              <a:buNone/>
            </a:pP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khbar MT" pitchFamily="2" charset="-78"/>
              </a:rPr>
              <a:t>-لمثل هذه المعيشة تأثير واضح على نمو تلك الكائنات  وتأقلمها في بيئاتها .</a:t>
            </a:r>
          </a:p>
          <a:p>
            <a:pPr algn="r">
              <a:buNone/>
            </a:pP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khbar MT" pitchFamily="2" charset="-78"/>
              </a:rPr>
              <a:t> </a:t>
            </a:r>
          </a:p>
          <a:p>
            <a:pPr algn="r">
              <a:buNone/>
            </a:pP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khbar MT" pitchFamily="2" charset="-78"/>
              </a:rPr>
              <a:t>- غالبا ما يكون للكائن الدقيق طرقا مختلفة للمحافظة على بقائه في مثل هذه البيئات.</a:t>
            </a:r>
            <a:endParaRPr lang="ar-SA" sz="2800" b="1" dirty="0">
              <a:solidFill>
                <a:srgbClr val="D8165B"/>
              </a:solidFill>
              <a:latin typeface="Arial" pitchFamily="34" charset="0"/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94238D24-686F-4354-8A2D-C389C1B3A5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866" y="1600200"/>
            <a:ext cx="7984067" cy="45307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ar-SA" altLang="ar-SA" sz="2800" u="sng" dirty="0">
                <a:cs typeface="Akhbar MT" pitchFamily="2" charset="-78"/>
              </a:rPr>
              <a:t>دراسة الأثر </a:t>
            </a:r>
            <a:r>
              <a:rPr lang="ar-SA" altLang="ar-SA" sz="2800" u="sng" dirty="0" err="1">
                <a:cs typeface="Akhbar MT" pitchFamily="2" charset="-78"/>
              </a:rPr>
              <a:t>التثبيطي</a:t>
            </a:r>
            <a:r>
              <a:rPr lang="ar-SA" altLang="ar-SA" sz="2800" u="sng" dirty="0">
                <a:cs typeface="Akhbar MT" pitchFamily="2" charset="-78"/>
              </a:rPr>
              <a:t> لمستخلص الثوم على بعض البكتيريا ذات المقاومة المتعددة للمضادات الحيوية.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altLang="ar-SA" sz="2800" i="1" u="sng" dirty="0">
                <a:cs typeface="Akhbar MT" pitchFamily="2" charset="-78"/>
              </a:rPr>
              <a:t>Studying the Inhibitory Effect of Garlic   Extract on some Bacteria of Multi- resistance to Antibiotic</a:t>
            </a:r>
          </a:p>
        </p:txBody>
      </p:sp>
    </p:spTree>
    <p:extLst>
      <p:ext uri="{BB962C8B-B14F-4D97-AF65-F5344CB8AC3E}">
        <p14:creationId xmlns:p14="http://schemas.microsoft.com/office/powerpoint/2010/main" val="416037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A6FEEB91-5E87-4FA2-B024-54D677D61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301037" cy="61928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ar-SA" altLang="ar-SA" sz="2400" dirty="0">
                <a:cs typeface="Akhbar MT" pitchFamily="2" charset="-78"/>
              </a:rPr>
              <a:t>    1- أجريت هذه الدراسة بمستشفى النور التخصصي بمكة المكرمة 2007.</a:t>
            </a:r>
          </a:p>
          <a:p>
            <a:pPr>
              <a:buFont typeface="Wingdings" panose="05000000000000000000" pitchFamily="2" charset="2"/>
              <a:buNone/>
            </a:pPr>
            <a:endParaRPr lang="ar-SA" altLang="ar-SA" sz="2400" dirty="0">
              <a:cs typeface="Akhbar MT" pitchFamily="2" charset="-7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ar-SA" altLang="ar-SA" sz="2400" dirty="0">
                <a:cs typeface="Akhbar MT" pitchFamily="2" charset="-78"/>
              </a:rPr>
              <a:t>    2- تهدف دراسة تأثير أنواع مختلفة من نبات الثوم المحلي والمستورد على البكتيريا المقاومة للمضادات الحيوية المرتبطة بعدوى المستشفيات.</a:t>
            </a:r>
          </a:p>
          <a:p>
            <a:pPr>
              <a:buFont typeface="Wingdings" panose="05000000000000000000" pitchFamily="2" charset="2"/>
              <a:buNone/>
            </a:pPr>
            <a:r>
              <a:rPr lang="ar-SA" altLang="ar-SA" sz="2400" dirty="0">
                <a:cs typeface="Akhbar MT" pitchFamily="2" charset="-78"/>
              </a:rPr>
              <a:t>    وذلك على بكتيريا </a:t>
            </a:r>
            <a:r>
              <a:rPr lang="en-US" altLang="ar-SA" sz="2400" dirty="0">
                <a:cs typeface="Akhbar MT" pitchFamily="2" charset="-78"/>
              </a:rPr>
              <a:t>Pseudomonas aeruginosa- </a:t>
            </a:r>
            <a:r>
              <a:rPr lang="en-US" altLang="ar-SA" sz="2400" i="1" dirty="0">
                <a:cs typeface="Akhbar MT" pitchFamily="2" charset="-78"/>
              </a:rPr>
              <a:t>Staphylococcus aureus- Acinetobacter </a:t>
            </a:r>
            <a:r>
              <a:rPr lang="en-US" altLang="ar-SA" sz="2400" i="1" dirty="0" err="1">
                <a:cs typeface="Akhbar MT" pitchFamily="2" charset="-78"/>
              </a:rPr>
              <a:t>baumani</a:t>
            </a:r>
            <a:r>
              <a:rPr lang="en-US" altLang="ar-SA" sz="2400" i="1" dirty="0">
                <a:cs typeface="Akhbar MT" pitchFamily="2" charset="-78"/>
              </a:rPr>
              <a:t>- </a:t>
            </a:r>
            <a:r>
              <a:rPr lang="en-US" altLang="ar-SA" sz="2400" i="1" dirty="0" err="1">
                <a:cs typeface="Akhbar MT" pitchFamily="2" charset="-78"/>
              </a:rPr>
              <a:t>Klebsiella</a:t>
            </a:r>
            <a:r>
              <a:rPr lang="en-US" altLang="ar-SA" sz="2400" i="1" dirty="0">
                <a:cs typeface="Akhbar MT" pitchFamily="2" charset="-78"/>
              </a:rPr>
              <a:t> </a:t>
            </a:r>
            <a:r>
              <a:rPr lang="en-US" altLang="ar-SA" sz="2400" i="1" dirty="0" err="1">
                <a:cs typeface="Akhbar MT" pitchFamily="2" charset="-78"/>
              </a:rPr>
              <a:t>spp</a:t>
            </a:r>
            <a:r>
              <a:rPr lang="en-US" altLang="ar-SA" sz="2400" i="1" dirty="0">
                <a:cs typeface="Akhbar MT" pitchFamily="2" charset="-78"/>
              </a:rPr>
              <a:t>- </a:t>
            </a:r>
            <a:r>
              <a:rPr lang="en-US" altLang="ar-SA" sz="2400" i="1" dirty="0" err="1">
                <a:cs typeface="Akhbar MT" pitchFamily="2" charset="-78"/>
              </a:rPr>
              <a:t>Eschericha</a:t>
            </a:r>
            <a:r>
              <a:rPr lang="en-US" altLang="ar-SA" sz="2400" i="1" dirty="0">
                <a:cs typeface="Akhbar MT" pitchFamily="2" charset="-78"/>
              </a:rPr>
              <a:t> coli- Candida </a:t>
            </a:r>
            <a:r>
              <a:rPr lang="en-US" altLang="ar-SA" sz="2400" i="1" dirty="0" err="1">
                <a:cs typeface="Akhbar MT" pitchFamily="2" charset="-78"/>
              </a:rPr>
              <a:t>albicans</a:t>
            </a:r>
            <a:endParaRPr lang="ar-SA" altLang="ar-SA" sz="2400" i="1" dirty="0">
              <a:cs typeface="Akhbar MT" pitchFamily="2" charset="-78"/>
            </a:endParaRPr>
          </a:p>
          <a:p>
            <a:pPr>
              <a:buFont typeface="Wingdings" panose="05000000000000000000" pitchFamily="2" charset="2"/>
              <a:buNone/>
            </a:pPr>
            <a:endParaRPr lang="ar-SA" altLang="ar-SA" sz="2400" dirty="0">
              <a:cs typeface="Akhbar MT" pitchFamily="2" charset="-7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ar-SA" altLang="ar-SA" sz="2400" dirty="0">
                <a:cs typeface="Akhbar MT" pitchFamily="2" charset="-78"/>
              </a:rPr>
              <a:t>    3- أظهرت نتائج طريقة الانتشار أن جميع أنواع الثوم كان لها تأثير واضح على جميع أنواع الميكروبات عند التراكيز العالية من الثوم  بينما في التراكيز المنخفضة قلت المناطق </a:t>
            </a:r>
            <a:r>
              <a:rPr lang="ar-SA" altLang="ar-SA" sz="2400" dirty="0" err="1">
                <a:cs typeface="Akhbar MT" pitchFamily="2" charset="-78"/>
              </a:rPr>
              <a:t>التثبيطية</a:t>
            </a:r>
            <a:r>
              <a:rPr lang="ar-SA" altLang="ar-SA" sz="2400" dirty="0">
                <a:cs typeface="Akhbar MT" pitchFamily="2" charset="-78"/>
              </a:rPr>
              <a:t> وانعدمت تماماً.</a:t>
            </a:r>
          </a:p>
          <a:p>
            <a:pPr>
              <a:buFont typeface="Wingdings" panose="05000000000000000000" pitchFamily="2" charset="2"/>
              <a:buNone/>
            </a:pPr>
            <a:endParaRPr lang="ar-SA" altLang="ar-SA" sz="2400" dirty="0">
              <a:cs typeface="Akhbar MT" pitchFamily="2" charset="-7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ar-SA" altLang="ar-SA" sz="2400" dirty="0">
                <a:cs typeface="Akhbar MT" pitchFamily="2" charset="-78"/>
              </a:rPr>
              <a:t>    4-  ومن هذا نستخلص إمكانية الدمج بين مستخلص الثوم والمضاد الحيوي ، حيث أن هذه الدراسة لا تقلل من أهمية استخدام المضادات الحيوية ولكن إمكانية استخدامها بجرعات منخفضة بحيث نقلل من تأثيراتها الجانبية .  </a:t>
            </a:r>
            <a:endParaRPr lang="en-US" altLang="ar-SA" sz="24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1443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0557A35-B1C0-42EC-96D1-955565E7E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452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altLang="ar-S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khbar MT" pitchFamily="2" charset="-78"/>
              </a:rPr>
              <a:t>طريقة العمل :</a:t>
            </a:r>
            <a:endParaRPr lang="en-US" altLang="ar-SA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khbar MT" pitchFamily="2" charset="-78"/>
            </a:endParaRPr>
          </a:p>
          <a:p>
            <a:r>
              <a:rPr lang="ar-SA" altLang="ar-SA" sz="2800" dirty="0">
                <a:cs typeface="Akhbar MT" pitchFamily="2" charset="-78"/>
              </a:rPr>
              <a:t>اتبعي نفس الخطوات </a:t>
            </a:r>
            <a:r>
              <a:rPr lang="ar-SA" altLang="ar-SA" sz="2800" dirty="0" err="1">
                <a:cs typeface="Akhbar MT" pitchFamily="2" charset="-78"/>
              </a:rPr>
              <a:t>السابقه</a:t>
            </a:r>
            <a:r>
              <a:rPr lang="ar-SA" altLang="ar-SA" sz="2800" dirty="0">
                <a:cs typeface="Akhbar MT" pitchFamily="2" charset="-78"/>
              </a:rPr>
              <a:t> في المركبات </a:t>
            </a:r>
            <a:r>
              <a:rPr lang="ar-SA" altLang="ar-SA" sz="2800" dirty="0" err="1">
                <a:cs typeface="Akhbar MT" pitchFamily="2" charset="-78"/>
              </a:rPr>
              <a:t>الكيمائيه</a:t>
            </a:r>
            <a:r>
              <a:rPr lang="ar-SA" altLang="ar-SA" sz="2800" dirty="0">
                <a:cs typeface="Akhbar MT" pitchFamily="2" charset="-78"/>
              </a:rPr>
              <a:t> غير أنه في هذه </a:t>
            </a:r>
            <a:r>
              <a:rPr lang="ar-SA" altLang="ar-SA" sz="2800" dirty="0" err="1">
                <a:cs typeface="Akhbar MT" pitchFamily="2" charset="-78"/>
              </a:rPr>
              <a:t>الحاله</a:t>
            </a:r>
            <a:r>
              <a:rPr lang="ar-SA" altLang="ar-SA" sz="2800" dirty="0">
                <a:cs typeface="Akhbar MT" pitchFamily="2" charset="-78"/>
              </a:rPr>
              <a:t> استخدمي عصير مركز من الثوم أو استخدمي عصير مركز من البصل .</a:t>
            </a:r>
          </a:p>
          <a:p>
            <a:r>
              <a:rPr lang="ar-SA" altLang="ar-SA" sz="2800" dirty="0">
                <a:cs typeface="Akhbar MT" pitchFamily="2" charset="-78"/>
              </a:rPr>
              <a:t>بعد انتهاء فترة </a:t>
            </a:r>
            <a:r>
              <a:rPr lang="ar-SA" altLang="ar-SA" sz="2800" dirty="0" err="1">
                <a:cs typeface="Akhbar MT" pitchFamily="2" charset="-78"/>
              </a:rPr>
              <a:t>التحضين</a:t>
            </a:r>
            <a:r>
              <a:rPr lang="ar-SA" altLang="ar-SA" sz="2800" dirty="0">
                <a:cs typeface="Akhbar MT" pitchFamily="2" charset="-78"/>
              </a:rPr>
              <a:t> دوني نتائجك التي حصلتي عليها .</a:t>
            </a:r>
            <a:endParaRPr lang="en-US" altLang="ar-SA" sz="2800" dirty="0">
              <a:cs typeface="Akhbar MT" pitchFamily="2" charset="-7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ar-SA" sz="28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9207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ANd9GcR5PLACu3KrT3SCyUD2iylhLjA9SEpv0l1C7Gmp7polEBSccqFR7g">
            <a:extLst>
              <a:ext uri="{FF2B5EF4-FFF2-40B4-BE49-F238E27FC236}">
                <a16:creationId xmlns:a16="http://schemas.microsoft.com/office/drawing/2014/main" id="{602BAA58-59B5-4781-94F4-E0A195AD8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5300"/>
            <a:ext cx="5724525" cy="382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ANd9GcRIsXY5POho1aS5qEXuG7cg7BuwLf119C-p-XNjJgcYr9q0Z_rEOw">
            <a:extLst>
              <a:ext uri="{FF2B5EF4-FFF2-40B4-BE49-F238E27FC236}">
                <a16:creationId xmlns:a16="http://schemas.microsoft.com/office/drawing/2014/main" id="{789B6245-A21E-45B6-A59D-ED114F89C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88913"/>
            <a:ext cx="4987925" cy="31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89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4" y="635000"/>
            <a:ext cx="6316662" cy="1143000"/>
          </a:xfrm>
        </p:spPr>
        <p:txBody>
          <a:bodyPr>
            <a:normAutofit/>
          </a:bodyPr>
          <a:lstStyle/>
          <a:p>
            <a:pPr algn="r" rtl="1"/>
            <a:r>
              <a:rPr lang="ar-S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Akhbar MT" pitchFamily="2" charset="-78"/>
              </a:rPr>
              <a:t>أنواع التضاد الحيوي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Akhbar M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600200"/>
            <a:ext cx="8369012" cy="4525963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sz="2800" b="1" dirty="0">
                <a:solidFill>
                  <a:srgbClr val="0070C0"/>
                </a:solidFill>
                <a:latin typeface="Arial" pitchFamily="34" charset="0"/>
                <a:cs typeface="Akhbar MT" pitchFamily="2" charset="-78"/>
              </a:rPr>
              <a:t>أولاً: التضاد الطبيعي: </a:t>
            </a:r>
          </a:p>
          <a:p>
            <a:pPr algn="just" rtl="1">
              <a:buNone/>
            </a:pPr>
            <a:r>
              <a:rPr lang="ar-SA" sz="2800" b="1" dirty="0">
                <a:latin typeface="Arial" pitchFamily="34" charset="0"/>
                <a:cs typeface="Akhbar MT" pitchFamily="2" charset="-78"/>
              </a:rPr>
              <a:t>ويتم في وجود </a:t>
            </a:r>
            <a:r>
              <a:rPr lang="ar-SA" sz="2800" b="1" u="sng" dirty="0">
                <a:latin typeface="Arial" pitchFamily="34" charset="0"/>
                <a:cs typeface="Akhbar MT" pitchFamily="2" charset="-78"/>
              </a:rPr>
              <a:t>نمو نشط </a:t>
            </a:r>
            <a:r>
              <a:rPr lang="ar-SA" sz="2800" b="1" dirty="0">
                <a:latin typeface="Arial" pitchFamily="34" charset="0"/>
                <a:cs typeface="Akhbar MT" pitchFamily="2" charset="-78"/>
              </a:rPr>
              <a:t>للكائن المضاد.</a:t>
            </a:r>
            <a:r>
              <a:rPr lang="ar-SA" sz="2800" dirty="0">
                <a:latin typeface="Arial" pitchFamily="34" charset="0"/>
                <a:cs typeface="Akhbar MT" pitchFamily="2" charset="-78"/>
              </a:rPr>
              <a:t> </a:t>
            </a:r>
          </a:p>
          <a:p>
            <a:pPr algn="just" rtl="1">
              <a:buNone/>
            </a:pPr>
            <a:endParaRPr lang="ar-SA" sz="2800" b="1" dirty="0">
              <a:solidFill>
                <a:srgbClr val="0070C0"/>
              </a:solidFill>
              <a:latin typeface="Arial" pitchFamily="34" charset="0"/>
              <a:cs typeface="Akhbar MT" pitchFamily="2" charset="-78"/>
            </a:endParaRPr>
          </a:p>
          <a:p>
            <a:pPr algn="just" rtl="1">
              <a:buNone/>
            </a:pPr>
            <a:r>
              <a:rPr lang="ar-SA" sz="2800" b="1" dirty="0" err="1">
                <a:solidFill>
                  <a:srgbClr val="0070C0"/>
                </a:solidFill>
                <a:latin typeface="Arial" pitchFamily="34" charset="0"/>
                <a:cs typeface="Akhbar MT" pitchFamily="2" charset="-78"/>
              </a:rPr>
              <a:t>ثانياً:المضادات</a:t>
            </a:r>
            <a:r>
              <a:rPr lang="ar-SA" sz="2800" b="1" dirty="0">
                <a:solidFill>
                  <a:srgbClr val="0070C0"/>
                </a:solidFill>
                <a:latin typeface="Arial" pitchFamily="34" charset="0"/>
                <a:cs typeface="Akhbar MT" pitchFamily="2" charset="-78"/>
              </a:rPr>
              <a:t> الحيوية:</a:t>
            </a:r>
          </a:p>
          <a:p>
            <a:pPr algn="just" rtl="1">
              <a:buNone/>
            </a:pPr>
            <a:r>
              <a:rPr lang="ar-S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khbar MT" pitchFamily="2" charset="-78"/>
              </a:rPr>
              <a:t>دراسة التضاد باستخدام التحضيرات التجاريه من المضادات الحيوية.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لنص 5"/>
          <p:cNvSpPr>
            <a:spLocks noGrp="1"/>
          </p:cNvSpPr>
          <p:nvPr>
            <p:ph type="title"/>
          </p:nvPr>
        </p:nvSpPr>
        <p:spPr>
          <a:xfrm>
            <a:off x="2171051" y="664996"/>
            <a:ext cx="6316662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SA" sz="3600" b="1" dirty="0">
                <a:ln/>
                <a:solidFill>
                  <a:srgbClr val="C0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التضاد الحيوي  و المضادات الحيوية 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228599" y="1595152"/>
            <a:ext cx="8602133" cy="2032000"/>
          </a:xfrm>
        </p:spPr>
        <p:txBody>
          <a:bodyPr>
            <a:normAutofit lnSpcReduction="10000"/>
          </a:bodyPr>
          <a:lstStyle/>
          <a:p>
            <a:pPr algn="r"/>
            <a:endParaRPr lang="ar-SA" sz="2800" b="1" dirty="0">
              <a:solidFill>
                <a:schemeClr val="tx2">
                  <a:lumMod val="50000"/>
                </a:schemeClr>
              </a:solidFill>
              <a:cs typeface="Akhbar MT" pitchFamily="2" charset="-78"/>
            </a:endParaRPr>
          </a:p>
          <a:p>
            <a:pPr algn="r"/>
            <a:endParaRPr lang="ar-SA" sz="2800" b="1" dirty="0">
              <a:solidFill>
                <a:schemeClr val="tx2">
                  <a:lumMod val="50000"/>
                </a:schemeClr>
              </a:solidFill>
              <a:cs typeface="Akhbar MT" pitchFamily="2" charset="-78"/>
            </a:endParaRPr>
          </a:p>
          <a:p>
            <a:pPr algn="r">
              <a:buNone/>
            </a:pP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cs typeface="Akhbar MT" pitchFamily="2" charset="-78"/>
              </a:rPr>
              <a:t>معيشة كائنين معا يعمل احدهما على إحداث ضرر بالكائن الاخر  نتيجة لإفرازه ماده كيماويه.</a:t>
            </a:r>
          </a:p>
          <a:p>
            <a:pPr algn="r">
              <a:buNone/>
            </a:pPr>
            <a:endParaRPr lang="ar-SA" sz="2800" b="1" dirty="0">
              <a:solidFill>
                <a:schemeClr val="tx2">
                  <a:lumMod val="50000"/>
                </a:schemeClr>
              </a:solidFill>
              <a:cs typeface="Akhbar MT" pitchFamily="2" charset="-78"/>
            </a:endParaRPr>
          </a:p>
          <a:p>
            <a:pPr algn="r"/>
            <a:endParaRPr lang="ar-SA" sz="2800" b="1" dirty="0">
              <a:cs typeface="Akhbar MT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956733" y="3513971"/>
            <a:ext cx="7958668" cy="24314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n-US" sz="3200" b="1" kern="0" dirty="0">
                <a:solidFill>
                  <a:srgbClr val="CC339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Akhbar MT" pitchFamily="2" charset="-78"/>
              </a:rPr>
              <a:t>Antibiotics </a:t>
            </a:r>
            <a:r>
              <a:rPr lang="ar-SA" sz="3200" b="1" kern="0" dirty="0">
                <a:solidFill>
                  <a:srgbClr val="CC339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Akhbar MT" pitchFamily="2" charset="-78"/>
              </a:rPr>
              <a:t>   المضادات الحيوية</a:t>
            </a:r>
          </a:p>
          <a:p>
            <a:pPr algn="r"/>
            <a:endParaRPr lang="ar-SA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cs typeface="Akhbar MT" pitchFamily="2" charset="-78"/>
              </a:rPr>
              <a:t>عباره عن مواد كيماويه عضويه تتكون نتيجة للتفاعلات </a:t>
            </a:r>
            <a:r>
              <a:rPr lang="ar-SA" sz="2800" b="1" dirty="0" err="1">
                <a:solidFill>
                  <a:schemeClr val="tx2">
                    <a:lumMod val="50000"/>
                  </a:schemeClr>
                </a:solidFill>
                <a:cs typeface="Akhbar MT" pitchFamily="2" charset="-78"/>
              </a:rPr>
              <a:t>الايضيه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cs typeface="Akhbar MT" pitchFamily="2" charset="-78"/>
              </a:rPr>
              <a:t> لبعض الاحياء </a:t>
            </a:r>
            <a:r>
              <a:rPr lang="ar-SA" sz="2800" b="1" dirty="0" err="1">
                <a:solidFill>
                  <a:schemeClr val="tx2">
                    <a:lumMod val="50000"/>
                  </a:schemeClr>
                </a:solidFill>
                <a:cs typeface="Akhbar MT" pitchFamily="2" charset="-78"/>
              </a:rPr>
              <a:t>الدقيقه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  <a:cs typeface="Akhbar MT" pitchFamily="2" charset="-78"/>
              </a:rPr>
              <a:t>  والتي تكون ذات تأثير مبيد او موقف لنمو او نشاط غيرها من الكائنات الحيه الدقيقة بتركيزات قليله.</a:t>
            </a:r>
          </a:p>
        </p:txBody>
      </p:sp>
      <p:sp>
        <p:nvSpPr>
          <p:cNvPr id="9" name="عنصر نائب للنص 5"/>
          <p:cNvSpPr txBox="1">
            <a:spLocks/>
          </p:cNvSpPr>
          <p:nvPr/>
        </p:nvSpPr>
        <p:spPr>
          <a:xfrm>
            <a:off x="5706533" y="1807996"/>
            <a:ext cx="3344332" cy="658368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lang="ar-SA" sz="3200" b="1" kern="0" dirty="0">
                <a:solidFill>
                  <a:srgbClr val="CC339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Akhbar MT" pitchFamily="2" charset="-78"/>
              </a:rPr>
              <a:t>التضاد الطبيعي (الحيوي)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AF0BB74-8923-47B3-B074-52310720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1540189"/>
            <a:ext cx="8393253" cy="3777622"/>
          </a:xfrm>
        </p:spPr>
        <p:txBody>
          <a:bodyPr>
            <a:normAutofit/>
          </a:bodyPr>
          <a:lstStyle/>
          <a:p>
            <a:r>
              <a:rPr lang="ar-SA" sz="2800" dirty="0">
                <a:cs typeface="Akhbar MT" pitchFamily="2" charset="-78"/>
              </a:rPr>
              <a:t>كيف يقوم الكائن الحي بعملية التضاد؟</a:t>
            </a:r>
          </a:p>
          <a:p>
            <a:pPr marL="0" indent="0">
              <a:buNone/>
            </a:pPr>
            <a:r>
              <a:rPr lang="ar-SA" sz="2800" dirty="0">
                <a:cs typeface="Akhbar MT" pitchFamily="2" charset="-78"/>
              </a:rPr>
              <a:t>غالبا ما يكون للكائن الدقيق طرق مختلفة للمحافظة على بقائه في مثل هذه البيئات فهو أما أن يخرج مواد ايضية تغير من ظروف البيئة مثل تلك التي :</a:t>
            </a:r>
          </a:p>
          <a:p>
            <a:pPr>
              <a:buFontTx/>
              <a:buChar char="-"/>
            </a:pPr>
            <a:r>
              <a:rPr lang="ar-SA" sz="2800" dirty="0">
                <a:cs typeface="Akhbar MT" pitchFamily="2" charset="-78"/>
              </a:rPr>
              <a:t>تزيد من حموضتها </a:t>
            </a:r>
          </a:p>
          <a:p>
            <a:pPr>
              <a:buFontTx/>
              <a:buChar char="-"/>
            </a:pPr>
            <a:r>
              <a:rPr lang="ar-SA" sz="2800" dirty="0">
                <a:cs typeface="Akhbar MT" pitchFamily="2" charset="-78"/>
              </a:rPr>
              <a:t>تغير من الضغط الاسموزي</a:t>
            </a:r>
          </a:p>
          <a:p>
            <a:pPr>
              <a:buFontTx/>
              <a:buChar char="-"/>
            </a:pPr>
            <a:r>
              <a:rPr lang="ar-SA" sz="2800" dirty="0">
                <a:cs typeface="Akhbar MT" pitchFamily="2" charset="-78"/>
              </a:rPr>
              <a:t>التوتر السطحي للبيئة </a:t>
            </a:r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id="{F7571E1F-BEAF-4D2E-B84D-8F3E8A2790D0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2142721" y="626555"/>
            <a:ext cx="6589199" cy="64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cs typeface="Akhbar MT" pitchFamily="2" charset="-78"/>
              </a:rPr>
              <a:t>التضاد الطبيعـــي</a:t>
            </a:r>
          </a:p>
        </p:txBody>
      </p:sp>
    </p:spTree>
    <p:extLst>
      <p:ext uri="{BB962C8B-B14F-4D97-AF65-F5344CB8AC3E}">
        <p14:creationId xmlns:p14="http://schemas.microsoft.com/office/powerpoint/2010/main" val="350020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A5FB0E-9FA9-4F84-AB18-5EA4A982D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kern="0" dirty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cs typeface="Akhbar MT" pitchFamily="2" charset="-78"/>
              </a:rPr>
              <a:t>التضاد الطبيعــــي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BC1DA0-B488-4BF5-8B91-CF0A167B0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199"/>
            <a:ext cx="8017933" cy="4842933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Bacteriocin</a:t>
            </a:r>
            <a:r>
              <a:rPr lang="ar-SA" sz="3200" b="1" dirty="0">
                <a:solidFill>
                  <a:srgbClr val="C00000"/>
                </a:solidFill>
              </a:rPr>
              <a:t> :</a:t>
            </a:r>
          </a:p>
          <a:p>
            <a:pPr marL="0" indent="0">
              <a:buNone/>
            </a:pP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- عبارة عن سموم بروتينية تنتج عن طريق بعض الأنواع البكتيرية لمنع نمو الأنواع البكتيرية </a:t>
            </a:r>
            <a:r>
              <a:rPr lang="ar-SA" sz="3200" dirty="0" err="1">
                <a:solidFill>
                  <a:schemeClr val="tx1"/>
                </a:solidFill>
                <a:cs typeface="Akhbar MT" pitchFamily="2" charset="-78"/>
              </a:rPr>
              <a:t>المشابهه</a:t>
            </a: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 لها في السلالة أو التابعة لنفس العائلة البكتيرية .</a:t>
            </a:r>
          </a:p>
          <a:p>
            <a:pPr marL="0" indent="0">
              <a:buNone/>
            </a:pP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- يعتبر </a:t>
            </a:r>
            <a:r>
              <a:rPr lang="en-US" sz="2800" b="1" dirty="0">
                <a:solidFill>
                  <a:schemeClr val="tx1"/>
                </a:solidFill>
                <a:cs typeface="Akhbar MT" pitchFamily="2" charset="-78"/>
              </a:rPr>
              <a:t>Bacteriocins</a:t>
            </a: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 مضاد حيوي ضيق المدى أي لا يؤثر إلا على الأنواع البكتيرية التابعة لنفس النوع .</a:t>
            </a:r>
          </a:p>
          <a:p>
            <a:pPr marL="0" indent="0">
              <a:buNone/>
            </a:pP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- يؤثر على البكتريا من خلال إحداث ثقوب في الجدار الخلوي للبكتريا أو عن طريق الـتأثير على أنزيمات هامة مثل </a:t>
            </a:r>
            <a:r>
              <a:rPr lang="en-US" sz="3200" dirty="0" err="1">
                <a:solidFill>
                  <a:schemeClr val="tx1"/>
                </a:solidFill>
                <a:cs typeface="Akhbar MT" pitchFamily="2" charset="-78"/>
              </a:rPr>
              <a:t>DNAse</a:t>
            </a: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 و </a:t>
            </a:r>
            <a:r>
              <a:rPr lang="en-US" sz="3200" dirty="0" err="1">
                <a:solidFill>
                  <a:schemeClr val="tx1"/>
                </a:solidFill>
                <a:cs typeface="Akhbar MT" pitchFamily="2" charset="-78"/>
              </a:rPr>
              <a:t>neuclease</a:t>
            </a: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 , أو يعمل على تثبيط بناء طبقة </a:t>
            </a:r>
            <a:r>
              <a:rPr lang="ar-SA" sz="3200" dirty="0" err="1">
                <a:solidFill>
                  <a:schemeClr val="tx1"/>
                </a:solidFill>
                <a:cs typeface="Akhbar MT" pitchFamily="2" charset="-78"/>
              </a:rPr>
              <a:t>الميورين</a:t>
            </a:r>
            <a:r>
              <a:rPr lang="ar-SA" sz="3200" dirty="0">
                <a:solidFill>
                  <a:schemeClr val="tx1"/>
                </a:solidFill>
                <a:cs typeface="Akhbar MT" pitchFamily="2" charset="-78"/>
              </a:rPr>
              <a:t> في الخلية البكتيرية .</a:t>
            </a:r>
          </a:p>
        </p:txBody>
      </p:sp>
    </p:spTree>
    <p:extLst>
      <p:ext uri="{BB962C8B-B14F-4D97-AF65-F5344CB8AC3E}">
        <p14:creationId xmlns:p14="http://schemas.microsoft.com/office/powerpoint/2010/main" val="187559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/>
          <p:cNvSpPr txBox="1">
            <a:spLocks/>
          </p:cNvSpPr>
          <p:nvPr/>
        </p:nvSpPr>
        <p:spPr bwMode="auto">
          <a:xfrm>
            <a:off x="374155" y="392885"/>
            <a:ext cx="6383851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Akhbar MT" pitchFamily="2" charset="-78"/>
              </a:rPr>
              <a:t>طريقة دراسة التضاد الطبيعــي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2357422" y="1285860"/>
            <a:ext cx="3643338" cy="4214842"/>
          </a:xfrm>
          <a:prstGeom prst="ellipse">
            <a:avLst/>
          </a:prstGeom>
          <a:solidFill>
            <a:srgbClr val="FF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2571736" y="5715016"/>
            <a:ext cx="335758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b="1" dirty="0" err="1">
                <a:latin typeface="Aharoni" pitchFamily="2" charset="-79"/>
                <a:cs typeface="Aharoni" pitchFamily="2" charset="-79"/>
              </a:rPr>
              <a:t>Lauria</a:t>
            </a:r>
            <a:r>
              <a:rPr lang="en-US" sz="2400" b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err="1">
                <a:latin typeface="Aharoni" pitchFamily="2" charset="-79"/>
                <a:cs typeface="Aharoni" pitchFamily="2" charset="-79"/>
              </a:rPr>
              <a:t>Bertani</a:t>
            </a:r>
            <a:r>
              <a:rPr lang="en-US" sz="2400" b="1" dirty="0">
                <a:latin typeface="Aharoni" pitchFamily="2" charset="-79"/>
                <a:cs typeface="Aharoni" pitchFamily="2" charset="-79"/>
              </a:rPr>
              <a:t> Agar (LB) </a:t>
            </a:r>
            <a:endParaRPr lang="ar-SA" sz="2400" b="1" dirty="0">
              <a:latin typeface="Aharoni" pitchFamily="2" charset="-79"/>
            </a:endParaRPr>
          </a:p>
        </p:txBody>
      </p:sp>
      <p:sp>
        <p:nvSpPr>
          <p:cNvPr id="10" name="سهم إلى اليسار 9"/>
          <p:cNvSpPr/>
          <p:nvPr/>
        </p:nvSpPr>
        <p:spPr>
          <a:xfrm>
            <a:off x="5500694" y="1428736"/>
            <a:ext cx="3143272" cy="114300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نمو الكائن المضاد</a:t>
            </a:r>
          </a:p>
        </p:txBody>
      </p:sp>
      <p:sp>
        <p:nvSpPr>
          <p:cNvPr id="11" name="سهم إلى اليسار 10"/>
          <p:cNvSpPr/>
          <p:nvPr/>
        </p:nvSpPr>
        <p:spPr>
          <a:xfrm>
            <a:off x="5643570" y="2857496"/>
            <a:ext cx="3143272" cy="114300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المزارع  تحت </a:t>
            </a:r>
            <a:r>
              <a:rPr lang="ar-SA" sz="2400" b="1" dirty="0" err="1">
                <a:solidFill>
                  <a:schemeClr val="tx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الأختبار</a:t>
            </a:r>
            <a:endParaRPr lang="ar-SA" sz="2400" b="1" dirty="0">
              <a:solidFill>
                <a:schemeClr val="tx2">
                  <a:lumMod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000364" y="1928802"/>
            <a:ext cx="2357454" cy="14287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5072066" y="2285992"/>
            <a:ext cx="142876" cy="250033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171520" y="2299846"/>
            <a:ext cx="142876" cy="250033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3284830" y="2258283"/>
            <a:ext cx="142876" cy="250033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/>
          <p:cNvSpPr txBox="1">
            <a:spLocks/>
          </p:cNvSpPr>
          <p:nvPr/>
        </p:nvSpPr>
        <p:spPr bwMode="auto">
          <a:xfrm>
            <a:off x="2192709" y="404139"/>
            <a:ext cx="39576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Akhbar MT" pitchFamily="2" charset="-78"/>
              </a:rPr>
              <a:t>الطبق بعد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Akhbar MT" pitchFamily="2" charset="-78"/>
              </a:rPr>
              <a:t>التحضين</a:t>
            </a:r>
            <a:endParaRPr kumimoji="0" lang="ar-SA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Akhbar MT" pitchFamily="2" charset="-78"/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2357422" y="1285860"/>
            <a:ext cx="3643338" cy="4214842"/>
          </a:xfrm>
          <a:prstGeom prst="ellipse">
            <a:avLst/>
          </a:prstGeom>
          <a:solidFill>
            <a:srgbClr val="FF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000364" y="1928802"/>
            <a:ext cx="2357454" cy="14287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5056909" y="2895600"/>
            <a:ext cx="158033" cy="189072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171520" y="2299846"/>
            <a:ext cx="142876" cy="250033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3297382" y="2549236"/>
            <a:ext cx="152400" cy="220937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سهم إلى اليسار 15"/>
          <p:cNvSpPr/>
          <p:nvPr/>
        </p:nvSpPr>
        <p:spPr>
          <a:xfrm>
            <a:off x="5369084" y="2120608"/>
            <a:ext cx="3143272" cy="85725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GB" sz="2000" dirty="0">
                <a:latin typeface="Microsoft Sans Serif" pitchFamily="34" charset="0"/>
                <a:cs typeface="Microsoft Sans Serif" pitchFamily="34" charset="0"/>
              </a:rPr>
              <a:t>Inhibition zone</a:t>
            </a:r>
            <a:endParaRPr lang="ar-SA" sz="2000" b="1" dirty="0">
              <a:solidFill>
                <a:schemeClr val="tx2">
                  <a:lumMod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سهم إلى اليمين 16"/>
          <p:cNvSpPr/>
          <p:nvPr/>
        </p:nvSpPr>
        <p:spPr>
          <a:xfrm>
            <a:off x="264689" y="1895468"/>
            <a:ext cx="2857488" cy="10001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GB" sz="2000" dirty="0">
                <a:latin typeface="Microsoft Sans Serif" pitchFamily="34" charset="0"/>
                <a:cs typeface="Microsoft Sans Serif" pitchFamily="34" charset="0"/>
              </a:rPr>
              <a:t>Inhibition zone</a:t>
            </a:r>
            <a:endParaRPr lang="ar-SA" sz="2000" b="1" dirty="0">
              <a:solidFill>
                <a:schemeClr val="bg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334" y="1732492"/>
            <a:ext cx="8105051" cy="1470025"/>
          </a:xfrm>
        </p:spPr>
        <p:txBody>
          <a:bodyPr/>
          <a:lstStyle/>
          <a:p>
            <a:pPr algn="ctr"/>
            <a:r>
              <a:rPr lang="ar-SA" sz="3600" b="1" spc="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Akhbar MT" pitchFamily="2" charset="-78"/>
              </a:rPr>
              <a:t>تأثير المضادات الحيوية على فسيولوجيا البكتيريا</a:t>
            </a:r>
            <a:endParaRPr lang="en-US" sz="3600" b="1" spc="3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Akhbar MT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4394" y="3429000"/>
            <a:ext cx="7138930" cy="1752600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C00000"/>
                </a:solidFill>
                <a:cs typeface="+mj-cs"/>
              </a:rPr>
              <a:t>Effect of Antibiotics on Bacterial Physiology</a:t>
            </a:r>
            <a:endParaRPr lang="en-US" sz="2800" b="1" dirty="0">
              <a:solidFill>
                <a:srgbClr val="C00000"/>
              </a:solidFill>
              <a:cs typeface="+mj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636_slide">
  <a:themeElements>
    <a:clrScheme name="Office Theme 2">
      <a:dk1>
        <a:srgbClr val="000000"/>
      </a:dk1>
      <a:lt1>
        <a:srgbClr val="B5D3FF"/>
      </a:lt1>
      <a:dk2>
        <a:srgbClr val="000000"/>
      </a:dk2>
      <a:lt2>
        <a:srgbClr val="B2B2B2"/>
      </a:lt2>
      <a:accent1>
        <a:srgbClr val="006284"/>
      </a:accent1>
      <a:accent2>
        <a:srgbClr val="4B3E84"/>
      </a:accent2>
      <a:accent3>
        <a:srgbClr val="D7E6FF"/>
      </a:accent3>
      <a:accent4>
        <a:srgbClr val="000000"/>
      </a:accent4>
      <a:accent5>
        <a:srgbClr val="AAB7C2"/>
      </a:accent5>
      <a:accent6>
        <a:srgbClr val="433777"/>
      </a:accent6>
      <a:hlink>
        <a:srgbClr val="0C3065"/>
      </a:hlink>
      <a:folHlink>
        <a:srgbClr val="4C1865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1E4885"/>
        </a:accent1>
        <a:accent2>
          <a:srgbClr val="0042A3"/>
        </a:accent2>
        <a:accent3>
          <a:srgbClr val="D7E6FF"/>
        </a:accent3>
        <a:accent4>
          <a:srgbClr val="000000"/>
        </a:accent4>
        <a:accent5>
          <a:srgbClr val="ABB1C2"/>
        </a:accent5>
        <a:accent6>
          <a:srgbClr val="003B93"/>
        </a:accent6>
        <a:hlink>
          <a:srgbClr val="183766"/>
        </a:hlink>
        <a:folHlink>
          <a:srgbClr val="0028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006284"/>
        </a:accent1>
        <a:accent2>
          <a:srgbClr val="4B3E84"/>
        </a:accent2>
        <a:accent3>
          <a:srgbClr val="D7E6FF"/>
        </a:accent3>
        <a:accent4>
          <a:srgbClr val="000000"/>
        </a:accent4>
        <a:accent5>
          <a:srgbClr val="AAB7C2"/>
        </a:accent5>
        <a:accent6>
          <a:srgbClr val="433777"/>
        </a:accent6>
        <a:hlink>
          <a:srgbClr val="0C3065"/>
        </a:hlink>
        <a:folHlink>
          <a:srgbClr val="4C18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896E00"/>
        </a:accent1>
        <a:accent2>
          <a:srgbClr val="A34D12"/>
        </a:accent2>
        <a:accent3>
          <a:srgbClr val="D7E6FF"/>
        </a:accent3>
        <a:accent4>
          <a:srgbClr val="000000"/>
        </a:accent4>
        <a:accent5>
          <a:srgbClr val="C4BAAA"/>
        </a:accent5>
        <a:accent6>
          <a:srgbClr val="93450F"/>
        </a:accent6>
        <a:hlink>
          <a:srgbClr val="1A3D6F"/>
        </a:hlink>
        <a:folHlink>
          <a:srgbClr val="3030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A26300"/>
        </a:accent1>
        <a:accent2>
          <a:srgbClr val="618400"/>
        </a:accent2>
        <a:accent3>
          <a:srgbClr val="D7E6FF"/>
        </a:accent3>
        <a:accent4>
          <a:srgbClr val="000000"/>
        </a:accent4>
        <a:accent5>
          <a:srgbClr val="CEB7AA"/>
        </a:accent5>
        <a:accent6>
          <a:srgbClr val="577700"/>
        </a:accent6>
        <a:hlink>
          <a:srgbClr val="521D3B"/>
        </a:hlink>
        <a:folHlink>
          <a:srgbClr val="0B2C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1E4885"/>
        </a:accent1>
        <a:accent2>
          <a:srgbClr val="0042A3"/>
        </a:accent2>
        <a:accent3>
          <a:srgbClr val="FFFFFF"/>
        </a:accent3>
        <a:accent4>
          <a:srgbClr val="000000"/>
        </a:accent4>
        <a:accent5>
          <a:srgbClr val="ABB1C2"/>
        </a:accent5>
        <a:accent6>
          <a:srgbClr val="003B93"/>
        </a:accent6>
        <a:hlink>
          <a:srgbClr val="183766"/>
        </a:hlink>
        <a:folHlink>
          <a:srgbClr val="0028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284"/>
        </a:accent1>
        <a:accent2>
          <a:srgbClr val="4B3E84"/>
        </a:accent2>
        <a:accent3>
          <a:srgbClr val="FFFFFF"/>
        </a:accent3>
        <a:accent4>
          <a:srgbClr val="000000"/>
        </a:accent4>
        <a:accent5>
          <a:srgbClr val="AAB7C2"/>
        </a:accent5>
        <a:accent6>
          <a:srgbClr val="433777"/>
        </a:accent6>
        <a:hlink>
          <a:srgbClr val="0C3065"/>
        </a:hlink>
        <a:folHlink>
          <a:srgbClr val="4C18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96E00"/>
        </a:accent1>
        <a:accent2>
          <a:srgbClr val="A34D12"/>
        </a:accent2>
        <a:accent3>
          <a:srgbClr val="FFFFFF"/>
        </a:accent3>
        <a:accent4>
          <a:srgbClr val="000000"/>
        </a:accent4>
        <a:accent5>
          <a:srgbClr val="C4BAAA"/>
        </a:accent5>
        <a:accent6>
          <a:srgbClr val="93450F"/>
        </a:accent6>
        <a:hlink>
          <a:srgbClr val="1A3D6F"/>
        </a:hlink>
        <a:folHlink>
          <a:srgbClr val="3030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26300"/>
        </a:accent1>
        <a:accent2>
          <a:srgbClr val="618400"/>
        </a:accent2>
        <a:accent3>
          <a:srgbClr val="FFFFFF"/>
        </a:accent3>
        <a:accent4>
          <a:srgbClr val="000000"/>
        </a:accent4>
        <a:accent5>
          <a:srgbClr val="CEB7AA"/>
        </a:accent5>
        <a:accent6>
          <a:srgbClr val="577700"/>
        </a:accent6>
        <a:hlink>
          <a:srgbClr val="521D3B"/>
        </a:hlink>
        <a:folHlink>
          <a:srgbClr val="0B2C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B5D3FF"/>
      </a:lt1>
      <a:dk2>
        <a:srgbClr val="000000"/>
      </a:dk2>
      <a:lt2>
        <a:srgbClr val="B2B2B2"/>
      </a:lt2>
      <a:accent1>
        <a:srgbClr val="006284"/>
      </a:accent1>
      <a:accent2>
        <a:srgbClr val="4B3E84"/>
      </a:accent2>
      <a:accent3>
        <a:srgbClr val="D7E6FF"/>
      </a:accent3>
      <a:accent4>
        <a:srgbClr val="000000"/>
      </a:accent4>
      <a:accent5>
        <a:srgbClr val="AAB7C2"/>
      </a:accent5>
      <a:accent6>
        <a:srgbClr val="433777"/>
      </a:accent6>
      <a:hlink>
        <a:srgbClr val="0C3065"/>
      </a:hlink>
      <a:folHlink>
        <a:srgbClr val="4C1865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1E4885"/>
        </a:accent1>
        <a:accent2>
          <a:srgbClr val="0042A3"/>
        </a:accent2>
        <a:accent3>
          <a:srgbClr val="D7E6FF"/>
        </a:accent3>
        <a:accent4>
          <a:srgbClr val="000000"/>
        </a:accent4>
        <a:accent5>
          <a:srgbClr val="ABB1C2"/>
        </a:accent5>
        <a:accent6>
          <a:srgbClr val="003B93"/>
        </a:accent6>
        <a:hlink>
          <a:srgbClr val="183766"/>
        </a:hlink>
        <a:folHlink>
          <a:srgbClr val="0028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006284"/>
        </a:accent1>
        <a:accent2>
          <a:srgbClr val="4B3E84"/>
        </a:accent2>
        <a:accent3>
          <a:srgbClr val="D7E6FF"/>
        </a:accent3>
        <a:accent4>
          <a:srgbClr val="000000"/>
        </a:accent4>
        <a:accent5>
          <a:srgbClr val="AAB7C2"/>
        </a:accent5>
        <a:accent6>
          <a:srgbClr val="433777"/>
        </a:accent6>
        <a:hlink>
          <a:srgbClr val="0C3065"/>
        </a:hlink>
        <a:folHlink>
          <a:srgbClr val="4C18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896E00"/>
        </a:accent1>
        <a:accent2>
          <a:srgbClr val="A34D12"/>
        </a:accent2>
        <a:accent3>
          <a:srgbClr val="D7E6FF"/>
        </a:accent3>
        <a:accent4>
          <a:srgbClr val="000000"/>
        </a:accent4>
        <a:accent5>
          <a:srgbClr val="C4BAAA"/>
        </a:accent5>
        <a:accent6>
          <a:srgbClr val="93450F"/>
        </a:accent6>
        <a:hlink>
          <a:srgbClr val="1A3D6F"/>
        </a:hlink>
        <a:folHlink>
          <a:srgbClr val="3030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B5D3FF"/>
        </a:lt1>
        <a:dk2>
          <a:srgbClr val="000000"/>
        </a:dk2>
        <a:lt2>
          <a:srgbClr val="B2B2B2"/>
        </a:lt2>
        <a:accent1>
          <a:srgbClr val="A26300"/>
        </a:accent1>
        <a:accent2>
          <a:srgbClr val="618400"/>
        </a:accent2>
        <a:accent3>
          <a:srgbClr val="D7E6FF"/>
        </a:accent3>
        <a:accent4>
          <a:srgbClr val="000000"/>
        </a:accent4>
        <a:accent5>
          <a:srgbClr val="CEB7AA"/>
        </a:accent5>
        <a:accent6>
          <a:srgbClr val="577700"/>
        </a:accent6>
        <a:hlink>
          <a:srgbClr val="521D3B"/>
        </a:hlink>
        <a:folHlink>
          <a:srgbClr val="0B2C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1E4885"/>
        </a:accent1>
        <a:accent2>
          <a:srgbClr val="0042A3"/>
        </a:accent2>
        <a:accent3>
          <a:srgbClr val="FFFFFF"/>
        </a:accent3>
        <a:accent4>
          <a:srgbClr val="000000"/>
        </a:accent4>
        <a:accent5>
          <a:srgbClr val="ABB1C2"/>
        </a:accent5>
        <a:accent6>
          <a:srgbClr val="003B93"/>
        </a:accent6>
        <a:hlink>
          <a:srgbClr val="183766"/>
        </a:hlink>
        <a:folHlink>
          <a:srgbClr val="0028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284"/>
        </a:accent1>
        <a:accent2>
          <a:srgbClr val="4B3E84"/>
        </a:accent2>
        <a:accent3>
          <a:srgbClr val="FFFFFF"/>
        </a:accent3>
        <a:accent4>
          <a:srgbClr val="000000"/>
        </a:accent4>
        <a:accent5>
          <a:srgbClr val="AAB7C2"/>
        </a:accent5>
        <a:accent6>
          <a:srgbClr val="433777"/>
        </a:accent6>
        <a:hlink>
          <a:srgbClr val="0C3065"/>
        </a:hlink>
        <a:folHlink>
          <a:srgbClr val="4C18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96E00"/>
        </a:accent1>
        <a:accent2>
          <a:srgbClr val="A34D12"/>
        </a:accent2>
        <a:accent3>
          <a:srgbClr val="FFFFFF"/>
        </a:accent3>
        <a:accent4>
          <a:srgbClr val="000000"/>
        </a:accent4>
        <a:accent5>
          <a:srgbClr val="C4BAAA"/>
        </a:accent5>
        <a:accent6>
          <a:srgbClr val="93450F"/>
        </a:accent6>
        <a:hlink>
          <a:srgbClr val="1A3D6F"/>
        </a:hlink>
        <a:folHlink>
          <a:srgbClr val="3030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26300"/>
        </a:accent1>
        <a:accent2>
          <a:srgbClr val="618400"/>
        </a:accent2>
        <a:accent3>
          <a:srgbClr val="FFFFFF"/>
        </a:accent3>
        <a:accent4>
          <a:srgbClr val="000000"/>
        </a:accent4>
        <a:accent5>
          <a:srgbClr val="CEB7AA"/>
        </a:accent5>
        <a:accent6>
          <a:srgbClr val="577700"/>
        </a:accent6>
        <a:hlink>
          <a:srgbClr val="521D3B"/>
        </a:hlink>
        <a:folHlink>
          <a:srgbClr val="0B2C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264C251EE0AE449B2D92C9C7EA38C1" ma:contentTypeVersion="1" ma:contentTypeDescription="Create a new document." ma:contentTypeScope="" ma:versionID="6f1576d9a56b16fad56d4683c1731b7d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52ECB67-D554-4289-AE39-7FDCCF9236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E079B5-12FD-43C6-A1E6-D8DC1E084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A60B539-DB3C-439E-B065-7554A814A2B2}">
  <ds:schemaRefs>
    <ds:schemaRef ds:uri="http://schemas.microsoft.com/office/2006/metadata/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ind_0636_slide</Template>
  <TotalTime>393</TotalTime>
  <Words>1059</Words>
  <Application>Microsoft Office PowerPoint</Application>
  <PresentationFormat>عرض على الشاشة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3</vt:i4>
      </vt:variant>
      <vt:variant>
        <vt:lpstr>عناوين الشرائح</vt:lpstr>
      </vt:variant>
      <vt:variant>
        <vt:i4>23</vt:i4>
      </vt:variant>
    </vt:vector>
  </HeadingPairs>
  <TitlesOfParts>
    <vt:vector size="37" baseType="lpstr">
      <vt:lpstr>Aharoni</vt:lpstr>
      <vt:lpstr>Akhbar MT</vt:lpstr>
      <vt:lpstr>Arial</vt:lpstr>
      <vt:lpstr>Arial Unicode MS</vt:lpstr>
      <vt:lpstr>Century Gothic</vt:lpstr>
      <vt:lpstr>Courier New</vt:lpstr>
      <vt:lpstr>Microsoft Sans Serif</vt:lpstr>
      <vt:lpstr>Simplified Arabic</vt:lpstr>
      <vt:lpstr>Tahoma</vt:lpstr>
      <vt:lpstr>Wingdings</vt:lpstr>
      <vt:lpstr>Wingdings 3</vt:lpstr>
      <vt:lpstr>ind_0636_slide</vt:lpstr>
      <vt:lpstr>1_Default Design</vt:lpstr>
      <vt:lpstr>ربطة</vt:lpstr>
      <vt:lpstr>تأثير العوامل الحيوية على فسيولوجيا البكتريا </vt:lpstr>
      <vt:lpstr>عرض تقديمي في PowerPoint</vt:lpstr>
      <vt:lpstr>أنواع التضاد الحيوي</vt:lpstr>
      <vt:lpstr>التضاد الحيوي  و المضادات الحيوية </vt:lpstr>
      <vt:lpstr>التضاد الطبيعـــي</vt:lpstr>
      <vt:lpstr>التضاد الطبيعــــي</vt:lpstr>
      <vt:lpstr>عرض تقديمي في PowerPoint</vt:lpstr>
      <vt:lpstr>عرض تقديمي في PowerPoint</vt:lpstr>
      <vt:lpstr>تأثير المضادات الحيوية على فسيولوجيا البكتيريا</vt:lpstr>
      <vt:lpstr>طرق تأثير المضاد الحيوي على البكتيريا Mode of Action</vt:lpstr>
      <vt:lpstr>اختبار الحساسية للمضادات الحيوية  Antibiotic Sensitivity Test</vt:lpstr>
      <vt:lpstr>طرق دراسة تأثير المضاد الحيوي على البكتيريا</vt:lpstr>
      <vt:lpstr>1- طريقة أقراص ورق الترشيح Disk Diffusion Method </vt:lpstr>
      <vt:lpstr>1- طريقة أقراص ورق الترشيح Disk Diffusion Method </vt:lpstr>
      <vt:lpstr>عرض تقديمي في PowerPoint</vt:lpstr>
      <vt:lpstr>جدول قياسي لتقدير درجة حساسية susceptibility  او تأثر متوسط Intermediate أو مقاومة Resistant لأنواع مختلفة من المضادات الحيوية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تأثير العوامل الحيوية على فسيولوجيا البكتيريا</dc:title>
  <dc:creator>A HAMDAN</dc:creator>
  <cp:lastModifiedBy>عبدالله العنزي</cp:lastModifiedBy>
  <cp:revision>45</cp:revision>
  <dcterms:created xsi:type="dcterms:W3CDTF">2010-05-02T05:37:27Z</dcterms:created>
  <dcterms:modified xsi:type="dcterms:W3CDTF">2017-11-22T18:47:06Z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0x01010018264C251EE0AE449B2D92C9C7EA38C1</vt:lpwstr>
  </property>
</Properties>
</file>