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D8F8"/>
    <a:srgbClr val="F8966A"/>
    <a:srgbClr val="DAED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078E9C-8553-45AB-A7FF-DA0AA2F266DD}" type="datetimeFigureOut">
              <a:rPr lang="ar-SA" smtClean="0"/>
              <a:t>25/02/39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35CB5FC-3F19-4C21-8E3E-B99E5977B7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574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CB5FC-3F19-4C21-8E3E-B99E5977B7DC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0349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25/02/39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4054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25/02/39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6835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25/02/39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9761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25/02/39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0098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25/02/39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8393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25/02/39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2475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25/02/39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3729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25/02/39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9695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25/02/39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6686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25/02/39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6611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25/02/39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4882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967D4-2051-4820-B234-6617D09ABC16}" type="datetimeFigureOut">
              <a:rPr lang="ar-SA" smtClean="0"/>
              <a:t>25/02/39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9927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59632" y="1772816"/>
            <a:ext cx="7543800" cy="1307976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+mn-lt"/>
              </a:rPr>
              <a:t>Kirby-Bauer test</a:t>
            </a:r>
            <a:endParaRPr lang="ar-SA" sz="4800" b="1" dirty="0">
              <a:latin typeface="+mn-lt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619672" y="4584578"/>
            <a:ext cx="6461760" cy="10668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BCH462 [practical]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051720" y="329047"/>
            <a:ext cx="80022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Lab# 8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92596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467544" y="836712"/>
            <a:ext cx="8064896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Objective: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To test the ability of antimicrobial agents to inhibit the growth of microorganisms. Using Kirby-Bauer test method. 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7838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مربع نص 3">
            <a:extLst>
              <a:ext uri="{FF2B5EF4-FFF2-40B4-BE49-F238E27FC236}">
                <a16:creationId xmlns:a16="http://schemas.microsoft.com/office/drawing/2014/main" id="{2A3E90FD-55C2-4274-B0D6-956BD268DE2F}"/>
              </a:ext>
            </a:extLst>
          </p:cNvPr>
          <p:cNvSpPr txBox="1"/>
          <p:nvPr/>
        </p:nvSpPr>
        <p:spPr>
          <a:xfrm>
            <a:off x="1279021" y="332656"/>
            <a:ext cx="784887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Zone of inhibition [Kirby-Bauer test method]:</a:t>
            </a:r>
          </a:p>
          <a:p>
            <a:pPr algn="l" rtl="0"/>
            <a:endParaRPr lang="en-US" sz="2400" b="1" dirty="0">
              <a:solidFill>
                <a:schemeClr val="accent1"/>
              </a:solidFill>
            </a:endParaRPr>
          </a:p>
          <a:p>
            <a:pPr algn="l" rtl="0"/>
            <a:endParaRPr lang="en-US" sz="2400" b="1" dirty="0">
              <a:solidFill>
                <a:schemeClr val="accent1"/>
              </a:solidFill>
            </a:endParaRPr>
          </a:p>
          <a:p>
            <a:pPr algn="l" rtl="0"/>
            <a:endParaRPr lang="en-US" sz="2400" b="1" dirty="0">
              <a:solidFill>
                <a:schemeClr val="accent1"/>
              </a:solidFill>
            </a:endParaRPr>
          </a:p>
          <a:p>
            <a:pPr algn="l" rtl="0"/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45683F3-2B21-45C9-B9BE-3072A93E51AE}"/>
              </a:ext>
            </a:extLst>
          </p:cNvPr>
          <p:cNvSpPr/>
          <p:nvPr/>
        </p:nvSpPr>
        <p:spPr>
          <a:xfrm>
            <a:off x="251520" y="980728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Zone of Inhibition test method is designed to test the ability of antimicrobial agents to inhibit the growth of microorganisms over an 18-24 hour period of contact. </a:t>
            </a:r>
            <a:endParaRPr lang="ar-SA" dirty="0"/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F0F2941F-B485-4767-8C4C-F62D3F70E979}"/>
              </a:ext>
            </a:extLst>
          </p:cNvPr>
          <p:cNvSpPr/>
          <p:nvPr/>
        </p:nvSpPr>
        <p:spPr>
          <a:xfrm>
            <a:off x="111741" y="2271648"/>
            <a:ext cx="901615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Summary of Test: </a:t>
            </a:r>
          </a:p>
          <a:p>
            <a:pPr algn="l"/>
            <a:r>
              <a:rPr lang="en-US" dirty="0"/>
              <a:t>-A microbial suspension is spread by a sterile swab, evenly, over the face of a sterile </a:t>
            </a:r>
            <a:endParaRPr lang="ar-SA" dirty="0"/>
          </a:p>
          <a:p>
            <a:pPr algn="l"/>
            <a:r>
              <a:rPr lang="en-US" dirty="0"/>
              <a:t>agar plate.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-The antimicrobial agent is applied to the center of the agar plate and incubated.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-If substantial antimicrobial activity is present, then a zone of inhibition appears around the test product.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zone of inhibition, </a:t>
            </a:r>
            <a:r>
              <a:rPr lang="en-US" dirty="0"/>
              <a:t>is simply the area on the agar plate that remains free from microbial growth.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-The size of the zone of inhibition is usually related to the level of antimicrobial activity present in the sample or product - a larger zone of inhibition usually means that the antimicrobial is more potent-. </a:t>
            </a:r>
          </a:p>
        </p:txBody>
      </p:sp>
    </p:spTree>
    <p:extLst>
      <p:ext uri="{BB962C8B-B14F-4D97-AF65-F5344CB8AC3E}">
        <p14:creationId xmlns:p14="http://schemas.microsoft.com/office/powerpoint/2010/main" val="334801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A31C6DA0-6672-424A-B4A9-D0E9DCEAB7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105" y="404664"/>
            <a:ext cx="5715000" cy="2590800"/>
          </a:xfrm>
          <a:prstGeom prst="rect">
            <a:avLst/>
          </a:prstGeom>
        </p:spPr>
      </p:pic>
      <p:sp>
        <p:nvSpPr>
          <p:cNvPr id="5" name="مستطيل 4">
            <a:extLst>
              <a:ext uri="{FF2B5EF4-FFF2-40B4-BE49-F238E27FC236}">
                <a16:creationId xmlns:a16="http://schemas.microsoft.com/office/drawing/2014/main" id="{C6A49DED-EA07-4E9C-BE64-36362BECB0CC}"/>
              </a:ext>
            </a:extLst>
          </p:cNvPr>
          <p:cNvSpPr/>
          <p:nvPr/>
        </p:nvSpPr>
        <p:spPr>
          <a:xfrm>
            <a:off x="2123728" y="407707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A zone of Inhibition is evident around the </a:t>
            </a:r>
            <a:r>
              <a:rPr lang="en-US" dirty="0" err="1"/>
              <a:t>oxacillin</a:t>
            </a:r>
            <a:r>
              <a:rPr lang="en-US" dirty="0"/>
              <a:t> disk for S. </a:t>
            </a:r>
            <a:r>
              <a:rPr lang="en-US" dirty="0" err="1"/>
              <a:t>aureus</a:t>
            </a:r>
            <a:r>
              <a:rPr lang="en-US" dirty="0"/>
              <a:t>, </a:t>
            </a:r>
            <a:r>
              <a:rPr lang="en-US" u="sng" dirty="0"/>
              <a:t>left,</a:t>
            </a:r>
            <a:r>
              <a:rPr lang="en-US" dirty="0"/>
              <a:t> but not for Methicillin-resistant S. </a:t>
            </a:r>
            <a:r>
              <a:rPr lang="en-US" dirty="0" err="1"/>
              <a:t>aureus</a:t>
            </a:r>
            <a:r>
              <a:rPr lang="en-US" dirty="0"/>
              <a:t> (MRSA), </a:t>
            </a:r>
            <a:r>
              <a:rPr lang="en-US" u="sng" dirty="0"/>
              <a:t>right.</a:t>
            </a:r>
            <a:endParaRPr lang="ar-SA" u="sng" dirty="0"/>
          </a:p>
        </p:txBody>
      </p:sp>
    </p:spTree>
    <p:extLst>
      <p:ext uri="{BB962C8B-B14F-4D97-AF65-F5344CB8AC3E}">
        <p14:creationId xmlns:p14="http://schemas.microsoft.com/office/powerpoint/2010/main" val="3312772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8F0A6984-207B-4BE6-99C8-F324E88A12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" t="31147" r="80068" b="35656"/>
          <a:stretch/>
        </p:blipFill>
        <p:spPr bwMode="auto">
          <a:xfrm>
            <a:off x="2410473" y="188640"/>
            <a:ext cx="4323053" cy="421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مستطيل 8">
            <a:extLst>
              <a:ext uri="{FF2B5EF4-FFF2-40B4-BE49-F238E27FC236}">
                <a16:creationId xmlns:a16="http://schemas.microsoft.com/office/drawing/2014/main" id="{8AE45A3A-EE5B-488D-884F-954868EC5E18}"/>
              </a:ext>
            </a:extLst>
          </p:cNvPr>
          <p:cNvSpPr/>
          <p:nvPr/>
        </p:nvSpPr>
        <p:spPr>
          <a:xfrm>
            <a:off x="2285999" y="479715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0"/>
            <a:r>
              <a:rPr lang="en-US" sz="1600" dirty="0"/>
              <a:t>Tests for sensitivity and resistance to antibiotics. </a:t>
            </a:r>
          </a:p>
          <a:p>
            <a:pPr algn="ctr" rtl="0"/>
            <a:r>
              <a:rPr lang="en-US" sz="1600" dirty="0"/>
              <a:t>The size of the zones of inhibition of microbial growth surrounding the antibiotic disks on the plate are an indication of microbial susceptibility to the antibiotic.</a:t>
            </a:r>
            <a:endParaRPr lang="ar-SA" sz="1600" dirty="0"/>
          </a:p>
        </p:txBody>
      </p:sp>
    </p:spTree>
    <p:extLst>
      <p:ext uri="{BB962C8B-B14F-4D97-AF65-F5344CB8AC3E}">
        <p14:creationId xmlns:p14="http://schemas.microsoft.com/office/powerpoint/2010/main" val="12442056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7010</TotalTime>
  <Words>250</Words>
  <Application>Microsoft Office PowerPoint</Application>
  <PresentationFormat>عرض على الشاشة (4:3)</PresentationFormat>
  <Paragraphs>23</Paragraphs>
  <Slides>5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نسق Office</vt:lpstr>
      <vt:lpstr>Kirby-Bauer test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Immunoelectrophoresis</dc:title>
  <dc:creator>لينة</dc:creator>
  <cp:lastModifiedBy>لينة</cp:lastModifiedBy>
  <cp:revision>30</cp:revision>
  <dcterms:created xsi:type="dcterms:W3CDTF">2013-11-19T17:45:55Z</dcterms:created>
  <dcterms:modified xsi:type="dcterms:W3CDTF">2017-11-14T19:52:41Z</dcterms:modified>
</cp:coreProperties>
</file>