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67" r:id="rId4"/>
    <p:sldId id="262" r:id="rId5"/>
    <p:sldId id="271" r:id="rId6"/>
    <p:sldId id="264" r:id="rId7"/>
    <p:sldId id="275" r:id="rId8"/>
    <p:sldId id="263" r:id="rId9"/>
    <p:sldId id="274" r:id="rId10"/>
    <p:sldId id="273" r:id="rId11"/>
    <p:sldId id="270" r:id="rId12"/>
    <p:sldId id="265" r:id="rId13"/>
    <p:sldId id="269" r:id="rId14"/>
    <p:sldId id="266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نمط متوسط 1 - تميي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74" autoAdjust="0"/>
    <p:restoredTop sz="94660"/>
  </p:normalViewPr>
  <p:slideViewPr>
    <p:cSldViewPr>
      <p:cViewPr varScale="1">
        <p:scale>
          <a:sx n="66" d="100"/>
          <a:sy n="66" d="100"/>
        </p:scale>
        <p:origin x="-15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KaDeY\Desktop\&#1575;&#1604;&#1575;&#1593;&#1575;&#1583;&#1577;\BCH333\&#1589;&#1608;&#1585;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ar-SA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GB" dirty="0" smtClean="0"/>
              <a:t>standard </a:t>
            </a:r>
            <a:r>
              <a:rPr lang="en-GB" dirty="0"/>
              <a:t>curve </a:t>
            </a:r>
            <a:r>
              <a:rPr lang="en-GB" dirty="0" smtClean="0"/>
              <a:t>of concentrations </a:t>
            </a:r>
            <a:endParaRPr lang="ar-SA" dirty="0"/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[Book1.xlsx]ورقة1!$A$2:$A$10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</c:numCache>
            </c:numRef>
          </c:xVal>
          <c:yVal>
            <c:numRef>
              <c:f>[Book1.xlsx]ورقة1!$B$2:$B$10</c:f>
              <c:numCache>
                <c:formatCode>General</c:formatCode>
                <c:ptCount val="9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0.30000000000000016</c:v>
                </c:pt>
                <c:pt idx="4">
                  <c:v>0.4</c:v>
                </c:pt>
                <c:pt idx="5">
                  <c:v>0.5</c:v>
                </c:pt>
                <c:pt idx="6">
                  <c:v>0.60000000000000031</c:v>
                </c:pt>
                <c:pt idx="7">
                  <c:v>0.70000000000000029</c:v>
                </c:pt>
                <c:pt idx="8">
                  <c:v>0.8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7635456"/>
        <c:axId val="87636992"/>
      </c:scatterChart>
      <c:valAx>
        <c:axId val="8763545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 dirty="0" smtClean="0"/>
                  <a:t>known </a:t>
                </a:r>
                <a:r>
                  <a:rPr lang="en-US" sz="1600" dirty="0"/>
                  <a:t>concentration of </a:t>
                </a:r>
                <a:r>
                  <a:rPr lang="en-US" sz="1600" dirty="0" smtClean="0"/>
                  <a:t>known substance </a:t>
                </a:r>
                <a:endParaRPr lang="ar-SA" sz="16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7636992"/>
        <c:crosses val="autoZero"/>
        <c:crossBetween val="midCat"/>
        <c:majorUnit val="1"/>
      </c:valAx>
      <c:valAx>
        <c:axId val="8763699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/>
                </a:pPr>
                <a:r>
                  <a:rPr lang="en-US" sz="1800" dirty="0" smtClean="0"/>
                  <a:t>Absorbance</a:t>
                </a:r>
                <a:r>
                  <a:rPr lang="en-US" sz="1800" baseline="0" dirty="0" smtClean="0"/>
                  <a:t> </a:t>
                </a:r>
                <a:r>
                  <a:rPr lang="en-US" sz="1800" dirty="0" smtClean="0"/>
                  <a:t>at specific</a:t>
                </a:r>
                <a:r>
                  <a:rPr lang="en-US" sz="1800" baseline="0" dirty="0" smtClean="0"/>
                  <a:t> </a:t>
                </a:r>
                <a:r>
                  <a:rPr lang="en-US" sz="1800" dirty="0" smtClean="0"/>
                  <a:t>nm</a:t>
                </a:r>
                <a:endParaRPr lang="ar-SA" sz="18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87635456"/>
        <c:crosses val="autoZero"/>
        <c:crossBetween val="midCat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spPr>
    <a:solidFill>
      <a:schemeClr val="lt1"/>
    </a:solidFill>
    <a:ln w="25400" cap="flat" cmpd="sng" algn="ctr">
      <a:solidFill>
        <a:schemeClr val="accent1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ar-SA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</cdr:x>
      <cdr:y>0</cdr:y>
    </cdr:to>
    <cdr:sp macro="" textlink="">
      <cdr:nvSpPr>
        <cdr:cNvPr id="5" name="رابط مستقيم 4"/>
        <cdr:cNvSpPr/>
      </cdr:nvSpPr>
      <cdr:spPr>
        <a:xfrm xmlns:a="http://schemas.openxmlformats.org/drawingml/2006/main">
          <a:off x="-395536" y="-2636912"/>
          <a:ext cx="0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ar-SA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dirty="0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7EB24FB-0E8E-4ACD-B1ED-52832964FC3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C38A32A-50E4-4B8E-BD50-4C843EDD4454}" type="datetimeFigureOut">
              <a:rPr lang="ar-SA" smtClean="0"/>
              <a:pPr/>
              <a:t>13/06/36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79512" y="1844824"/>
            <a:ext cx="8640960" cy="1470025"/>
          </a:xfrm>
        </p:spPr>
        <p:txBody>
          <a:bodyPr>
            <a:noAutofit/>
          </a:bodyPr>
          <a:lstStyle/>
          <a:p>
            <a:pPr lvl="0" algn="ctr" rtl="0"/>
            <a:r>
              <a:rPr lang="en-US" sz="3200" b="1" dirty="0">
                <a:latin typeface="+mn-lt"/>
                <a:cs typeface="Aparajita" pitchFamily="34" charset="0"/>
              </a:rPr>
              <a:t>Beer</a:t>
            </a:r>
            <a:r>
              <a:rPr lang="en-US" sz="3200" b="1" baseline="30000" dirty="0">
                <a:latin typeface="+mn-lt"/>
                <a:cs typeface="Aparajita" pitchFamily="34" charset="0"/>
              </a:rPr>
              <a:t>'</a:t>
            </a:r>
            <a:r>
              <a:rPr lang="en-US" sz="3200" b="1" dirty="0">
                <a:latin typeface="+mn-lt"/>
                <a:cs typeface="Aparajita" pitchFamily="34" charset="0"/>
              </a:rPr>
              <a:t>s- Lambert Law and Standard Curves</a:t>
            </a:r>
            <a:endParaRPr lang="en-US" sz="3200" b="1" u="sng" dirty="0">
              <a:latin typeface="+mn-lt"/>
              <a:cs typeface="Aparajita" pitchFamily="34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467544" y="3933056"/>
            <a:ext cx="4953000" cy="1752600"/>
          </a:xfrm>
        </p:spPr>
        <p:txBody>
          <a:bodyPr>
            <a:normAutofit/>
          </a:bodyPr>
          <a:lstStyle/>
          <a:p>
            <a:endParaRPr lang="en-US" sz="3200" b="1" dirty="0" smtClean="0">
              <a:latin typeface="Calibri" pitchFamily="34" charset="0"/>
            </a:endParaRPr>
          </a:p>
          <a:p>
            <a:r>
              <a:rPr lang="en-US" sz="3200" b="1" dirty="0" smtClean="0">
                <a:latin typeface="Calibri" pitchFamily="34" charset="0"/>
              </a:rPr>
              <a:t>BCH </a:t>
            </a:r>
            <a:r>
              <a:rPr lang="en-US" sz="3200" b="1" dirty="0" smtClean="0">
                <a:latin typeface="Calibri" pitchFamily="34" charset="0"/>
              </a:rPr>
              <a:t>312 </a:t>
            </a:r>
            <a:r>
              <a:rPr lang="en-US" sz="3200" b="1" dirty="0" smtClean="0">
                <a:latin typeface="Calibri" pitchFamily="34" charset="0"/>
              </a:rPr>
              <a:t>[practical]</a:t>
            </a:r>
            <a:endParaRPr lang="ar-SA" sz="3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188640"/>
            <a:ext cx="853244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2400" b="1" dirty="0" smtClean="0">
                <a:solidFill>
                  <a:srgbClr val="0070C0"/>
                </a:solidFill>
                <a:cs typeface="Aparajita" pitchFamily="34" charset="0"/>
              </a:rPr>
              <a:t>Notes:</a:t>
            </a:r>
            <a:endParaRPr lang="en-US" sz="2400" b="1" dirty="0">
              <a:solidFill>
                <a:srgbClr val="0070C0"/>
              </a:solidFill>
              <a:cs typeface="Aparajita" pitchFamily="34" charset="0"/>
            </a:endParaRPr>
          </a:p>
          <a:p>
            <a:pPr algn="l" rtl="0"/>
            <a:r>
              <a:rPr lang="en-US" sz="2000" dirty="0" smtClean="0">
                <a:cs typeface="Aparajita" pitchFamily="34" charset="0"/>
              </a:rPr>
              <a:t>1- The </a:t>
            </a:r>
            <a:r>
              <a:rPr lang="en-US" sz="2000" dirty="0">
                <a:cs typeface="Aparajita" pitchFamily="34" charset="0"/>
              </a:rPr>
              <a:t>Ab of solution </a:t>
            </a:r>
            <a:r>
              <a:rPr lang="en-US" sz="2000" dirty="0" smtClean="0">
                <a:cs typeface="Aparajita" pitchFamily="34" charset="0"/>
              </a:rPr>
              <a:t>with “unknown concentration”  </a:t>
            </a:r>
            <a:r>
              <a:rPr lang="en-US" sz="2000" dirty="0">
                <a:cs typeface="Aparajita" pitchFamily="34" charset="0"/>
              </a:rPr>
              <a:t>preferred </a:t>
            </a:r>
            <a:r>
              <a:rPr lang="en-US" sz="2000" dirty="0" smtClean="0">
                <a:cs typeface="Aparajita" pitchFamily="34" charset="0"/>
              </a:rPr>
              <a:t>to be lower </a:t>
            </a:r>
            <a:r>
              <a:rPr lang="en-US" sz="2000" dirty="0">
                <a:cs typeface="Aparajita" pitchFamily="34" charset="0"/>
              </a:rPr>
              <a:t>that highest </a:t>
            </a:r>
            <a:r>
              <a:rPr lang="en-US" sz="2000" dirty="0" smtClean="0">
                <a:cs typeface="Aparajita" pitchFamily="34" charset="0"/>
              </a:rPr>
              <a:t>Ab value in </a:t>
            </a:r>
            <a:r>
              <a:rPr lang="en-US" sz="2000" dirty="0">
                <a:cs typeface="Aparajita" pitchFamily="34" charset="0"/>
              </a:rPr>
              <a:t>standard </a:t>
            </a:r>
            <a:r>
              <a:rPr lang="en-US" sz="2000" dirty="0" smtClean="0">
                <a:cs typeface="Aparajita" pitchFamily="34" charset="0"/>
              </a:rPr>
              <a:t>Curve.</a:t>
            </a:r>
          </a:p>
          <a:p>
            <a:pPr algn="l" rtl="0"/>
            <a:endParaRPr lang="en-US" sz="2000" dirty="0" smtClean="0">
              <a:cs typeface="Aparajita" pitchFamily="34" charset="0"/>
            </a:endParaRPr>
          </a:p>
          <a:p>
            <a:pPr algn="l" rtl="0"/>
            <a:r>
              <a:rPr lang="en-US" sz="2000" dirty="0" smtClean="0">
                <a:cs typeface="Aparajita" pitchFamily="34" charset="0"/>
              </a:rPr>
              <a:t>[ the absorbance </a:t>
            </a:r>
            <a:r>
              <a:rPr lang="en-US" sz="2000" dirty="0">
                <a:cs typeface="Aparajita" pitchFamily="34" charset="0"/>
              </a:rPr>
              <a:t>of solution with “unknown concentration</a:t>
            </a:r>
            <a:r>
              <a:rPr lang="en-US" sz="2000" dirty="0" smtClean="0">
                <a:cs typeface="Aparajita" pitchFamily="34" charset="0"/>
              </a:rPr>
              <a:t>”, is within the rang of absorbance values </a:t>
            </a:r>
            <a:r>
              <a:rPr lang="en-US" sz="2000" dirty="0">
                <a:cs typeface="Aparajita" pitchFamily="34" charset="0"/>
              </a:rPr>
              <a:t>of solution with </a:t>
            </a:r>
            <a:r>
              <a:rPr lang="en-US" sz="2000" dirty="0" smtClean="0">
                <a:cs typeface="Aparajita" pitchFamily="34" charset="0"/>
              </a:rPr>
              <a:t>“known concentration solutions”].</a:t>
            </a:r>
          </a:p>
          <a:p>
            <a:pPr algn="l" rtl="0"/>
            <a:endParaRPr lang="en-US" sz="2000" dirty="0" smtClean="0">
              <a:cs typeface="Aparajita" pitchFamily="34" charset="0"/>
            </a:endParaRPr>
          </a:p>
          <a:p>
            <a:pPr algn="l" rtl="0"/>
            <a:r>
              <a:rPr lang="en-US" sz="2000" dirty="0" smtClean="0">
                <a:cs typeface="Aparajita" pitchFamily="34" charset="0"/>
              </a:rPr>
              <a:t>  </a:t>
            </a:r>
            <a:endParaRPr lang="en-US" sz="2000" dirty="0">
              <a:cs typeface="Aparajita" pitchFamily="34" charset="0"/>
            </a:endParaRPr>
          </a:p>
          <a:p>
            <a:pPr algn="l" rtl="0"/>
            <a:r>
              <a:rPr lang="en-US" sz="2000" dirty="0" smtClean="0">
                <a:cs typeface="Aparajita" pitchFamily="34" charset="0"/>
              </a:rPr>
              <a:t>2- If </a:t>
            </a:r>
            <a:r>
              <a:rPr lang="en-US" sz="2000" dirty="0">
                <a:cs typeface="Aparajita" pitchFamily="34" charset="0"/>
              </a:rPr>
              <a:t>your unknown sample had an absorbance higher the highest absorbance recorded by </a:t>
            </a:r>
            <a:r>
              <a:rPr lang="en-US" sz="2000" dirty="0" smtClean="0">
                <a:cs typeface="Aparajita" pitchFamily="34" charset="0"/>
              </a:rPr>
              <a:t>standard [out of the rang],  </a:t>
            </a:r>
            <a:r>
              <a:rPr lang="en-US" sz="2000" dirty="0" smtClean="0">
                <a:solidFill>
                  <a:srgbClr val="0070C0"/>
                </a:solidFill>
                <a:cs typeface="Aparajita" pitchFamily="34" charset="0"/>
              </a:rPr>
              <a:t>how will you determine its concentration correctly ?</a:t>
            </a:r>
          </a:p>
          <a:p>
            <a:pPr algn="l" rtl="0"/>
            <a:endParaRPr lang="en-US" sz="2000" dirty="0" smtClean="0">
              <a:cs typeface="Aparajita" pitchFamily="34" charset="0"/>
            </a:endParaRPr>
          </a:p>
          <a:p>
            <a:pPr algn="l" rtl="0"/>
            <a:r>
              <a:rPr lang="en-US" sz="2000" dirty="0" smtClean="0">
                <a:cs typeface="Aparajita" pitchFamily="34" charset="0"/>
              </a:rPr>
              <a:t>I </a:t>
            </a:r>
            <a:r>
              <a:rPr lang="en-US" sz="2000" dirty="0">
                <a:cs typeface="Aparajita" pitchFamily="34" charset="0"/>
              </a:rPr>
              <a:t>have two choice </a:t>
            </a:r>
            <a:r>
              <a:rPr lang="en-US" sz="2000" dirty="0" smtClean="0">
                <a:cs typeface="Aparajita" pitchFamily="34" charset="0"/>
              </a:rPr>
              <a:t>:</a:t>
            </a:r>
            <a:endParaRPr lang="en-US" sz="2000" dirty="0">
              <a:cs typeface="Aparajita" pitchFamily="34" charset="0"/>
            </a:endParaRPr>
          </a:p>
          <a:p>
            <a:pPr algn="l" rtl="0"/>
            <a:r>
              <a:rPr lang="en-US" sz="2000" dirty="0">
                <a:cs typeface="Aparajita" pitchFamily="34" charset="0"/>
              </a:rPr>
              <a:t>1- </a:t>
            </a:r>
            <a:r>
              <a:rPr lang="en-US" sz="2000" dirty="0" smtClean="0">
                <a:cs typeface="Aparajita" pitchFamily="34" charset="0"/>
              </a:rPr>
              <a:t>Increase </a:t>
            </a:r>
            <a:r>
              <a:rPr lang="en-US" sz="2000" dirty="0">
                <a:cs typeface="Aparajita" pitchFamily="34" charset="0"/>
              </a:rPr>
              <a:t>the concentration of standard </a:t>
            </a:r>
            <a:r>
              <a:rPr lang="en-US" sz="2000" dirty="0" smtClean="0">
                <a:cs typeface="Aparajita" pitchFamily="34" charset="0"/>
              </a:rPr>
              <a:t>solution.</a:t>
            </a:r>
          </a:p>
          <a:p>
            <a:pPr algn="l" rtl="0"/>
            <a:endParaRPr lang="en-US" sz="2000" dirty="0">
              <a:cs typeface="Aparajita" pitchFamily="34" charset="0"/>
            </a:endParaRPr>
          </a:p>
          <a:p>
            <a:pPr algn="l" rtl="0"/>
            <a:r>
              <a:rPr lang="en-US" sz="2000" dirty="0" smtClean="0">
                <a:cs typeface="Aparajita" pitchFamily="34" charset="0"/>
              </a:rPr>
              <a:t>2- Dilute </a:t>
            </a:r>
            <a:r>
              <a:rPr lang="en-US" sz="2000" dirty="0">
                <a:cs typeface="Aparajita" pitchFamily="34" charset="0"/>
              </a:rPr>
              <a:t>the </a:t>
            </a:r>
            <a:r>
              <a:rPr lang="en-US" sz="2000" dirty="0" smtClean="0">
                <a:cs typeface="Aparajita" pitchFamily="34" charset="0"/>
              </a:rPr>
              <a:t>solution with </a:t>
            </a:r>
            <a:r>
              <a:rPr lang="en-US" sz="2000" dirty="0">
                <a:cs typeface="Aparajita" pitchFamily="34" charset="0"/>
              </a:rPr>
              <a:t>“unknown concentration” </a:t>
            </a:r>
            <a:r>
              <a:rPr lang="en-US" sz="2000" dirty="0" smtClean="0">
                <a:cs typeface="Aparajita" pitchFamily="34" charset="0"/>
                <a:sym typeface="Wingdings" panose="05000000000000000000" pitchFamily="2" charset="2"/>
              </a:rPr>
              <a:t></a:t>
            </a:r>
            <a:r>
              <a:rPr lang="en-US" sz="2000" dirty="0" smtClean="0">
                <a:cs typeface="Aparajita" pitchFamily="34" charset="0"/>
              </a:rPr>
              <a:t>measure the Ab</a:t>
            </a:r>
            <a:r>
              <a:rPr lang="en-US" sz="2000" dirty="0">
                <a:cs typeface="Aparajita" pitchFamily="34" charset="0"/>
              </a:rPr>
              <a:t> </a:t>
            </a:r>
            <a:r>
              <a:rPr lang="en-US" sz="2000" dirty="0" smtClean="0">
                <a:cs typeface="Aparajita" pitchFamily="34" charset="0"/>
                <a:sym typeface="Wingdings" panose="05000000000000000000" pitchFamily="2" charset="2"/>
              </a:rPr>
              <a:t></a:t>
            </a:r>
            <a:r>
              <a:rPr lang="en-US" sz="2000" dirty="0" smtClean="0">
                <a:cs typeface="Aparajita" pitchFamily="34" charset="0"/>
              </a:rPr>
              <a:t> </a:t>
            </a:r>
            <a:r>
              <a:rPr lang="en-US" sz="2000" dirty="0">
                <a:cs typeface="Aparajita" pitchFamily="34" charset="0"/>
              </a:rPr>
              <a:t>After dilution then determine </a:t>
            </a:r>
            <a:r>
              <a:rPr lang="en-US" sz="2000" dirty="0" smtClean="0">
                <a:cs typeface="Aparajita" pitchFamily="34" charset="0"/>
              </a:rPr>
              <a:t>its concentration from the curve </a:t>
            </a:r>
            <a:r>
              <a:rPr lang="en-US" sz="2000" dirty="0" smtClean="0">
                <a:cs typeface="Aparajita" pitchFamily="34" charset="0"/>
                <a:sym typeface="Wingdings" panose="05000000000000000000" pitchFamily="2" charset="2"/>
              </a:rPr>
              <a:t></a:t>
            </a:r>
            <a:r>
              <a:rPr lang="en-US" sz="2000" dirty="0" smtClean="0">
                <a:cs typeface="Aparajita" pitchFamily="34" charset="0"/>
              </a:rPr>
              <a:t>then </a:t>
            </a:r>
            <a:r>
              <a:rPr lang="en-US" sz="2000" dirty="0">
                <a:cs typeface="Aparajita" pitchFamily="34" charset="0"/>
              </a:rPr>
              <a:t>multiply the value by Dilution factor.</a:t>
            </a:r>
          </a:p>
          <a:p>
            <a:pPr algn="l" rtl="0"/>
            <a:endParaRPr lang="en-US" sz="2000" dirty="0"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054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22061" y="1859340"/>
            <a:ext cx="8338372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3200" dirty="0" smtClean="0">
                <a:solidFill>
                  <a:schemeClr val="accent1"/>
                </a:solidFill>
              </a:rPr>
              <a:t>How to determine unknown concentration </a:t>
            </a:r>
          </a:p>
          <a:p>
            <a:pPr algn="ctr" rtl="0"/>
            <a:r>
              <a:rPr lang="en-US" sz="3200" dirty="0" smtClean="0">
                <a:solidFill>
                  <a:schemeClr val="accent1"/>
                </a:solidFill>
              </a:rPr>
              <a:t>of a solution with known absorbance value?</a:t>
            </a:r>
          </a:p>
          <a:p>
            <a:pPr algn="ctr" rtl="0"/>
            <a:r>
              <a:rPr lang="en-US" sz="3200" dirty="0" smtClean="0">
                <a:solidFill>
                  <a:schemeClr val="accent1"/>
                </a:solidFill>
              </a:rPr>
              <a:t>  </a:t>
            </a:r>
            <a:endParaRPr lang="ar-SA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355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مخطط 5"/>
          <p:cNvGraphicFramePr/>
          <p:nvPr>
            <p:extLst>
              <p:ext uri="{D42A27DB-BD31-4B8C-83A1-F6EECF244321}">
                <p14:modId xmlns:p14="http://schemas.microsoft.com/office/powerpoint/2010/main" val="796711793"/>
              </p:ext>
            </p:extLst>
          </p:nvPr>
        </p:nvGraphicFramePr>
        <p:xfrm>
          <a:off x="467544" y="836712"/>
          <a:ext cx="770485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رابط مستقيم 9"/>
          <p:cNvCxnSpPr/>
          <p:nvPr/>
        </p:nvCxnSpPr>
        <p:spPr>
          <a:xfrm>
            <a:off x="1187624" y="3717032"/>
            <a:ext cx="3384376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مستقيم 12"/>
          <p:cNvCxnSpPr/>
          <p:nvPr/>
        </p:nvCxnSpPr>
        <p:spPr>
          <a:xfrm>
            <a:off x="4572000" y="3717032"/>
            <a:ext cx="0" cy="230425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ربع نص 19"/>
          <p:cNvSpPr txBox="1"/>
          <p:nvPr/>
        </p:nvSpPr>
        <p:spPr>
          <a:xfrm>
            <a:off x="2438226" y="2339588"/>
            <a:ext cx="2448272" cy="738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 rtl="0"/>
            <a:r>
              <a:rPr lang="en-GB" sz="1400" dirty="0" smtClean="0">
                <a:latin typeface="Calibri" pitchFamily="34" charset="0"/>
              </a:rPr>
              <a:t>Absorbance of the </a:t>
            </a:r>
          </a:p>
          <a:p>
            <a:pPr algn="ctr" rtl="0"/>
            <a:r>
              <a:rPr lang="en-GB" sz="1400" dirty="0">
                <a:latin typeface="Calibri" pitchFamily="34" charset="0"/>
              </a:rPr>
              <a:t>” </a:t>
            </a:r>
            <a:r>
              <a:rPr lang="en-GB" sz="1400" dirty="0" smtClean="0">
                <a:latin typeface="Calibri" pitchFamily="34" charset="0"/>
              </a:rPr>
              <a:t>solution with </a:t>
            </a:r>
            <a:r>
              <a:rPr lang="en-GB" sz="1400" dirty="0">
                <a:latin typeface="Calibri" pitchFamily="34" charset="0"/>
              </a:rPr>
              <a:t>unknown concentration” </a:t>
            </a:r>
            <a:endParaRPr lang="ar-SA" sz="1400" dirty="0">
              <a:latin typeface="Calibri" pitchFamily="34" charset="0"/>
            </a:endParaRPr>
          </a:p>
        </p:txBody>
      </p:sp>
      <p:cxnSp>
        <p:nvCxnSpPr>
          <p:cNvPr id="25" name="رابط كسهم مستقيم 24"/>
          <p:cNvCxnSpPr/>
          <p:nvPr/>
        </p:nvCxnSpPr>
        <p:spPr>
          <a:xfrm flipH="1">
            <a:off x="1259632" y="2708920"/>
            <a:ext cx="1152128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مربع نص 25"/>
          <p:cNvSpPr txBox="1"/>
          <p:nvPr/>
        </p:nvSpPr>
        <p:spPr>
          <a:xfrm>
            <a:off x="5724128" y="4149080"/>
            <a:ext cx="2088232" cy="7386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pPr algn="ctr" rtl="0"/>
            <a:r>
              <a:rPr lang="en-GB" sz="1400" dirty="0" smtClean="0">
                <a:latin typeface="Calibri" pitchFamily="34" charset="0"/>
              </a:rPr>
              <a:t>Concentration of the </a:t>
            </a:r>
          </a:p>
          <a:p>
            <a:pPr algn="ctr" rtl="0"/>
            <a:r>
              <a:rPr lang="en-GB" sz="1400" dirty="0" smtClean="0">
                <a:latin typeface="Calibri" pitchFamily="34" charset="0"/>
              </a:rPr>
              <a:t>” </a:t>
            </a:r>
            <a:r>
              <a:rPr lang="en-GB" sz="1400" dirty="0">
                <a:latin typeface="Calibri" pitchFamily="34" charset="0"/>
              </a:rPr>
              <a:t>solution with unknown concentration” </a:t>
            </a:r>
            <a:endParaRPr lang="ar-SA" sz="1400" dirty="0">
              <a:latin typeface="Calibri" pitchFamily="34" charset="0"/>
            </a:endParaRPr>
          </a:p>
        </p:txBody>
      </p:sp>
      <p:cxnSp>
        <p:nvCxnSpPr>
          <p:cNvPr id="27" name="رابط كسهم مستقيم 26"/>
          <p:cNvCxnSpPr/>
          <p:nvPr/>
        </p:nvCxnSpPr>
        <p:spPr>
          <a:xfrm flipH="1">
            <a:off x="4572000" y="4509120"/>
            <a:ext cx="1152128" cy="12241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مربع نص 29"/>
          <p:cNvSpPr txBox="1"/>
          <p:nvPr/>
        </p:nvSpPr>
        <p:spPr>
          <a:xfrm>
            <a:off x="755968" y="116632"/>
            <a:ext cx="6899325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r>
              <a:rPr lang="en-GB" dirty="0" smtClean="0">
                <a:solidFill>
                  <a:srgbClr val="0070C0"/>
                </a:solidFill>
                <a:latin typeface="Calibri" pitchFamily="34" charset="0"/>
              </a:rPr>
              <a:t>If the unknown concentration of a solution has absorbance value =0.45, </a:t>
            </a:r>
          </a:p>
          <a:p>
            <a:pPr algn="l" rtl="0"/>
            <a:r>
              <a:rPr lang="en-GB" dirty="0" smtClean="0">
                <a:solidFill>
                  <a:srgbClr val="0070C0"/>
                </a:solidFill>
                <a:latin typeface="Calibri" pitchFamily="34" charset="0"/>
              </a:rPr>
              <a:t>the conc. From the curve will be ......??</a:t>
            </a:r>
            <a:endParaRPr lang="ar-SA" dirty="0">
              <a:solidFill>
                <a:srgbClr val="0070C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07504" y="477630"/>
            <a:ext cx="77396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To determine the concentration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of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a </a:t>
            </a:r>
            <a:r>
              <a:rPr lang="en-GB" dirty="0" smtClean="0">
                <a:solidFill>
                  <a:schemeClr val="accent1"/>
                </a:solidFill>
                <a:latin typeface="Calibri" pitchFamily="34" charset="0"/>
              </a:rPr>
              <a:t>solution with “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an 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unknown</a:t>
            </a:r>
            <a:r>
              <a:rPr lang="en-GB" dirty="0" smtClean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dirty="0" smtClean="0">
                <a:solidFill>
                  <a:schemeClr val="accent1"/>
                </a:solidFill>
                <a:latin typeface="Calibri" pitchFamily="34" charset="0"/>
              </a:rPr>
              <a:t>concentration”</a:t>
            </a:r>
            <a:r>
              <a:rPr lang="en-GB" dirty="0" smtClean="0">
                <a:solidFill>
                  <a:schemeClr val="accent1"/>
                </a:solidFill>
                <a:latin typeface="Calibri" pitchFamily="34" charset="0"/>
              </a:rPr>
              <a:t>:</a:t>
            </a:r>
            <a:endParaRPr lang="ar-SA" dirty="0">
              <a:solidFill>
                <a:schemeClr val="accent1"/>
              </a:solidFill>
            </a:endParaRPr>
          </a:p>
        </p:txBody>
      </p:sp>
      <p:cxnSp>
        <p:nvCxnSpPr>
          <p:cNvPr id="5" name="رابط بشكل مرفق 4"/>
          <p:cNvCxnSpPr/>
          <p:nvPr/>
        </p:nvCxnSpPr>
        <p:spPr>
          <a:xfrm rot="10800000" flipV="1">
            <a:off x="323530" y="1484784"/>
            <a:ext cx="3456383" cy="8548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بشكل مرفق 12"/>
          <p:cNvCxnSpPr/>
          <p:nvPr/>
        </p:nvCxnSpPr>
        <p:spPr>
          <a:xfrm>
            <a:off x="4427984" y="1519884"/>
            <a:ext cx="3419190" cy="90100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ربع نص 19"/>
          <p:cNvSpPr txBox="1"/>
          <p:nvPr/>
        </p:nvSpPr>
        <p:spPr>
          <a:xfrm>
            <a:off x="107504" y="2708920"/>
            <a:ext cx="3384376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b="1" dirty="0" smtClean="0">
                <a:solidFill>
                  <a:srgbClr val="0070C0"/>
                </a:solidFill>
                <a:latin typeface="Calibri" pitchFamily="34" charset="0"/>
              </a:rPr>
              <a:t>From </a:t>
            </a:r>
            <a:r>
              <a:rPr lang="en-US" b="1" dirty="0">
                <a:solidFill>
                  <a:srgbClr val="0070C0"/>
                </a:solidFill>
                <a:latin typeface="Calibri" pitchFamily="34" charset="0"/>
              </a:rPr>
              <a:t>standard </a:t>
            </a:r>
            <a:r>
              <a:rPr lang="en-US" b="1" dirty="0" smtClean="0">
                <a:solidFill>
                  <a:srgbClr val="0070C0"/>
                </a:solidFill>
                <a:latin typeface="Calibri" pitchFamily="34" charset="0"/>
              </a:rPr>
              <a:t>curve:</a:t>
            </a: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r>
              <a:rPr lang="en-US" dirty="0" smtClean="0">
                <a:latin typeface="Calibri" pitchFamily="34" charset="0"/>
              </a:rPr>
              <a:t>-Measure the absorbance of the “</a:t>
            </a:r>
            <a:r>
              <a:rPr lang="en-GB" dirty="0">
                <a:latin typeface="Calibri" pitchFamily="34" charset="0"/>
              </a:rPr>
              <a:t>solution with unknown concentration</a:t>
            </a:r>
            <a:r>
              <a:rPr lang="en-US" dirty="0" smtClean="0">
                <a:latin typeface="Calibri" pitchFamily="34" charset="0"/>
              </a:rPr>
              <a:t>” in order to determine the concentration.</a:t>
            </a:r>
            <a:r>
              <a:rPr lang="en-US" dirty="0">
                <a:latin typeface="Calibri" pitchFamily="34" charset="0"/>
              </a:rPr>
              <a:t> </a:t>
            </a:r>
            <a:endParaRPr lang="en-US" dirty="0" smtClean="0">
              <a:latin typeface="Calibri" pitchFamily="34" charset="0"/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5772157" y="2636912"/>
            <a:ext cx="19541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Calibri" pitchFamily="34" charset="0"/>
              </a:rPr>
              <a:t>Beer-Lambert </a:t>
            </a:r>
            <a:r>
              <a:rPr lang="en-US" b="1" dirty="0" smtClean="0">
                <a:solidFill>
                  <a:srgbClr val="0070C0"/>
                </a:solidFill>
                <a:latin typeface="Calibri" pitchFamily="34" charset="0"/>
              </a:rPr>
              <a:t>law:</a:t>
            </a:r>
          </a:p>
        </p:txBody>
      </p:sp>
      <p:sp>
        <p:nvSpPr>
          <p:cNvPr id="24" name="مربع نص 23"/>
          <p:cNvSpPr txBox="1"/>
          <p:nvPr/>
        </p:nvSpPr>
        <p:spPr>
          <a:xfrm>
            <a:off x="4499992" y="3181618"/>
            <a:ext cx="3923928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dirty="0" smtClean="0">
                <a:latin typeface="Calibri" pitchFamily="34" charset="0"/>
              </a:rPr>
              <a:t>Using available information of any standard solution to determine the “</a:t>
            </a:r>
            <a:r>
              <a:rPr lang="el-GR" dirty="0">
                <a:latin typeface="Calibri" pitchFamily="34" charset="0"/>
              </a:rPr>
              <a:t>ε</a:t>
            </a:r>
            <a:r>
              <a:rPr lang="en-US" dirty="0" smtClean="0">
                <a:latin typeface="Calibri" pitchFamily="34" charset="0"/>
              </a:rPr>
              <a:t>”,</a:t>
            </a: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r>
              <a:rPr lang="en-US" dirty="0" smtClean="0">
                <a:latin typeface="Calibri" pitchFamily="34" charset="0"/>
              </a:rPr>
              <a:t> then using these information to get the unknown concentration. Using:</a:t>
            </a:r>
            <a:r>
              <a:rPr lang="en-GB" dirty="0">
                <a:latin typeface="Calibri" pitchFamily="34" charset="0"/>
              </a:rPr>
              <a:t>A = </a:t>
            </a:r>
            <a:r>
              <a:rPr lang="el-GR" dirty="0">
                <a:latin typeface="Calibri" pitchFamily="34" charset="0"/>
              </a:rPr>
              <a:t>ε</a:t>
            </a:r>
            <a:r>
              <a:rPr lang="en-GB" dirty="0" err="1">
                <a:latin typeface="Calibri" pitchFamily="34" charset="0"/>
              </a:rPr>
              <a:t>lc</a:t>
            </a:r>
            <a:endParaRPr lang="en-GB" dirty="0">
              <a:latin typeface="Calibri" pitchFamily="34" charset="0"/>
            </a:endParaRPr>
          </a:p>
          <a:p>
            <a:pPr algn="l" rtl="0"/>
            <a:endParaRPr lang="en-US" dirty="0" smtClean="0">
              <a:latin typeface="Calibri" pitchFamily="34" charset="0"/>
            </a:endParaRPr>
          </a:p>
          <a:p>
            <a:pPr algn="l" rtl="0"/>
            <a:endParaRPr lang="en-US" dirty="0" smtClean="0">
              <a:latin typeface="Calibri" pitchFamily="34" charset="0"/>
            </a:endParaRPr>
          </a:p>
          <a:p>
            <a:pPr algn="l" rtl="0"/>
            <a:r>
              <a:rPr lang="en-US" dirty="0" smtClean="0">
                <a:latin typeface="Calibri" pitchFamily="34" charset="0"/>
              </a:rPr>
              <a:t>Note: “</a:t>
            </a:r>
            <a:r>
              <a:rPr lang="el-GR" dirty="0">
                <a:latin typeface="Calibri" pitchFamily="34" charset="0"/>
              </a:rPr>
              <a:t>ε</a:t>
            </a:r>
            <a:r>
              <a:rPr lang="en-US" dirty="0" smtClean="0">
                <a:latin typeface="Calibri" pitchFamily="34" charset="0"/>
              </a:rPr>
              <a:t>” will changed  when the weave length changed. </a:t>
            </a:r>
            <a:endParaRPr lang="ar-SA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13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611560" y="1268760"/>
            <a:ext cx="6513450" cy="480131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b="1" dirty="0" smtClean="0">
              <a:latin typeface="Calibri" pitchFamily="34" charset="0"/>
            </a:endParaRP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r>
              <a:rPr lang="en-GB" b="1" dirty="0" smtClean="0">
                <a:latin typeface="Calibri" pitchFamily="34" charset="0"/>
              </a:rPr>
              <a:t>Spectrophotometry Introduction:</a:t>
            </a:r>
          </a:p>
          <a:p>
            <a:pPr algn="l" rtl="0"/>
            <a:endParaRPr lang="en-GB" b="1" dirty="0" smtClean="0">
              <a:latin typeface="Calibri" pitchFamily="34" charset="0"/>
            </a:endParaRPr>
          </a:p>
          <a:p>
            <a:pPr algn="l" rtl="0"/>
            <a:r>
              <a:rPr lang="en-GB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http://www.youtube.com/watch?v=qbCZbP6_j48</a:t>
            </a: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endParaRPr lang="en-GB" b="1" dirty="0" smtClean="0">
              <a:latin typeface="Calibri" pitchFamily="34" charset="0"/>
            </a:endParaRP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r>
              <a:rPr lang="en-GB" b="1" dirty="0" smtClean="0">
                <a:latin typeface="Calibri" pitchFamily="34" charset="0"/>
              </a:rPr>
              <a:t>Spectrophotometry Example </a:t>
            </a: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r>
              <a:rPr lang="en-GB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http://www.youtube.com/watch?v=VqAa_cmZ7OY&amp;feature=relmfu</a:t>
            </a:r>
          </a:p>
          <a:p>
            <a:pPr algn="l" rtl="0"/>
            <a:endParaRPr lang="en-GB" b="1" dirty="0" smtClean="0">
              <a:latin typeface="Calibri" pitchFamily="34" charset="0"/>
            </a:endParaRPr>
          </a:p>
          <a:p>
            <a:pPr algn="l" rtl="0"/>
            <a:endParaRPr lang="en-GB" b="1" dirty="0">
              <a:latin typeface="Calibri" pitchFamily="34" charset="0"/>
            </a:endParaRPr>
          </a:p>
          <a:p>
            <a:pPr algn="l" rtl="0"/>
            <a:endParaRPr lang="en-GB" b="1" dirty="0" smtClean="0">
              <a:latin typeface="Calibri" pitchFamily="34" charset="0"/>
            </a:endParaRPr>
          </a:p>
          <a:p>
            <a:pPr algn="l" rtl="0"/>
            <a:r>
              <a:rPr lang="en-GB" b="1" dirty="0" smtClean="0">
                <a:latin typeface="Calibri" pitchFamily="34" charset="0"/>
              </a:rPr>
              <a:t> </a:t>
            </a:r>
          </a:p>
          <a:p>
            <a:pPr algn="l" rtl="0"/>
            <a:endParaRPr lang="ar-SA" dirty="0">
              <a:latin typeface="Calibri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 l="21553" t="33094" r="62500" b="40328"/>
          <a:stretch>
            <a:fillRect/>
          </a:stretch>
        </p:blipFill>
        <p:spPr bwMode="auto">
          <a:xfrm>
            <a:off x="7281823" y="2132856"/>
            <a:ext cx="108012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 l="21553" t="33094" r="62500" b="40328"/>
          <a:stretch>
            <a:fillRect/>
          </a:stretch>
        </p:blipFill>
        <p:spPr bwMode="auto">
          <a:xfrm>
            <a:off x="7308304" y="3746823"/>
            <a:ext cx="108012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dirty="0" smtClean="0">
                <a:solidFill>
                  <a:schemeClr val="accent1"/>
                </a:solidFill>
                <a:latin typeface="Calibri" pitchFamily="34" charset="0"/>
              </a:rPr>
              <a:t>Objectives:</a:t>
            </a:r>
            <a:endParaRPr lang="ar-SA" sz="28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-117826" y="1124744"/>
            <a:ext cx="9252520" cy="4392488"/>
          </a:xfrm>
        </p:spPr>
        <p:txBody>
          <a:bodyPr>
            <a:normAutofit/>
          </a:bodyPr>
          <a:lstStyle/>
          <a:p>
            <a:pPr algn="l" rtl="0">
              <a:buNone/>
            </a:pPr>
            <a:endParaRPr lang="en-US" sz="2000" dirty="0" smtClean="0">
              <a:latin typeface="Calibri" pitchFamily="34" charset="0"/>
            </a:endParaRPr>
          </a:p>
          <a:p>
            <a:pPr algn="l">
              <a:buNone/>
            </a:pPr>
            <a:r>
              <a:rPr lang="en-US" sz="2000" dirty="0" smtClean="0">
                <a:latin typeface="Calibri" pitchFamily="34" charset="0"/>
              </a:rPr>
              <a:t>  -Getting familiar with </a:t>
            </a:r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dirty="0" smtClean="0">
                <a:latin typeface="Calibri" pitchFamily="34" charset="0"/>
              </a:rPr>
              <a:t>tandard curve.</a:t>
            </a:r>
          </a:p>
          <a:p>
            <a:pPr algn="l">
              <a:buNone/>
            </a:pPr>
            <a:r>
              <a:rPr lang="en-US" sz="2000" dirty="0">
                <a:latin typeface="Calibri" pitchFamily="34" charset="0"/>
              </a:rPr>
              <a:t> </a:t>
            </a:r>
            <a:r>
              <a:rPr lang="en-US" sz="2000" dirty="0" smtClean="0">
                <a:latin typeface="Calibri" pitchFamily="34" charset="0"/>
              </a:rPr>
              <a:t>-</a:t>
            </a:r>
            <a:r>
              <a:rPr lang="en-US" sz="2000" dirty="0">
                <a:latin typeface="Calibri" pitchFamily="34" charset="0"/>
              </a:rPr>
              <a:t>D</a:t>
            </a:r>
            <a:r>
              <a:rPr lang="en-US" sz="2000" dirty="0" smtClean="0">
                <a:latin typeface="Calibri" pitchFamily="34" charset="0"/>
              </a:rPr>
              <a:t>etermination of an unknown concentration  for a </a:t>
            </a:r>
            <a:r>
              <a:rPr lang="en-GB" sz="2000" dirty="0" smtClean="0">
                <a:latin typeface="Calibri" pitchFamily="34" charset="0"/>
              </a:rPr>
              <a:t>solution.</a:t>
            </a:r>
          </a:p>
          <a:p>
            <a:pPr algn="l">
              <a:buNone/>
            </a:pPr>
            <a:endParaRPr lang="ar-SA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2627784" y="4325034"/>
            <a:ext cx="36146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smtClean="0">
                <a:latin typeface="Calibri" pitchFamily="34" charset="0"/>
              </a:rPr>
              <a:t>How a spectrophotometer works</a:t>
            </a:r>
            <a:endParaRPr lang="ar-SA" sz="2000" dirty="0">
              <a:latin typeface="Calibri" pitchFamily="34" charset="0"/>
            </a:endParaRPr>
          </a:p>
        </p:txBody>
      </p:sp>
      <p:pic>
        <p:nvPicPr>
          <p:cNvPr id="4" name="Picture 2" descr="http://chemwiki.ucdavis.edu/@api/deki/files/8475/spectrophotometer_struc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536" y="984497"/>
            <a:ext cx="7924800" cy="28765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16632"/>
            <a:ext cx="8136904" cy="7325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accent1"/>
                </a:solidFill>
                <a:latin typeface="Calibri" pitchFamily="34" charset="0"/>
              </a:rPr>
              <a:t>The </a:t>
            </a:r>
            <a:r>
              <a:rPr lang="en-US" sz="2000" b="1" dirty="0" smtClean="0">
                <a:solidFill>
                  <a:schemeClr val="accent1"/>
                </a:solidFill>
                <a:latin typeface="Calibri" pitchFamily="34" charset="0"/>
              </a:rPr>
              <a:t>spectrophotometer: </a:t>
            </a:r>
            <a:r>
              <a:rPr lang="en-US" dirty="0" smtClean="0">
                <a:latin typeface="Calibri" pitchFamily="34" charset="0"/>
              </a:rPr>
              <a:t>it can be used to </a:t>
            </a:r>
            <a:r>
              <a:rPr lang="en-US" dirty="0">
                <a:latin typeface="Calibri" pitchFamily="34" charset="0"/>
              </a:rPr>
              <a:t>measure the amount of light absorbed by </a:t>
            </a:r>
            <a:r>
              <a:rPr lang="en-US" dirty="0" smtClean="0">
                <a:latin typeface="Calibri" pitchFamily="34" charset="0"/>
              </a:rPr>
              <a:t>a </a:t>
            </a:r>
            <a:r>
              <a:rPr lang="en-GB" dirty="0" smtClean="0">
                <a:latin typeface="Calibri" pitchFamily="34" charset="0"/>
              </a:rPr>
              <a:t>solution. </a:t>
            </a:r>
            <a:r>
              <a:rPr lang="en-GB" dirty="0" smtClean="0">
                <a:solidFill>
                  <a:srgbClr val="0070C0"/>
                </a:solidFill>
                <a:latin typeface="Calibri" pitchFamily="34" charset="0"/>
              </a:rPr>
              <a:t>How?</a:t>
            </a:r>
          </a:p>
          <a:p>
            <a:pPr algn="l" rtl="0"/>
            <a:endParaRPr lang="en-GB" dirty="0" smtClean="0">
              <a:latin typeface="Calibri" pitchFamily="34" charset="0"/>
            </a:endParaRPr>
          </a:p>
          <a:p>
            <a:pPr algn="l" rtl="0"/>
            <a:r>
              <a:rPr lang="en-GB" dirty="0" smtClean="0"/>
              <a:t>-</a:t>
            </a:r>
            <a:r>
              <a:rPr lang="en-US" dirty="0">
                <a:cs typeface="Aparajita" pitchFamily="34" charset="0"/>
              </a:rPr>
              <a:t>it consist of two part spectrometer and </a:t>
            </a:r>
            <a:r>
              <a:rPr lang="en-US" dirty="0" smtClean="0">
                <a:cs typeface="Aparajita" pitchFamily="34" charset="0"/>
              </a:rPr>
              <a:t>photometer. </a:t>
            </a:r>
            <a:endParaRPr lang="en-US" dirty="0">
              <a:cs typeface="Aparajita" pitchFamily="34" charset="0"/>
            </a:endParaRPr>
          </a:p>
          <a:p>
            <a:pPr algn="l" rtl="0"/>
            <a:endParaRPr lang="en-GB" dirty="0" smtClean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 smtClean="0">
              <a:latin typeface="Calibri" pitchFamily="34" charset="0"/>
            </a:endParaRPr>
          </a:p>
          <a:p>
            <a:pPr algn="l" rtl="0"/>
            <a:r>
              <a:rPr lang="en-GB" dirty="0" smtClean="0">
                <a:latin typeface="Calibri" pitchFamily="34" charset="0"/>
              </a:rPr>
              <a:t>-By using </a:t>
            </a:r>
            <a:r>
              <a:rPr lang="en-US" dirty="0" smtClean="0">
                <a:latin typeface="Calibri" pitchFamily="34" charset="0"/>
              </a:rPr>
              <a:t>the spectrophotometer, we can quantitatively measure absorbance, and this information can be used to determine the concentration of the absorbing molecule.</a:t>
            </a:r>
            <a:endParaRPr lang="ar-SA" dirty="0" smtClean="0">
              <a:latin typeface="Calibri" pitchFamily="34" charset="0"/>
            </a:endParaRPr>
          </a:p>
          <a:p>
            <a:pPr algn="l" rtl="0"/>
            <a:endParaRPr lang="en-GB" dirty="0" smtClean="0">
              <a:latin typeface="Calibri" pitchFamily="34" charset="0"/>
            </a:endParaRPr>
          </a:p>
          <a:p>
            <a:pPr algn="l" rtl="0"/>
            <a:endParaRPr lang="en-GB" dirty="0" smtClean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r>
              <a:rPr lang="en-GB" dirty="0" smtClean="0">
                <a:latin typeface="Calibri" pitchFamily="34" charset="0"/>
              </a:rPr>
              <a:t>-</a:t>
            </a:r>
            <a:r>
              <a:rPr lang="en-US" dirty="0">
                <a:latin typeface="Calibri" pitchFamily="34" charset="0"/>
              </a:rPr>
              <a:t>M</a:t>
            </a:r>
            <a:r>
              <a:rPr lang="en-US" dirty="0" smtClean="0">
                <a:latin typeface="Calibri" pitchFamily="34" charset="0"/>
              </a:rPr>
              <a:t>ore </a:t>
            </a:r>
            <a:r>
              <a:rPr lang="en-US" dirty="0">
                <a:latin typeface="Calibri" pitchFamily="34" charset="0"/>
              </a:rPr>
              <a:t>concentrated solution will absorb more </a:t>
            </a:r>
            <a:r>
              <a:rPr lang="en-US" dirty="0" smtClean="0">
                <a:latin typeface="Calibri" pitchFamily="34" charset="0"/>
              </a:rPr>
              <a:t>light</a:t>
            </a:r>
            <a:r>
              <a:rPr lang="en-GB" dirty="0" smtClean="0">
                <a:latin typeface="Calibri" pitchFamily="34" charset="0"/>
              </a:rPr>
              <a:t> and transmits less.</a:t>
            </a:r>
            <a:r>
              <a:rPr lang="en-GB" dirty="0" smtClean="0">
                <a:solidFill>
                  <a:srgbClr val="0070C0"/>
                </a:solidFill>
                <a:latin typeface="Calibri" pitchFamily="34" charset="0"/>
              </a:rPr>
              <a:t>[why?]</a:t>
            </a:r>
          </a:p>
          <a:p>
            <a:pPr algn="l" rtl="0"/>
            <a:endParaRPr lang="en-GB" dirty="0" smtClean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 smtClean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r>
              <a:rPr lang="en-GB" sz="2000" b="1" dirty="0" smtClean="0">
                <a:solidFill>
                  <a:srgbClr val="0070C0"/>
                </a:solidFill>
                <a:latin typeface="Calibri" pitchFamily="34" charset="0"/>
              </a:rPr>
              <a:t>So, </a:t>
            </a:r>
            <a:r>
              <a:rPr lang="en-GB" dirty="0" smtClean="0">
                <a:latin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</a:rPr>
              <a:t>more concentrated solution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high absorbance value.</a:t>
            </a:r>
          </a:p>
          <a:p>
            <a:pPr algn="l" rtl="0"/>
            <a:endParaRPr lang="en-US" dirty="0">
              <a:latin typeface="Calibri" pitchFamily="34" charset="0"/>
              <a:sym typeface="Wingdings" pitchFamily="2" charset="2"/>
            </a:endParaRPr>
          </a:p>
          <a:p>
            <a:pPr algn="l" rtl="0"/>
            <a:r>
              <a:rPr lang="en-US" dirty="0" smtClean="0">
                <a:latin typeface="Calibri" pitchFamily="34" charset="0"/>
                <a:sym typeface="Wingdings" pitchFamily="2" charset="2"/>
              </a:rPr>
              <a:t>And Less </a:t>
            </a:r>
            <a:r>
              <a:rPr lang="en-US" dirty="0" smtClean="0">
                <a:latin typeface="Calibri" pitchFamily="34" charset="0"/>
              </a:rPr>
              <a:t>concentrated solution </a:t>
            </a:r>
            <a:r>
              <a:rPr lang="en-US" dirty="0" smtClean="0">
                <a:latin typeface="Calibri" pitchFamily="34" charset="0"/>
                <a:sym typeface="Wingdings" pitchFamily="2" charset="2"/>
              </a:rPr>
              <a:t> less absorbance value.</a:t>
            </a:r>
            <a:r>
              <a:rPr lang="en-US" dirty="0" smtClean="0">
                <a:latin typeface="Calibri" pitchFamily="34" charset="0"/>
              </a:rPr>
              <a:t> </a:t>
            </a:r>
            <a:endParaRPr lang="en-GB" dirty="0" smtClean="0">
              <a:latin typeface="Calibri" pitchFamily="34" charset="0"/>
            </a:endParaRPr>
          </a:p>
          <a:p>
            <a:pPr algn="l" rtl="0"/>
            <a:endParaRPr lang="en-GB" dirty="0" smtClean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 smtClean="0">
              <a:latin typeface="Calibri" pitchFamily="34" charset="0"/>
            </a:endParaRPr>
          </a:p>
          <a:p>
            <a:pPr algn="l" rtl="0"/>
            <a:endParaRPr lang="en-GB" dirty="0">
              <a:latin typeface="Calibri" pitchFamily="34" charset="0"/>
            </a:endParaRPr>
          </a:p>
          <a:p>
            <a:pPr algn="l" rtl="0"/>
            <a:endParaRPr lang="en-GB" dirty="0" smtClean="0">
              <a:latin typeface="Calibri" pitchFamily="34" charset="0"/>
            </a:endParaRPr>
          </a:p>
        </p:txBody>
      </p:sp>
      <p:cxnSp>
        <p:nvCxnSpPr>
          <p:cNvPr id="6" name="رابط كسهم مستقيم 5"/>
          <p:cNvCxnSpPr/>
          <p:nvPr/>
        </p:nvCxnSpPr>
        <p:spPr>
          <a:xfrm>
            <a:off x="4283968" y="4293096"/>
            <a:ext cx="0" cy="432048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5496" y="2053297"/>
            <a:ext cx="844732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FontTx/>
              <a:buChar char="-"/>
            </a:pPr>
            <a:r>
              <a:rPr lang="en-US" sz="2000" dirty="0" smtClean="0">
                <a:cs typeface="Aparajita" pitchFamily="34" charset="0"/>
              </a:rPr>
              <a:t>Wavelength </a:t>
            </a:r>
            <a:r>
              <a:rPr lang="en-US" sz="2000" dirty="0">
                <a:cs typeface="Aparajita" pitchFamily="34" charset="0"/>
              </a:rPr>
              <a:t>in this instrument divided </a:t>
            </a:r>
            <a:r>
              <a:rPr lang="en-US" sz="2000" dirty="0" smtClean="0">
                <a:cs typeface="Aparajita" pitchFamily="34" charset="0"/>
              </a:rPr>
              <a:t>into: Visible </a:t>
            </a:r>
            <a:r>
              <a:rPr lang="en-US" sz="2000" dirty="0">
                <a:cs typeface="Aparajita" pitchFamily="34" charset="0"/>
              </a:rPr>
              <a:t>range and </a:t>
            </a:r>
            <a:r>
              <a:rPr lang="en-US" sz="2000" dirty="0" smtClean="0">
                <a:cs typeface="Aparajita" pitchFamily="34" charset="0"/>
              </a:rPr>
              <a:t>ultraviolet  rang.</a:t>
            </a:r>
          </a:p>
          <a:p>
            <a:pPr algn="l" rtl="0">
              <a:buNone/>
            </a:pPr>
            <a:r>
              <a:rPr lang="en-US" sz="2000" dirty="0" smtClean="0">
                <a:cs typeface="Aparajita" pitchFamily="34" charset="0"/>
              </a:rPr>
              <a:t> </a:t>
            </a:r>
            <a:endParaRPr lang="en-US" sz="2000" dirty="0">
              <a:cs typeface="Aparajita" pitchFamily="34" charset="0"/>
            </a:endParaRPr>
          </a:p>
          <a:p>
            <a:pPr algn="l" rtl="0">
              <a:buNone/>
            </a:pPr>
            <a:r>
              <a:rPr lang="en-US" sz="2000" dirty="0">
                <a:cs typeface="Aparajita" pitchFamily="34" charset="0"/>
              </a:rPr>
              <a:t>- </a:t>
            </a:r>
            <a:r>
              <a:rPr lang="en-US" sz="2000" dirty="0" smtClean="0">
                <a:cs typeface="Aparajita" pitchFamily="34" charset="0"/>
              </a:rPr>
              <a:t>The </a:t>
            </a:r>
            <a:r>
              <a:rPr lang="en-US" sz="2000" dirty="0">
                <a:cs typeface="Aparajita" pitchFamily="34" charset="0"/>
              </a:rPr>
              <a:t>blank contain every thing expect the substance that we want to measure.</a:t>
            </a:r>
          </a:p>
        </p:txBody>
      </p:sp>
    </p:spTree>
    <p:extLst>
      <p:ext uri="{BB962C8B-B14F-4D97-AF65-F5344CB8AC3E}">
        <p14:creationId xmlns:p14="http://schemas.microsoft.com/office/powerpoint/2010/main" val="524344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51520" y="260648"/>
            <a:ext cx="849694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sz="2800" b="1" dirty="0" smtClean="0">
                <a:solidFill>
                  <a:schemeClr val="accent1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chemeClr val="accent1"/>
                </a:solidFill>
                <a:latin typeface="Calibri" pitchFamily="34" charset="0"/>
              </a:rPr>
              <a:t>Beer-Lambert </a:t>
            </a:r>
            <a:r>
              <a:rPr lang="en-US" sz="2800" b="1" dirty="0" smtClean="0">
                <a:solidFill>
                  <a:schemeClr val="accent1"/>
                </a:solidFill>
                <a:latin typeface="Calibri" pitchFamily="34" charset="0"/>
              </a:rPr>
              <a:t>law:</a:t>
            </a:r>
          </a:p>
          <a:p>
            <a:pPr algn="l" rtl="0"/>
            <a:endParaRPr lang="en-GB" sz="2800" b="1" dirty="0" smtClean="0">
              <a:latin typeface="Calibri" pitchFamily="34" charset="0"/>
            </a:endParaRPr>
          </a:p>
          <a:p>
            <a:pPr algn="l" rtl="0"/>
            <a:r>
              <a:rPr lang="en-GB" sz="2000" b="1" dirty="0" smtClean="0">
                <a:solidFill>
                  <a:srgbClr val="0070C0"/>
                </a:solidFill>
                <a:latin typeface="Calibri" pitchFamily="34" charset="0"/>
              </a:rPr>
              <a:t>Principle</a:t>
            </a:r>
            <a:r>
              <a:rPr lang="en-GB" sz="2000" b="1" dirty="0">
                <a:solidFill>
                  <a:srgbClr val="0070C0"/>
                </a:solidFill>
                <a:latin typeface="Calibri" pitchFamily="34" charset="0"/>
              </a:rPr>
              <a:t>:</a:t>
            </a:r>
          </a:p>
          <a:p>
            <a:pPr algn="l" rtl="0"/>
            <a:endParaRPr lang="en-US" dirty="0" smtClean="0">
              <a:latin typeface="Calibri" pitchFamily="34" charset="0"/>
            </a:endParaRPr>
          </a:p>
          <a:p>
            <a:pPr algn="l" rtl="0"/>
            <a:r>
              <a:rPr lang="en-US" dirty="0" smtClean="0">
                <a:latin typeface="Calibri" pitchFamily="34" charset="0"/>
              </a:rPr>
              <a:t>The </a:t>
            </a:r>
            <a:r>
              <a:rPr lang="en-US" dirty="0">
                <a:latin typeface="Calibri" pitchFamily="34" charset="0"/>
              </a:rPr>
              <a:t>absorption of light by a solution is described by the Beer-Lambert </a:t>
            </a:r>
            <a:r>
              <a:rPr lang="en-US" dirty="0" smtClean="0">
                <a:latin typeface="Calibri" pitchFamily="34" charset="0"/>
              </a:rPr>
              <a:t>law as:</a:t>
            </a:r>
          </a:p>
          <a:p>
            <a:pPr algn="l" rtl="0"/>
            <a:endParaRPr lang="en-US" sz="2000" dirty="0" smtClean="0">
              <a:latin typeface="Calibri" pitchFamily="34" charset="0"/>
            </a:endParaRPr>
          </a:p>
          <a:p>
            <a:pPr algn="l" rtl="0"/>
            <a:r>
              <a:rPr lang="en-US" sz="2000" dirty="0" smtClean="0">
                <a:latin typeface="Calibri" pitchFamily="34" charset="0"/>
              </a:rPr>
              <a:t>There is  </a:t>
            </a:r>
            <a:r>
              <a:rPr lang="en-US" sz="2000" dirty="0">
                <a:latin typeface="Calibri" pitchFamily="34" charset="0"/>
              </a:rPr>
              <a:t>linear relationship between absorbance and concentration of an absorbing </a:t>
            </a:r>
            <a:r>
              <a:rPr lang="en-US" sz="2000" dirty="0" smtClean="0">
                <a:latin typeface="Calibri" pitchFamily="34" charset="0"/>
              </a:rPr>
              <a:t>species.</a:t>
            </a:r>
          </a:p>
          <a:p>
            <a:pPr algn="l" rtl="0"/>
            <a:endParaRPr lang="en-US" sz="2000" dirty="0">
              <a:latin typeface="Calibri" pitchFamily="34" charset="0"/>
            </a:endParaRPr>
          </a:p>
          <a:p>
            <a:pPr algn="l" rtl="0"/>
            <a:r>
              <a:rPr lang="en-US" b="1" i="1" dirty="0">
                <a:solidFill>
                  <a:srgbClr val="0070C0"/>
                </a:solidFill>
                <a:cs typeface="Aparajita" pitchFamily="34" charset="0"/>
              </a:rPr>
              <a:t>A =  a</a:t>
            </a:r>
            <a:r>
              <a:rPr lang="en-US" b="1" i="1" baseline="-25000" dirty="0">
                <a:solidFill>
                  <a:srgbClr val="0070C0"/>
                </a:solidFill>
                <a:cs typeface="Aparajita" pitchFamily="34" charset="0"/>
              </a:rPr>
              <a:t>m</a:t>
            </a:r>
            <a:r>
              <a:rPr lang="en-US" b="1" i="1" dirty="0">
                <a:solidFill>
                  <a:srgbClr val="0070C0"/>
                </a:solidFill>
                <a:cs typeface="Aparajita" pitchFamily="34" charset="0"/>
              </a:rPr>
              <a:t> x c x l </a:t>
            </a:r>
          </a:p>
          <a:p>
            <a:pPr algn="l" rtl="0"/>
            <a:endParaRPr lang="en-GB" dirty="0" smtClean="0"/>
          </a:p>
          <a:p>
            <a:pPr algn="l" rtl="0"/>
            <a:r>
              <a:rPr lang="en-GB" b="1" dirty="0" smtClean="0">
                <a:solidFill>
                  <a:srgbClr val="0070C0"/>
                </a:solidFill>
              </a:rPr>
              <a:t>A= </a:t>
            </a:r>
            <a:r>
              <a:rPr lang="en-GB" dirty="0"/>
              <a:t>is the </a:t>
            </a:r>
            <a:r>
              <a:rPr lang="en-GB" dirty="0" smtClean="0"/>
              <a:t>absorbance </a:t>
            </a:r>
            <a:r>
              <a:rPr lang="en-US" dirty="0">
                <a:cs typeface="Aparajita" pitchFamily="34" charset="0"/>
              </a:rPr>
              <a:t>of the </a:t>
            </a:r>
            <a:r>
              <a:rPr lang="en-US" dirty="0" smtClean="0">
                <a:cs typeface="Aparajita" pitchFamily="34" charset="0"/>
              </a:rPr>
              <a:t>solution [Ab]</a:t>
            </a:r>
            <a:r>
              <a:rPr lang="en-GB" dirty="0" smtClean="0"/>
              <a:t>.</a:t>
            </a:r>
          </a:p>
          <a:p>
            <a:pPr algn="l" rtl="0"/>
            <a:r>
              <a:rPr lang="en-US" b="1" i="1" dirty="0">
                <a:solidFill>
                  <a:srgbClr val="0070C0"/>
                </a:solidFill>
                <a:cs typeface="Aparajita" pitchFamily="34" charset="0"/>
              </a:rPr>
              <a:t>a</a:t>
            </a:r>
            <a:r>
              <a:rPr lang="en-US" b="1" i="1" baseline="-25000" dirty="0">
                <a:solidFill>
                  <a:srgbClr val="0070C0"/>
                </a:solidFill>
                <a:cs typeface="Aparajita" pitchFamily="34" charset="0"/>
              </a:rPr>
              <a:t>m </a:t>
            </a:r>
            <a:r>
              <a:rPr lang="el-GR" dirty="0" smtClean="0">
                <a:solidFill>
                  <a:srgbClr val="0070C0"/>
                </a:solidFill>
              </a:rPr>
              <a:t>=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>
                <a:cs typeface="Aparajita" pitchFamily="34" charset="0"/>
              </a:rPr>
              <a:t>the molar</a:t>
            </a:r>
            <a:r>
              <a:rPr lang="el-GR" dirty="0" smtClean="0"/>
              <a:t> </a:t>
            </a:r>
            <a:r>
              <a:rPr lang="en-GB" dirty="0"/>
              <a:t>extinction(absorption) </a:t>
            </a:r>
            <a:r>
              <a:rPr lang="en-GB" dirty="0" smtClean="0"/>
              <a:t>coefficient.</a:t>
            </a:r>
          </a:p>
          <a:p>
            <a:pPr algn="l" rtl="0"/>
            <a:r>
              <a:rPr lang="en-US" b="1" dirty="0" smtClean="0">
                <a:solidFill>
                  <a:srgbClr val="0070C0"/>
                </a:solidFill>
              </a:rPr>
              <a:t>l = </a:t>
            </a:r>
            <a:r>
              <a:rPr lang="en-US" dirty="0" smtClean="0"/>
              <a:t>length of the light path through the solution.</a:t>
            </a:r>
            <a:endParaRPr lang="en-GB" dirty="0" smtClean="0"/>
          </a:p>
          <a:p>
            <a:pPr algn="l" rtl="0"/>
            <a:r>
              <a:rPr lang="en-US" b="1" dirty="0">
                <a:solidFill>
                  <a:srgbClr val="0070C0"/>
                </a:solidFill>
              </a:rPr>
              <a:t>c = </a:t>
            </a:r>
            <a:r>
              <a:rPr lang="en-US" dirty="0"/>
              <a:t>concentration of the absorbing </a:t>
            </a:r>
            <a:r>
              <a:rPr lang="en-US" dirty="0" smtClean="0"/>
              <a:t>substance.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endParaRPr lang="en-US" dirty="0" smtClean="0">
              <a:latin typeface="Calibri" pitchFamily="34" charset="0"/>
            </a:endParaRPr>
          </a:p>
          <a:p>
            <a:pPr algn="l" rtl="0"/>
            <a:endParaRPr lang="ar-SA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8252" y="404662"/>
            <a:ext cx="36704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  <a:cs typeface="Aparajita" pitchFamily="34" charset="0"/>
              </a:rPr>
              <a:t>From </a:t>
            </a:r>
            <a:r>
              <a:rPr lang="en-US" sz="2400" b="1" dirty="0">
                <a:solidFill>
                  <a:srgbClr val="0070C0"/>
                </a:solidFill>
                <a:cs typeface="Aparajita" pitchFamily="34" charset="0"/>
              </a:rPr>
              <a:t>this law we observe : 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899592" y="1196753"/>
            <a:ext cx="59584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 smtClean="0">
                <a:cs typeface="Aparajita" pitchFamily="34" charset="0"/>
              </a:rPr>
              <a:t>1- There </a:t>
            </a:r>
            <a:r>
              <a:rPr lang="en-US" sz="2000" dirty="0">
                <a:cs typeface="Aparajita" pitchFamily="34" charset="0"/>
              </a:rPr>
              <a:t>are direct proportional between C and Ab.</a:t>
            </a:r>
          </a:p>
          <a:p>
            <a:pPr algn="l" rtl="0"/>
            <a:endParaRPr lang="en-US" sz="2000" dirty="0">
              <a:cs typeface="Aparajita" pitchFamily="34" charset="0"/>
            </a:endParaRPr>
          </a:p>
          <a:p>
            <a:pPr algn="l" rtl="0"/>
            <a:r>
              <a:rPr lang="en-US" sz="2000" dirty="0" smtClean="0">
                <a:cs typeface="Aparajita" pitchFamily="34" charset="0"/>
              </a:rPr>
              <a:t>2- Also </a:t>
            </a:r>
            <a:r>
              <a:rPr lang="en-US" sz="2000" dirty="0">
                <a:cs typeface="Aparajita" pitchFamily="34" charset="0"/>
              </a:rPr>
              <a:t>There are direct proportional between  </a:t>
            </a:r>
            <a:r>
              <a:rPr lang="en-US" sz="2000" i="1" dirty="0">
                <a:cs typeface="Aparajita" pitchFamily="34" charset="0"/>
              </a:rPr>
              <a:t>l</a:t>
            </a:r>
            <a:r>
              <a:rPr lang="en-US" sz="2000" i="1" dirty="0" smtClean="0">
                <a:cs typeface="Aparajita" pitchFamily="34" charset="0"/>
              </a:rPr>
              <a:t> </a:t>
            </a:r>
            <a:r>
              <a:rPr lang="en-US" sz="2000" dirty="0" smtClean="0">
                <a:cs typeface="Aparajita" pitchFamily="34" charset="0"/>
              </a:rPr>
              <a:t>and </a:t>
            </a:r>
            <a:r>
              <a:rPr lang="en-US" sz="2000" dirty="0">
                <a:cs typeface="Aparajita" pitchFamily="34" charset="0"/>
              </a:rPr>
              <a:t>Ab.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0" y="4005064"/>
            <a:ext cx="8417241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latin typeface="Calibri" pitchFamily="34" charset="0"/>
              </a:rPr>
              <a:t>So, what does standard curve of concentrations mean? </a:t>
            </a:r>
            <a:endParaRPr lang="ar-SA" sz="2800" b="1" dirty="0">
              <a:solidFill>
                <a:schemeClr val="accent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2440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7360" y="189599"/>
            <a:ext cx="856895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 smtClean="0">
                <a:solidFill>
                  <a:schemeClr val="accent1"/>
                </a:solidFill>
                <a:latin typeface="Calibri" pitchFamily="34" charset="0"/>
              </a:rPr>
              <a:t>A standard </a:t>
            </a:r>
            <a:r>
              <a:rPr lang="en-US" sz="2400" b="1" dirty="0">
                <a:solidFill>
                  <a:schemeClr val="accent1"/>
                </a:solidFill>
                <a:latin typeface="Calibri" pitchFamily="34" charset="0"/>
              </a:rPr>
              <a:t>curve for </a:t>
            </a:r>
            <a:r>
              <a:rPr lang="en-US" sz="2400" b="1" dirty="0" smtClean="0">
                <a:solidFill>
                  <a:schemeClr val="accent1"/>
                </a:solidFill>
                <a:latin typeface="Calibri" pitchFamily="34" charset="0"/>
              </a:rPr>
              <a:t>concentrations:</a:t>
            </a:r>
          </a:p>
          <a:p>
            <a:pPr algn="l" rtl="0"/>
            <a:endParaRPr lang="en-US" dirty="0" smtClean="0">
              <a:latin typeface="Calibri" pitchFamily="34" charset="0"/>
            </a:endParaRPr>
          </a:p>
          <a:p>
            <a:pPr algn="l" rtl="0"/>
            <a:r>
              <a:rPr lang="en-US" dirty="0" smtClean="0">
                <a:latin typeface="Calibri" pitchFamily="34" charset="0"/>
              </a:rPr>
              <a:t>- It is a graph that  shows the relationship  between different </a:t>
            </a:r>
            <a:r>
              <a:rPr lang="en-US" u="sng" dirty="0" smtClean="0">
                <a:latin typeface="Calibri" pitchFamily="34" charset="0"/>
              </a:rPr>
              <a:t>known concentrations </a:t>
            </a:r>
            <a:r>
              <a:rPr lang="en-US" dirty="0" smtClean="0">
                <a:latin typeface="Calibri" pitchFamily="34" charset="0"/>
              </a:rPr>
              <a:t>of a substance and </a:t>
            </a:r>
            <a:r>
              <a:rPr lang="en-US" u="sng" dirty="0" smtClean="0">
                <a:latin typeface="Calibri" pitchFamily="34" charset="0"/>
              </a:rPr>
              <a:t>the absorbance at a specific wave length</a:t>
            </a:r>
            <a:r>
              <a:rPr lang="en-US" dirty="0" smtClean="0">
                <a:latin typeface="Calibri" pitchFamily="34" charset="0"/>
              </a:rPr>
              <a:t>. </a:t>
            </a:r>
          </a:p>
          <a:p>
            <a:pPr algn="l" rtl="0"/>
            <a:r>
              <a:rPr lang="en-US" dirty="0" smtClean="0">
                <a:latin typeface="Calibri" pitchFamily="34" charset="0"/>
              </a:rPr>
              <a:t> </a:t>
            </a:r>
          </a:p>
          <a:p>
            <a:pPr algn="l" rtl="0"/>
            <a:r>
              <a:rPr lang="en-US" dirty="0" smtClean="0">
                <a:latin typeface="Calibri" pitchFamily="34" charset="0"/>
              </a:rPr>
              <a:t>-Standard curve are most commonly used to determine the concentration of a substance, using </a:t>
            </a:r>
            <a:r>
              <a:rPr lang="en-US" dirty="0">
                <a:latin typeface="Calibri" pitchFamily="34" charset="0"/>
              </a:rPr>
              <a:t>serial dilution of solutions of </a:t>
            </a:r>
            <a:r>
              <a:rPr lang="en-US" dirty="0" smtClean="0">
                <a:latin typeface="Calibri" pitchFamily="34" charset="0"/>
              </a:rPr>
              <a:t> known concentrations.</a:t>
            </a:r>
          </a:p>
          <a:p>
            <a:pPr algn="l" rtl="0"/>
            <a:endParaRPr lang="en-US" dirty="0" smtClean="0">
              <a:latin typeface="Calibri" pitchFamily="34" charset="0"/>
            </a:endParaRPr>
          </a:p>
          <a:p>
            <a:pPr algn="l" rtl="0"/>
            <a:endParaRPr lang="en-US" dirty="0" smtClean="0">
              <a:latin typeface="Calibri" pitchFamily="34" charset="0"/>
            </a:endParaRPr>
          </a:p>
          <a:p>
            <a:pPr algn="l" rtl="0"/>
            <a:r>
              <a:rPr lang="en-US" dirty="0" smtClean="0">
                <a:latin typeface="Calibri" pitchFamily="34" charset="0"/>
              </a:rPr>
              <a:t>-So, what is the principle of a standard curve???</a:t>
            </a:r>
          </a:p>
          <a:p>
            <a:pPr algn="l" rtl="0"/>
            <a:endParaRPr lang="en-US" dirty="0">
              <a:latin typeface="Calibri" pitchFamily="34" charset="0"/>
            </a:endParaRPr>
          </a:p>
          <a:p>
            <a:pPr algn="l" rtl="0"/>
            <a:endParaRPr lang="en-US" dirty="0" smtClean="0">
              <a:latin typeface="Calibri" pitchFamily="34" charset="0"/>
            </a:endParaRPr>
          </a:p>
          <a:p>
            <a:pPr algn="l" rtl="0"/>
            <a:endParaRPr lang="en-US" dirty="0" smtClean="0">
              <a:latin typeface="Calibri" pitchFamily="34" charset="0"/>
            </a:endParaRPr>
          </a:p>
          <a:p>
            <a:pPr algn="l" rtl="0"/>
            <a:r>
              <a:rPr lang="en-US" dirty="0" smtClean="0">
                <a:latin typeface="Calibri" pitchFamily="34" charset="0"/>
              </a:rPr>
              <a:t>Wait….. what is standard solutions???</a:t>
            </a:r>
          </a:p>
          <a:p>
            <a:pPr algn="l" rtl="0"/>
            <a:endParaRPr lang="ar-SA" dirty="0">
              <a:latin typeface="Calibri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-36512" y="5229200"/>
            <a:ext cx="864096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 smtClean="0">
                <a:solidFill>
                  <a:srgbClr val="0070C0"/>
                </a:solidFill>
              </a:rPr>
              <a:t>Standard solution:</a:t>
            </a:r>
          </a:p>
          <a:p>
            <a:pPr algn="l" rtl="0"/>
            <a:r>
              <a:rPr lang="en-US" dirty="0" smtClean="0"/>
              <a:t> is a solution containing a precisely </a:t>
            </a:r>
            <a:r>
              <a:rPr lang="en-US" u="sng" dirty="0" smtClean="0"/>
              <a:t>known concentration </a:t>
            </a:r>
            <a:r>
              <a:rPr lang="en-US" dirty="0" smtClean="0"/>
              <a:t>of an element or a substance.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-</a:t>
            </a:r>
            <a:r>
              <a:rPr lang="en-US" dirty="0" smtClean="0">
                <a:cs typeface="Aparajita" pitchFamily="34" charset="0"/>
              </a:rPr>
              <a:t> </a:t>
            </a:r>
            <a:r>
              <a:rPr lang="en-US" dirty="0">
                <a:cs typeface="Aparajita" pitchFamily="34" charset="0"/>
              </a:rPr>
              <a:t>a series of known standard solutions</a:t>
            </a:r>
            <a:r>
              <a:rPr lang="en-US" dirty="0" smtClean="0"/>
              <a:t> can be </a:t>
            </a:r>
            <a:r>
              <a:rPr lang="en-US" dirty="0">
                <a:cs typeface="Aparajita" pitchFamily="34" charset="0"/>
              </a:rPr>
              <a:t>Prepare </a:t>
            </a:r>
            <a:r>
              <a:rPr lang="en-US" dirty="0" smtClean="0">
                <a:cs typeface="Aparajita" pitchFamily="34" charset="0"/>
              </a:rPr>
              <a:t>by </a:t>
            </a:r>
            <a:r>
              <a:rPr lang="en-US" dirty="0">
                <a:cs typeface="Aparajita" pitchFamily="34" charset="0"/>
              </a:rPr>
              <a:t>diluting the stock </a:t>
            </a:r>
            <a:r>
              <a:rPr lang="en-US" dirty="0" smtClean="0">
                <a:cs typeface="Aparajita" pitchFamily="34" charset="0"/>
              </a:rPr>
              <a:t>known solution. </a:t>
            </a:r>
            <a:endParaRPr lang="en-US" dirty="0">
              <a:cs typeface="Aparajita" pitchFamily="34" charset="0"/>
            </a:endParaRPr>
          </a:p>
          <a:p>
            <a:pPr algn="l" rtl="0"/>
            <a:r>
              <a:rPr lang="en-US" dirty="0" smtClean="0">
                <a:latin typeface="Calibri" pitchFamily="34" charset="0"/>
              </a:rPr>
              <a:t> </a:t>
            </a:r>
            <a:endParaRPr lang="ar-SA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-36512" y="260648"/>
            <a:ext cx="84969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 smtClean="0">
                <a:cs typeface="Aparajita" pitchFamily="34" charset="0"/>
              </a:rPr>
              <a:t>-We </a:t>
            </a:r>
            <a:r>
              <a:rPr lang="en-US" sz="2000" dirty="0">
                <a:cs typeface="Aparajita" pitchFamily="34" charset="0"/>
              </a:rPr>
              <a:t>should calculate the concentration of mixture after diluted by the </a:t>
            </a:r>
            <a:r>
              <a:rPr lang="en-US" sz="2000" dirty="0" smtClean="0">
                <a:cs typeface="Aparajita" pitchFamily="34" charset="0"/>
              </a:rPr>
              <a:t>formula:</a:t>
            </a:r>
          </a:p>
          <a:p>
            <a:pPr algn="l" rtl="0"/>
            <a:endParaRPr lang="en-US" sz="2000" dirty="0">
              <a:cs typeface="Aparajita" pitchFamily="34" charset="0"/>
            </a:endParaRPr>
          </a:p>
          <a:p>
            <a:pPr algn="l" rtl="0"/>
            <a:r>
              <a:rPr lang="en-US" sz="2000" dirty="0">
                <a:cs typeface="Aparajita" pitchFamily="34" charset="0"/>
              </a:rPr>
              <a:t>C1 X V1 = C2 X V2 </a:t>
            </a:r>
          </a:p>
        </p:txBody>
      </p:sp>
    </p:spTree>
    <p:extLst>
      <p:ext uri="{BB962C8B-B14F-4D97-AF65-F5344CB8AC3E}">
        <p14:creationId xmlns:p14="http://schemas.microsoft.com/office/powerpoint/2010/main" val="33706855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جاور">
  <a:themeElements>
    <a:clrScheme name="مخصص 15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A9EA25"/>
      </a:hlink>
      <a:folHlink>
        <a:srgbClr val="FFA94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تجاور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5314</TotalTime>
  <Words>691</Words>
  <Application>Microsoft Office PowerPoint</Application>
  <PresentationFormat>عرض على الشاشة (3:4)‏</PresentationFormat>
  <Paragraphs>124</Paragraphs>
  <Slides>14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تجاور</vt:lpstr>
      <vt:lpstr>Beer's- Lambert Law and Standard Curves</vt:lpstr>
      <vt:lpstr>Objectives: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Scanning spectrophotometry and spectrophotometric determination of concentration</dc:title>
  <dc:creator>KaDeY</dc:creator>
  <cp:lastModifiedBy>لينة</cp:lastModifiedBy>
  <cp:revision>119</cp:revision>
  <dcterms:created xsi:type="dcterms:W3CDTF">2013-01-22T14:40:19Z</dcterms:created>
  <dcterms:modified xsi:type="dcterms:W3CDTF">2015-04-02T18:06:56Z</dcterms:modified>
</cp:coreProperties>
</file>