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50" r:id="rId1"/>
  </p:sldMasterIdLst>
  <p:notesMasterIdLst>
    <p:notesMasterId r:id="rId44"/>
  </p:notesMasterIdLst>
  <p:handoutMasterIdLst>
    <p:handoutMasterId r:id="rId45"/>
  </p:handoutMasterIdLst>
  <p:sldIdLst>
    <p:sldId id="429" r:id="rId2"/>
    <p:sldId id="279" r:id="rId3"/>
    <p:sldId id="379" r:id="rId4"/>
    <p:sldId id="391" r:id="rId5"/>
    <p:sldId id="393" r:id="rId6"/>
    <p:sldId id="381" r:id="rId7"/>
    <p:sldId id="392" r:id="rId8"/>
    <p:sldId id="394" r:id="rId9"/>
    <p:sldId id="395" r:id="rId10"/>
    <p:sldId id="396" r:id="rId11"/>
    <p:sldId id="397" r:id="rId12"/>
    <p:sldId id="398" r:id="rId13"/>
    <p:sldId id="382" r:id="rId14"/>
    <p:sldId id="400" r:id="rId15"/>
    <p:sldId id="401" r:id="rId16"/>
    <p:sldId id="399" r:id="rId17"/>
    <p:sldId id="402" r:id="rId18"/>
    <p:sldId id="403" r:id="rId19"/>
    <p:sldId id="404" r:id="rId20"/>
    <p:sldId id="412" r:id="rId21"/>
    <p:sldId id="413" r:id="rId22"/>
    <p:sldId id="415" r:id="rId23"/>
    <p:sldId id="414" r:id="rId24"/>
    <p:sldId id="417" r:id="rId25"/>
    <p:sldId id="418" r:id="rId26"/>
    <p:sldId id="419" r:id="rId27"/>
    <p:sldId id="416" r:id="rId28"/>
    <p:sldId id="420" r:id="rId29"/>
    <p:sldId id="421" r:id="rId30"/>
    <p:sldId id="411" r:id="rId31"/>
    <p:sldId id="423" r:id="rId32"/>
    <p:sldId id="424" r:id="rId33"/>
    <p:sldId id="425" r:id="rId34"/>
    <p:sldId id="426" r:id="rId35"/>
    <p:sldId id="427" r:id="rId36"/>
    <p:sldId id="428" r:id="rId37"/>
    <p:sldId id="422" r:id="rId38"/>
    <p:sldId id="405" r:id="rId39"/>
    <p:sldId id="406" r:id="rId40"/>
    <p:sldId id="407" r:id="rId41"/>
    <p:sldId id="409" r:id="rId42"/>
    <p:sldId id="410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59"/>
    <a:srgbClr val="000070"/>
    <a:srgbClr val="FF6600"/>
    <a:srgbClr val="00008F"/>
    <a:srgbClr val="CC0000"/>
    <a:srgbClr val="FFF0D1"/>
    <a:srgbClr val="FFEA25"/>
    <a:srgbClr val="18387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99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6FDE412-A4B1-C74B-BA05-BFF940E5E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6C161CC-AC31-E949-A8B1-4910B212F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dirty="0" smtClean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6EA406-E9FE-CF43-AFF5-FA2BAB6E3360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161CC-AC31-E949-A8B1-4910B212F27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161CC-AC31-E949-A8B1-4910B212F27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161CC-AC31-E949-A8B1-4910B212F27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161CC-AC31-E949-A8B1-4910B212F27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161CC-AC31-E949-A8B1-4910B212F27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161CC-AC31-E949-A8B1-4910B212F27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161CC-AC31-E949-A8B1-4910B212F27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161CC-AC31-E949-A8B1-4910B212F27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BAF6F5-572F-684D-85C7-D19903B727F9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24D184-DB75-0646-BC65-87FF951DB6F1}" type="slidenum">
              <a:rPr lang="en-US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dirty="0" smtClean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6B0529-515B-144C-93D1-23C393CBFC22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3EAC63-9413-3541-9D2A-50E592FDB4C0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BCC33A-F1E5-4247-92CE-E89139D1E668}" type="slidenum">
              <a:rPr lang="en-US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dirty="0" smtClean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CB2B5E-D51E-D140-A529-AB47C7DF8075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1"/>
            <a:endParaRPr lang="en-CA" dirty="0" smtClean="0">
              <a:latin typeface="Times New Roman" pitchFamily="1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40B509-63DE-FC4C-81A6-51D4B476BB1C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161CC-AC31-E949-A8B1-4910B212F27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161CC-AC31-E949-A8B1-4910B212F27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161CC-AC31-E949-A8B1-4910B212F27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161CC-AC31-E949-A8B1-4910B212F27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161CC-AC31-E949-A8B1-4910B212F27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495300"/>
            <a:ext cx="2133600" cy="5803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495300"/>
            <a:ext cx="6248400" cy="5803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81200"/>
            <a:ext cx="3949700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981200"/>
            <a:ext cx="3949700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CA"/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304800" y="304800"/>
            <a:ext cx="8534400" cy="6248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CA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953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981200"/>
            <a:ext cx="80518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>
    <p:wipe dir="d"/>
  </p:transition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57200" y="1055688"/>
            <a:ext cx="8229600" cy="76200"/>
          </a:xfrm>
          <a:prstGeom prst="rect">
            <a:avLst/>
          </a:prstGeom>
          <a:solidFill>
            <a:srgbClr val="FFDB94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2640013" y="638175"/>
            <a:ext cx="0" cy="5540375"/>
          </a:xfrm>
          <a:prstGeom prst="line">
            <a:avLst/>
          </a:prstGeom>
          <a:noFill/>
          <a:ln w="9525">
            <a:solidFill>
              <a:srgbClr val="FFF0D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2832100" y="5918200"/>
            <a:ext cx="59928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FF66"/>
                </a:solidFill>
                <a:latin typeface="Arial" pitchFamily="1" charset="0"/>
              </a:rPr>
              <a:t>Author name here for Edited books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628650" y="695325"/>
            <a:ext cx="1771650" cy="114300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2800">
                <a:solidFill>
                  <a:schemeClr val="hlink"/>
                </a:solidFill>
                <a:ea typeface="ＭＳ Ｐゴシック" pitchFamily="1" charset="-128"/>
                <a:cs typeface="ＭＳ Ｐゴシック" pitchFamily="1" charset="-128"/>
              </a:rPr>
              <a:t>chapter</a:t>
            </a:r>
            <a:r>
              <a:rPr lang="en-US"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6800">
                <a:solidFill>
                  <a:srgbClr val="FFFF66"/>
                </a:solidFill>
                <a:ea typeface="ＭＳ Ｐゴシック" pitchFamily="1" charset="-128"/>
                <a:cs typeface="ＭＳ Ｐゴシック" pitchFamily="1" charset="-128"/>
              </a:rPr>
              <a:t>9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2466975" y="2657475"/>
            <a:ext cx="6184900" cy="3089275"/>
          </a:xfrm>
        </p:spPr>
        <p:txBody>
          <a:bodyPr/>
          <a:lstStyle/>
          <a:p>
            <a:pPr eaLnBrk="1" hangingPunct="1">
              <a:lnSpc>
                <a:spcPct val="85000"/>
              </a:lnSpc>
              <a:buFontTx/>
              <a:buNone/>
            </a:pPr>
            <a:r>
              <a:rPr lang="en-US" sz="4800">
                <a:solidFill>
                  <a:schemeClr val="bg1"/>
                </a:solidFill>
                <a:ea typeface="ＭＳ Ｐゴシック" pitchFamily="1" charset="-128"/>
                <a:cs typeface="ＭＳ Ｐゴシック" pitchFamily="1" charset="-128"/>
              </a:rPr>
              <a:t>	B Vitamins Important in Energy Metabolism</a:t>
            </a:r>
          </a:p>
        </p:txBody>
      </p:sp>
      <p:pic>
        <p:nvPicPr>
          <p:cNvPr id="15368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Rectangle 24"/>
          <p:cNvSpPr>
            <a:spLocks noChangeArrowheads="1"/>
          </p:cNvSpPr>
          <p:nvPr/>
        </p:nvSpPr>
        <p:spPr bwMode="auto">
          <a:xfrm>
            <a:off x="609600" y="1208088"/>
            <a:ext cx="8229600" cy="76200"/>
          </a:xfrm>
          <a:prstGeom prst="rect">
            <a:avLst/>
          </a:prstGeom>
          <a:solidFill>
            <a:srgbClr val="FFDB94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9593" name="Text Box 25"/>
          <p:cNvSpPr txBox="1">
            <a:spLocks noChangeArrowheads="1"/>
          </p:cNvSpPr>
          <p:nvPr/>
        </p:nvSpPr>
        <p:spPr bwMode="auto">
          <a:xfrm>
            <a:off x="715963" y="1182688"/>
            <a:ext cx="1801812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6800" b="1">
                <a:solidFill>
                  <a:srgbClr val="FFFF66"/>
                </a:solidFill>
                <a:latin typeface="Arial" pitchFamily="1" charset="0"/>
              </a:rPr>
              <a:t>9</a:t>
            </a:r>
            <a:endParaRPr lang="en-US" sz="6800">
              <a:solidFill>
                <a:srgbClr val="FFFF66"/>
              </a:solidFill>
              <a:latin typeface="Arial" pitchFamily="1" charset="0"/>
            </a:endParaRPr>
          </a:p>
        </p:txBody>
      </p:sp>
      <p:sp>
        <p:nvSpPr>
          <p:cNvPr id="109594" name="Text Box 26"/>
          <p:cNvSpPr txBox="1">
            <a:spLocks noChangeArrowheads="1"/>
          </p:cNvSpPr>
          <p:nvPr/>
        </p:nvSpPr>
        <p:spPr bwMode="auto">
          <a:xfrm>
            <a:off x="2965450" y="2438400"/>
            <a:ext cx="586105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4800" b="1">
                <a:solidFill>
                  <a:schemeClr val="bg1"/>
                </a:solidFill>
                <a:latin typeface="Arial" pitchFamily="1" charset="0"/>
              </a:rPr>
              <a:t>B Vitamins Important in Energy Metabolism</a:t>
            </a:r>
          </a:p>
        </p:txBody>
      </p:sp>
      <p:sp>
        <p:nvSpPr>
          <p:cNvPr id="15372" name="Line 27"/>
          <p:cNvSpPr>
            <a:spLocks noChangeShapeType="1"/>
          </p:cNvSpPr>
          <p:nvPr/>
        </p:nvSpPr>
        <p:spPr bwMode="auto">
          <a:xfrm>
            <a:off x="2792413" y="790575"/>
            <a:ext cx="0" cy="5540375"/>
          </a:xfrm>
          <a:prstGeom prst="line">
            <a:avLst/>
          </a:prstGeom>
          <a:noFill/>
          <a:ln w="9525">
            <a:solidFill>
              <a:srgbClr val="FFF0D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5373" name="Text Box 28"/>
          <p:cNvSpPr txBox="1">
            <a:spLocks noChangeArrowheads="1"/>
          </p:cNvSpPr>
          <p:nvPr/>
        </p:nvSpPr>
        <p:spPr bwMode="auto">
          <a:xfrm>
            <a:off x="939800" y="660400"/>
            <a:ext cx="360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  <a:latin typeface="Arial" pitchFamily="1" charset="0"/>
              </a:rPr>
              <a:t>chapter</a:t>
            </a:r>
            <a:endParaRPr lang="en-US" sz="2800" b="1">
              <a:solidFill>
                <a:srgbClr val="FF6600"/>
              </a:solidFill>
              <a:latin typeface="Arial" pitchFamily="1" charset="0"/>
            </a:endParaRPr>
          </a:p>
        </p:txBody>
      </p:sp>
      <p:sp>
        <p:nvSpPr>
          <p:cNvPr id="15374" name="TextBox 13"/>
          <p:cNvSpPr txBox="1">
            <a:spLocks noChangeArrowheads="1"/>
          </p:cNvSpPr>
          <p:nvPr/>
        </p:nvSpPr>
        <p:spPr bwMode="auto">
          <a:xfrm>
            <a:off x="2827338" y="4903788"/>
            <a:ext cx="5862637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CA" sz="2500" dirty="0">
                <a:solidFill>
                  <a:schemeClr val="bg1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Prof Jennifer Broxterman, RD, </a:t>
            </a:r>
            <a:r>
              <a:rPr lang="en-CA" sz="2500" dirty="0" smtClean="0">
                <a:solidFill>
                  <a:schemeClr val="bg1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MSc</a:t>
            </a:r>
          </a:p>
          <a:p>
            <a:r>
              <a:rPr lang="en-CA" sz="2500" dirty="0" smtClean="0">
                <a:solidFill>
                  <a:schemeClr val="bg1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FN3373: </a:t>
            </a:r>
            <a:r>
              <a:rPr lang="en-CA" sz="2500" dirty="0">
                <a:solidFill>
                  <a:schemeClr val="bg1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Nutrition for Physical Activity</a:t>
            </a:r>
          </a:p>
          <a:p>
            <a:r>
              <a:rPr lang="en-CA" sz="2500" dirty="0">
                <a:solidFill>
                  <a:schemeClr val="bg1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Lecture</a:t>
            </a:r>
            <a:r>
              <a:rPr lang="en-CA" sz="2500" dirty="0" smtClean="0">
                <a:solidFill>
                  <a:schemeClr val="bg1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 8</a:t>
            </a:r>
            <a:endParaRPr lang="en-CA" sz="2500" dirty="0">
              <a:solidFill>
                <a:schemeClr val="bg1"/>
              </a:solidFill>
              <a:latin typeface="Arial" pitchFamily="1" charset="0"/>
              <a:ea typeface="Arial" pitchFamily="1" charset="0"/>
              <a:cs typeface="Arial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09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09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3" grpId="0" autoUpdateAnimBg="0"/>
      <p:bldP spid="109593" grpId="0" autoUpdateAnimBg="0"/>
      <p:bldP spid="10959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Niacin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Niacin (also called nicotinic acid and </a:t>
            </a:r>
            <a:r>
              <a:rPr lang="en-CA" dirty="0" err="1" smtClean="0"/>
              <a:t>nicotinamide</a:t>
            </a:r>
            <a:r>
              <a:rPr lang="en-CA" dirty="0" smtClean="0"/>
              <a:t>):</a:t>
            </a:r>
          </a:p>
          <a:p>
            <a:pPr lvl="1"/>
            <a:r>
              <a:rPr lang="en-CA" dirty="0" smtClean="0"/>
              <a:t>Precursor for 2 coenzymes:</a:t>
            </a:r>
          </a:p>
          <a:p>
            <a:pPr lvl="2"/>
            <a:r>
              <a:rPr lang="en-CA" dirty="0" err="1" smtClean="0"/>
              <a:t>Nicotinamide</a:t>
            </a:r>
            <a:r>
              <a:rPr lang="en-CA" dirty="0" smtClean="0"/>
              <a:t> adenine </a:t>
            </a:r>
            <a:r>
              <a:rPr lang="en-CA" dirty="0" err="1" smtClean="0"/>
              <a:t>dinucleotide</a:t>
            </a:r>
            <a:r>
              <a:rPr lang="en-CA" dirty="0" smtClean="0"/>
              <a:t> (NAD)</a:t>
            </a:r>
          </a:p>
          <a:p>
            <a:pPr lvl="2"/>
            <a:r>
              <a:rPr lang="en-CA" smtClean="0"/>
              <a:t>NAD phosphate </a:t>
            </a:r>
            <a:r>
              <a:rPr lang="en-CA" dirty="0" smtClean="0"/>
              <a:t>(NADP)</a:t>
            </a:r>
          </a:p>
          <a:p>
            <a:pPr lvl="1"/>
            <a:r>
              <a:rPr lang="en-CA" dirty="0" smtClean="0"/>
              <a:t>Niacin can come from 2 sources:</a:t>
            </a:r>
          </a:p>
          <a:p>
            <a:pPr lvl="2"/>
            <a:r>
              <a:rPr lang="en-CA" dirty="0" smtClean="0"/>
              <a:t>Directly from the diet</a:t>
            </a:r>
          </a:p>
          <a:p>
            <a:pPr lvl="2"/>
            <a:r>
              <a:rPr lang="en-CA" dirty="0" smtClean="0"/>
              <a:t>Made from the essential </a:t>
            </a:r>
            <a:r>
              <a:rPr lang="en-CA" dirty="0" err="1" smtClean="0"/>
              <a:t>aa</a:t>
            </a:r>
            <a:r>
              <a:rPr lang="en-CA" dirty="0" smtClean="0"/>
              <a:t> tryptophan</a:t>
            </a:r>
          </a:p>
          <a:p>
            <a:pPr lvl="1"/>
            <a:r>
              <a:rPr lang="en-CA" dirty="0" smtClean="0"/>
              <a:t>Niacin RDA: 16 NE/</a:t>
            </a:r>
            <a:r>
              <a:rPr lang="en-CA" dirty="0" err="1" smtClean="0"/>
              <a:t>d</a:t>
            </a:r>
            <a:r>
              <a:rPr lang="en-CA" dirty="0" smtClean="0"/>
              <a:t> (men), 14 NE/</a:t>
            </a:r>
            <a:r>
              <a:rPr lang="en-CA" dirty="0" err="1" smtClean="0"/>
              <a:t>d</a:t>
            </a:r>
            <a:r>
              <a:rPr lang="en-CA" dirty="0" smtClean="0"/>
              <a:t> (women)</a:t>
            </a:r>
            <a:endParaRPr lang="en-CA" dirty="0"/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Pantothenic</a:t>
            </a:r>
            <a:r>
              <a:rPr lang="en-CA" dirty="0" smtClean="0"/>
              <a:t> Acid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981200"/>
            <a:ext cx="8147050" cy="4318000"/>
          </a:xfrm>
        </p:spPr>
        <p:txBody>
          <a:bodyPr/>
          <a:lstStyle/>
          <a:p>
            <a:r>
              <a:rPr lang="en-CA" dirty="0" err="1" smtClean="0"/>
              <a:t>Pantothenic</a:t>
            </a:r>
            <a:r>
              <a:rPr lang="en-CA" dirty="0" smtClean="0"/>
              <a:t> acid is involved in many energy-producing metabolic pathways</a:t>
            </a:r>
          </a:p>
          <a:p>
            <a:pPr lvl="1"/>
            <a:r>
              <a:rPr lang="en-CA" dirty="0" smtClean="0"/>
              <a:t>Active forms: coenzyme A (</a:t>
            </a:r>
            <a:r>
              <a:rPr lang="en-CA" dirty="0" err="1" smtClean="0"/>
              <a:t>CoA</a:t>
            </a:r>
            <a:r>
              <a:rPr lang="en-CA" dirty="0" smtClean="0"/>
              <a:t>) &amp; </a:t>
            </a:r>
            <a:r>
              <a:rPr lang="en-CA" dirty="0" err="1" smtClean="0"/>
              <a:t>acyl</a:t>
            </a:r>
            <a:r>
              <a:rPr lang="en-CA" dirty="0" smtClean="0"/>
              <a:t> carrier protein (ACP)</a:t>
            </a:r>
          </a:p>
          <a:p>
            <a:pPr lvl="1"/>
            <a:r>
              <a:rPr lang="en-CA" dirty="0" smtClean="0"/>
              <a:t>Involved in glycolysis, </a:t>
            </a:r>
            <a:r>
              <a:rPr lang="en-CA" dirty="0" err="1" smtClean="0"/>
              <a:t>β</a:t>
            </a:r>
            <a:r>
              <a:rPr lang="en-CA" dirty="0" smtClean="0"/>
              <a:t>-oxidation, TCA cycle, gluconeogenesis, protein degradation and </a:t>
            </a:r>
            <a:r>
              <a:rPr lang="en-CA" dirty="0" err="1" smtClean="0"/>
              <a:t>aa</a:t>
            </a:r>
            <a:r>
              <a:rPr lang="en-CA" dirty="0" smtClean="0"/>
              <a:t> synthesis, and the synthesis of steroid hormones, acetylcholine, fatty acids, and membrane phospholipids</a:t>
            </a:r>
          </a:p>
          <a:p>
            <a:pPr lvl="1"/>
            <a:r>
              <a:rPr lang="en-CA" dirty="0" err="1" smtClean="0"/>
              <a:t>Pantothenic</a:t>
            </a:r>
            <a:r>
              <a:rPr lang="en-CA" dirty="0" smtClean="0"/>
              <a:t> acid AI: 5 mg/</a:t>
            </a:r>
            <a:r>
              <a:rPr lang="en-CA" dirty="0" err="1" smtClean="0"/>
              <a:t>d</a:t>
            </a:r>
            <a:r>
              <a:rPr lang="en-CA" dirty="0" smtClean="0"/>
              <a:t> (men &amp; women)</a:t>
            </a:r>
            <a:endParaRPr lang="en-CA" dirty="0"/>
          </a:p>
        </p:txBody>
      </p:sp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Biotin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Biotin is involved in the metabolism of glucose, fat, and protein:</a:t>
            </a:r>
          </a:p>
          <a:p>
            <a:pPr lvl="1"/>
            <a:r>
              <a:rPr lang="en-CA" dirty="0" smtClean="0"/>
              <a:t>Gluconeogenesis</a:t>
            </a:r>
          </a:p>
          <a:p>
            <a:pPr lvl="1"/>
            <a:r>
              <a:rPr lang="en-CA" dirty="0" smtClean="0"/>
              <a:t>Fatty acid synthesis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Required for the degradation of some </a:t>
            </a:r>
            <a:r>
              <a:rPr lang="en-US" dirty="0" err="1" smtClean="0">
                <a:sym typeface="Wingdings"/>
              </a:rPr>
              <a:t>aa’s</a:t>
            </a:r>
            <a:r>
              <a:rPr lang="en-US" dirty="0" smtClean="0">
                <a:sym typeface="Wingdings"/>
              </a:rPr>
              <a:t> (isoleucine, valine, </a:t>
            </a:r>
            <a:r>
              <a:rPr lang="en-US" dirty="0" err="1" smtClean="0">
                <a:sym typeface="Wingdings"/>
              </a:rPr>
              <a:t>methionine</a:t>
            </a:r>
            <a:r>
              <a:rPr lang="en-US" dirty="0" smtClean="0">
                <a:sym typeface="Wingdings"/>
              </a:rPr>
              <a:t>, and leucine) and odd-carbon fatty acids</a:t>
            </a:r>
          </a:p>
          <a:p>
            <a:pPr lvl="1"/>
            <a:r>
              <a:rPr lang="en-US" dirty="0" smtClean="0">
                <a:sym typeface="Wingdings"/>
              </a:rPr>
              <a:t>Biotin AI: 30mg/d (men &amp; women)</a:t>
            </a:r>
          </a:p>
          <a:p>
            <a:pPr lvl="1"/>
            <a:endParaRPr lang="en-CA" dirty="0"/>
          </a:p>
        </p:txBody>
      </p:sp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ea typeface="ＭＳ Ｐゴシック" pitchFamily="1" charset="-128"/>
                <a:cs typeface="ＭＳ Ｐゴシック" pitchFamily="1" charset="-128"/>
              </a:rPr>
              <a:t>Table 9.1</a:t>
            </a:r>
          </a:p>
        </p:txBody>
      </p:sp>
      <p:pic>
        <p:nvPicPr>
          <p:cNvPr id="27651" name="Content Placeholder 4" descr="Table-9.1.jpg"/>
          <p:cNvPicPr>
            <a:picLocks noGrp="1" noChangeAspect="1"/>
          </p:cNvPicPr>
          <p:nvPr>
            <p:ph idx="1"/>
          </p:nvPr>
        </p:nvPicPr>
        <p:blipFill>
          <a:blip r:embed="rId3"/>
          <a:srcRect b="3090"/>
          <a:stretch>
            <a:fillRect/>
          </a:stretch>
        </p:blipFill>
        <p:spPr>
          <a:xfrm>
            <a:off x="1318787" y="339984"/>
            <a:ext cx="6675344" cy="6172237"/>
          </a:xfr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 Vitamins: Pharmacological </a:t>
            </a:r>
            <a:br>
              <a:rPr lang="en-CA" dirty="0" smtClean="0"/>
            </a:br>
            <a:r>
              <a:rPr lang="en-CA" dirty="0" smtClean="0"/>
              <a:t>Effects &amp; Toxic Levels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14" y="1888494"/>
            <a:ext cx="8199986" cy="4410706"/>
          </a:xfrm>
        </p:spPr>
        <p:txBody>
          <a:bodyPr/>
          <a:lstStyle/>
          <a:p>
            <a:r>
              <a:rPr lang="en-CA" dirty="0" smtClean="0"/>
              <a:t>Thiamin</a:t>
            </a:r>
          </a:p>
          <a:p>
            <a:pPr lvl="1"/>
            <a:r>
              <a:rPr lang="en-CA" dirty="0" smtClean="0"/>
              <a:t>No evidence of toxicity from oral supplementation</a:t>
            </a:r>
          </a:p>
          <a:p>
            <a:r>
              <a:rPr lang="en-CA" dirty="0" smtClean="0"/>
              <a:t>Riboflavin</a:t>
            </a:r>
          </a:p>
          <a:p>
            <a:pPr lvl="1"/>
            <a:r>
              <a:rPr lang="en-CA" dirty="0" smtClean="0"/>
              <a:t>No evidence of toxicity from food or supplements</a:t>
            </a:r>
          </a:p>
          <a:p>
            <a:r>
              <a:rPr lang="en-CA" dirty="0" smtClean="0"/>
              <a:t>Vitamin B6</a:t>
            </a:r>
          </a:p>
          <a:p>
            <a:pPr lvl="1"/>
            <a:r>
              <a:rPr lang="en-CA" dirty="0" smtClean="0"/>
              <a:t>Chronic high doses may cause neurotoxicity</a:t>
            </a:r>
          </a:p>
        </p:txBody>
      </p:sp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 Vitamins: Pharmacological </a:t>
            </a:r>
            <a:br>
              <a:rPr lang="en-CA" dirty="0" smtClean="0"/>
            </a:br>
            <a:r>
              <a:rPr lang="en-CA" dirty="0" smtClean="0"/>
              <a:t>Effects &amp; Toxic Levels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14" y="1888494"/>
            <a:ext cx="8199986" cy="4410706"/>
          </a:xfrm>
        </p:spPr>
        <p:txBody>
          <a:bodyPr/>
          <a:lstStyle/>
          <a:p>
            <a:r>
              <a:rPr lang="en-CA" dirty="0" smtClean="0"/>
              <a:t>Niacin</a:t>
            </a:r>
          </a:p>
          <a:p>
            <a:pPr lvl="1"/>
            <a:r>
              <a:rPr lang="en-CA" dirty="0" smtClean="0"/>
              <a:t>Can cause flushing of the skin, </a:t>
            </a:r>
            <a:r>
              <a:rPr lang="en-CA" dirty="0" err="1" smtClean="0"/>
              <a:t>hyperuricemia</a:t>
            </a:r>
            <a:r>
              <a:rPr lang="en-CA" dirty="0" smtClean="0"/>
              <a:t>, abnormal liver function, low BG levels</a:t>
            </a:r>
          </a:p>
          <a:p>
            <a:pPr lvl="1"/>
            <a:r>
              <a:rPr lang="en-CA" dirty="0" smtClean="0"/>
              <a:t>UL = 35 mg/</a:t>
            </a:r>
            <a:r>
              <a:rPr lang="en-CA" dirty="0" err="1" smtClean="0"/>
              <a:t>d</a:t>
            </a:r>
            <a:endParaRPr lang="en-CA" dirty="0" smtClean="0"/>
          </a:p>
          <a:p>
            <a:r>
              <a:rPr lang="en-CA" dirty="0" err="1" smtClean="0"/>
              <a:t>Pantothenic</a:t>
            </a:r>
            <a:r>
              <a:rPr lang="en-CA" dirty="0" smtClean="0"/>
              <a:t> Acid</a:t>
            </a:r>
          </a:p>
          <a:p>
            <a:pPr lvl="1"/>
            <a:r>
              <a:rPr lang="en-CA" dirty="0" smtClean="0"/>
              <a:t>No UL</a:t>
            </a:r>
          </a:p>
          <a:p>
            <a:r>
              <a:rPr lang="en-CA" dirty="0" smtClean="0"/>
              <a:t>Biotin</a:t>
            </a:r>
          </a:p>
          <a:p>
            <a:pPr lvl="1"/>
            <a:r>
              <a:rPr lang="en-CA" dirty="0" smtClean="0"/>
              <a:t>No UL</a:t>
            </a:r>
            <a:endParaRPr lang="en-CA" dirty="0"/>
          </a:p>
        </p:txBody>
      </p:sp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04800" y="2798763"/>
            <a:ext cx="8534400" cy="1143000"/>
          </a:xfrm>
        </p:spPr>
        <p:txBody>
          <a:bodyPr/>
          <a:lstStyle/>
          <a:p>
            <a:r>
              <a:rPr lang="en-CA" sz="4900" dirty="0" smtClean="0">
                <a:ea typeface="ＭＳ Ｐゴシック" pitchFamily="1" charset="-128"/>
                <a:cs typeface="ＭＳ Ｐゴシック" pitchFamily="1" charset="-128"/>
              </a:rPr>
              <a:t>Rationale for Increased Need for Active Individuals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Exercise &amp; The B Vitamins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Theoretically, exercise could increase the need for B vitamins:</a:t>
            </a:r>
          </a:p>
          <a:p>
            <a:pPr lvl="1"/>
            <a:r>
              <a:rPr lang="en-CA" dirty="0" smtClean="0"/>
              <a:t>Altered absorption of the nutrient due to decreased transit time</a:t>
            </a:r>
          </a:p>
          <a:p>
            <a:pPr lvl="1"/>
            <a:r>
              <a:rPr lang="en-CA" dirty="0" smtClean="0"/>
              <a:t>Increased turnover, metabolism, or loss of the nutrient in urine or sweat</a:t>
            </a:r>
          </a:p>
          <a:p>
            <a:pPr lvl="1"/>
            <a:r>
              <a:rPr lang="en-CA" dirty="0" smtClean="0"/>
              <a:t>Increased need due to the biochemical adaptations associated with training</a:t>
            </a:r>
          </a:p>
        </p:txBody>
      </p:sp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Exercise &amp; The B Vitamins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Theoretically, exercise could increase the need for B vitamins:</a:t>
            </a:r>
          </a:p>
          <a:p>
            <a:pPr lvl="1"/>
            <a:r>
              <a:rPr lang="en-CA" dirty="0" smtClean="0"/>
              <a:t>Increased mitochondrial enzymes that require the nutrients are cofactors</a:t>
            </a:r>
          </a:p>
          <a:p>
            <a:pPr lvl="1"/>
            <a:r>
              <a:rPr lang="en-CA" dirty="0" smtClean="0"/>
              <a:t>Increased need for the nutrient for tissue maintenance and repair</a:t>
            </a:r>
          </a:p>
          <a:p>
            <a:pPr lvl="1"/>
            <a:r>
              <a:rPr lang="en-CA" dirty="0" smtClean="0"/>
              <a:t>Increased need due to biochemical adaptations associated with changes in the composition of the diet (higher intakes of CHO or protein or both)</a:t>
            </a:r>
            <a:endParaRPr lang="en-CA" dirty="0"/>
          </a:p>
        </p:txBody>
      </p:sp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ChangeArrowheads="1"/>
          </p:cNvSpPr>
          <p:nvPr/>
        </p:nvSpPr>
        <p:spPr bwMode="auto">
          <a:xfrm>
            <a:off x="338138" y="2217738"/>
            <a:ext cx="836612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CA" sz="5000" b="1" dirty="0" smtClean="0">
                <a:solidFill>
                  <a:srgbClr val="003399"/>
                </a:solidFill>
                <a:latin typeface="Arial" pitchFamily="1" charset="0"/>
              </a:rPr>
              <a:t>Dietary Intakes of </a:t>
            </a:r>
            <a:br>
              <a:rPr lang="en-CA" sz="5000" b="1" dirty="0" smtClean="0">
                <a:solidFill>
                  <a:srgbClr val="003399"/>
                </a:solidFill>
                <a:latin typeface="Arial" pitchFamily="1" charset="0"/>
              </a:rPr>
            </a:br>
            <a:r>
              <a:rPr lang="en-CA" sz="5000" b="1" dirty="0" smtClean="0">
                <a:solidFill>
                  <a:srgbClr val="003399"/>
                </a:solidFill>
                <a:latin typeface="Arial" pitchFamily="1" charset="0"/>
              </a:rPr>
              <a:t>Active Individuals</a:t>
            </a:r>
            <a:endParaRPr lang="en-US" sz="5000" b="1" dirty="0">
              <a:solidFill>
                <a:srgbClr val="003399"/>
              </a:solidFill>
              <a:latin typeface="Arial" pitchFamily="1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04800" y="2798763"/>
            <a:ext cx="8534400" cy="1143000"/>
          </a:xfrm>
        </p:spPr>
        <p:txBody>
          <a:bodyPr/>
          <a:lstStyle/>
          <a:p>
            <a:r>
              <a:rPr lang="en-CA" sz="5000" smtClean="0">
                <a:ea typeface="ＭＳ Ｐゴシック" pitchFamily="1" charset="-128"/>
                <a:cs typeface="ＭＳ Ｐゴシック" pitchFamily="1" charset="-128"/>
              </a:rPr>
              <a:t>The B Vitamins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Active Males and B Vitamins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Studies examining the dietary intakes of B vitamins in active males indicate:</a:t>
            </a:r>
          </a:p>
          <a:p>
            <a:pPr lvl="1"/>
            <a:r>
              <a:rPr lang="en-CA" dirty="0" smtClean="0"/>
              <a:t>Adequate intakes of thiamin, riboflavin, vitamin B6, and niacin</a:t>
            </a:r>
          </a:p>
          <a:p>
            <a:pPr lvl="1"/>
            <a:r>
              <a:rPr lang="en-CA" dirty="0" smtClean="0"/>
              <a:t>Attributed to the relatively high energy intakes in active males</a:t>
            </a:r>
            <a:endParaRPr lang="en-CA" dirty="0"/>
          </a:p>
        </p:txBody>
      </p:sp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Active Females and B Vitamins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Studies examining the dietary intakes of B vitamins in active males indicate:</a:t>
            </a:r>
          </a:p>
          <a:p>
            <a:pPr lvl="1"/>
            <a:r>
              <a:rPr lang="en-CA" dirty="0" smtClean="0"/>
              <a:t>Intakes are generally lower in active females as compared to active males</a:t>
            </a:r>
          </a:p>
          <a:p>
            <a:pPr lvl="1"/>
            <a:r>
              <a:rPr lang="en-CA" dirty="0" smtClean="0"/>
              <a:t>Most studies indicate adequate intakes for thiamin, riboflavin, and niacin</a:t>
            </a:r>
          </a:p>
          <a:p>
            <a:pPr lvl="1"/>
            <a:r>
              <a:rPr lang="en-CA" dirty="0" smtClean="0"/>
              <a:t>Populations at risk: </a:t>
            </a:r>
            <a:r>
              <a:rPr lang="en-CA" dirty="0" err="1" smtClean="0"/>
              <a:t>amenorrheic</a:t>
            </a:r>
            <a:r>
              <a:rPr lang="en-CA" dirty="0" smtClean="0"/>
              <a:t> runners, athletes at the end of their season at peak competition, those consuming &lt; 1900 kcal/day</a:t>
            </a:r>
            <a:endParaRPr lang="en-CA" dirty="0"/>
          </a:p>
        </p:txBody>
      </p:sp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ChangeArrowheads="1"/>
          </p:cNvSpPr>
          <p:nvPr/>
        </p:nvSpPr>
        <p:spPr bwMode="auto">
          <a:xfrm>
            <a:off x="338138" y="2217738"/>
            <a:ext cx="836612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CA" sz="5000" b="1" dirty="0" smtClean="0">
                <a:solidFill>
                  <a:srgbClr val="003399"/>
                </a:solidFill>
                <a:latin typeface="Arial" pitchFamily="1" charset="0"/>
              </a:rPr>
              <a:t>Dietary Sources </a:t>
            </a:r>
          </a:p>
          <a:p>
            <a:pPr algn="ctr"/>
            <a:r>
              <a:rPr lang="en-CA" sz="5000" b="1" dirty="0" smtClean="0">
                <a:solidFill>
                  <a:srgbClr val="003399"/>
                </a:solidFill>
                <a:latin typeface="Arial" pitchFamily="1" charset="0"/>
              </a:rPr>
              <a:t>of B Vitamins</a:t>
            </a:r>
            <a:endParaRPr lang="en-US" sz="5000" b="1" dirty="0">
              <a:solidFill>
                <a:srgbClr val="003399"/>
              </a:solidFill>
              <a:latin typeface="Arial" pitchFamily="1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07_S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644" y="366713"/>
            <a:ext cx="8458200" cy="626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2" descr="C07_S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05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2" descr="C07_S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8610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2" descr="C07_S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458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2" descr="C07_S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305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2" descr="C07_S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8458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Pantothenic</a:t>
            </a:r>
            <a:r>
              <a:rPr lang="en-CA" dirty="0" smtClean="0"/>
              <a:t> Acid &amp; Biotin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/>
              <a:t>Pantothenic</a:t>
            </a:r>
            <a:r>
              <a:rPr lang="en-CA" dirty="0" smtClean="0"/>
              <a:t> acid:</a:t>
            </a:r>
          </a:p>
          <a:p>
            <a:pPr lvl="1"/>
            <a:r>
              <a:rPr lang="en-CA" dirty="0" smtClean="0"/>
              <a:t>Meats (esp. heart &amp; liver), baker’s yeast, white and rice bran, mushrooms, nuts (cashews &amp; peanuts), soybeans, broccoli, avocados, outer layer of grains</a:t>
            </a:r>
          </a:p>
          <a:p>
            <a:r>
              <a:rPr lang="en-CA" dirty="0" smtClean="0"/>
              <a:t>Biotin:</a:t>
            </a:r>
          </a:p>
          <a:p>
            <a:pPr lvl="1"/>
            <a:r>
              <a:rPr lang="en-CA" dirty="0" smtClean="0"/>
              <a:t>Brewer’s yeast, milk, cheese, liver, egg yolks, nuts (peanuts &amp; walnuts), lentils, soybeans, vegetables (cauliflower, spinach, peas), grains</a:t>
            </a:r>
          </a:p>
          <a:p>
            <a:pPr lvl="1"/>
            <a:r>
              <a:rPr lang="en-CA" dirty="0" smtClean="0"/>
              <a:t>Small amounts are also produced in the intestinal tract of humans</a:t>
            </a:r>
            <a:endParaRPr lang="en-CA" dirty="0"/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ea typeface="ＭＳ Ｐゴシック" pitchFamily="1" charset="-128"/>
                <a:cs typeface="ＭＳ Ｐゴシック" pitchFamily="1" charset="-128"/>
              </a:rPr>
              <a:t>The B Vitamins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mtClean="0">
                <a:ea typeface="ＭＳ Ｐゴシック" pitchFamily="1" charset="-128"/>
                <a:cs typeface="ＭＳ Ｐゴシック" pitchFamily="1" charset="-128"/>
              </a:rPr>
              <a:t>B vitamins:</a:t>
            </a:r>
          </a:p>
          <a:p>
            <a:pPr lvl="1"/>
            <a:r>
              <a:rPr lang="en-CA" smtClean="0">
                <a:ea typeface="ＭＳ Ｐゴシック" pitchFamily="1" charset="-128"/>
                <a:cs typeface="ＭＳ Ｐゴシック" pitchFamily="1" charset="-128"/>
              </a:rPr>
              <a:t>Thiamin (B1)</a:t>
            </a:r>
          </a:p>
          <a:p>
            <a:pPr lvl="1"/>
            <a:r>
              <a:rPr lang="en-CA" smtClean="0">
                <a:ea typeface="ＭＳ Ｐゴシック" pitchFamily="1" charset="-128"/>
                <a:cs typeface="ＭＳ Ｐゴシック" pitchFamily="1" charset="-128"/>
              </a:rPr>
              <a:t>Riboflavin (B2)</a:t>
            </a:r>
          </a:p>
          <a:p>
            <a:pPr lvl="1"/>
            <a:r>
              <a:rPr lang="en-CA" smtClean="0">
                <a:ea typeface="ＭＳ Ｐゴシック" pitchFamily="1" charset="-128"/>
                <a:cs typeface="ＭＳ Ｐゴシック" pitchFamily="1" charset="-128"/>
              </a:rPr>
              <a:t>Niacin (B3)	 	  energy metabolism	</a:t>
            </a:r>
          </a:p>
          <a:p>
            <a:pPr lvl="1"/>
            <a:r>
              <a:rPr lang="en-CA" smtClean="0">
                <a:ea typeface="ＭＳ Ｐゴシック" pitchFamily="1" charset="-128"/>
                <a:cs typeface="ＭＳ Ｐゴシック" pitchFamily="1" charset="-128"/>
              </a:rPr>
              <a:t>Vitamin B6		</a:t>
            </a:r>
          </a:p>
          <a:p>
            <a:pPr lvl="1"/>
            <a:r>
              <a:rPr lang="en-CA" smtClean="0">
                <a:ea typeface="ＭＳ Ｐゴシック" pitchFamily="1" charset="-128"/>
                <a:cs typeface="ＭＳ Ｐゴシック" pitchFamily="1" charset="-128"/>
              </a:rPr>
              <a:t>Pantothenic acid</a:t>
            </a:r>
          </a:p>
          <a:p>
            <a:pPr lvl="1"/>
            <a:r>
              <a:rPr lang="en-CA" smtClean="0">
                <a:ea typeface="ＭＳ Ｐゴシック" pitchFamily="1" charset="-128"/>
                <a:cs typeface="ＭＳ Ｐゴシック" pitchFamily="1" charset="-128"/>
              </a:rPr>
              <a:t>Biotin</a:t>
            </a:r>
          </a:p>
          <a:p>
            <a:pPr lvl="1"/>
            <a:r>
              <a:rPr lang="en-CA" smtClean="0">
                <a:ea typeface="ＭＳ Ｐゴシック" pitchFamily="1" charset="-128"/>
                <a:cs typeface="ＭＳ Ｐゴシック" pitchFamily="1" charset="-128"/>
              </a:rPr>
              <a:t>Folate 			  blood formation</a:t>
            </a:r>
          </a:p>
          <a:p>
            <a:pPr lvl="1"/>
            <a:r>
              <a:rPr lang="en-CA" smtClean="0">
                <a:ea typeface="ＭＳ Ｐゴシック" pitchFamily="1" charset="-128"/>
                <a:cs typeface="ＭＳ Ｐゴシック" pitchFamily="1" charset="-128"/>
              </a:rPr>
              <a:t>Vitamin B12</a:t>
            </a:r>
          </a:p>
        </p:txBody>
      </p:sp>
      <p:sp>
        <p:nvSpPr>
          <p:cNvPr id="4" name="Right Brace 3"/>
          <p:cNvSpPr/>
          <p:nvPr/>
        </p:nvSpPr>
        <p:spPr>
          <a:xfrm>
            <a:off x="3825875" y="5291138"/>
            <a:ext cx="374650" cy="635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" name="Right Brace 4"/>
          <p:cNvSpPr/>
          <p:nvPr/>
        </p:nvSpPr>
        <p:spPr>
          <a:xfrm>
            <a:off x="3798888" y="2611438"/>
            <a:ext cx="417512" cy="241935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ChangeArrowheads="1"/>
          </p:cNvSpPr>
          <p:nvPr/>
        </p:nvSpPr>
        <p:spPr bwMode="auto">
          <a:xfrm>
            <a:off x="338138" y="2217738"/>
            <a:ext cx="836612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CA" sz="5000" b="1" dirty="0" smtClean="0">
                <a:solidFill>
                  <a:srgbClr val="003399"/>
                </a:solidFill>
                <a:latin typeface="Arial" pitchFamily="1" charset="0"/>
              </a:rPr>
              <a:t>Vitamin Deficiencies &amp;  Their Symptoms</a:t>
            </a:r>
            <a:endParaRPr lang="en-US" sz="5000" b="1" dirty="0">
              <a:solidFill>
                <a:srgbClr val="003399"/>
              </a:solidFill>
              <a:latin typeface="Arial" pitchFamily="1" charset="0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Thiamin Deficiency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err="1" smtClean="0">
                <a:ea typeface="ＭＳ Ｐゴシック" pitchFamily="1" charset="-128"/>
                <a:cs typeface="ＭＳ Ｐゴシック" pitchFamily="1" charset="-128"/>
              </a:rPr>
              <a:t>Beri-beri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(wet or dry)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C</a:t>
            </a:r>
            <a:r>
              <a:rPr lang="en-US" b="0" dirty="0" smtClean="0">
                <a:ea typeface="ＭＳ Ｐゴシック" pitchFamily="1" charset="-128"/>
                <a:cs typeface="ＭＳ Ｐゴシック" pitchFamily="1" charset="-128"/>
              </a:rPr>
              <a:t>haracterized by loss of sensation in the hands and feet; muscular weakness; advancing paralysis; abnormal heart action in adults; during growth, permanent brain damage may result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 smtClean="0">
                <a:ea typeface="ＭＳ Ｐゴシック" pitchFamily="1" charset="-128"/>
                <a:cs typeface="ＭＳ Ｐゴシック" pitchFamily="1" charset="-128"/>
              </a:rPr>
              <a:t>Wernicke-Korsakoff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syndrome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A</a:t>
            </a:r>
            <a:r>
              <a:rPr lang="en-US" b="0" dirty="0" smtClean="0">
                <a:ea typeface="ＭＳ Ｐゴシック" pitchFamily="1" charset="-128"/>
                <a:cs typeface="ＭＳ Ｐゴシック" pitchFamily="1" charset="-128"/>
              </a:rPr>
              <a:t>ffects brain tissues; associated with alcohol abuse; characterized by apathy, irritability, mental confusion &amp; disorientation, loss of memory, jerky eye movements, staggering gait</a:t>
            </a:r>
          </a:p>
          <a:p>
            <a:endParaRPr lang="en-CA" dirty="0"/>
          </a:p>
        </p:txBody>
      </p:sp>
    </p:spTree>
  </p:cSld>
  <p:clrMapOvr>
    <a:masterClrMapping/>
  </p:clrMapOvr>
  <p:transition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711"/>
          <p:cNvPicPr>
            <a:picLocks noChangeAspect="1" noChangeArrowheads="1"/>
          </p:cNvPicPr>
          <p:nvPr/>
        </p:nvPicPr>
        <p:blipFill>
          <a:blip r:embed="rId2"/>
          <a:srcRect b="11904"/>
          <a:stretch>
            <a:fillRect/>
          </a:stretch>
        </p:blipFill>
        <p:spPr bwMode="auto">
          <a:xfrm>
            <a:off x="1154074" y="504684"/>
            <a:ext cx="6885010" cy="583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Riboflavin Deficiency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No single disease is associated with low dietary intakes of riboflavin</a:t>
            </a:r>
          </a:p>
          <a:p>
            <a:pPr lvl="1"/>
            <a:r>
              <a:rPr lang="en-CA" dirty="0" smtClean="0"/>
              <a:t>Low intakes are associated with lesions around the mouth, general dermatitis, and </a:t>
            </a:r>
            <a:r>
              <a:rPr lang="en-CA" dirty="0" err="1" smtClean="0"/>
              <a:t>normocytic</a:t>
            </a:r>
            <a:r>
              <a:rPr lang="en-CA" dirty="0" smtClean="0"/>
              <a:t> anemia</a:t>
            </a:r>
          </a:p>
          <a:p>
            <a:pPr lvl="1"/>
            <a:r>
              <a:rPr lang="en-CA" dirty="0" smtClean="0"/>
              <a:t>Riboflavin is essential for the conversion of vitamin B6 and niacin to their active forms</a:t>
            </a:r>
            <a:endParaRPr lang="en-CA" dirty="0"/>
          </a:p>
        </p:txBody>
      </p:sp>
    </p:spTree>
  </p:cSld>
  <p:clrMapOvr>
    <a:masterClrMapping/>
  </p:clrMapOvr>
  <p:transition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Vitamin B6 Deficiency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Deficiency symptoms:</a:t>
            </a:r>
          </a:p>
          <a:p>
            <a:pPr lvl="1"/>
            <a:r>
              <a:rPr lang="en-US" b="0" dirty="0" smtClean="0">
                <a:solidFill>
                  <a:srgbClr val="000000"/>
                </a:solidFill>
              </a:rPr>
              <a:t>weakness, psychological depression, irritability, confusion, insomnia, greasy dermatitis, anemia, convulsions; weakened immune response, increased incidence of heart diseas</a:t>
            </a:r>
            <a:r>
              <a:rPr lang="en-US" dirty="0" smtClean="0">
                <a:solidFill>
                  <a:srgbClr val="000000"/>
                </a:solidFill>
              </a:rPr>
              <a:t>e</a:t>
            </a:r>
          </a:p>
          <a:p>
            <a:pPr lvl="1"/>
            <a:r>
              <a:rPr lang="en-US" b="0" dirty="0" smtClean="0">
                <a:solidFill>
                  <a:srgbClr val="000000"/>
                </a:solidFill>
              </a:rPr>
              <a:t>If high protein intakes accompany low vitamin B6 intakes, the deficiency will appear sooner</a:t>
            </a:r>
          </a:p>
          <a:p>
            <a:endParaRPr lang="en-CA" dirty="0"/>
          </a:p>
        </p:txBody>
      </p:sp>
    </p:spTree>
  </p:cSld>
  <p:clrMapOvr>
    <a:masterClrMapping/>
  </p:clrMapOvr>
  <p:transition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712"/>
          <p:cNvPicPr>
            <a:picLocks noChangeAspect="1" noChangeArrowheads="1"/>
          </p:cNvPicPr>
          <p:nvPr/>
        </p:nvPicPr>
        <p:blipFill>
          <a:blip r:embed="rId3"/>
          <a:srcRect b="9324"/>
          <a:stretch>
            <a:fillRect/>
          </a:stretch>
        </p:blipFill>
        <p:spPr bwMode="auto">
          <a:xfrm>
            <a:off x="5065783" y="3842106"/>
            <a:ext cx="3773413" cy="269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Niacin Deficiency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472" y="1981200"/>
            <a:ext cx="7114938" cy="4318000"/>
          </a:xfrm>
        </p:spPr>
        <p:txBody>
          <a:bodyPr/>
          <a:lstStyle/>
          <a:p>
            <a:r>
              <a:rPr lang="en-US" dirty="0" smtClean="0"/>
              <a:t>Deficiency – </a:t>
            </a:r>
            <a:r>
              <a:rPr lang="en-US" dirty="0" smtClean="0">
                <a:solidFill>
                  <a:srgbClr val="FF0000"/>
                </a:solidFill>
              </a:rPr>
              <a:t>pellagra</a:t>
            </a:r>
            <a:r>
              <a:rPr lang="en-US" dirty="0" smtClean="0"/>
              <a:t> </a:t>
            </a:r>
          </a:p>
          <a:p>
            <a:pPr lvl="1"/>
            <a:r>
              <a:rPr lang="en-US" b="0" dirty="0" smtClean="0"/>
              <a:t>4Ds = diarrhea, dermatitis, dementia, death</a:t>
            </a:r>
          </a:p>
          <a:p>
            <a:pPr lvl="1"/>
            <a:r>
              <a:rPr lang="en-US" dirty="0" smtClean="0"/>
              <a:t>C</a:t>
            </a:r>
            <a:r>
              <a:rPr lang="en-US" b="0" dirty="0" smtClean="0"/>
              <a:t>an be prevented by adequate protein because tryptophan can be </a:t>
            </a:r>
            <a:br>
              <a:rPr lang="en-US" b="0" dirty="0" smtClean="0"/>
            </a:br>
            <a:r>
              <a:rPr lang="en-US" b="0" dirty="0" smtClean="0"/>
              <a:t>converted to niacin in the </a:t>
            </a:r>
            <a:br>
              <a:rPr lang="en-US" b="0" dirty="0" smtClean="0"/>
            </a:br>
            <a:r>
              <a:rPr lang="en-US" b="0" dirty="0" smtClean="0"/>
              <a:t>body</a:t>
            </a:r>
          </a:p>
          <a:p>
            <a:endParaRPr lang="en-CA" dirty="0"/>
          </a:p>
        </p:txBody>
      </p:sp>
    </p:spTree>
  </p:cSld>
  <p:clrMapOvr>
    <a:masterClrMapping/>
  </p:clrMapOvr>
  <p:transition>
    <p:wipe dir="d"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500" dirty="0" err="1" smtClean="0"/>
              <a:t>Pantothenic</a:t>
            </a:r>
            <a:r>
              <a:rPr lang="en-CA" sz="3500" dirty="0" smtClean="0"/>
              <a:t> Acid &amp; Biotin Deficiencies</a:t>
            </a:r>
            <a:endParaRPr lang="en-CA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There are no deficiency diseases associated with low intakes of </a:t>
            </a:r>
            <a:r>
              <a:rPr lang="en-CA" dirty="0" err="1" smtClean="0"/>
              <a:t>pantothenic</a:t>
            </a:r>
            <a:r>
              <a:rPr lang="en-CA" dirty="0" smtClean="0"/>
              <a:t> acid or biotin</a:t>
            </a:r>
            <a:endParaRPr lang="en-CA" dirty="0"/>
          </a:p>
        </p:txBody>
      </p:sp>
    </p:spTree>
  </p:cSld>
  <p:clrMapOvr>
    <a:masterClrMapping/>
  </p:clrMapOvr>
  <p:transition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ChangeArrowheads="1"/>
          </p:cNvSpPr>
          <p:nvPr/>
        </p:nvSpPr>
        <p:spPr bwMode="auto">
          <a:xfrm>
            <a:off x="338138" y="2217738"/>
            <a:ext cx="8366125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CA" sz="5000" b="1">
                <a:solidFill>
                  <a:srgbClr val="003399"/>
                </a:solidFill>
                <a:latin typeface="Arial" pitchFamily="1" charset="0"/>
              </a:rPr>
              <a:t>Exercise and Vitamin Requirements</a:t>
            </a:r>
            <a:endParaRPr lang="en-US" sz="5000" b="1">
              <a:solidFill>
                <a:srgbClr val="003399"/>
              </a:solidFill>
              <a:latin typeface="Arial" pitchFamily="1" charset="0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Metabolic Diet Studies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571500" y="1811338"/>
            <a:ext cx="8051800" cy="4487862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How do </a:t>
            </a:r>
            <a:r>
              <a:rPr lang="en-US" u="sng" dirty="0">
                <a:ea typeface="ＭＳ Ｐゴシック" pitchFamily="1" charset="-128"/>
                <a:cs typeface="ＭＳ Ｐゴシック" pitchFamily="1" charset="-128"/>
              </a:rPr>
              <a:t>metabolic diet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 studies assess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vitamin 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requirements?</a:t>
            </a:r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  <a:p>
            <a:pPr lvl="1"/>
            <a:r>
              <a:rPr lang="en-US" dirty="0" smtClean="0"/>
              <a:t>Determine </a:t>
            </a:r>
            <a:r>
              <a:rPr lang="en-US" dirty="0"/>
              <a:t>how vitamin assessment parameters change under controlled conditions when the dietary intake of a nutrient is closely controlled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How it works: a known amount of the vitamin is fed to both sedentary and active individuals </a:t>
            </a:r>
          </a:p>
          <a:p>
            <a:pPr lvl="1">
              <a:buFontTx/>
              <a:buNone/>
            </a:pP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subsequent nutrient status is different between the two groups, vitamin requirements are different 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B Vitamin Requirements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Exercise may increase the need for B vitamins by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1-2 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times the current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RDA</a:t>
            </a:r>
          </a:p>
          <a:p>
            <a:pPr>
              <a:buFontTx/>
              <a:buNone/>
            </a:pP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	</a:t>
            </a:r>
            <a:r>
              <a:rPr lang="en-US" sz="2400" b="0" dirty="0" smtClean="0">
                <a:ea typeface="ＭＳ Ｐゴシック" pitchFamily="1" charset="-128"/>
                <a:cs typeface="ＭＳ Ｐゴシック" pitchFamily="1" charset="-128"/>
              </a:rPr>
              <a:t>- thiamin </a:t>
            </a:r>
          </a:p>
          <a:p>
            <a:pPr>
              <a:buFontTx/>
              <a:buNone/>
            </a:pPr>
            <a:r>
              <a:rPr lang="en-US" sz="2400" b="0" dirty="0" smtClean="0">
                <a:ea typeface="ＭＳ Ｐゴシック" pitchFamily="1" charset="-128"/>
                <a:cs typeface="ＭＳ Ｐゴシック" pitchFamily="1" charset="-128"/>
              </a:rPr>
              <a:t>	</a:t>
            </a:r>
            <a:r>
              <a:rPr lang="en-US" sz="2400" b="0" dirty="0">
                <a:ea typeface="ＭＳ Ｐゴシック" pitchFamily="1" charset="-128"/>
                <a:cs typeface="ＭＳ Ｐゴシック" pitchFamily="1" charset="-128"/>
              </a:rPr>
              <a:t>- riboflavin</a:t>
            </a:r>
          </a:p>
          <a:p>
            <a:pPr>
              <a:buFontTx/>
              <a:buNone/>
            </a:pPr>
            <a:r>
              <a:rPr lang="en-US" sz="2400" b="0" dirty="0">
                <a:ea typeface="ＭＳ Ｐゴシック" pitchFamily="1" charset="-128"/>
                <a:cs typeface="ＭＳ Ｐゴシック" pitchFamily="1" charset="-128"/>
              </a:rPr>
              <a:t>	- vitamin B6</a:t>
            </a:r>
          </a:p>
          <a:p>
            <a:pPr>
              <a:buFontTx/>
              <a:buNone/>
            </a:pPr>
            <a:endParaRPr lang="en-US" sz="2400" b="0" dirty="0">
              <a:ea typeface="ＭＳ Ｐゴシック" pitchFamily="1" charset="-128"/>
              <a:cs typeface="ＭＳ Ｐゴシック" pitchFamily="1" charset="-128"/>
            </a:endParaRPr>
          </a:p>
          <a:p>
            <a:pPr>
              <a:buFontTx/>
              <a:buNone/>
            </a:pPr>
            <a:r>
              <a:rPr lang="en-US" sz="2400" b="0" dirty="0">
                <a:ea typeface="ＭＳ Ｐゴシック" pitchFamily="1" charset="-128"/>
                <a:cs typeface="ＭＳ Ｐゴシック" pitchFamily="1" charset="-128"/>
              </a:rPr>
              <a:t>- Limited data on the effect of exercise on niacin</a:t>
            </a:r>
            <a:r>
              <a:rPr lang="en-US" sz="2400" b="0" dirty="0" smtClean="0">
                <a:ea typeface="ＭＳ Ｐゴシック" pitchFamily="1" charset="-128"/>
                <a:cs typeface="ＭＳ Ｐゴシック" pitchFamily="1" charset="-128"/>
              </a:rPr>
              <a:t>, </a:t>
            </a:r>
            <a:r>
              <a:rPr lang="en-US" sz="2400" b="0" dirty="0" err="1" smtClean="0">
                <a:ea typeface="ＭＳ Ｐゴシック" pitchFamily="1" charset="-128"/>
                <a:cs typeface="ＭＳ Ｐゴシック" pitchFamily="1" charset="-128"/>
              </a:rPr>
              <a:t>pantothenic</a:t>
            </a:r>
            <a:r>
              <a:rPr lang="en-US" sz="2400" b="0" dirty="0" smtClean="0"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2400" b="0" dirty="0">
                <a:ea typeface="ＭＳ Ｐゴシック" pitchFamily="1" charset="-128"/>
                <a:cs typeface="ＭＳ Ｐゴシック" pitchFamily="1" charset="-128"/>
              </a:rPr>
              <a:t>acid or biotin status </a:t>
            </a:r>
          </a:p>
          <a:p>
            <a:pPr>
              <a:buFontTx/>
              <a:buNone/>
            </a:pPr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ea typeface="ＭＳ Ｐゴシック" pitchFamily="1" charset="-128"/>
                <a:cs typeface="ＭＳ Ｐゴシック" pitchFamily="1" charset="-128"/>
              </a:rPr>
              <a:t>Guidelines for Recommending Vitamins Supplements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23863" y="1824038"/>
            <a:ext cx="8199437" cy="4475162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CA" sz="2400" b="0" smtClean="0">
                <a:ea typeface="ＭＳ Ｐゴシック" pitchFamily="1" charset="-128"/>
                <a:cs typeface="ＭＳ Ｐゴシック" pitchFamily="1" charset="-128"/>
              </a:rPr>
              <a:t>Is current dietary intake of the vitamin adequate?</a:t>
            </a:r>
          </a:p>
          <a:p>
            <a:pPr marL="514350" indent="-514350">
              <a:buFontTx/>
              <a:buAutoNum type="arabicPeriod"/>
            </a:pPr>
            <a:r>
              <a:rPr lang="en-CA" sz="2400" b="0" smtClean="0">
                <a:ea typeface="ＭＳ Ｐゴシック" pitchFamily="1" charset="-128"/>
                <a:cs typeface="ＭＳ Ｐゴシック" pitchFamily="1" charset="-128"/>
              </a:rPr>
              <a:t>Is there any indication for increased need?</a:t>
            </a:r>
          </a:p>
          <a:p>
            <a:pPr marL="514350" indent="-514350">
              <a:buFontTx/>
              <a:buAutoNum type="arabicPeriod"/>
            </a:pPr>
            <a:r>
              <a:rPr lang="en-CA" sz="2400" b="0" smtClean="0">
                <a:ea typeface="ＭＳ Ｐゴシック" pitchFamily="1" charset="-128"/>
                <a:cs typeface="ＭＳ Ｐゴシック" pitchFamily="1" charset="-128"/>
              </a:rPr>
              <a:t>Is the amount recommended below the toxic level?</a:t>
            </a:r>
          </a:p>
          <a:p>
            <a:pPr marL="514350" indent="-514350">
              <a:buFontTx/>
              <a:buAutoNum type="arabicPeriod"/>
            </a:pPr>
            <a:r>
              <a:rPr lang="en-CA" sz="2400" b="0" smtClean="0">
                <a:ea typeface="ＭＳ Ｐゴシック" pitchFamily="1" charset="-128"/>
                <a:cs typeface="ＭＳ Ｐゴシック" pitchFamily="1" charset="-128"/>
              </a:rPr>
              <a:t>Are any nutrient-nutrient or drug-nutrient interactions indicated?</a:t>
            </a:r>
          </a:p>
          <a:p>
            <a:pPr marL="514350" indent="-514350">
              <a:buFontTx/>
              <a:buAutoNum type="arabicPeriod"/>
            </a:pPr>
            <a:r>
              <a:rPr lang="en-CA" sz="2400" b="0" smtClean="0">
                <a:ea typeface="ＭＳ Ｐゴシック" pitchFamily="1" charset="-128"/>
                <a:cs typeface="ＭＳ Ｐゴシック" pitchFamily="1" charset="-128"/>
              </a:rPr>
              <a:t>Why does the athlete want to supplement?</a:t>
            </a:r>
          </a:p>
          <a:p>
            <a:pPr marL="514350" indent="-514350">
              <a:buFontTx/>
              <a:buAutoNum type="arabicPeriod"/>
            </a:pPr>
            <a:r>
              <a:rPr lang="en-CA" sz="2400" b="0" smtClean="0">
                <a:ea typeface="ＭＳ Ｐゴシック" pitchFamily="1" charset="-128"/>
                <a:cs typeface="ＭＳ Ｐゴシック" pitchFamily="1" charset="-128"/>
              </a:rPr>
              <a:t>Is the athlete willing to make dietary changes that would improve vitamin intake?</a:t>
            </a:r>
          </a:p>
          <a:p>
            <a:pPr marL="514350" indent="-514350">
              <a:buFontTx/>
              <a:buAutoNum type="arabicPeriod"/>
            </a:pPr>
            <a:r>
              <a:rPr lang="en-CA" sz="2400" b="0" smtClean="0">
                <a:ea typeface="ＭＳ Ｐゴシック" pitchFamily="1" charset="-128"/>
                <a:cs typeface="ＭＳ Ｐゴシック" pitchFamily="1" charset="-128"/>
              </a:rPr>
              <a:t>Can the nutrient easily be obtained from food by means of simple dietary changes that are acceptable to the athlete?</a:t>
            </a:r>
            <a:endParaRPr lang="en-CA" sz="2400" b="0"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Figure 9.4</a:t>
            </a:r>
          </a:p>
        </p:txBody>
      </p:sp>
      <p:pic>
        <p:nvPicPr>
          <p:cNvPr id="21506" name="Content Placeholder 4" descr="fig09_04.jpg"/>
          <p:cNvPicPr>
            <a:picLocks noGrp="1" noChangeAspect="1"/>
          </p:cNvPicPr>
          <p:nvPr>
            <p:ph idx="1"/>
          </p:nvPr>
        </p:nvPicPr>
        <p:blipFill>
          <a:blip r:embed="rId3"/>
          <a:srcRect l="-53809" r="-53809"/>
          <a:stretch>
            <a:fillRect/>
          </a:stretch>
        </p:blipFill>
        <p:spPr>
          <a:xfrm>
            <a:off x="-92075" y="1625600"/>
            <a:ext cx="8715375" cy="4673600"/>
          </a:xfrm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ChangeArrowheads="1"/>
          </p:cNvSpPr>
          <p:nvPr/>
        </p:nvSpPr>
        <p:spPr bwMode="auto">
          <a:xfrm>
            <a:off x="338138" y="2217738"/>
            <a:ext cx="83661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CA" sz="5000" b="1">
                <a:solidFill>
                  <a:srgbClr val="003399"/>
                </a:solidFill>
                <a:latin typeface="Arial" pitchFamily="1" charset="0"/>
              </a:rPr>
              <a:t>Vitamins and Exercise Performance</a:t>
            </a:r>
            <a:endParaRPr lang="en-US" sz="5000" b="1">
              <a:solidFill>
                <a:srgbClr val="003399"/>
              </a:solidFill>
              <a:latin typeface="Arial" pitchFamily="1" charset="0"/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Do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Vitamin 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and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Mineral Supplements Improve Exercise Performance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?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Many factors besides diet that affect performance</a:t>
            </a:r>
          </a:p>
          <a:p>
            <a:pPr lvl="1"/>
            <a:r>
              <a:rPr lang="en-US" dirty="0"/>
              <a:t>Many ways to measure performance </a:t>
            </a:r>
          </a:p>
          <a:p>
            <a:pPr lvl="1"/>
            <a:r>
              <a:rPr lang="en-US" dirty="0"/>
              <a:t>Major flaws of research studies:</a:t>
            </a:r>
            <a:endParaRPr lang="en-US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>
                <a:ea typeface="ＭＳ Ｐゴシック" pitchFamily="1" charset="-128"/>
              </a:rPr>
              <a:t>Researchers did </a:t>
            </a:r>
            <a:r>
              <a:rPr lang="en-US" dirty="0">
                <a:ea typeface="ＭＳ Ｐゴシック" pitchFamily="1" charset="-128"/>
              </a:rPr>
              <a:t>not determine the subject’s nutritional status before the study </a:t>
            </a:r>
            <a:r>
              <a:rPr lang="en-US" dirty="0" smtClean="0">
                <a:ea typeface="ＭＳ Ｐゴシック" pitchFamily="1" charset="-128"/>
              </a:rPr>
              <a:t>began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>
                <a:ea typeface="ＭＳ Ｐゴシック" pitchFamily="1" charset="-128"/>
              </a:rPr>
              <a:t>Neither </a:t>
            </a:r>
            <a:r>
              <a:rPr lang="en-US" dirty="0">
                <a:ea typeface="ＭＳ Ｐゴシック" pitchFamily="1" charset="-128"/>
              </a:rPr>
              <a:t>diet nor exercise </a:t>
            </a:r>
            <a:r>
              <a:rPr lang="en-US" dirty="0" smtClean="0">
                <a:ea typeface="ＭＳ Ｐゴシック" pitchFamily="1" charset="-128"/>
              </a:rPr>
              <a:t>training were </a:t>
            </a:r>
            <a:r>
              <a:rPr lang="en-US" dirty="0">
                <a:ea typeface="ＭＳ Ｐゴシック" pitchFamily="1" charset="-128"/>
              </a:rPr>
              <a:t>controlled during the </a:t>
            </a:r>
            <a:r>
              <a:rPr lang="en-US" dirty="0" smtClean="0">
                <a:ea typeface="ＭＳ Ｐゴシック" pitchFamily="1" charset="-128"/>
              </a:rPr>
              <a:t>study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>
                <a:ea typeface="ＭＳ Ｐゴシック" pitchFamily="1" charset="-128"/>
              </a:rPr>
              <a:t>Supplements often contain other nutrients besides the vitamin in question</a:t>
            </a:r>
          </a:p>
          <a:p>
            <a:pPr lvl="1"/>
            <a:r>
              <a:rPr lang="en-US" dirty="0"/>
              <a:t>No data to support active individuals with good nutrient status experience increased performance with additional supplementation  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04800" y="2798763"/>
            <a:ext cx="8534400" cy="1143000"/>
          </a:xfrm>
        </p:spPr>
        <p:txBody>
          <a:bodyPr/>
          <a:lstStyle/>
          <a:p>
            <a:r>
              <a:rPr lang="en-CA" sz="4900" smtClean="0">
                <a:ea typeface="ＭＳ Ｐゴシック" pitchFamily="1" charset="-128"/>
                <a:cs typeface="ＭＳ Ｐゴシック" pitchFamily="1" charset="-128"/>
              </a:rPr>
              <a:t>Exercise-Related Functions and Dietary Requirements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495300"/>
            <a:ext cx="2071688" cy="11430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Figure 9.1</a:t>
            </a:r>
          </a:p>
        </p:txBody>
      </p:sp>
      <p:pic>
        <p:nvPicPr>
          <p:cNvPr id="22531" name="Content Placeholder 4" descr="fig09_0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684463" y="317500"/>
            <a:ext cx="4772025" cy="6208713"/>
          </a:xfr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ea typeface="ＭＳ Ｐゴシック" pitchFamily="1" charset="-128"/>
                <a:cs typeface="ＭＳ Ｐゴシック" pitchFamily="1" charset="-128"/>
              </a:rPr>
              <a:t>Thiamin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58775" y="1981200"/>
            <a:ext cx="8351838" cy="4318000"/>
          </a:xfrm>
        </p:spPr>
        <p:txBody>
          <a:bodyPr/>
          <a:lstStyle/>
          <a:p>
            <a:r>
              <a:rPr lang="en-CA" smtClean="0">
                <a:ea typeface="ＭＳ Ｐゴシック" pitchFamily="1" charset="-128"/>
                <a:cs typeface="ＭＳ Ｐゴシック" pitchFamily="1" charset="-128"/>
              </a:rPr>
              <a:t>Thiamin is an essential cofactor for important enzymes involved in the metabolism of CHO, protein, and fat</a:t>
            </a:r>
          </a:p>
          <a:p>
            <a:pPr lvl="1"/>
            <a:r>
              <a:rPr lang="en-CA" smtClean="0"/>
              <a:t>Branched-chain amino acids (BCAAs)</a:t>
            </a:r>
          </a:p>
          <a:p>
            <a:pPr lvl="1"/>
            <a:r>
              <a:rPr lang="en-CA" smtClean="0"/>
              <a:t>Active form: thiamin disphosphate (TDP)</a:t>
            </a:r>
          </a:p>
          <a:p>
            <a:pPr lvl="1"/>
            <a:r>
              <a:rPr lang="en-CA" smtClean="0"/>
              <a:t>Coenzyme for the pyruvate dehydrogenase complex</a:t>
            </a:r>
          </a:p>
          <a:p>
            <a:pPr lvl="1"/>
            <a:r>
              <a:rPr lang="en-CA" smtClean="0"/>
              <a:t>Cofactor for α-ketoglutarate decarboxylase</a:t>
            </a:r>
          </a:p>
          <a:p>
            <a:pPr lvl="1"/>
            <a:r>
              <a:rPr lang="en-CA" smtClean="0"/>
              <a:t>Required for transketolase</a:t>
            </a:r>
          </a:p>
          <a:p>
            <a:pPr lvl="1"/>
            <a:r>
              <a:rPr lang="en-CA" smtClean="0"/>
              <a:t>Thiamin RDA: 1.2 mg/d (men), 1.1 mg/d (women)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04800" y="276225"/>
            <a:ext cx="8534400" cy="1362075"/>
          </a:xfrm>
        </p:spPr>
        <p:txBody>
          <a:bodyPr/>
          <a:lstStyle/>
          <a:p>
            <a:r>
              <a:rPr lang="en-CA" smtClean="0">
                <a:ea typeface="ＭＳ Ｐゴシック" pitchFamily="1" charset="-128"/>
                <a:cs typeface="ＭＳ Ｐゴシック" pitchFamily="1" charset="-128"/>
              </a:rPr>
              <a:t>Riboflavin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74650" y="1465263"/>
            <a:ext cx="8385175" cy="4883150"/>
          </a:xfrm>
        </p:spPr>
        <p:txBody>
          <a:bodyPr/>
          <a:lstStyle/>
          <a:p>
            <a:r>
              <a:rPr lang="en-CA" smtClean="0">
                <a:ea typeface="ＭＳ Ｐゴシック" pitchFamily="1" charset="-128"/>
                <a:cs typeface="ＭＳ Ｐゴシック" pitchFamily="1" charset="-128"/>
              </a:rPr>
              <a:t>Riboflavin is involved with the metabolism of glucose, fatty acids, glycerol, and amino acids for energy</a:t>
            </a:r>
          </a:p>
          <a:p>
            <a:pPr lvl="1"/>
            <a:r>
              <a:rPr lang="en-CA" smtClean="0"/>
              <a:t>Necessary for the synthesis of 2 important coenzymes in the body: </a:t>
            </a:r>
          </a:p>
          <a:p>
            <a:pPr lvl="2"/>
            <a:r>
              <a:rPr lang="en-CA" smtClean="0">
                <a:ea typeface="ＭＳ Ｐゴシック" pitchFamily="1" charset="-128"/>
              </a:rPr>
              <a:t>Flavin mononucleotide (FMN)</a:t>
            </a:r>
          </a:p>
          <a:p>
            <a:pPr lvl="2"/>
            <a:r>
              <a:rPr lang="en-CA" smtClean="0">
                <a:ea typeface="ＭＳ Ｐゴシック" pitchFamily="1" charset="-128"/>
              </a:rPr>
              <a:t>Flavin adenine dinucleotide (FAD)</a:t>
            </a:r>
          </a:p>
          <a:p>
            <a:pPr lvl="1"/>
            <a:r>
              <a:rPr lang="en-CA" smtClean="0"/>
              <a:t>Involved in the conversion of pyridoxine (Vitamin B6) and folate to their coenzyme forms</a:t>
            </a:r>
          </a:p>
          <a:p>
            <a:pPr lvl="1"/>
            <a:r>
              <a:rPr lang="en-CA" smtClean="0"/>
              <a:t>Hypothesized that riboflavin requirements are higher in people who exercise</a:t>
            </a:r>
          </a:p>
          <a:p>
            <a:pPr lvl="1"/>
            <a:r>
              <a:rPr lang="en-CA" smtClean="0"/>
              <a:t>Riboflavin RDA: 1.3 mg/d (men), 1.1 mg/d (women)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Vitamin B6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Vitamin B6 plays a major role in metabolic pathways required during exercise</a:t>
            </a:r>
          </a:p>
          <a:p>
            <a:pPr lvl="1"/>
            <a:r>
              <a:rPr lang="en-CA" dirty="0" smtClean="0"/>
              <a:t>Required in the metabolism of protein &amp; </a:t>
            </a:r>
            <a:r>
              <a:rPr lang="en-CA" dirty="0" err="1" smtClean="0"/>
              <a:t>aa’s</a:t>
            </a:r>
            <a:r>
              <a:rPr lang="en-CA" dirty="0" smtClean="0"/>
              <a:t> and release of glucose from stored glycogen</a:t>
            </a:r>
          </a:p>
          <a:p>
            <a:pPr lvl="1"/>
            <a:r>
              <a:rPr lang="en-CA" dirty="0" smtClean="0"/>
              <a:t>Active form: pyridoxal-5’-phosphate (PLP)</a:t>
            </a:r>
          </a:p>
          <a:p>
            <a:pPr lvl="1"/>
            <a:r>
              <a:rPr lang="en-CA" dirty="0" smtClean="0"/>
              <a:t>Vitamin B6 RDA: 1.3 mg/</a:t>
            </a:r>
            <a:r>
              <a:rPr lang="en-CA" dirty="0" err="1" smtClean="0"/>
              <a:t>d</a:t>
            </a:r>
            <a:r>
              <a:rPr lang="en-CA" dirty="0" smtClean="0"/>
              <a:t> (both men &amp; women)</a:t>
            </a:r>
          </a:p>
          <a:p>
            <a:pPr lvl="1"/>
            <a:endParaRPr lang="en-CA" dirty="0"/>
          </a:p>
        </p:txBody>
      </p:sp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sample PP layout template_blue.PPpres">
  <a:themeElements>
    <a:clrScheme name="sample PP layout template_blue.PPpres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ample PP layout template_blue.PPpr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PP layout template_blue.PPpre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 layout template_blue.PPpre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 layout template_blue.PPpre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 layout template_blue.PPpre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 layout template_blue.PPpr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 layout template_blue.PPpr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 layout template_blue.PPpr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sample PP layout template_blue.PPpres</Template>
  <TotalTime>9747</TotalTime>
  <Words>1415</Words>
  <Application>Microsoft Macintosh PowerPoint</Application>
  <PresentationFormat>On-screen Show (4:3)</PresentationFormat>
  <Paragraphs>182</Paragraphs>
  <Slides>42</Slides>
  <Notes>21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sample PP layout template_blue.PPpres</vt:lpstr>
      <vt:lpstr>chapter 9</vt:lpstr>
      <vt:lpstr>The B Vitamins</vt:lpstr>
      <vt:lpstr>The B Vitamins</vt:lpstr>
      <vt:lpstr>Guidelines for Recommending Vitamins Supplements</vt:lpstr>
      <vt:lpstr>Exercise-Related Functions and Dietary Requirements</vt:lpstr>
      <vt:lpstr>Figure 9.1</vt:lpstr>
      <vt:lpstr>Thiamin</vt:lpstr>
      <vt:lpstr>Riboflavin</vt:lpstr>
      <vt:lpstr>Vitamin B6</vt:lpstr>
      <vt:lpstr>Niacin</vt:lpstr>
      <vt:lpstr>Pantothenic Acid</vt:lpstr>
      <vt:lpstr>Biotin</vt:lpstr>
      <vt:lpstr>Table 9.1</vt:lpstr>
      <vt:lpstr>B Vitamins: Pharmacological  Effects &amp; Toxic Levels</vt:lpstr>
      <vt:lpstr>B Vitamins: Pharmacological  Effects &amp; Toxic Levels</vt:lpstr>
      <vt:lpstr>Rationale for Increased Need for Active Individuals</vt:lpstr>
      <vt:lpstr>Exercise &amp; The B Vitamins</vt:lpstr>
      <vt:lpstr>Exercise &amp; The B Vitamins</vt:lpstr>
      <vt:lpstr>Slide 19</vt:lpstr>
      <vt:lpstr>Active Males and B Vitamins</vt:lpstr>
      <vt:lpstr>Active Females and B Vitamins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Pantothenic Acid &amp; Biotin</vt:lpstr>
      <vt:lpstr>Slide 30</vt:lpstr>
      <vt:lpstr>Thiamin Deficiency</vt:lpstr>
      <vt:lpstr>Slide 32</vt:lpstr>
      <vt:lpstr>Riboflavin Deficiency</vt:lpstr>
      <vt:lpstr>Vitamin B6 Deficiency</vt:lpstr>
      <vt:lpstr>Niacin Deficiency</vt:lpstr>
      <vt:lpstr>Pantothenic Acid &amp; Biotin Deficiencies</vt:lpstr>
      <vt:lpstr>Slide 37</vt:lpstr>
      <vt:lpstr>Metabolic Diet Studies</vt:lpstr>
      <vt:lpstr>B Vitamin Requirements </vt:lpstr>
      <vt:lpstr>Figure 9.4</vt:lpstr>
      <vt:lpstr>Slide 41</vt:lpstr>
      <vt:lpstr>Do Vitamin and Mineral Supplements Improve Exercise Performance?</vt:lpstr>
    </vt:vector>
  </TitlesOfParts>
  <Company>Human Kinetics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Package</dc:title>
  <dc:creator/>
  <cp:lastModifiedBy>Jennifer Broxterman</cp:lastModifiedBy>
  <cp:revision>147</cp:revision>
  <dcterms:created xsi:type="dcterms:W3CDTF">2015-05-03T14:44:22Z</dcterms:created>
  <dcterms:modified xsi:type="dcterms:W3CDTF">2015-05-03T14:44:44Z</dcterms:modified>
</cp:coreProperties>
</file>