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72" r:id="rId2"/>
    <p:sldId id="289" r:id="rId3"/>
    <p:sldId id="290" r:id="rId4"/>
    <p:sldId id="274" r:id="rId5"/>
    <p:sldId id="308" r:id="rId6"/>
    <p:sldId id="288" r:id="rId7"/>
    <p:sldId id="311" r:id="rId8"/>
    <p:sldId id="312" r:id="rId9"/>
    <p:sldId id="291" r:id="rId10"/>
    <p:sldId id="292" r:id="rId11"/>
    <p:sldId id="293" r:id="rId12"/>
    <p:sldId id="294" r:id="rId13"/>
    <p:sldId id="295" r:id="rId14"/>
    <p:sldId id="284" r:id="rId15"/>
    <p:sldId id="277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10" r:id="rId25"/>
    <p:sldId id="278" r:id="rId26"/>
    <p:sldId id="304" r:id="rId27"/>
    <p:sldId id="305" r:id="rId28"/>
    <p:sldId id="306" r:id="rId29"/>
  </p:sldIdLst>
  <p:sldSz cx="9144000" cy="6858000" type="screen4x3"/>
  <p:notesSz cx="6794500" cy="10071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orient="horz" pos="229">
          <p15:clr>
            <a:srgbClr val="A4A3A4"/>
          </p15:clr>
        </p15:guide>
        <p15:guide id="3" orient="horz" pos="4092">
          <p15:clr>
            <a:srgbClr val="A4A3A4"/>
          </p15:clr>
        </p15:guide>
        <p15:guide id="4" pos="2880">
          <p15:clr>
            <a:srgbClr val="A4A3A4"/>
          </p15:clr>
        </p15:guide>
        <p15:guide id="5" pos="249">
          <p15:clr>
            <a:srgbClr val="A4A3A4"/>
          </p15:clr>
        </p15:guide>
        <p15:guide id="6" pos="55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9966"/>
    <a:srgbClr val="9900CC"/>
    <a:srgbClr val="990033"/>
    <a:srgbClr val="008080"/>
    <a:srgbClr val="FF0066"/>
    <a:srgbClr val="CC00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76" autoAdjust="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orient="horz" pos="229"/>
        <p:guide orient="horz" pos="4092"/>
        <p:guide pos="2880"/>
        <p:guide pos="249"/>
        <p:guide pos="55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947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83138"/>
            <a:ext cx="498157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7863"/>
            <a:ext cx="2944813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567863"/>
            <a:ext cx="294481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74ADF7-789C-4133-8886-0CF95038D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21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72F2104C-033E-4827-81FC-4F17F003DDD8}" type="slidenum">
              <a:rPr lang="en-GB" altLang="en-US" sz="1200" b="0" u="none">
                <a:latin typeface="Times New Roman" pitchFamily="18" charset="0"/>
              </a:rPr>
              <a:pPr/>
              <a:t>2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8F3A905D-44B6-4A45-BD70-5444E954C93C}" type="slidenum">
              <a:rPr lang="en-GB" altLang="en-US" sz="1200" b="0" u="none">
                <a:latin typeface="Times New Roman" pitchFamily="18" charset="0"/>
              </a:rPr>
              <a:pPr/>
              <a:t>4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8F3A905D-44B6-4A45-BD70-5444E954C93C}" type="slidenum">
              <a:rPr lang="en-GB" altLang="en-US" sz="1200" b="0" u="none">
                <a:latin typeface="Times New Roman" pitchFamily="18" charset="0"/>
              </a:rPr>
              <a:pPr/>
              <a:t>5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72F2104C-033E-4827-81FC-4F17F003DDD8}" type="slidenum">
              <a:rPr lang="en-GB" altLang="en-US" sz="1200" b="0" u="none">
                <a:latin typeface="Times New Roman" pitchFamily="18" charset="0"/>
              </a:rPr>
              <a:pPr/>
              <a:t>6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E631438E-7A75-44D5-B3D6-77C897B2870F}" type="slidenum">
              <a:rPr lang="en-GB" altLang="en-US" sz="1200" b="0" u="none">
                <a:latin typeface="Times New Roman" pitchFamily="18" charset="0"/>
              </a:rPr>
              <a:pPr/>
              <a:t>7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90588" y="762000"/>
            <a:ext cx="5014912" cy="3762375"/>
          </a:xfrm>
          <a:ln w="12700" cap="flat">
            <a:solidFill>
              <a:schemeClr val="tx1"/>
            </a:solidFill>
          </a:ln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7933" y="5091501"/>
            <a:ext cx="4606733" cy="4486535"/>
          </a:xfrm>
          <a:noFill/>
        </p:spPr>
        <p:txBody>
          <a:bodyPr lIns="97099" tIns="48549" rIns="97099" bIns="48549"/>
          <a:lstStyle/>
          <a:p>
            <a:pPr eaLnBrk="1" hangingPunct="1"/>
            <a:r>
              <a:rPr lang="en-US" altLang="en-US" smtClean="0"/>
              <a:t>See notes on slide 5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8111F8C-55F8-4193-9709-942B63381E4A}" type="slidenum">
              <a:rPr lang="en-GB" altLang="en-US" sz="1200" b="0" u="none">
                <a:latin typeface="Times New Roman" pitchFamily="18" charset="0"/>
              </a:rPr>
              <a:pPr/>
              <a:t>8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1433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890588" y="762000"/>
            <a:ext cx="5014912" cy="3762375"/>
          </a:xfrm>
          <a:ln w="12700" cap="flat">
            <a:solidFill>
              <a:schemeClr val="tx1"/>
            </a:solidFill>
          </a:ln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7933" y="5091501"/>
            <a:ext cx="4606733" cy="4486535"/>
          </a:xfrm>
          <a:noFill/>
        </p:spPr>
        <p:txBody>
          <a:bodyPr lIns="97099" tIns="48549" rIns="97099" bIns="48549"/>
          <a:lstStyle/>
          <a:p>
            <a:pPr eaLnBrk="1" hangingPunct="1"/>
            <a:r>
              <a:rPr lang="en-US" altLang="en-US" smtClean="0"/>
              <a:t>See notes on slide 5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62ADCF32-3D16-402A-88E0-A4DFBBABDF77}" type="slidenum">
              <a:rPr lang="en-GB" altLang="en-US" sz="1200" b="0" u="none">
                <a:latin typeface="Times New Roman" pitchFamily="18" charset="0"/>
              </a:rPr>
              <a:pPr/>
              <a:t>15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fld id="{47CE6137-CF61-44F1-8E8A-BE3E84D59CD3}" type="slidenum">
              <a:rPr lang="en-GB" altLang="en-US" sz="1200" b="0" u="none">
                <a:latin typeface="Times New Roman" pitchFamily="18" charset="0"/>
              </a:rPr>
              <a:pPr/>
              <a:t>25</a:t>
            </a:fld>
            <a:endParaRPr lang="en-GB" altLang="en-US" sz="1200" b="0" u="none">
              <a:latin typeface="Times New Roman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83773"/>
            <a:ext cx="5435600" cy="453199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381000" y="381000"/>
            <a:ext cx="1295400" cy="3603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/>
          <a:lstStyle/>
          <a:p>
            <a:pPr algn="ctr"/>
            <a:r>
              <a:rPr lang="en-GB" sz="1800" b="1">
                <a:solidFill>
                  <a:srgbClr val="0000FF"/>
                </a:solidFill>
                <a:latin typeface="Arial" pitchFamily="34" charset="0"/>
              </a:rPr>
              <a:t>OHT 2.</a:t>
            </a:r>
            <a:fld id="{2A154299-F3EB-450A-8E02-5339A9394EF7}" type="slidenum">
              <a:rPr lang="en-GB" sz="1800" b="1">
                <a:solidFill>
                  <a:srgbClr val="0000FF"/>
                </a:solidFill>
                <a:latin typeface="Arial" pitchFamily="34" charset="0"/>
              </a:rPr>
              <a:pPr algn="ctr"/>
              <a:t>‹#›</a:t>
            </a:fld>
            <a:endParaRPr lang="en-GB" b="1"/>
          </a:p>
        </p:txBody>
      </p:sp>
      <p:sp>
        <p:nvSpPr>
          <p:cNvPr id="1033" name="Text Box 9"/>
          <p:cNvSpPr txBox="1">
            <a:spLocks noChangeArrowheads="1"/>
          </p:cNvSpPr>
          <p:nvPr/>
        </p:nvSpPr>
        <p:spPr bwMode="auto">
          <a:xfrm>
            <a:off x="265113" y="6292850"/>
            <a:ext cx="30003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>
                <a:latin typeface="Arial" pitchFamily="34" charset="0"/>
              </a:rPr>
              <a:t>Galin, </a:t>
            </a:r>
            <a:r>
              <a:rPr lang="en-US" sz="1200" i="1">
                <a:latin typeface="Arial" pitchFamily="34" charset="0"/>
              </a:rPr>
              <a:t>SQA from theory to implementation</a:t>
            </a:r>
            <a:endParaRPr lang="en-GB" b="1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69013" y="6311900"/>
            <a:ext cx="283051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/>
            <a:r>
              <a:rPr lang="en-GB" sz="1200">
                <a:latin typeface="Arial" pitchFamily="34" charset="0"/>
              </a:rPr>
              <a:t>© Pearson Education Limited 2004</a:t>
            </a:r>
            <a:endParaRPr lang="en-GB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143000"/>
            <a:ext cx="7772400" cy="14700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CN" dirty="0" smtClean="0">
                <a:ea typeface="宋体" pitchFamily="2" charset="-122"/>
              </a:rPr>
              <a:t>Software Quality assurance (SQA) </a:t>
            </a:r>
            <a:br>
              <a:rPr lang="en-US" altLang="zh-CN" dirty="0" smtClean="0">
                <a:ea typeface="宋体" pitchFamily="2" charset="-122"/>
              </a:rPr>
            </a:br>
            <a:r>
              <a:rPr lang="en-US" altLang="zh-CN" dirty="0" smtClean="0">
                <a:ea typeface="宋体" pitchFamily="2" charset="-122"/>
              </a:rPr>
              <a:t> </a:t>
            </a:r>
            <a:r>
              <a:rPr lang="en-US" dirty="0" smtClean="0"/>
              <a:t>SWE 333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629400" cy="2438400"/>
          </a:xfrm>
        </p:spPr>
        <p:txBody>
          <a:bodyPr/>
          <a:lstStyle/>
          <a:p>
            <a:pPr marR="0" eaLnBrk="1" hangingPunct="1"/>
            <a:r>
              <a:rPr lang="en-US" altLang="zh-CN" dirty="0" smtClean="0"/>
              <a:t>  </a:t>
            </a:r>
          </a:p>
          <a:p>
            <a:pPr marR="0" eaLnBrk="1" hangingPunct="1"/>
            <a:r>
              <a:rPr lang="en-US" altLang="zh-CN" dirty="0" smtClean="0"/>
              <a:t>Dr Khalid </a:t>
            </a:r>
            <a:r>
              <a:rPr lang="en-US" altLang="zh-CN" dirty="0" err="1" smtClean="0"/>
              <a:t>Alnafjan</a:t>
            </a:r>
            <a:endParaRPr lang="en-US" altLang="zh-CN" dirty="0" smtClean="0"/>
          </a:p>
          <a:p>
            <a:pPr marR="0" eaLnBrk="1" hangingPunct="1"/>
            <a:r>
              <a:rPr lang="en-US" altLang="zh-CN" dirty="0" smtClean="0"/>
              <a:t>kalnafjan@ksu.edu.sa</a:t>
            </a:r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823498" y="3048000"/>
            <a:ext cx="6824304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Capability Maturity Level </a:t>
            </a:r>
          </a:p>
          <a:p>
            <a:pPr algn="ctr">
              <a:defRPr/>
            </a:pPr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(</a:t>
            </a:r>
            <a:r>
              <a:rPr lang="en-US" sz="4400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CMMi</a:t>
            </a:r>
            <a:r>
              <a:rPr lang="en-US" sz="4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cs typeface="+mn-cs"/>
              </a:rPr>
              <a:t>)</a:t>
            </a:r>
            <a:endParaRPr lang="en-US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dirty="0"/>
              <a:t>Process Improvement and Football -  an example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What happens when a ball is hit to a Little League team?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Everyone runs around at random. 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They might do the right thing, or they might not. 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next time the ball is hit in the same place, they may do something different.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What happens when a ball is hit to a professional team?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Everyone moves in a coordinated fashion, based on practicing that play many times.</a:t>
            </a:r>
          </a:p>
          <a:p>
            <a:pPr marL="640080" lvl="1" indent="-246888" fontAlgn="auto">
              <a:lnSpc>
                <a:spcPct val="90000"/>
              </a:lnSpc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Sometimes they fail to make the right play, but they almost always try to do the right thing.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7A89172-A98D-4993-9A8D-658FB1FCC99F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5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dirty="0"/>
              <a:t>Process Improvement and Football -  an example</a:t>
            </a:r>
            <a:endParaRPr lang="en-US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A professional football team is more "mature" than a Little League team (not referring to age).</a:t>
            </a:r>
          </a:p>
          <a:p>
            <a:pPr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mtClean="0"/>
              <a:t>A professional team has self-perpetuating quality. They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Make good plays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Develop new players like themselves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Find ways to make better plays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718F8AC-ADE2-4D9A-AD7C-AD8C5CE515C2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5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8229600" cy="1143000"/>
          </a:xfrm>
        </p:spPr>
        <p:txBody>
          <a:bodyPr/>
          <a:lstStyle/>
          <a:p>
            <a:r>
              <a:rPr lang="en-US" dirty="0"/>
              <a:t>Process Improvement and Football -  an example</a:t>
            </a:r>
            <a:endParaRPr lang="en-US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What happens when the team loses a star player?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Little League team gets much worse.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Professional team often has someone waiting to fill in.  </a:t>
            </a:r>
          </a:p>
          <a:p>
            <a:pPr lvl="1">
              <a:lnSpc>
                <a:spcPct val="90000"/>
              </a:lnSpc>
            </a:pPr>
            <a:endParaRPr lang="en-US" smtClean="0"/>
          </a:p>
          <a:p>
            <a:pPr>
              <a:lnSpc>
                <a:spcPct val="90000"/>
              </a:lnSpc>
            </a:pPr>
            <a:r>
              <a:rPr lang="en-US" sz="2800" smtClean="0"/>
              <a:t>Self-improvement after a bad play…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Little League players don’t know what went wrong, or they blame each other.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Professional teams discuss their play and look for ways to improve.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F1F83DE-29FD-4D58-B5C2-32B12A1B5113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1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/>
              <a:t>…  So what is CMMI?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34750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 the same way, high-quality software organizations are different from low-quality organizations.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CMMI tries to capture and describe these differences.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CMMI strives to create software development organizations that are “mature”, or more mature than before applying CMMI.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2E4178-057D-4B4A-AE8B-38978C47B384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2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066800" y="533400"/>
            <a:ext cx="7543800" cy="52578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5700" b="1" dirty="0" smtClean="0"/>
              <a:t/>
            </a:r>
            <a:br>
              <a:rPr lang="en-US" sz="5700" b="1" dirty="0" smtClean="0"/>
            </a:br>
            <a:r>
              <a:rPr lang="en-US" sz="2800" b="1" dirty="0" smtClean="0"/>
              <a:t>Capability Maturity Model® Integration (CMMI®)</a:t>
            </a:r>
            <a:br>
              <a:rPr lang="en-US" sz="2800" b="1" dirty="0" smtClean="0"/>
            </a:br>
            <a:r>
              <a:rPr lang="en-US" sz="5700" b="1" dirty="0" smtClean="0"/>
              <a:t/>
            </a:r>
            <a:br>
              <a:rPr lang="en-US" sz="5700" b="1" dirty="0" smtClean="0"/>
            </a:br>
            <a:r>
              <a:rPr lang="en-US" sz="2400" dirty="0" smtClean="0"/>
              <a:t>Capability Maturity Modeling, CMM, and CMMI are registered in the U.S. Patent and</a:t>
            </a:r>
            <a:br>
              <a:rPr lang="en-US" sz="2400" dirty="0" smtClean="0"/>
            </a:br>
            <a:r>
              <a:rPr lang="en-US" sz="2400" dirty="0" smtClean="0"/>
              <a:t>Trademark Office by Carnegie Mellon University.</a:t>
            </a:r>
            <a:r>
              <a:rPr lang="en-US" sz="5700" dirty="0" smtClean="0"/>
              <a:t/>
            </a:r>
            <a:br>
              <a:rPr lang="en-US" sz="5700" dirty="0" smtClean="0"/>
            </a:br>
            <a:endParaRPr lang="en-US" sz="5700" dirty="0" smtClean="0"/>
          </a:p>
        </p:txBody>
      </p:sp>
    </p:spTree>
    <p:extLst>
      <p:ext uri="{BB962C8B-B14F-4D97-AF65-F5344CB8AC3E}">
        <p14:creationId xmlns:p14="http://schemas.microsoft.com/office/powerpoint/2010/main" val="2694580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How CMMI Helps?</a:t>
            </a:r>
          </a:p>
        </p:txBody>
      </p:sp>
      <p:sp>
        <p:nvSpPr>
          <p:cNvPr id="56323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52596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en-GB" altLang="en-US" dirty="0" smtClean="0"/>
              <a:t>     </a:t>
            </a:r>
            <a:r>
              <a:rPr lang="en-GB" altLang="en-US" sz="2400" dirty="0" smtClean="0"/>
              <a:t>CMMI provides guidance for improving an organization’s processes and ability to manage the development, acquisition and maintenance of products or services.</a:t>
            </a:r>
          </a:p>
          <a:p>
            <a:pPr algn="just" eaLnBrk="1" hangingPunct="1">
              <a:buFontTx/>
              <a:buNone/>
            </a:pPr>
            <a:endParaRPr lang="en-GB" altLang="en-US" sz="2400" dirty="0" smtClean="0"/>
          </a:p>
          <a:p>
            <a:pPr algn="just" eaLnBrk="1" hangingPunct="1">
              <a:buFontTx/>
              <a:buNone/>
            </a:pPr>
            <a:r>
              <a:rPr lang="en-GB" altLang="en-US" sz="2400" dirty="0" smtClean="0"/>
              <a:t>     CMMI places proven approaches into a structure that helps an organization: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 smtClean="0"/>
              <a:t>    - appraise its organizational maturity or process area capability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 smtClean="0"/>
              <a:t>    -  establish priorities for improvement</a:t>
            </a:r>
          </a:p>
          <a:p>
            <a:pPr algn="just" eaLnBrk="1" hangingPunct="1">
              <a:buFontTx/>
              <a:buNone/>
            </a:pPr>
            <a:r>
              <a:rPr lang="en-GB" altLang="en-US" sz="2400" dirty="0" smtClean="0"/>
              <a:t>    -  implement these improvements</a:t>
            </a:r>
          </a:p>
        </p:txBody>
      </p:sp>
    </p:spTree>
    <p:extLst>
      <p:ext uri="{BB962C8B-B14F-4D97-AF65-F5344CB8AC3E}">
        <p14:creationId xmlns:p14="http://schemas.microsoft.com/office/powerpoint/2010/main" val="65208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229600" cy="1143000"/>
          </a:xfrm>
        </p:spPr>
        <p:txBody>
          <a:bodyPr/>
          <a:lstStyle/>
          <a:p>
            <a:r>
              <a:rPr lang="en-US" smtClean="0"/>
              <a:t>Five levels of maturity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0D15960-1D22-40C0-9F24-7D4E5467E0C3}" type="slidenum">
              <a:rPr lang="en-US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16388" name="Picture 5" descr="cmmlevel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288" y="1052737"/>
            <a:ext cx="8023225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9444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levels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 smtClean="0"/>
              <a:t>Level 1 – Initial. Anything at all. Ad-hoc and chaotic. Will have some successes, but will also have failures and badly missed deadlines.</a:t>
            </a:r>
          </a:p>
          <a:p>
            <a:endParaRPr lang="en-US" sz="2800" dirty="0" smtClean="0"/>
          </a:p>
          <a:p>
            <a:r>
              <a:rPr lang="en-US" sz="2800" dirty="0" smtClean="0"/>
              <a:t>Level 2 – Repeatable. SW processes are defined, documented, practiced, and people are trained in them. Groups across an organization may use different processes.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634BD2F-43AE-466A-9124-444B6BC425DB}" type="slidenum">
              <a:rPr lang="en-US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 of levels</a:t>
            </a:r>
          </a:p>
        </p:txBody>
      </p:sp>
      <p:sp>
        <p:nvSpPr>
          <p:cNvPr id="49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Level 3 – Defined. SW processes are consistent and known across the whole organization</a:t>
            </a:r>
            <a:r>
              <a:rPr lang="en-US" sz="2800" dirty="0" smtClean="0"/>
              <a:t>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Level 4 – Managed. SW processes and results are measured quantitatively, and processes are evaluated with this data.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8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Level </a:t>
            </a:r>
            <a:r>
              <a:rPr lang="en-US" sz="2800" dirty="0"/>
              <a:t>5 – Optimizing. Continuous process improvement. Experimenting with new methods and technologies. Change processes when find something that works better.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F9A9D1E-9A13-4F3A-ABE0-AF69E8F9A3F9}" type="slidenum">
              <a:rPr lang="en-US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0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mtClean="0"/>
              <a:t>Level 1 – Initial</a:t>
            </a:r>
          </a:p>
        </p:txBody>
      </p:sp>
      <p:sp>
        <p:nvSpPr>
          <p:cNvPr id="194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7200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Team tackles projects in different ways each time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Can </a:t>
            </a:r>
            <a:r>
              <a:rPr lang="en-US" sz="2400" dirty="0"/>
              <a:t>have strong successes, but may not repeat  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Some </a:t>
            </a:r>
            <a:r>
              <a:rPr lang="en-US" sz="2400" dirty="0"/>
              <a:t>time/cost estimates are accurate, many far off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Success </a:t>
            </a:r>
            <a:r>
              <a:rPr lang="en-US" sz="2400" dirty="0"/>
              <a:t>comes from smart people doing the right things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Hard </a:t>
            </a:r>
            <a:r>
              <a:rPr lang="en-US" sz="2400" dirty="0"/>
              <a:t>to recover from good people leaving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Frequent </a:t>
            </a:r>
            <a:r>
              <a:rPr lang="en-US" sz="2400" dirty="0"/>
              <a:t>crises and "firefighting.” (Many believe this is standard for SW development. CMM says NO.)</a:t>
            </a:r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dirty="0" smtClean="0"/>
          </a:p>
          <a:p>
            <a:pPr marL="274320" indent="-274320" fontAlgn="auto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 smtClean="0"/>
              <a:t>Most </a:t>
            </a:r>
            <a:r>
              <a:rPr lang="en-US" sz="2400" dirty="0"/>
              <a:t>SW development organizations are Level 1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087A7FD-3E6F-4204-92B0-1360BFA3ABDA}" type="slidenum">
              <a:rPr lang="en-US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06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What </a:t>
            </a:r>
            <a:r>
              <a:rPr lang="en-US" altLang="en-US" sz="4000" dirty="0" smtClean="0"/>
              <a:t>is </a:t>
            </a:r>
            <a:r>
              <a:rPr lang="en-US" altLang="en-US" sz="4000" dirty="0"/>
              <a:t>a </a:t>
            </a:r>
            <a:r>
              <a:rPr lang="en-US" altLang="en-US" sz="4000" dirty="0" err="1" smtClean="0"/>
              <a:t>CMMi</a:t>
            </a:r>
            <a:r>
              <a:rPr lang="en-US" altLang="en-US" sz="4000" dirty="0" smtClean="0"/>
              <a:t>?</a:t>
            </a:r>
            <a:endParaRPr lang="en-US" altLang="en-US" sz="40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dirty="0"/>
              <a:t>A Capability Maturity Model (</a:t>
            </a:r>
            <a:r>
              <a:rPr lang="en-US" altLang="en-US" sz="2400" dirty="0" err="1" smtClean="0"/>
              <a:t>CMMi</a:t>
            </a:r>
            <a:r>
              <a:rPr lang="en-US" altLang="en-US" sz="2400" dirty="0" smtClean="0"/>
              <a:t>) </a:t>
            </a:r>
            <a:r>
              <a:rPr lang="en-US" altLang="en-US" sz="2400" dirty="0"/>
              <a:t>is a reference model of mature practices in a specified discipline, used to </a:t>
            </a:r>
            <a:r>
              <a:rPr lang="en-US" altLang="en-US" sz="2400" dirty="0" smtClean="0"/>
              <a:t>improve </a:t>
            </a:r>
            <a:r>
              <a:rPr lang="en-US" altLang="en-US" sz="2400" b="1" dirty="0" smtClean="0"/>
              <a:t>PROCESS </a:t>
            </a:r>
            <a:r>
              <a:rPr lang="en-US" altLang="en-US" sz="2400" dirty="0" smtClean="0"/>
              <a:t> at work</a:t>
            </a:r>
          </a:p>
          <a:p>
            <a:pPr eaLnBrk="1" hangingPunct="1"/>
            <a:r>
              <a:rPr lang="en-US" altLang="en-US" sz="2400" dirty="0" smtClean="0"/>
              <a:t>The results of adopting </a:t>
            </a:r>
            <a:r>
              <a:rPr lang="en-US" altLang="en-US" sz="2400" dirty="0" err="1" smtClean="0"/>
              <a:t>CMMi</a:t>
            </a:r>
            <a:r>
              <a:rPr lang="en-US" altLang="en-US" sz="2400" dirty="0" smtClean="0"/>
              <a:t> is a much better product or process quality.</a:t>
            </a:r>
          </a:p>
          <a:p>
            <a:pPr eaLnBrk="1" hangingPunct="1"/>
            <a:r>
              <a:rPr lang="en-US" altLang="en-US" sz="2400" dirty="0" smtClean="0"/>
              <a:t>Before we focus on </a:t>
            </a:r>
            <a:r>
              <a:rPr lang="en-US" altLang="en-US" sz="2400" dirty="0" err="1" smtClean="0"/>
              <a:t>CMMi</a:t>
            </a:r>
            <a:r>
              <a:rPr lang="en-US" altLang="en-US" sz="2400" dirty="0" smtClean="0"/>
              <a:t> we need to understand the meaning of a </a:t>
            </a:r>
            <a:r>
              <a:rPr lang="en-US" altLang="en-US" sz="2400" b="1" dirty="0" smtClean="0"/>
              <a:t>PROCESS </a:t>
            </a:r>
          </a:p>
          <a:p>
            <a:pPr marL="0" indent="0" eaLnBrk="1" hangingPunct="1">
              <a:buNone/>
            </a:pPr>
            <a:endParaRPr lang="en-US" altLang="en-US" sz="1200" b="1" dirty="0" smtClean="0"/>
          </a:p>
          <a:p>
            <a:pPr marL="0" indent="0" eaLnBrk="1" hangingPunct="1">
              <a:buNone/>
            </a:pPr>
            <a:r>
              <a:rPr lang="en-US" altLang="en-US" sz="1200" b="1" dirty="0"/>
              <a:t>	</a:t>
            </a:r>
            <a:r>
              <a:rPr lang="en-US" altLang="en-US" sz="1200" b="1" dirty="0" smtClean="0"/>
              <a:t>	</a:t>
            </a:r>
          </a:p>
          <a:p>
            <a:pPr marL="0" indent="0" algn="ctr" eaLnBrk="1" hangingPunct="1">
              <a:buNone/>
            </a:pPr>
            <a:r>
              <a:rPr lang="en-US" altLang="en-US" b="1" dirty="0"/>
              <a:t>	</a:t>
            </a:r>
            <a:r>
              <a:rPr lang="en-US" altLang="en-US" b="1" dirty="0" smtClean="0"/>
              <a:t>so What is a PROCESS ?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354901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2 – Repeatable</a:t>
            </a:r>
          </a:p>
        </p:txBody>
      </p:sp>
      <p:sp>
        <p:nvSpPr>
          <p:cNvPr id="5120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Key areas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Requirements management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Software project planning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Project tracking and oversight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Subcontracts management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Quality assurance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Configuration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981F4C-B86E-4C69-8466-44F3EDDB854A}" type="slidenum">
              <a:rPr lang="en-US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1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3 – Defined </a:t>
            </a:r>
          </a:p>
        </p:txBody>
      </p:sp>
      <p:sp>
        <p:nvSpPr>
          <p:cNvPr id="522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Key areas. Level 2, plus…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Organization-wide process focus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Organization-wide process definition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Training program in above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Integrated software management (above applied per project)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Software product engineering (coding, etc.)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Inter-group coordination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Peer reviews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BBF4779-97BB-4050-BA07-3F0D61BDA004}" type="slidenum">
              <a:rPr lang="en-US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70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4 – Managed </a:t>
            </a:r>
          </a:p>
        </p:txBody>
      </p:sp>
      <p:sp>
        <p:nvSpPr>
          <p:cNvPr id="53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Key areas. Level 3, plus…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Quantitative process management (data gathering)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Quality management (data-driven quality improvement)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C2D884B-9B50-47DA-A305-A5A214963106}" type="slidenum">
              <a:rPr lang="en-US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67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5 – Optimizing </a:t>
            </a:r>
          </a:p>
        </p:txBody>
      </p:sp>
      <p:sp>
        <p:nvSpPr>
          <p:cNvPr id="54275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Key areas. Level 4, plus…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Defect prevention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Technology change management (bring in new methods)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Process change management (improve processes)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0AB5F1-FCBC-47F6-AC46-BD0985127E52}" type="slidenum">
              <a:rPr lang="en-US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74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Level 5 – Optimizing </a:t>
            </a:r>
          </a:p>
        </p:txBody>
      </p:sp>
      <p:sp>
        <p:nvSpPr>
          <p:cNvPr id="54275" name="Rectangle 2051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optimizing level (Level 5) is not the destination of process management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eaLnBrk="1" hangingPunct="1"/>
            <a:r>
              <a:rPr lang="en-US" altLang="en-US" dirty="0"/>
              <a:t>The destination is better products for a better price:  economic survival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The optimizing level is a foundation for building an ever-improving capability.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0AB5F1-FCBC-47F6-AC46-BD0985127E52}" type="slidenum">
              <a:rPr lang="en-US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00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Example-Requirements Management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GB" altLang="en-US" dirty="0" smtClean="0"/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SG 1: Manage Requirements</a:t>
            </a:r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         SP1.1 : Obtain an understanding of the requirements</a:t>
            </a:r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         SP1.2 : Obtain commitment to requirements</a:t>
            </a:r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	     SP1.3 :Manage Requirement Changes</a:t>
            </a:r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         SP1.4 : Maintain bi- directional trace ability of             		          Requirements</a:t>
            </a:r>
          </a:p>
          <a:p>
            <a:pPr eaLnBrk="1" hangingPunct="1">
              <a:buFontTx/>
              <a:buNone/>
            </a:pPr>
            <a:r>
              <a:rPr lang="en-GB" altLang="en-US" sz="2000" dirty="0" smtClean="0"/>
              <a:t>         SP1.5 : Identify inconsistencies between project work and 	requirements</a:t>
            </a:r>
          </a:p>
        </p:txBody>
      </p:sp>
    </p:spTree>
    <p:extLst>
      <p:ext uri="{BB962C8B-B14F-4D97-AF65-F5344CB8AC3E}">
        <p14:creationId xmlns:p14="http://schemas.microsoft.com/office/powerpoint/2010/main" val="2902660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11430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Time required to progress to next level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D31BD58-DBAE-477F-8E29-32EE5AD78DA1}" type="slidenum">
              <a:rPr lang="en-US"/>
              <a:pPr>
                <a:defRPr/>
              </a:pPr>
              <a:t>26</a:t>
            </a:fld>
            <a:endParaRPr lang="en-US" dirty="0"/>
          </a:p>
        </p:txBody>
      </p:sp>
      <p:graphicFrame>
        <p:nvGraphicFramePr>
          <p:cNvPr id="4" name="Group 43"/>
          <p:cNvGraphicFramePr>
            <a:graphicFrameLocks/>
          </p:cNvGraphicFramePr>
          <p:nvPr/>
        </p:nvGraphicFramePr>
        <p:xfrm>
          <a:off x="609600" y="2133600"/>
          <a:ext cx="7924800" cy="3429318"/>
        </p:xfrm>
        <a:graphic>
          <a:graphicData uri="http://schemas.openxmlformats.org/drawingml/2006/table">
            <a:tbl>
              <a:tblPr/>
              <a:tblGrid>
                <a:gridCol w="3429000"/>
                <a:gridCol w="2209800"/>
                <a:gridCol w="2286000"/>
              </a:tblGrid>
              <a:tr h="822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Capability level transition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Mean time (months)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 of organizations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CC"/>
                    </a:solidFill>
                  </a:tcPr>
                </a:tc>
              </a:tr>
              <a:tr h="65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1 to level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2 to level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3 to level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Level 4 to level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630" name="Text Box 44"/>
          <p:cNvSpPr txBox="1">
            <a:spLocks noChangeArrowheads="1"/>
          </p:cNvSpPr>
          <p:nvPr/>
        </p:nvSpPr>
        <p:spPr bwMode="auto">
          <a:xfrm>
            <a:off x="609600" y="5695950"/>
            <a:ext cx="49704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Constantia" pitchFamily="18" charset="0"/>
              </a:rPr>
              <a:t>Source: Based on Gartner Inc. (2001)</a:t>
            </a:r>
          </a:p>
        </p:txBody>
      </p:sp>
    </p:spTree>
    <p:extLst>
      <p:ext uri="{BB962C8B-B14F-4D97-AF65-F5344CB8AC3E}">
        <p14:creationId xmlns:p14="http://schemas.microsoft.com/office/powerpoint/2010/main" val="236563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305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Project Resources distribution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8E660FE-5A5F-449D-8CEB-D194C864D821}" type="slidenum">
              <a:rPr lang="en-US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26628" name="Text Box 61"/>
          <p:cNvSpPr txBox="1">
            <a:spLocks noChangeArrowheads="1"/>
          </p:cNvSpPr>
          <p:nvPr/>
        </p:nvSpPr>
        <p:spPr bwMode="auto">
          <a:xfrm>
            <a:off x="2798763" y="2571750"/>
            <a:ext cx="5992812" cy="476250"/>
          </a:xfrm>
          <a:prstGeom prst="rect">
            <a:avLst/>
          </a:prstGeom>
          <a:solidFill>
            <a:srgbClr val="FFCC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Constantia" pitchFamily="18" charset="0"/>
              </a:rPr>
              <a:t>Percentage of project resources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/>
        </p:nvGraphicFramePr>
        <p:xfrm>
          <a:off x="366713" y="3048000"/>
          <a:ext cx="8424862" cy="2910840"/>
        </p:xfrm>
        <a:graphic>
          <a:graphicData uri="http://schemas.openxmlformats.org/drawingml/2006/table">
            <a:tbl>
              <a:tblPr/>
              <a:tblGrid>
                <a:gridCol w="2428875"/>
                <a:gridCol w="1820862"/>
                <a:gridCol w="1670050"/>
                <a:gridCol w="2505075"/>
              </a:tblGrid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CMM capability level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Original work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Reworking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5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Testing and quality assurance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63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/>
              <a:t>Versions of CMMI </a:t>
            </a:r>
            <a:br>
              <a:rPr lang="en-US" dirty="0" smtClean="0"/>
            </a:br>
            <a:r>
              <a:rPr lang="en-US" sz="4400" dirty="0" smtClean="0"/>
              <a:t>(capability maturity model integration)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900113" indent="-725488" fontAlgn="auto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800" dirty="0" smtClean="0"/>
          </a:p>
          <a:p>
            <a:pPr marL="274320" indent="-27432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CMMI-SE/SW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System Engineering CMM (SE-CMM)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Software engineering CMM (SW-CMM)</a:t>
            </a:r>
          </a:p>
          <a:p>
            <a:pPr marL="274320" indent="-27432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b="1" dirty="0" smtClean="0"/>
          </a:p>
          <a:p>
            <a:pPr marL="274320" indent="-27432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CMMI-SE/SW/IPPD/SS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System Engineering CMM (SE-CMM)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Software engineering CMM (SW-CMM) 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Integrated Product/Process Development (IPPD-CMM)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Supplier Sourcing</a:t>
            </a:r>
          </a:p>
          <a:p>
            <a:pPr marL="274320" indent="-27432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US" sz="2400" b="1" dirty="0" smtClean="0"/>
          </a:p>
          <a:p>
            <a:pPr marL="274320" indent="-274320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b="1" dirty="0" smtClean="0"/>
              <a:t>CMMI-SE/SW/IPPD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System Engineering CMM (SE-CMM)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Software engineering CMM (SW-CMM) </a:t>
            </a:r>
          </a:p>
          <a:p>
            <a:pPr marL="640080" lvl="1" indent="-246888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smtClean="0"/>
              <a:t>Integrated Product/Process Development (IPPD-CMM)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4715240-06BE-496D-8740-762920EBDA82}" type="slidenum">
              <a:rPr lang="en-US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17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539208"/>
          </a:xfrm>
        </p:spPr>
        <p:txBody>
          <a:bodyPr/>
          <a:lstStyle/>
          <a:p>
            <a:r>
              <a:rPr lang="en-US" sz="2400" dirty="0" smtClean="0"/>
              <a:t>A process is a </a:t>
            </a:r>
            <a:r>
              <a:rPr lang="en-US" sz="2400" dirty="0"/>
              <a:t>series of actions or steps taken in order to achieve a particular </a:t>
            </a:r>
            <a:r>
              <a:rPr lang="en-US" sz="2400" dirty="0" smtClean="0"/>
              <a:t>end in the form of a product or service</a:t>
            </a:r>
          </a:p>
          <a:p>
            <a:r>
              <a:rPr lang="en-US" sz="2400" dirty="0"/>
              <a:t> We may not realize it, but processes are everywhere and in every aspect of our leisure and work. A few examples of processes might include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400" dirty="0"/>
              <a:t>    Preparing breakfast</a:t>
            </a:r>
          </a:p>
          <a:p>
            <a:r>
              <a:rPr lang="en-US" sz="2400" dirty="0"/>
              <a:t>    Placing an order</a:t>
            </a:r>
          </a:p>
          <a:p>
            <a:r>
              <a:rPr lang="en-US" sz="2400" dirty="0"/>
              <a:t>    Developing a budget</a:t>
            </a:r>
          </a:p>
          <a:p>
            <a:r>
              <a:rPr lang="en-US" sz="2400" dirty="0"/>
              <a:t>    Writing a </a:t>
            </a:r>
            <a:r>
              <a:rPr lang="en-US" sz="2400" dirty="0" smtClean="0"/>
              <a:t>computer program</a:t>
            </a:r>
            <a:endParaRPr lang="en-US" sz="2400" dirty="0"/>
          </a:p>
          <a:p>
            <a:r>
              <a:rPr lang="en-US" sz="2400" dirty="0"/>
              <a:t>    </a:t>
            </a:r>
            <a:r>
              <a:rPr lang="en-US" sz="2400" dirty="0" smtClean="0"/>
              <a:t>Obtaining application requirements</a:t>
            </a:r>
          </a:p>
          <a:p>
            <a:r>
              <a:rPr lang="en-US" sz="2400" dirty="0" smtClean="0"/>
              <a:t>And so on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736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11560" y="1340768"/>
            <a:ext cx="7696200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b="0" u="none" dirty="0" smtClean="0">
              <a:latin typeface="+mj-lt"/>
              <a:cs typeface="+mn-cs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b="0" u="none" dirty="0">
              <a:latin typeface="+mj-lt"/>
              <a:cs typeface="+mn-cs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b="0" u="none" dirty="0" smtClean="0">
                <a:latin typeface="+mj-lt"/>
                <a:cs typeface="+mn-cs"/>
              </a:rPr>
              <a:t>The </a:t>
            </a:r>
            <a:r>
              <a:rPr lang="en-US" altLang="en-US" b="0" u="none" dirty="0">
                <a:latin typeface="+mj-lt"/>
                <a:cs typeface="+mn-cs"/>
              </a:rPr>
              <a:t>quality of a system is highly influenced by the quality of the process used to acquire, develop, and maintain it.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b="0" u="none" dirty="0" smtClean="0">
                <a:latin typeface="+mj-lt"/>
                <a:cs typeface="+mn-cs"/>
              </a:rPr>
              <a:t>even </a:t>
            </a:r>
            <a:r>
              <a:rPr lang="en-US" altLang="en-US" b="0" u="none" dirty="0">
                <a:latin typeface="+mj-lt"/>
                <a:cs typeface="+mn-cs"/>
              </a:rPr>
              <a:t>our finest people can’t perform at their best when the process is not understood or operating at its best</a:t>
            </a:r>
            <a:r>
              <a:rPr lang="en-US" altLang="en-US" b="0" u="none" dirty="0" smtClean="0">
                <a:latin typeface="+mj-lt"/>
                <a:cs typeface="+mn-cs"/>
              </a:rPr>
              <a:t>.”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b="0" u="none" dirty="0" smtClean="0">
                <a:latin typeface="+mj-lt"/>
                <a:cs typeface="+mn-cs"/>
              </a:rPr>
              <a:t>Everyone </a:t>
            </a:r>
            <a:r>
              <a:rPr lang="en-US" altLang="en-US" b="0" u="none" dirty="0">
                <a:latin typeface="+mj-lt"/>
                <a:cs typeface="+mn-cs"/>
              </a:rPr>
              <a:t>realizes the importance of having a motivated, quality work force and the latest technology, but even the finest people can’t perform at their best when the process is not understood or operating at its </a:t>
            </a:r>
            <a:r>
              <a:rPr lang="en-US" altLang="en-US" b="0" u="none" dirty="0" smtClean="0">
                <a:latin typeface="+mj-lt"/>
                <a:cs typeface="+mn-cs"/>
              </a:rPr>
              <a:t>best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b="0" u="none" dirty="0">
                <a:latin typeface="+mj-lt"/>
                <a:cs typeface="+mn-cs"/>
              </a:rPr>
              <a:t>This premise implies a focus on processes as well as on products.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b="0" u="none" dirty="0"/>
          </a:p>
          <a:p>
            <a:endParaRPr lang="en-US" altLang="en-US" b="0" u="none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cs typeface="+mn-cs"/>
              </a:rPr>
              <a:t>Process Improvement</a:t>
            </a:r>
          </a:p>
        </p:txBody>
      </p:sp>
    </p:spTree>
    <p:extLst>
      <p:ext uri="{BB962C8B-B14F-4D97-AF65-F5344CB8AC3E}">
        <p14:creationId xmlns:p14="http://schemas.microsoft.com/office/powerpoint/2010/main" val="3488623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611560" y="1340768"/>
            <a:ext cx="7696200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 b="1" u="sng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 b="1" u="sng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 b="1" u="sng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 b="1" u="sng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 b="1" u="sng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b="0" u="none" dirty="0" smtClean="0">
                <a:cs typeface="+mn-cs"/>
              </a:rPr>
              <a:t>Commitments </a:t>
            </a:r>
            <a:r>
              <a:rPr lang="en-US" altLang="en-US" b="0" u="none" dirty="0">
                <a:cs typeface="+mn-cs"/>
              </a:rPr>
              <a:t>consistently </a:t>
            </a:r>
            <a:r>
              <a:rPr lang="en-US" altLang="en-US" b="0" u="none" dirty="0" smtClean="0">
                <a:cs typeface="+mn-cs"/>
              </a:rPr>
              <a:t>missed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 </a:t>
            </a:r>
            <a:r>
              <a:rPr lang="en-US" altLang="en-US" b="0" u="none" dirty="0">
                <a:cs typeface="+mn-cs"/>
              </a:rPr>
              <a:t>Late delivery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 Last </a:t>
            </a:r>
            <a:r>
              <a:rPr lang="en-US" altLang="en-US" b="0" u="none" dirty="0">
                <a:cs typeface="+mn-cs"/>
              </a:rPr>
              <a:t>minute crunches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 Increasing </a:t>
            </a:r>
            <a:r>
              <a:rPr lang="en-US" altLang="en-US" b="0" u="none" dirty="0">
                <a:cs typeface="+mn-cs"/>
              </a:rPr>
              <a:t>costs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No management visibility into progress</a:t>
            </a:r>
          </a:p>
          <a:p>
            <a:pPr eaLnBrk="1" hangingPunct="1"/>
            <a:r>
              <a:rPr lang="en-US" altLang="en-US" b="0" u="none" dirty="0" smtClean="0">
                <a:cs typeface="+mn-cs"/>
              </a:rPr>
              <a:t>	You’re </a:t>
            </a:r>
            <a:r>
              <a:rPr lang="en-US" altLang="en-US" b="0" u="none" dirty="0">
                <a:cs typeface="+mn-cs"/>
              </a:rPr>
              <a:t>always being surprised.</a:t>
            </a:r>
          </a:p>
          <a:p>
            <a:pPr eaLnBrk="1" hangingPunct="1"/>
            <a:r>
              <a:rPr lang="en-US" altLang="en-US" b="0" u="none" dirty="0" smtClean="0">
                <a:cs typeface="+mn-cs"/>
              </a:rPr>
              <a:t>	Quality </a:t>
            </a:r>
            <a:r>
              <a:rPr lang="en-US" altLang="en-US" b="0" u="none" dirty="0">
                <a:cs typeface="+mn-cs"/>
              </a:rPr>
              <a:t>problems</a:t>
            </a:r>
          </a:p>
          <a:p>
            <a:pPr eaLnBrk="1" hangingPunct="1"/>
            <a:r>
              <a:rPr lang="en-US" altLang="en-US" b="0" u="none" dirty="0" smtClean="0">
                <a:cs typeface="+mn-cs"/>
              </a:rPr>
              <a:t> 	Too </a:t>
            </a:r>
            <a:r>
              <a:rPr lang="en-US" altLang="en-US" b="0" u="none" dirty="0">
                <a:cs typeface="+mn-cs"/>
              </a:rPr>
              <a:t>much rework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Functions </a:t>
            </a:r>
            <a:r>
              <a:rPr lang="en-US" altLang="en-US" b="0" u="none" dirty="0">
                <a:cs typeface="+mn-cs"/>
              </a:rPr>
              <a:t>do not work correctly.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Customer </a:t>
            </a:r>
            <a:r>
              <a:rPr lang="en-US" altLang="en-US" b="0" u="none" dirty="0">
                <a:cs typeface="+mn-cs"/>
              </a:rPr>
              <a:t>complaints after delivery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Poor morale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People </a:t>
            </a:r>
            <a:r>
              <a:rPr lang="en-US" altLang="en-US" b="0" u="none" dirty="0">
                <a:cs typeface="+mn-cs"/>
              </a:rPr>
              <a:t>frustrated</a:t>
            </a:r>
          </a:p>
          <a:p>
            <a:pPr eaLnBrk="1" hangingPunct="1"/>
            <a:r>
              <a:rPr lang="en-US" altLang="en-US" b="0" u="none" dirty="0">
                <a:cs typeface="+mn-cs"/>
              </a:rPr>
              <a:t>	</a:t>
            </a:r>
            <a:r>
              <a:rPr lang="en-US" altLang="en-US" b="0" u="none" dirty="0" smtClean="0">
                <a:cs typeface="+mn-cs"/>
              </a:rPr>
              <a:t>Is </a:t>
            </a:r>
            <a:r>
              <a:rPr lang="en-US" altLang="en-US" b="0" u="none" dirty="0">
                <a:cs typeface="+mn-cs"/>
              </a:rPr>
              <a:t>anyone in charge?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en-US" b="0" u="none" dirty="0"/>
          </a:p>
          <a:p>
            <a:endParaRPr lang="en-US" altLang="en-US" b="0" u="none" dirty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Symptoms of Process Failure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4535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CMMI for Process Improvement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Tx/>
              <a:buNone/>
            </a:pPr>
            <a:r>
              <a:rPr lang="en-GB" altLang="en-US" sz="2000" dirty="0" smtClean="0"/>
              <a:t>The aim of </a:t>
            </a:r>
            <a:r>
              <a:rPr lang="en-GB" altLang="en-US" sz="2000" dirty="0" err="1" smtClean="0"/>
              <a:t>CMMi</a:t>
            </a:r>
            <a:r>
              <a:rPr lang="en-GB" altLang="en-US" sz="2000" dirty="0" smtClean="0"/>
              <a:t> is to improve processes so they can be performed in the best manner with least cost</a:t>
            </a:r>
          </a:p>
          <a:p>
            <a:pPr algn="just" eaLnBrk="1" hangingPunct="1">
              <a:buFontTx/>
              <a:buNone/>
            </a:pPr>
            <a:r>
              <a:rPr lang="en-GB" altLang="en-US" sz="2000" dirty="0" smtClean="0"/>
              <a:t>Use CMMI in process improvement activities as a </a:t>
            </a:r>
          </a:p>
          <a:p>
            <a:pPr algn="just" eaLnBrk="1" hangingPunct="1"/>
            <a:r>
              <a:rPr lang="en-GB" altLang="en-US" sz="2000" dirty="0" smtClean="0"/>
              <a:t>collection of best practices</a:t>
            </a:r>
          </a:p>
          <a:p>
            <a:pPr algn="just" eaLnBrk="1" hangingPunct="1"/>
            <a:r>
              <a:rPr lang="en-GB" altLang="en-US" sz="2000" dirty="0" smtClean="0"/>
              <a:t>framework for organizing and prioritizing activities</a:t>
            </a:r>
          </a:p>
          <a:p>
            <a:pPr algn="just" eaLnBrk="1" hangingPunct="1"/>
            <a:r>
              <a:rPr lang="en-GB" altLang="en-US" sz="2000" dirty="0" smtClean="0"/>
              <a:t>support for the coordination of multi-disciplined activities that might be required to successfully build a product</a:t>
            </a:r>
          </a:p>
          <a:p>
            <a:pPr algn="just" eaLnBrk="1" hangingPunct="1"/>
            <a:r>
              <a:rPr lang="en-GB" altLang="en-US" sz="2000" dirty="0" smtClean="0"/>
              <a:t>means to emphasize the alignment of the process improvement objectives with organizational business objectives</a:t>
            </a:r>
          </a:p>
        </p:txBody>
      </p:sp>
    </p:spTree>
    <p:extLst>
      <p:ext uri="{BB962C8B-B14F-4D97-AF65-F5344CB8AC3E}">
        <p14:creationId xmlns:p14="http://schemas.microsoft.com/office/powerpoint/2010/main" val="705349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00808"/>
            <a:ext cx="8458200" cy="431899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marL="0" indent="0" eaLnBrk="1" hangingPunct="1">
              <a:buFontTx/>
              <a:buNone/>
            </a:pPr>
            <a:r>
              <a:rPr lang="en-US" altLang="en-US" sz="2400" dirty="0" smtClean="0"/>
              <a:t>Processes are ad hoc and improvised by practitioners and their management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/>
              <a:t>Process describes are not rigorously followed or </a:t>
            </a:r>
            <a:r>
              <a:rPr lang="en-US" altLang="en-US" sz="2400" dirty="0" smtClean="0"/>
              <a:t>enforced Performance </a:t>
            </a:r>
            <a:r>
              <a:rPr lang="en-US" altLang="en-US" sz="2400" dirty="0" smtClean="0"/>
              <a:t>is highly dependent on current practitioners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/>
              <a:t>Understanding </a:t>
            </a:r>
            <a:r>
              <a:rPr lang="en-US" altLang="en-US" sz="2400" dirty="0" smtClean="0"/>
              <a:t>of the current status of a project is limited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/>
              <a:t>Immature </a:t>
            </a:r>
            <a:r>
              <a:rPr lang="en-US" altLang="en-US" sz="2400" dirty="0" smtClean="0"/>
              <a:t>processes result in fighting fires:</a:t>
            </a:r>
          </a:p>
          <a:p>
            <a:pPr marL="0" indent="0" eaLnBrk="1" hangingPunct="1"/>
            <a:r>
              <a:rPr lang="en-US" altLang="en-US" sz="2400" dirty="0" smtClean="0"/>
              <a:t> There is no time to improve – instead, </a:t>
            </a:r>
          </a:p>
          <a:p>
            <a:pPr marL="0" indent="0" eaLnBrk="1" hangingPunct="1">
              <a:buFontTx/>
              <a:buNone/>
            </a:pPr>
            <a:r>
              <a:rPr lang="en-US" altLang="en-US" sz="2400" dirty="0" smtClean="0"/>
              <a:t>  practitioners are constantly reacting</a:t>
            </a:r>
          </a:p>
          <a:p>
            <a:pPr marL="0" indent="0" eaLnBrk="1" hangingPunct="1"/>
            <a:r>
              <a:rPr lang="en-US" altLang="en-US" sz="2400" dirty="0" smtClean="0"/>
              <a:t> Firefighters get burned</a:t>
            </a:r>
          </a:p>
          <a:p>
            <a:pPr marL="0" indent="0" eaLnBrk="1" hangingPunct="1"/>
            <a:r>
              <a:rPr lang="en-US" altLang="en-US" sz="2400" dirty="0" smtClean="0"/>
              <a:t> Embers might rekindle later</a:t>
            </a:r>
          </a:p>
        </p:txBody>
      </p:sp>
      <p:sp>
        <p:nvSpPr>
          <p:cNvPr id="1126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Ad Hoc </a:t>
            </a:r>
            <a:r>
              <a:rPr lang="en-GB" altLang="en-US" dirty="0" smtClean="0">
                <a:solidFill>
                  <a:schemeClr val="tx1"/>
                </a:solidFill>
              </a:rPr>
              <a:t>Processes (Not using </a:t>
            </a:r>
            <a:r>
              <a:rPr lang="en-GB" altLang="en-US" dirty="0" err="1" smtClean="0">
                <a:solidFill>
                  <a:schemeClr val="tx1"/>
                </a:solidFill>
              </a:rPr>
              <a:t>CMMi</a:t>
            </a:r>
            <a:r>
              <a:rPr lang="en-GB" altLang="en-US" dirty="0" smtClean="0">
                <a:solidFill>
                  <a:schemeClr val="tx1"/>
                </a:solidFill>
              </a:rPr>
              <a:t>)</a:t>
            </a:r>
            <a:endParaRPr lang="en-GB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2608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1700808"/>
            <a:ext cx="8458200" cy="4318992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76" tIns="44444" rIns="90476" bIns="44444"/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Process descriptions are consistent with the way work actually is done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They are defined, documented and continuously improved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Processes are supported visibly by management and others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They are well controlled – process fidelity is evaluated and enforced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There is constructive use of product and process enforced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There is constructive use of product and process measurement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 smtClean="0"/>
              <a:t>Technology is introduced in a disciplined manner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</a:rPr>
              <a:t>Improved </a:t>
            </a:r>
            <a:r>
              <a:rPr lang="en-GB" altLang="en-US" dirty="0" smtClean="0">
                <a:solidFill>
                  <a:schemeClr val="tx1"/>
                </a:solidFill>
              </a:rPr>
              <a:t>Processes (Using </a:t>
            </a:r>
            <a:r>
              <a:rPr lang="en-GB" altLang="en-US" dirty="0" err="1" smtClean="0">
                <a:solidFill>
                  <a:schemeClr val="tx1"/>
                </a:solidFill>
              </a:rPr>
              <a:t>CMMi</a:t>
            </a:r>
            <a:r>
              <a:rPr lang="en-GB" altLang="en-US" dirty="0" smtClean="0">
                <a:solidFill>
                  <a:schemeClr val="tx1"/>
                </a:solidFill>
              </a:rPr>
              <a:t>)</a:t>
            </a:r>
            <a:endParaRPr lang="en-GB" alt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31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Improvement and Football -  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take football as an example to show how process improvement can increase the quality of football game.</a:t>
            </a:r>
          </a:p>
          <a:p>
            <a:r>
              <a:rPr lang="en-US" dirty="0" smtClean="0"/>
              <a:t>We will compare how play is performed between a little league team and a professional football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3534</TotalTime>
  <Words>1284</Words>
  <Application>Microsoft Office PowerPoint</Application>
  <PresentationFormat>On-screen Show (4:3)</PresentationFormat>
  <Paragraphs>259</Paragraphs>
  <Slides>28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Default Design</vt:lpstr>
      <vt:lpstr>Software Quality assurance (SQA)   SWE 333</vt:lpstr>
      <vt:lpstr>What is a CMMi?</vt:lpstr>
      <vt:lpstr>What is a process</vt:lpstr>
      <vt:lpstr>Process Improvement</vt:lpstr>
      <vt:lpstr>Symptoms of Process Failure</vt:lpstr>
      <vt:lpstr>CMMI for Process Improvement</vt:lpstr>
      <vt:lpstr>Ad Hoc Processes (Not using CMMi)</vt:lpstr>
      <vt:lpstr>Improved Processes (Using CMMi)</vt:lpstr>
      <vt:lpstr>Process Improvement and Football -  an example</vt:lpstr>
      <vt:lpstr>Process Improvement and Football -  an example</vt:lpstr>
      <vt:lpstr>Process Improvement and Football -  an example</vt:lpstr>
      <vt:lpstr>Process Improvement and Football -  an example</vt:lpstr>
      <vt:lpstr>…  So what is CMMI? </vt:lpstr>
      <vt:lpstr> Capability Maturity Model® Integration (CMMI®)  Capability Maturity Modeling, CMM, and CMMI are registered in the U.S. Patent and Trademark Office by Carnegie Mellon University. </vt:lpstr>
      <vt:lpstr>How CMMI Helps?</vt:lpstr>
      <vt:lpstr>Five levels of maturity …</vt:lpstr>
      <vt:lpstr>Summary of levels</vt:lpstr>
      <vt:lpstr>Summary of levels</vt:lpstr>
      <vt:lpstr>Level 1 – Initial</vt:lpstr>
      <vt:lpstr>Level 2 – Repeatable</vt:lpstr>
      <vt:lpstr>Level 3 – Defined </vt:lpstr>
      <vt:lpstr>Level 4 – Managed </vt:lpstr>
      <vt:lpstr>Level 5 – Optimizing </vt:lpstr>
      <vt:lpstr>Level 5 – Optimizing </vt:lpstr>
      <vt:lpstr>Example-Requirements Management</vt:lpstr>
      <vt:lpstr>Time required to progress to next level</vt:lpstr>
      <vt:lpstr>Project Resources distribution</vt:lpstr>
      <vt:lpstr>Versions of CMMI  (capability maturity model integration)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BOSS</dc:creator>
  <cp:lastModifiedBy>Dr.Khalid</cp:lastModifiedBy>
  <cp:revision>96</cp:revision>
  <dcterms:created xsi:type="dcterms:W3CDTF">2003-09-08T05:13:45Z</dcterms:created>
  <dcterms:modified xsi:type="dcterms:W3CDTF">2013-12-08T08:05:00Z</dcterms:modified>
</cp:coreProperties>
</file>