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67" r:id="rId6"/>
    <p:sldId id="258" r:id="rId7"/>
    <p:sldId id="259" r:id="rId8"/>
    <p:sldId id="260" r:id="rId9"/>
    <p:sldId id="261" r:id="rId10"/>
    <p:sldId id="262" r:id="rId11"/>
    <p:sldId id="269" r:id="rId12"/>
    <p:sldId id="268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3AA28-8F3E-488C-9F7D-F9D4927ABF8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047A4-F4A2-4182-994D-2945A81A8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Evaluation </a:t>
            </a:r>
            <a:r>
              <a:rPr lang="en-US" b="1" dirty="0"/>
              <a:t>of family planning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400" dirty="0"/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Global unmet need for contraception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/>
              <a:t>An estimated 200 million couples in developing countries would like to delay or stop childbearing but are not using any method of contraception</a:t>
            </a:r>
            <a:r>
              <a:rPr lang="en-US" dirty="0" smtClean="0"/>
              <a:t>.</a:t>
            </a:r>
          </a:p>
          <a:p>
            <a:pPr algn="just" fontAlgn="base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Factors affecting unmet needs for family planning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953000"/>
          </a:xfrm>
        </p:spPr>
        <p:txBody>
          <a:bodyPr/>
          <a:lstStyle/>
          <a:p>
            <a:pPr algn="just" fontAlgn="base"/>
            <a:r>
              <a:rPr lang="en-US" b="1" dirty="0" smtClean="0"/>
              <a:t>1. Age: </a:t>
            </a:r>
            <a:r>
              <a:rPr lang="en-US" dirty="0" smtClean="0"/>
              <a:t>In India (NFHS 3), unmet need is highest below age 20 years and entirely for spacing not limiting births.</a:t>
            </a:r>
          </a:p>
          <a:p>
            <a:pPr algn="just" fontAlgn="base"/>
            <a:r>
              <a:rPr lang="en-US" dirty="0" smtClean="0"/>
              <a:t>Above age 30 years, unmet need is mostly for limiting births.</a:t>
            </a:r>
          </a:p>
          <a:p>
            <a:pPr algn="just" fontAlgn="base"/>
            <a:r>
              <a:rPr lang="en-US" b="1" dirty="0" smtClean="0"/>
              <a:t>2. Socio-economic: </a:t>
            </a:r>
            <a:r>
              <a:rPr lang="en-US" dirty="0" smtClean="0"/>
              <a:t>unmet need is higher in rural areas, varies with education, religion, wealth index.</a:t>
            </a:r>
            <a:endParaRPr lang="en-US" b="1" dirty="0" smtClean="0"/>
          </a:p>
          <a:p>
            <a:pPr algn="just" fontAlgn="base"/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Reasons for unmet needs for FP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486400"/>
          </a:xfrm>
        </p:spPr>
        <p:txBody>
          <a:bodyPr/>
          <a:lstStyle/>
          <a:p>
            <a:pPr algn="just" fontAlgn="base"/>
            <a:r>
              <a:rPr lang="en-US" dirty="0" smtClean="0"/>
              <a:t>1-limited choice of methods</a:t>
            </a:r>
          </a:p>
          <a:p>
            <a:pPr algn="just" fontAlgn="base"/>
            <a:r>
              <a:rPr lang="en-US" dirty="0" smtClean="0"/>
              <a:t>2-limited access to contraception, particularly among young people, poorer segments of populations, or unmarried people</a:t>
            </a:r>
          </a:p>
          <a:p>
            <a:pPr algn="just" fontAlgn="base"/>
            <a:r>
              <a:rPr lang="en-US" dirty="0" smtClean="0"/>
              <a:t>3-fear or experience of side-effects</a:t>
            </a:r>
          </a:p>
          <a:p>
            <a:pPr algn="just" fontAlgn="base"/>
            <a:r>
              <a:rPr lang="en-US" dirty="0" smtClean="0"/>
              <a:t>4-cultural or religious opposition</a:t>
            </a:r>
          </a:p>
          <a:p>
            <a:pPr algn="just" fontAlgn="base"/>
            <a:r>
              <a:rPr lang="en-US" dirty="0" smtClean="0"/>
              <a:t>5-poor quality of available services</a:t>
            </a:r>
          </a:p>
          <a:p>
            <a:pPr algn="just" fontAlgn="base"/>
            <a:r>
              <a:rPr lang="en-US" dirty="0" smtClean="0"/>
              <a:t>6-gender-based barriers.</a:t>
            </a:r>
          </a:p>
          <a:p>
            <a:pPr algn="just" fontAlgn="base"/>
            <a:r>
              <a:rPr lang="en-US" dirty="0" smtClean="0"/>
              <a:t>7- lack of information.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How to overcome unmet needs?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algn="just"/>
            <a:r>
              <a:rPr lang="en-US" dirty="0"/>
              <a:t> </a:t>
            </a:r>
            <a:r>
              <a:rPr lang="en-US" sz="3600" dirty="0"/>
              <a:t>(</a:t>
            </a:r>
            <a:r>
              <a:rPr lang="en-US" sz="3600" dirty="0" err="1"/>
              <a:t>i</a:t>
            </a:r>
            <a:r>
              <a:rPr lang="en-US" sz="3600" dirty="0"/>
              <a:t>) </a:t>
            </a:r>
            <a:r>
              <a:rPr lang="en-US" sz="3600" dirty="0" smtClean="0"/>
              <a:t>Raise </a:t>
            </a:r>
            <a:r>
              <a:rPr lang="en-US" sz="3600" dirty="0"/>
              <a:t>awareness at policy and political level on the benefit of family </a:t>
            </a:r>
            <a:r>
              <a:rPr lang="en-US" sz="3600" dirty="0" smtClean="0"/>
              <a:t>planning. </a:t>
            </a:r>
          </a:p>
          <a:p>
            <a:pPr algn="just"/>
            <a:r>
              <a:rPr lang="en-US" sz="3600" dirty="0" smtClean="0"/>
              <a:t>(</a:t>
            </a:r>
            <a:r>
              <a:rPr lang="en-US" sz="3600" dirty="0"/>
              <a:t>ii) </a:t>
            </a:r>
            <a:r>
              <a:rPr lang="en-US" sz="3600" dirty="0" smtClean="0"/>
              <a:t>Develop </a:t>
            </a:r>
            <a:r>
              <a:rPr lang="en-US" sz="3600" dirty="0"/>
              <a:t>or review family planning </a:t>
            </a:r>
            <a:r>
              <a:rPr lang="en-US" sz="3600" dirty="0" smtClean="0"/>
              <a:t>policies.</a:t>
            </a:r>
          </a:p>
          <a:p>
            <a:pPr algn="just"/>
            <a:r>
              <a:rPr lang="en-US" sz="3600" dirty="0" smtClean="0"/>
              <a:t> </a:t>
            </a:r>
            <a:r>
              <a:rPr lang="en-US" sz="3600" dirty="0"/>
              <a:t>(iii) </a:t>
            </a:r>
            <a:r>
              <a:rPr lang="en-US" sz="3600" dirty="0" smtClean="0"/>
              <a:t>Improve </a:t>
            </a:r>
            <a:r>
              <a:rPr lang="en-US" sz="3600" dirty="0"/>
              <a:t>the quality of family planning and other reproductive health </a:t>
            </a:r>
            <a:r>
              <a:rPr lang="en-US" sz="3600" dirty="0" smtClean="0"/>
              <a:t>services. </a:t>
            </a:r>
          </a:p>
          <a:p>
            <a:pPr algn="just"/>
            <a:r>
              <a:rPr lang="en-US" sz="3600" dirty="0" smtClean="0"/>
              <a:t>(</a:t>
            </a:r>
            <a:r>
              <a:rPr lang="en-US" sz="3600" dirty="0"/>
              <a:t>iv) </a:t>
            </a:r>
            <a:r>
              <a:rPr lang="en-US" sz="3600" dirty="0" smtClean="0"/>
              <a:t>Foster </a:t>
            </a:r>
            <a:r>
              <a:rPr lang="en-US" sz="3600" dirty="0"/>
              <a:t>integration of family planning into reproductive health.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/>
              <a:t>Thank you</a:t>
            </a:r>
            <a:endParaRPr lang="en-US" sz="96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</a:rPr>
              <a:t>Best wishes</a:t>
            </a:r>
            <a:endParaRPr lang="en-US" sz="9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r>
              <a:rPr lang="en-US" dirty="0" smtClean="0"/>
              <a:t>By the end of session, students will be able to:</a:t>
            </a:r>
          </a:p>
          <a:p>
            <a:r>
              <a:rPr lang="en-US" dirty="0" smtClean="0"/>
              <a:t>Explain purpose of evaluation.</a:t>
            </a:r>
          </a:p>
          <a:p>
            <a:r>
              <a:rPr lang="en-US" dirty="0" smtClean="0"/>
              <a:t>Discuss types of evaluation.</a:t>
            </a:r>
          </a:p>
          <a:p>
            <a:r>
              <a:rPr lang="en-US" dirty="0" smtClean="0"/>
              <a:t>Define unmet need for family planning.</a:t>
            </a:r>
          </a:p>
          <a:p>
            <a:r>
              <a:rPr lang="en-US" dirty="0" smtClean="0"/>
              <a:t>Discuss reasons for unmet needs for FP.</a:t>
            </a:r>
          </a:p>
          <a:p>
            <a:r>
              <a:rPr lang="en-US" dirty="0" smtClean="0"/>
              <a:t>Identify factors affecting unmet needs for FP.</a:t>
            </a:r>
          </a:p>
          <a:p>
            <a:r>
              <a:rPr lang="en-US" dirty="0" smtClean="0"/>
              <a:t>Recognize how to overcome unmet needs for FP.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purpose of family planning program evaluation is to gain knowledge about family planning activities, and to judge their effectiveness and efficiency.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provides information needed for decision making to modify the program in order to improve efficiency and utilization of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Elements of success in family planning program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1. Make service accessible through various delivery points.</a:t>
            </a:r>
          </a:p>
          <a:p>
            <a:r>
              <a:rPr lang="en-US" dirty="0" smtClean="0"/>
              <a:t>2. Make service affordable through partnerships between public and private sectors.</a:t>
            </a:r>
          </a:p>
          <a:p>
            <a:r>
              <a:rPr lang="en-US" dirty="0" smtClean="0"/>
              <a:t>3. Offer client centered care to meet their needs.</a:t>
            </a:r>
          </a:p>
          <a:p>
            <a:r>
              <a:rPr lang="en-US" dirty="0" smtClean="0"/>
              <a:t>4. Update service delivery guidelines, tools and job aids.</a:t>
            </a:r>
          </a:p>
          <a:p>
            <a:r>
              <a:rPr lang="en-US" dirty="0" smtClean="0"/>
              <a:t>5. Communicate effectively according to local norms to motivate clients.</a:t>
            </a:r>
          </a:p>
          <a:p>
            <a:r>
              <a:rPr lang="en-US" dirty="0" smtClean="0"/>
              <a:t>6. Assure contraceptive security through strong logistic system.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</p:spPr>
        <p:txBody>
          <a:bodyPr/>
          <a:lstStyle/>
          <a:p>
            <a:pPr algn="just"/>
            <a:r>
              <a:rPr lang="en-US" sz="2800" dirty="0" smtClean="0"/>
              <a:t>7. Supportive policy showing that family planning contributes to development goals.</a:t>
            </a:r>
          </a:p>
          <a:p>
            <a:pPr algn="just"/>
            <a:r>
              <a:rPr lang="en-US" sz="2800" dirty="0" smtClean="0"/>
              <a:t>8. Coordination between different service providing agencies (partners).</a:t>
            </a:r>
          </a:p>
          <a:p>
            <a:pPr algn="just"/>
            <a:r>
              <a:rPr lang="en-US" sz="2800" dirty="0" smtClean="0"/>
              <a:t>9. High performing staff: motivation, good working environment.</a:t>
            </a:r>
          </a:p>
          <a:p>
            <a:pPr algn="just"/>
            <a:r>
              <a:rPr lang="en-US" sz="2800" dirty="0" smtClean="0"/>
              <a:t>10. Secure adequate budget: doing more with less.</a:t>
            </a:r>
          </a:p>
          <a:p>
            <a:pPr algn="just"/>
            <a:r>
              <a:rPr lang="en-US" sz="2800" dirty="0" smtClean="0"/>
              <a:t>11. Research, monitoring and evaluation to provide information for good decision making.</a:t>
            </a:r>
          </a:p>
          <a:p>
            <a:pPr algn="just"/>
            <a:r>
              <a:rPr lang="en-US" sz="2800" dirty="0" smtClean="0"/>
              <a:t>12. Strong leadership and good management.</a:t>
            </a:r>
          </a:p>
          <a:p>
            <a:pPr algn="just"/>
            <a:r>
              <a:rPr lang="en-US" sz="2800" dirty="0" smtClean="0"/>
              <a:t>13. integrating services when appropriate and </a:t>
            </a:r>
            <a:r>
              <a:rPr lang="en-US" sz="2800" dirty="0" err="1" smtClean="0"/>
              <a:t>refwerral</a:t>
            </a:r>
            <a:r>
              <a:rPr lang="en-US" sz="2800" dirty="0" smtClean="0"/>
              <a:t> where it is not.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en-US" sz="4600" b="1" i="1" dirty="0"/>
              <a:t>Evaluation of the need</a:t>
            </a:r>
            <a:r>
              <a:rPr lang="en-US" sz="4600" b="1" dirty="0"/>
              <a:t>:</a:t>
            </a:r>
            <a:r>
              <a:rPr lang="en-US" sz="4600" dirty="0"/>
              <a:t> To find out if there is a great need for FPP (e.g. population explosion and its economic and health impacts).</a:t>
            </a:r>
          </a:p>
          <a:p>
            <a:pPr lvl="0" algn="just"/>
            <a:r>
              <a:rPr lang="en-US" sz="4600" b="1" i="1" dirty="0"/>
              <a:t>Evaluation of the plan</a:t>
            </a:r>
            <a:r>
              <a:rPr lang="en-US" sz="4600" b="1" dirty="0"/>
              <a:t>: </a:t>
            </a:r>
            <a:r>
              <a:rPr lang="en-US" sz="4600" dirty="0"/>
              <a:t>To know if the plan is feasible (practical) and adequate (sufficient) to meet the need.</a:t>
            </a:r>
          </a:p>
          <a:p>
            <a:pPr lvl="0" algn="just"/>
            <a:r>
              <a:rPr lang="en-US" sz="4600" b="1" i="1" dirty="0"/>
              <a:t>Evaluation of performance</a:t>
            </a:r>
            <a:r>
              <a:rPr lang="en-US" sz="4600" b="1" dirty="0"/>
              <a:t>:</a:t>
            </a:r>
            <a:r>
              <a:rPr lang="en-US" sz="4600" dirty="0"/>
              <a:t> It is concerned with the production of expected good services (e.g. education sessions, contraceptive distribution, clinic services, etc).</a:t>
            </a:r>
          </a:p>
          <a:p>
            <a:pPr algn="just">
              <a:buNone/>
            </a:pPr>
            <a:r>
              <a:rPr lang="en-US" sz="4600" b="1" dirty="0"/>
              <a:t> </a:t>
            </a:r>
            <a:endParaRPr lang="en-US" sz="4600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4-</a:t>
            </a:r>
            <a:r>
              <a:rPr lang="en-US" b="1" i="1" dirty="0" smtClean="0"/>
              <a:t>Evaluation of the impact:</a:t>
            </a:r>
            <a:r>
              <a:rPr lang="en-US" dirty="0" smtClean="0"/>
              <a:t> It determines whether the </a:t>
            </a:r>
            <a:r>
              <a:rPr lang="en-US" dirty="0" err="1" smtClean="0"/>
              <a:t>programme</a:t>
            </a:r>
            <a:r>
              <a:rPr lang="en-US" dirty="0" smtClean="0"/>
              <a:t> has changed knowledge, attitudes, and behaviors of the population using different indices such as acceptance rate, continuation rates, and contraceptive prevalence rate.</a:t>
            </a:r>
          </a:p>
          <a:p>
            <a:pPr algn="just"/>
            <a:r>
              <a:rPr lang="en-US" b="1" i="1" dirty="0" smtClean="0"/>
              <a:t>5-Evaluation of the outcome:</a:t>
            </a:r>
            <a:r>
              <a:rPr lang="en-US" dirty="0" smtClean="0"/>
              <a:t> It is concerned with the changes related to crude birth rate (CBR) and total fertility rate (TFR)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Unmet needs of family planning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fontAlgn="base"/>
            <a:r>
              <a:rPr lang="en-US" b="1" dirty="0" smtClean="0"/>
              <a:t>Definition: (KAP- gap)</a:t>
            </a:r>
            <a:endParaRPr lang="en-US" b="1" dirty="0"/>
          </a:p>
          <a:p>
            <a:pPr algn="just" fontAlgn="base"/>
            <a:r>
              <a:rPr lang="en-US" dirty="0" smtClean="0"/>
              <a:t>“Percentage </a:t>
            </a:r>
            <a:r>
              <a:rPr lang="en-US" dirty="0"/>
              <a:t>of women of reproductive age who are </a:t>
            </a:r>
            <a:r>
              <a:rPr lang="en-US" dirty="0" smtClean="0"/>
              <a:t>married, fecund </a:t>
            </a:r>
            <a:r>
              <a:rPr lang="en-US" dirty="0"/>
              <a:t>and sexually active but are not using any method of contraception, and report not wanting any more children or wanting to delay the birth of their next </a:t>
            </a:r>
            <a:r>
              <a:rPr lang="en-US" dirty="0" smtClean="0"/>
              <a:t>child”.</a:t>
            </a:r>
          </a:p>
          <a:p>
            <a:pPr algn="just" fontAlgn="base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Situation and trends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6096000"/>
          </a:xfrm>
        </p:spPr>
        <p:txBody>
          <a:bodyPr>
            <a:noAutofit/>
          </a:bodyPr>
          <a:lstStyle/>
          <a:p>
            <a:pPr algn="just" fontAlgn="base"/>
            <a:r>
              <a:rPr lang="en-US" sz="2800" dirty="0" smtClean="0"/>
              <a:t>Despite the increases in contraceptive use, there remain significant gaps between women's desire to delay or avoid having children and their actual use of contraception (</a:t>
            </a:r>
            <a:r>
              <a:rPr lang="en-US" sz="2800" b="1" dirty="0" smtClean="0"/>
              <a:t>unmet need for family planning)</a:t>
            </a:r>
            <a:r>
              <a:rPr lang="en-US" sz="2800" dirty="0" smtClean="0"/>
              <a:t>. </a:t>
            </a:r>
          </a:p>
          <a:p>
            <a:pPr algn="just" fontAlgn="base"/>
            <a:r>
              <a:rPr lang="en-US" sz="2800" dirty="0" smtClean="0"/>
              <a:t>WHO African Region, unmet need was over 24% in 2009. This means that in this region, one in every four women who is married has an unmet need for FP. </a:t>
            </a:r>
          </a:p>
          <a:p>
            <a:pPr algn="just" fontAlgn="base"/>
            <a:r>
              <a:rPr lang="en-US" sz="2800" dirty="0" smtClean="0"/>
              <a:t>Unmet need was just under 13% in South-East Asia.</a:t>
            </a:r>
          </a:p>
          <a:p>
            <a:pPr algn="just" fontAlgn="base"/>
            <a:r>
              <a:rPr lang="en-US" sz="2800" dirty="0" smtClean="0"/>
              <a:t>Under 4% in the WHO Western Pacific Region. </a:t>
            </a:r>
          </a:p>
          <a:p>
            <a:pPr algn="just" fontAlgn="base"/>
            <a:r>
              <a:rPr lang="en-US" sz="2800" dirty="0" smtClean="0"/>
              <a:t>For adolescent women (aged 15–19 y) unmet need was around 25% in both the African and South-East Asia. </a:t>
            </a:r>
          </a:p>
          <a:p>
            <a:pPr algn="just" fontAlgn="base"/>
            <a:r>
              <a:rPr lang="en-US" sz="2800" dirty="0" smtClean="0"/>
              <a:t>For Eastern Mediterranean region, 15% of adolescent women had an unmet need for family planning.</a:t>
            </a:r>
          </a:p>
          <a:p>
            <a:pPr algn="just"/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756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Evaluation of family planning program</vt:lpstr>
      <vt:lpstr>objectives</vt:lpstr>
      <vt:lpstr>Introduction </vt:lpstr>
      <vt:lpstr>Elements of success in family planning program</vt:lpstr>
      <vt:lpstr>Cont.</vt:lpstr>
      <vt:lpstr>Types of evaluation</vt:lpstr>
      <vt:lpstr>Cont.</vt:lpstr>
      <vt:lpstr>Unmet needs of family planning</vt:lpstr>
      <vt:lpstr>Situation and trends </vt:lpstr>
      <vt:lpstr>Global unmet need for contraception </vt:lpstr>
      <vt:lpstr>Factors affecting unmet needs for family planning</vt:lpstr>
      <vt:lpstr>Reasons for unmet needs for FP</vt:lpstr>
      <vt:lpstr>How to overcome unmet needs?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family planning program</dc:title>
  <dc:creator>vip</dc:creator>
  <cp:lastModifiedBy>Basma</cp:lastModifiedBy>
  <cp:revision>18</cp:revision>
  <dcterms:created xsi:type="dcterms:W3CDTF">2011-05-21T06:56:06Z</dcterms:created>
  <dcterms:modified xsi:type="dcterms:W3CDTF">2015-04-29T08:50:12Z</dcterms:modified>
</cp:coreProperties>
</file>