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4" r:id="rId8"/>
    <p:sldId id="266" r:id="rId9"/>
    <p:sldId id="267" r:id="rId10"/>
    <p:sldId id="269"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0" d="100"/>
          <a:sy n="80" d="100"/>
        </p:scale>
        <p:origin x="-54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476FE-69A7-8941-A70F-3E1429C6F15A}" type="datetimeFigureOut">
              <a:rPr lang="en-US" smtClean="0"/>
              <a:pPr/>
              <a:t>10/8/2017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A5301-F0A3-D349-8295-620C629F6DAC}" type="slidenum">
              <a:rPr lang="en-US" smtClean="0"/>
              <a:pPr/>
              <a:t>‹#›</a:t>
            </a:fld>
            <a:endParaRPr lang="en-US"/>
          </a:p>
        </p:txBody>
      </p:sp>
    </p:spTree>
    <p:extLst>
      <p:ext uri="{BB962C8B-B14F-4D97-AF65-F5344CB8AC3E}">
        <p14:creationId xmlns:p14="http://schemas.microsoft.com/office/powerpoint/2010/main" val="27863621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Stasis:</a:t>
            </a:r>
            <a:r>
              <a:rPr lang="en-US" baseline="0" dirty="0" smtClean="0"/>
              <a:t> in normal blood stream, the blood cells occupy the central part and the plasma at the peripheral part. In stasis, the platelets cross the plasma zone and come in contact to the vascular endothelium.</a:t>
            </a:r>
          </a:p>
          <a:p>
            <a:r>
              <a:rPr lang="en-US" baseline="0" dirty="0" smtClean="0"/>
              <a:t>Platelets: increase in number after operations and become more sticky. They agglutinate in small masses and adhere to the endothelium.</a:t>
            </a:r>
          </a:p>
          <a:p>
            <a:r>
              <a:rPr lang="en-US" baseline="0" dirty="0" err="1" smtClean="0"/>
              <a:t>Polycythaemia</a:t>
            </a:r>
            <a:r>
              <a:rPr lang="en-US" baseline="0" dirty="0" smtClean="0"/>
              <a:t>: decrease in plasma or increase in RBC causing increased blood viscosity and stasis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B3A5301-F0A3-D349-8295-620C629F6DAC}" type="slidenum">
              <a:rPr lang="en-US" smtClean="0"/>
              <a:pPr/>
              <a:t>5</a:t>
            </a:fld>
            <a:endParaRPr lang="en-US"/>
          </a:p>
        </p:txBody>
      </p:sp>
    </p:spTree>
    <p:extLst>
      <p:ext uri="{BB962C8B-B14F-4D97-AF65-F5344CB8AC3E}">
        <p14:creationId xmlns:p14="http://schemas.microsoft.com/office/powerpoint/2010/main" val="82671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Practical exam (vegetation) </a:t>
            </a:r>
            <a:endParaRPr lang="en-US" dirty="0"/>
          </a:p>
        </p:txBody>
      </p:sp>
      <p:sp>
        <p:nvSpPr>
          <p:cNvPr id="4" name="Slide Number Placeholder 3"/>
          <p:cNvSpPr>
            <a:spLocks noGrp="1"/>
          </p:cNvSpPr>
          <p:nvPr>
            <p:ph type="sldNum" sz="quarter" idx="10"/>
          </p:nvPr>
        </p:nvSpPr>
        <p:spPr/>
        <p:txBody>
          <a:bodyPr/>
          <a:lstStyle/>
          <a:p>
            <a:fld id="{CB3A5301-F0A3-D349-8295-620C629F6DAC}" type="slidenum">
              <a:rPr lang="en-US" smtClean="0"/>
              <a:pPr/>
              <a:t>6</a:t>
            </a:fld>
            <a:endParaRPr lang="en-US"/>
          </a:p>
        </p:txBody>
      </p:sp>
    </p:spTree>
    <p:extLst>
      <p:ext uri="{BB962C8B-B14F-4D97-AF65-F5344CB8AC3E}">
        <p14:creationId xmlns:p14="http://schemas.microsoft.com/office/powerpoint/2010/main" val="247573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 embolism interfere</a:t>
            </a:r>
            <a:r>
              <a:rPr lang="en-US" baseline="0" dirty="0" smtClean="0"/>
              <a:t> with cardiac contraction and causes acute heart failure. </a:t>
            </a:r>
            <a:endParaRPr lang="en-US" dirty="0"/>
          </a:p>
        </p:txBody>
      </p:sp>
      <p:sp>
        <p:nvSpPr>
          <p:cNvPr id="4" name="Slide Number Placeholder 3"/>
          <p:cNvSpPr>
            <a:spLocks noGrp="1"/>
          </p:cNvSpPr>
          <p:nvPr>
            <p:ph type="sldNum" sz="quarter" idx="10"/>
          </p:nvPr>
        </p:nvSpPr>
        <p:spPr/>
        <p:txBody>
          <a:bodyPr/>
          <a:lstStyle/>
          <a:p>
            <a:fld id="{CB3A5301-F0A3-D349-8295-620C629F6DAC}" type="slidenum">
              <a:rPr lang="en-US" smtClean="0"/>
              <a:pPr/>
              <a:t>7</a:t>
            </a:fld>
            <a:endParaRPr lang="en-US"/>
          </a:p>
        </p:txBody>
      </p:sp>
    </p:spTree>
    <p:extLst>
      <p:ext uri="{BB962C8B-B14F-4D97-AF65-F5344CB8AC3E}">
        <p14:creationId xmlns:p14="http://schemas.microsoft.com/office/powerpoint/2010/main" val="167722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8773C0-2657-7343-AF2E-ECC053785611}"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73C0-2657-7343-AF2E-ECC053785611}"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73C0-2657-7343-AF2E-ECC053785611}"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73C0-2657-7343-AF2E-ECC053785611}"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8773C0-2657-7343-AF2E-ECC053785611}"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773C0-2657-7343-AF2E-ECC053785611}"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8773C0-2657-7343-AF2E-ECC053785611}"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773C0-2657-7343-AF2E-ECC053785611}"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773C0-2657-7343-AF2E-ECC053785611}"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773C0-2657-7343-AF2E-ECC053785611}"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773C0-2657-7343-AF2E-ECC053785611}"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27E-9EB3-D743-B5B1-0E9CE26FFB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773C0-2657-7343-AF2E-ECC053785611}" type="datetimeFigureOut">
              <a:rPr lang="en-US" smtClean="0"/>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D027E-9EB3-D743-B5B1-0E9CE26FFB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7772400" cy="1470025"/>
          </a:xfrm>
        </p:spPr>
        <p:txBody>
          <a:bodyPr/>
          <a:lstStyle/>
          <a:p>
            <a:r>
              <a:rPr lang="en-US" dirty="0" smtClean="0"/>
              <a:t>CLS 223</a:t>
            </a:r>
            <a:endParaRPr lang="en-US" dirty="0"/>
          </a:p>
        </p:txBody>
      </p:sp>
      <p:pic>
        <p:nvPicPr>
          <p:cNvPr id="3076" name="Picture 4"/>
          <p:cNvPicPr>
            <a:picLocks noChangeAspect="1" noChangeArrowheads="1"/>
          </p:cNvPicPr>
          <p:nvPr/>
        </p:nvPicPr>
        <p:blipFill>
          <a:blip r:embed="rId2"/>
          <a:srcRect/>
          <a:stretch>
            <a:fillRect/>
          </a:stretch>
        </p:blipFill>
        <p:spPr bwMode="auto">
          <a:xfrm>
            <a:off x="5867400" y="2657231"/>
            <a:ext cx="3276600" cy="4200769"/>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1524000" y="0"/>
            <a:ext cx="10127960" cy="2391324"/>
          </a:xfrm>
          <a:prstGeom prst="rect">
            <a:avLst/>
          </a:prstGeom>
          <a:noFill/>
          <a:ln w="9525">
            <a:noFill/>
            <a:miter lim="800000"/>
            <a:headEnd/>
            <a:tailEnd/>
          </a:ln>
          <a:effectLst/>
        </p:spPr>
      </p:pic>
      <p:pic>
        <p:nvPicPr>
          <p:cNvPr id="9" name="Picture 8" descr="ksu logoo.jpeg"/>
          <p:cNvPicPr>
            <a:picLocks noChangeAspect="1"/>
          </p:cNvPicPr>
          <p:nvPr/>
        </p:nvPicPr>
        <p:blipFill>
          <a:blip r:embed="rId4"/>
          <a:stretch>
            <a:fillRect/>
          </a:stretch>
        </p:blipFill>
        <p:spPr>
          <a:xfrm>
            <a:off x="7086600" y="152400"/>
            <a:ext cx="2057400" cy="2391324"/>
          </a:xfrm>
          <a:prstGeom prst="rect">
            <a:avLst/>
          </a:prstGeom>
        </p:spPr>
      </p:pic>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Aneurysm</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400" dirty="0" smtClean="0"/>
              <a:t>An aneurysm is a localized, blood-filled balloon-like structure in the wall of a blood vessel.</a:t>
            </a:r>
          </a:p>
          <a:p>
            <a:endParaRPr lang="en-US" sz="2400" dirty="0" smtClean="0"/>
          </a:p>
          <a:p>
            <a:r>
              <a:rPr lang="en-US" sz="2400" dirty="0" smtClean="0"/>
              <a:t>Aneurysms can occur in any blood vessel, with examples including aortic aneurysms. Aneurysms can also occur within the heart itself.</a:t>
            </a:r>
          </a:p>
          <a:p>
            <a:endParaRPr lang="en-US" sz="2400" dirty="0" smtClean="0"/>
          </a:p>
        </p:txBody>
      </p:sp>
      <p:pic>
        <p:nvPicPr>
          <p:cNvPr id="31746" name="Picture 2"/>
          <p:cNvPicPr>
            <a:picLocks noChangeAspect="1" noChangeArrowheads="1"/>
          </p:cNvPicPr>
          <p:nvPr/>
        </p:nvPicPr>
        <p:blipFill>
          <a:blip r:embed="rId2"/>
          <a:srcRect/>
          <a:stretch>
            <a:fillRect/>
          </a:stretch>
        </p:blipFill>
        <p:spPr bwMode="auto">
          <a:xfrm>
            <a:off x="5943600" y="3581400"/>
            <a:ext cx="2743200" cy="254000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1066800" y="3886200"/>
            <a:ext cx="3187700" cy="25527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srcRect/>
          <a:stretch>
            <a:fillRect/>
          </a:stretch>
        </p:blipFill>
        <p:spPr bwMode="auto">
          <a:xfrm>
            <a:off x="6324600" y="2899562"/>
            <a:ext cx="2971800" cy="3958438"/>
          </a:xfrm>
          <a:prstGeom prst="rect">
            <a:avLst/>
          </a:prstGeom>
          <a:noFill/>
          <a:ln w="9525">
            <a:noFill/>
            <a:miter lim="800000"/>
            <a:headEnd/>
            <a:tailEnd/>
          </a:ln>
          <a:effectLst/>
        </p:spPr>
      </p:pic>
      <p:sp>
        <p:nvSpPr>
          <p:cNvPr id="3" name="Content Placeholder 2"/>
          <p:cNvSpPr>
            <a:spLocks noGrp="1"/>
          </p:cNvSpPr>
          <p:nvPr>
            <p:ph idx="1"/>
          </p:nvPr>
        </p:nvSpPr>
        <p:spPr>
          <a:xfrm>
            <a:off x="0" y="636580"/>
            <a:ext cx="9144000" cy="4525963"/>
          </a:xfrm>
        </p:spPr>
        <p:txBody>
          <a:bodyPr>
            <a:normAutofit/>
          </a:bodyPr>
          <a:lstStyle/>
          <a:p>
            <a:r>
              <a:rPr lang="en-US" sz="2400" dirty="0" smtClean="0"/>
              <a:t>As an aneurysm increases in size, the risk of rupture increases. A ruptured aneurysm can lead to bleeding and subsequent </a:t>
            </a:r>
            <a:r>
              <a:rPr lang="en-US" sz="2400" dirty="0" err="1" smtClean="0"/>
              <a:t>hypovolemic</a:t>
            </a:r>
            <a:r>
              <a:rPr lang="en-US" sz="2400" dirty="0" smtClean="0"/>
              <a:t> shock, leading to death. </a:t>
            </a:r>
          </a:p>
          <a:p>
            <a:endParaRPr lang="en-US" sz="2400" dirty="0" smtClean="0"/>
          </a:p>
          <a:p>
            <a:r>
              <a:rPr lang="en-US" sz="2400" dirty="0" smtClean="0"/>
              <a:t>Aneurysms are a result of a weakened blood vessel wall, and can be a result of a hereditary condition or an acquired disease. Aneurysms can also be a reason for clot formation (thrombosis) and </a:t>
            </a:r>
            <a:r>
              <a:rPr lang="en-US" sz="2400" dirty="0" err="1" smtClean="0"/>
              <a:t>embolization</a:t>
            </a:r>
            <a:r>
              <a:rPr lang="en-US" sz="2400" dirty="0" smtClean="0"/>
              <a:t>.</a:t>
            </a:r>
          </a:p>
          <a:p>
            <a:endParaRPr lang="en-US" sz="2400" dirty="0" smtClean="0"/>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17638"/>
            <a:ext cx="9144000" cy="3459163"/>
          </a:xfrm>
          <a:prstGeom prst="rect">
            <a:avLst/>
          </a:prstGeom>
          <a:noFill/>
          <a:ln w="9525">
            <a:noFill/>
            <a:miter lim="800000"/>
            <a:headEnd/>
            <a:tailEnd/>
          </a:ln>
          <a:effectLst/>
        </p:spPr>
      </p:pic>
      <p:sp>
        <p:nvSpPr>
          <p:cNvPr id="2" name="Title 1"/>
          <p:cNvSpPr>
            <a:spLocks noGrp="1"/>
          </p:cNvSpPr>
          <p:nvPr>
            <p:ph type="title"/>
          </p:nvPr>
        </p:nvSpPr>
        <p:spPr>
          <a:xfrm>
            <a:off x="0" y="274638"/>
            <a:ext cx="9144000" cy="1143000"/>
          </a:xfrm>
        </p:spPr>
        <p:txBody>
          <a:bodyPr/>
          <a:lstStyle/>
          <a:p>
            <a:r>
              <a:rPr lang="en-US" dirty="0" smtClean="0"/>
              <a:t>Lecture # 8</a:t>
            </a:r>
            <a:endParaRPr lang="en-US" dirty="0"/>
          </a:p>
        </p:txBody>
      </p:sp>
      <p:sp>
        <p:nvSpPr>
          <p:cNvPr id="3" name="Content Placeholder 2"/>
          <p:cNvSpPr>
            <a:spLocks noGrp="1"/>
          </p:cNvSpPr>
          <p:nvPr>
            <p:ph idx="1"/>
          </p:nvPr>
        </p:nvSpPr>
        <p:spPr>
          <a:xfrm>
            <a:off x="-990600" y="2613819"/>
            <a:ext cx="8229600" cy="4525963"/>
          </a:xfrm>
        </p:spPr>
        <p:txBody>
          <a:bodyPr>
            <a:normAutofit/>
          </a:bodyPr>
          <a:lstStyle/>
          <a:p>
            <a:pPr algn="ctr">
              <a:buNone/>
            </a:pPr>
            <a:r>
              <a:rPr lang="en-US" sz="4000" dirty="0" smtClean="0">
                <a:solidFill>
                  <a:schemeClr val="bg1"/>
                </a:solidFill>
              </a:rPr>
              <a:t>Circulatory Disturbance</a:t>
            </a:r>
          </a:p>
          <a:p>
            <a:pPr algn="ctr">
              <a:buNone/>
            </a:pPr>
            <a:r>
              <a:rPr lang="en-US" sz="4000" dirty="0" smtClean="0">
                <a:solidFill>
                  <a:schemeClr val="bg1"/>
                </a:solidFill>
              </a:rPr>
              <a:t>(continue)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smtClean="0"/>
              <a:t>2) Disturbance of obstructive nature</a:t>
            </a:r>
            <a:endParaRPr lang="en-US" dirty="0"/>
          </a:p>
        </p:txBody>
      </p:sp>
      <p:sp>
        <p:nvSpPr>
          <p:cNvPr id="3" name="Content Placeholder 2"/>
          <p:cNvSpPr>
            <a:spLocks noGrp="1"/>
          </p:cNvSpPr>
          <p:nvPr>
            <p:ph idx="1"/>
          </p:nvPr>
        </p:nvSpPr>
        <p:spPr/>
        <p:txBody>
          <a:bodyPr/>
          <a:lstStyle/>
          <a:p>
            <a:r>
              <a:rPr lang="en-US" dirty="0" smtClean="0"/>
              <a:t>Thrombosis</a:t>
            </a:r>
          </a:p>
          <a:p>
            <a:r>
              <a:rPr lang="en-US" dirty="0" smtClean="0"/>
              <a:t>Embolism</a:t>
            </a:r>
          </a:p>
          <a:p>
            <a:r>
              <a:rPr lang="en-US" dirty="0" smtClean="0"/>
              <a:t>Compression</a:t>
            </a:r>
          </a:p>
          <a:p>
            <a:r>
              <a:rPr lang="en-US" dirty="0" smtClean="0"/>
              <a:t>Spasm</a:t>
            </a:r>
          </a:p>
          <a:p>
            <a:r>
              <a:rPr lang="en-US" dirty="0" smtClean="0"/>
              <a:t>Structural changes</a:t>
            </a:r>
          </a:p>
          <a:p>
            <a:pPr algn="ctr">
              <a:buNone/>
            </a:pPr>
            <a:r>
              <a:rPr lang="en-US" dirty="0" smtClean="0"/>
              <a:t>-aneurysm</a:t>
            </a:r>
          </a:p>
          <a:p>
            <a:pPr algn="ctr">
              <a:buNone/>
            </a:pPr>
            <a:r>
              <a:rPr lang="en-US" dirty="0" smtClean="0"/>
              <a:t>-atherosclerosis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Thrombosis</a:t>
            </a:r>
            <a:endParaRPr lang="en-US" dirty="0"/>
          </a:p>
        </p:txBody>
      </p:sp>
      <p:sp>
        <p:nvSpPr>
          <p:cNvPr id="3" name="Content Placeholder 2"/>
          <p:cNvSpPr>
            <a:spLocks noGrp="1"/>
          </p:cNvSpPr>
          <p:nvPr>
            <p:ph idx="1"/>
          </p:nvPr>
        </p:nvSpPr>
        <p:spPr>
          <a:xfrm>
            <a:off x="0" y="1143000"/>
            <a:ext cx="8686800" cy="5029200"/>
          </a:xfrm>
        </p:spPr>
        <p:txBody>
          <a:bodyPr>
            <a:normAutofit/>
          </a:bodyPr>
          <a:lstStyle/>
          <a:p>
            <a:pPr algn="ctr">
              <a:buNone/>
            </a:pPr>
            <a:r>
              <a:rPr lang="en-US" sz="2400" dirty="0" smtClean="0"/>
              <a:t>Formation of a compact mass composed of blood elements inside a vessel or a heart cavity during life.</a:t>
            </a:r>
          </a:p>
          <a:p>
            <a:pPr algn="ctr">
              <a:buNone/>
            </a:pPr>
            <a:endParaRPr lang="en-US" sz="2400" dirty="0" smtClean="0"/>
          </a:p>
          <a:p>
            <a:r>
              <a:rPr lang="en-US" sz="2400" dirty="0" smtClean="0"/>
              <a:t>There are two components to a thrombus, aggregated platelets that form a platelet plug, and a mesh of cross-linked fibrin protein.</a:t>
            </a:r>
          </a:p>
          <a:p>
            <a:endParaRPr lang="en-US" sz="2400" dirty="0" smtClean="0"/>
          </a:p>
          <a:p>
            <a:pPr>
              <a:buNone/>
            </a:pPr>
            <a:endParaRPr lang="en-US" sz="2400" dirty="0"/>
          </a:p>
        </p:txBody>
      </p:sp>
      <p:pic>
        <p:nvPicPr>
          <p:cNvPr id="16386" name="Picture 2"/>
          <p:cNvPicPr>
            <a:picLocks noChangeAspect="1" noChangeArrowheads="1"/>
          </p:cNvPicPr>
          <p:nvPr/>
        </p:nvPicPr>
        <p:blipFill>
          <a:blip r:embed="rId2"/>
          <a:srcRect/>
          <a:stretch>
            <a:fillRect/>
          </a:stretch>
        </p:blipFill>
        <p:spPr bwMode="auto">
          <a:xfrm>
            <a:off x="5562600" y="4191000"/>
            <a:ext cx="3352801" cy="2425700"/>
          </a:xfrm>
          <a:prstGeom prst="rect">
            <a:avLst/>
          </a:prstGeom>
          <a:noFill/>
          <a:ln w="9525">
            <a:noFill/>
            <a:miter lim="800000"/>
            <a:headEnd/>
            <a:tailEnd/>
          </a:ln>
          <a:effectLst/>
        </p:spPr>
      </p:pic>
      <p:sp>
        <p:nvSpPr>
          <p:cNvPr id="5" name="Rectangle 4"/>
          <p:cNvSpPr/>
          <p:nvPr/>
        </p:nvSpPr>
        <p:spPr>
          <a:xfrm>
            <a:off x="228600" y="4419600"/>
            <a:ext cx="5029200" cy="1569660"/>
          </a:xfrm>
          <a:prstGeom prst="rect">
            <a:avLst/>
          </a:prstGeom>
        </p:spPr>
        <p:txBody>
          <a:bodyPr wrap="square">
            <a:spAutoFit/>
          </a:bodyPr>
          <a:lstStyle/>
          <a:p>
            <a:pPr>
              <a:buNone/>
            </a:pPr>
            <a:r>
              <a:rPr lang="en-US" sz="2400" dirty="0" smtClean="0"/>
              <a:t>Common sites of thrombosis:</a:t>
            </a:r>
          </a:p>
          <a:p>
            <a:pPr>
              <a:buNone/>
            </a:pPr>
            <a:r>
              <a:rPr lang="en-US" sz="2400" dirty="0" smtClean="0"/>
              <a:t>Arteries are less common than veins in getting thrombosis because of rapid blood flow in arteries.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Causes if thrombosis</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sz="2400" dirty="0" smtClean="0"/>
              <a:t>Damage to the vascular endothelium: </a:t>
            </a:r>
            <a:r>
              <a:rPr lang="en-US" sz="2400" u="sng" dirty="0" smtClean="0"/>
              <a:t>Mechanical</a:t>
            </a:r>
            <a:r>
              <a:rPr lang="en-US" sz="2400" dirty="0" smtClean="0"/>
              <a:t> by trauma, </a:t>
            </a:r>
            <a:r>
              <a:rPr lang="en-US" sz="2400" u="sng" dirty="0" smtClean="0"/>
              <a:t>inflammatory</a:t>
            </a:r>
            <a:r>
              <a:rPr lang="en-US" sz="2400" dirty="0" smtClean="0"/>
              <a:t> (known as phlebitis), </a:t>
            </a:r>
            <a:r>
              <a:rPr lang="en-US" sz="2400" u="sng" dirty="0" smtClean="0"/>
              <a:t>degenerative</a:t>
            </a:r>
            <a:r>
              <a:rPr lang="en-US" sz="2400" dirty="0" smtClean="0"/>
              <a:t> (by aneurysm).</a:t>
            </a:r>
          </a:p>
          <a:p>
            <a:pPr>
              <a:buNone/>
            </a:pPr>
            <a:endParaRPr lang="en-US" sz="2400" dirty="0" smtClean="0"/>
          </a:p>
          <a:p>
            <a:r>
              <a:rPr lang="en-US" sz="2400" dirty="0" smtClean="0"/>
              <a:t>Decrease in blood flow (Stasis).</a:t>
            </a:r>
          </a:p>
          <a:p>
            <a:pPr>
              <a:buNone/>
            </a:pPr>
            <a:r>
              <a:rPr lang="en-US" sz="2400" dirty="0" smtClean="0"/>
              <a:t> </a:t>
            </a:r>
          </a:p>
          <a:p>
            <a:r>
              <a:rPr lang="en-US" sz="2400" dirty="0" smtClean="0"/>
              <a:t>Increase viscosity as in case of </a:t>
            </a:r>
            <a:r>
              <a:rPr lang="en-US" sz="2400" dirty="0" err="1" smtClean="0"/>
              <a:t>polythycaemia</a:t>
            </a:r>
            <a:r>
              <a:rPr lang="en-US" sz="2400" dirty="0" smtClean="0"/>
              <a:t> or dehydration.</a:t>
            </a:r>
          </a:p>
          <a:p>
            <a:pPr>
              <a:buNone/>
            </a:pPr>
            <a:endParaRPr lang="en-US" sz="2400" dirty="0" smtClean="0"/>
          </a:p>
          <a:p>
            <a:r>
              <a:rPr lang="en-US" sz="2400" dirty="0" smtClean="0"/>
              <a:t>Change in blood constituents: </a:t>
            </a:r>
          </a:p>
          <a:p>
            <a:pPr>
              <a:buNone/>
            </a:pPr>
            <a:r>
              <a:rPr lang="en-US" sz="2400" dirty="0" smtClean="0"/>
              <a:t>-increase platelets </a:t>
            </a:r>
            <a:r>
              <a:rPr lang="en-US" sz="2400" dirty="0" err="1" smtClean="0">
                <a:sym typeface="Wingdings"/>
              </a:rPr>
              <a:t></a:t>
            </a:r>
            <a:r>
              <a:rPr lang="en-US" sz="2400" dirty="0" smtClean="0">
                <a:sym typeface="Wingdings"/>
              </a:rPr>
              <a:t>  after operations.</a:t>
            </a:r>
          </a:p>
          <a:p>
            <a:pPr>
              <a:buNone/>
            </a:pPr>
            <a:r>
              <a:rPr lang="en-US" sz="2400" dirty="0" smtClean="0">
                <a:sym typeface="Wingdings"/>
              </a:rPr>
              <a:t>-increase fibrinogen </a:t>
            </a:r>
            <a:r>
              <a:rPr lang="en-US" sz="2400" dirty="0" err="1" smtClean="0">
                <a:sym typeface="Wingdings"/>
              </a:rPr>
              <a:t></a:t>
            </a:r>
            <a:r>
              <a:rPr lang="en-US" sz="2400" dirty="0" smtClean="0">
                <a:sym typeface="Wingdings"/>
              </a:rPr>
              <a:t> during pregnancy.</a:t>
            </a:r>
          </a:p>
          <a:p>
            <a:pPr>
              <a:buNone/>
            </a:pPr>
            <a:r>
              <a:rPr lang="en-US" sz="2400" dirty="0" smtClean="0">
                <a:sym typeface="Wingdings"/>
              </a:rPr>
              <a:t>-increase RBC </a:t>
            </a:r>
            <a:r>
              <a:rPr lang="en-US" sz="2400" dirty="0" err="1" smtClean="0">
                <a:sym typeface="Wingdings"/>
              </a:rPr>
              <a:t></a:t>
            </a:r>
            <a:r>
              <a:rPr lang="en-US" sz="2400" dirty="0" smtClean="0">
                <a:sym typeface="Wingdings"/>
              </a:rPr>
              <a:t>  causing </a:t>
            </a:r>
            <a:r>
              <a:rPr lang="en-US" sz="2400" dirty="0" err="1" smtClean="0">
                <a:sym typeface="Wingdings"/>
              </a:rPr>
              <a:t>polythycaemia</a:t>
            </a:r>
            <a:r>
              <a:rPr lang="en-US" sz="2400" dirty="0" smtClean="0">
                <a:sym typeface="Wingdings"/>
              </a:rPr>
              <a:t>.</a:t>
            </a:r>
          </a:p>
          <a:p>
            <a:pPr>
              <a:buNone/>
            </a:pPr>
            <a:r>
              <a:rPr lang="en-US" sz="2400" dirty="0" smtClean="0">
                <a:sym typeface="Wingdings"/>
              </a:rPr>
              <a:t>- Decrease plasma </a:t>
            </a:r>
            <a:r>
              <a:rPr lang="en-US" sz="2400" dirty="0" err="1" smtClean="0">
                <a:sym typeface="Wingdings"/>
              </a:rPr>
              <a:t></a:t>
            </a:r>
            <a:r>
              <a:rPr lang="en-US" sz="2400" dirty="0" smtClean="0">
                <a:sym typeface="Wingdings"/>
              </a:rPr>
              <a:t> occurs in dehydration.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heart thrombosis</a:t>
            </a:r>
            <a:endParaRPr lang="en-US" dirty="0"/>
          </a:p>
        </p:txBody>
      </p:sp>
      <p:sp>
        <p:nvSpPr>
          <p:cNvPr id="3" name="Content Placeholder 2"/>
          <p:cNvSpPr>
            <a:spLocks noGrp="1"/>
          </p:cNvSpPr>
          <p:nvPr>
            <p:ph idx="1"/>
          </p:nvPr>
        </p:nvSpPr>
        <p:spPr>
          <a:xfrm>
            <a:off x="0" y="1417638"/>
            <a:ext cx="6604000" cy="4525963"/>
          </a:xfrm>
        </p:spPr>
        <p:txBody>
          <a:bodyPr>
            <a:normAutofit/>
          </a:bodyPr>
          <a:lstStyle/>
          <a:p>
            <a:r>
              <a:rPr lang="en-US" sz="2400" dirty="0" smtClean="0"/>
              <a:t>Mural thrombus: type of thrombus that occurs in heart chambers.</a:t>
            </a:r>
          </a:p>
        </p:txBody>
      </p:sp>
      <p:pic>
        <p:nvPicPr>
          <p:cNvPr id="18434" name="Picture 2"/>
          <p:cNvPicPr>
            <a:picLocks noChangeAspect="1" noChangeArrowheads="1"/>
          </p:cNvPicPr>
          <p:nvPr/>
        </p:nvPicPr>
        <p:blipFill>
          <a:blip r:embed="rId3"/>
          <a:srcRect/>
          <a:stretch>
            <a:fillRect/>
          </a:stretch>
        </p:blipFill>
        <p:spPr bwMode="auto">
          <a:xfrm>
            <a:off x="6604000" y="1417638"/>
            <a:ext cx="2540000" cy="17018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2819400" y="1981200"/>
            <a:ext cx="2895600" cy="280670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5"/>
          <a:srcRect/>
          <a:stretch>
            <a:fillRect/>
          </a:stretch>
        </p:blipFill>
        <p:spPr bwMode="auto">
          <a:xfrm>
            <a:off x="5651500" y="4533900"/>
            <a:ext cx="3492500" cy="2324100"/>
          </a:xfrm>
          <a:prstGeom prst="rect">
            <a:avLst/>
          </a:prstGeom>
          <a:noFill/>
          <a:ln w="9525">
            <a:noFill/>
            <a:miter lim="800000"/>
            <a:headEnd/>
            <a:tailEnd/>
          </a:ln>
          <a:effectLst/>
        </p:spPr>
      </p:pic>
      <p:sp>
        <p:nvSpPr>
          <p:cNvPr id="7" name="Rectangle 6"/>
          <p:cNvSpPr/>
          <p:nvPr/>
        </p:nvSpPr>
        <p:spPr>
          <a:xfrm>
            <a:off x="622300" y="5455503"/>
            <a:ext cx="4572000" cy="830997"/>
          </a:xfrm>
          <a:prstGeom prst="rect">
            <a:avLst/>
          </a:prstGeom>
        </p:spPr>
        <p:txBody>
          <a:bodyPr>
            <a:spAutoFit/>
          </a:bodyPr>
          <a:lstStyle/>
          <a:p>
            <a:r>
              <a:rPr lang="en-US" sz="2400" dirty="0" smtClean="0"/>
              <a:t>Vegetation: type of thrombus that occurs in heart valves.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Embolism</a:t>
            </a:r>
            <a:endParaRPr lang="en-US" dirty="0"/>
          </a:p>
        </p:txBody>
      </p:sp>
      <p:sp>
        <p:nvSpPr>
          <p:cNvPr id="3" name="Content Placeholder 2"/>
          <p:cNvSpPr>
            <a:spLocks noGrp="1"/>
          </p:cNvSpPr>
          <p:nvPr>
            <p:ph idx="1"/>
          </p:nvPr>
        </p:nvSpPr>
        <p:spPr>
          <a:xfrm>
            <a:off x="0" y="1066800"/>
            <a:ext cx="9144000" cy="6019800"/>
          </a:xfrm>
        </p:spPr>
        <p:txBody>
          <a:bodyPr>
            <a:normAutofit/>
          </a:bodyPr>
          <a:lstStyle/>
          <a:p>
            <a:pPr algn="ctr">
              <a:buNone/>
            </a:pPr>
            <a:r>
              <a:rPr lang="en-US" sz="2400" dirty="0" smtClean="0"/>
              <a:t>A solid, liquid, gaseous mass circulating in the blood stream. </a:t>
            </a:r>
          </a:p>
          <a:p>
            <a:pPr>
              <a:buNone/>
            </a:pPr>
            <a:endParaRPr lang="en-US" sz="2400" dirty="0" smtClean="0"/>
          </a:p>
          <a:p>
            <a:pPr>
              <a:buNone/>
            </a:pPr>
            <a:r>
              <a:rPr lang="en-US" sz="2400" dirty="0" smtClean="0"/>
              <a:t>Types:</a:t>
            </a:r>
          </a:p>
          <a:p>
            <a:r>
              <a:rPr lang="en-US" sz="2400" dirty="0" smtClean="0"/>
              <a:t>Detached thrombus.</a:t>
            </a:r>
          </a:p>
          <a:p>
            <a:r>
              <a:rPr lang="en-US" sz="2400" dirty="0" smtClean="0"/>
              <a:t>Air embolism: In case of surgery, blood transfusion.</a:t>
            </a:r>
          </a:p>
          <a:p>
            <a:r>
              <a:rPr lang="en-US" sz="2400" dirty="0" smtClean="0"/>
              <a:t>Fat embolism: Following bone fracture, burns, inflammation of fatty tissue.</a:t>
            </a:r>
          </a:p>
          <a:p>
            <a:r>
              <a:rPr lang="en-US" sz="2400" dirty="0" smtClean="0"/>
              <a:t>Tumor embolism: By malignant cells.</a:t>
            </a:r>
          </a:p>
          <a:p>
            <a:r>
              <a:rPr lang="en-US" sz="2400" dirty="0" smtClean="0"/>
              <a:t>Clumps of bacteria.</a:t>
            </a:r>
            <a:endParaRPr lang="en-US" sz="2400" dirty="0"/>
          </a:p>
        </p:txBody>
      </p:sp>
      <p:pic>
        <p:nvPicPr>
          <p:cNvPr id="4" name="Picture 3"/>
          <p:cNvPicPr>
            <a:picLocks noChangeAspect="1" noChangeArrowheads="1"/>
          </p:cNvPicPr>
          <p:nvPr/>
        </p:nvPicPr>
        <p:blipFill>
          <a:blip r:embed="rId3"/>
          <a:srcRect/>
          <a:stretch>
            <a:fillRect/>
          </a:stretch>
        </p:blipFill>
        <p:spPr bwMode="auto">
          <a:xfrm>
            <a:off x="5613400" y="4343400"/>
            <a:ext cx="3530600" cy="22987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t>Atherosclerosis</a:t>
            </a:r>
            <a:endParaRPr lang="en-US" dirty="0"/>
          </a:p>
        </p:txBody>
      </p:sp>
      <p:sp>
        <p:nvSpPr>
          <p:cNvPr id="3" name="Content Placeholder 2"/>
          <p:cNvSpPr>
            <a:spLocks noGrp="1"/>
          </p:cNvSpPr>
          <p:nvPr>
            <p:ph idx="1"/>
          </p:nvPr>
        </p:nvSpPr>
        <p:spPr>
          <a:xfrm>
            <a:off x="1" y="1371600"/>
            <a:ext cx="5410200" cy="5486400"/>
          </a:xfrm>
        </p:spPr>
        <p:txBody>
          <a:bodyPr>
            <a:noAutofit/>
          </a:bodyPr>
          <a:lstStyle/>
          <a:p>
            <a:r>
              <a:rPr lang="en-US" sz="2400" dirty="0" smtClean="0"/>
              <a:t>Formation of Plaque that blocks the lumen of the vessels</a:t>
            </a:r>
          </a:p>
          <a:p>
            <a:pPr>
              <a:buNone/>
            </a:pPr>
            <a:r>
              <a:rPr lang="en-US" sz="2400" dirty="0" smtClean="0"/>
              <a:t>Risk Factors:</a:t>
            </a:r>
          </a:p>
          <a:p>
            <a:pPr>
              <a:buNone/>
            </a:pPr>
            <a:r>
              <a:rPr lang="en-US" sz="2400" dirty="0" smtClean="0"/>
              <a:t>-Increase age</a:t>
            </a:r>
          </a:p>
          <a:p>
            <a:pPr>
              <a:buNone/>
            </a:pPr>
            <a:r>
              <a:rPr lang="en-US" sz="2400" dirty="0" smtClean="0"/>
              <a:t>-Genetic factor</a:t>
            </a:r>
          </a:p>
          <a:p>
            <a:pPr>
              <a:buNone/>
            </a:pPr>
            <a:r>
              <a:rPr lang="en-US" sz="2400" dirty="0" smtClean="0"/>
              <a:t>-Diabetes</a:t>
            </a:r>
          </a:p>
          <a:p>
            <a:pPr>
              <a:buNone/>
            </a:pPr>
            <a:r>
              <a:rPr lang="en-US" sz="2400" dirty="0" smtClean="0"/>
              <a:t>-Hypertension</a:t>
            </a:r>
          </a:p>
          <a:p>
            <a:pPr>
              <a:buNone/>
            </a:pPr>
            <a:r>
              <a:rPr lang="en-US" sz="2400" dirty="0" smtClean="0"/>
              <a:t>-Increase cholesterol</a:t>
            </a:r>
          </a:p>
          <a:p>
            <a:pPr>
              <a:buNone/>
            </a:pPr>
            <a:r>
              <a:rPr lang="en-US" sz="2400" dirty="0" smtClean="0"/>
              <a:t>-Obesity</a:t>
            </a:r>
          </a:p>
          <a:p>
            <a:pPr>
              <a:buNone/>
            </a:pPr>
            <a:r>
              <a:rPr lang="en-US" sz="2400" dirty="0" smtClean="0"/>
              <a:t>-Decrease exercise</a:t>
            </a:r>
          </a:p>
          <a:p>
            <a:pPr>
              <a:buNone/>
            </a:pPr>
            <a:r>
              <a:rPr lang="en-US" sz="2400" dirty="0" smtClean="0"/>
              <a:t>-Stress</a:t>
            </a:r>
          </a:p>
          <a:p>
            <a:pPr>
              <a:buNone/>
            </a:pPr>
            <a:r>
              <a:rPr lang="en-US" sz="2400" dirty="0" smtClean="0"/>
              <a:t>-Smoking</a:t>
            </a:r>
          </a:p>
          <a:p>
            <a:pPr>
              <a:buNone/>
            </a:pPr>
            <a:endParaRPr lang="en-US" sz="2400" dirty="0" smtClean="0"/>
          </a:p>
        </p:txBody>
      </p:sp>
      <p:pic>
        <p:nvPicPr>
          <p:cNvPr id="22531" name="Picture 3"/>
          <p:cNvPicPr>
            <a:picLocks noChangeAspect="1" noChangeArrowheads="1"/>
          </p:cNvPicPr>
          <p:nvPr/>
        </p:nvPicPr>
        <p:blipFill>
          <a:blip r:embed="rId2"/>
          <a:srcRect/>
          <a:stretch>
            <a:fillRect/>
          </a:stretch>
        </p:blipFill>
        <p:spPr bwMode="auto">
          <a:xfrm>
            <a:off x="3429000" y="2667000"/>
            <a:ext cx="5266641" cy="3429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plaque is formed of</a:t>
            </a:r>
            <a:endParaRPr lang="en-US" dirty="0"/>
          </a:p>
        </p:txBody>
      </p:sp>
      <p:sp>
        <p:nvSpPr>
          <p:cNvPr id="3" name="Content Placeholder 2"/>
          <p:cNvSpPr>
            <a:spLocks noGrp="1"/>
          </p:cNvSpPr>
          <p:nvPr>
            <p:ph idx="1"/>
          </p:nvPr>
        </p:nvSpPr>
        <p:spPr>
          <a:xfrm>
            <a:off x="0" y="1898650"/>
            <a:ext cx="8229600" cy="4525963"/>
          </a:xfrm>
        </p:spPr>
        <p:txBody>
          <a:bodyPr>
            <a:normAutofit/>
          </a:bodyPr>
          <a:lstStyle/>
          <a:p>
            <a:r>
              <a:rPr lang="en-US" sz="2400" dirty="0" smtClean="0"/>
              <a:t>Degenerative endothelial cells</a:t>
            </a:r>
          </a:p>
          <a:p>
            <a:r>
              <a:rPr lang="en-US" sz="2400" dirty="0" smtClean="0"/>
              <a:t>Fat cells</a:t>
            </a:r>
          </a:p>
          <a:p>
            <a:r>
              <a:rPr lang="en-US" sz="2400" dirty="0" smtClean="0"/>
              <a:t>Necrotic cells</a:t>
            </a:r>
          </a:p>
          <a:p>
            <a:r>
              <a:rPr lang="en-US" sz="2400" dirty="0" smtClean="0"/>
              <a:t>Calcium</a:t>
            </a:r>
          </a:p>
          <a:p>
            <a:r>
              <a:rPr lang="en-US" sz="2400" dirty="0" smtClean="0"/>
              <a:t>Cholesterol</a:t>
            </a:r>
          </a:p>
          <a:p>
            <a:pPr>
              <a:buNone/>
            </a:pPr>
            <a:endParaRPr lang="en-US" sz="2400" dirty="0"/>
          </a:p>
        </p:txBody>
      </p:sp>
      <p:pic>
        <p:nvPicPr>
          <p:cNvPr id="4" name="Picture 4"/>
          <p:cNvPicPr>
            <a:picLocks noChangeAspect="1" noChangeArrowheads="1"/>
          </p:cNvPicPr>
          <p:nvPr/>
        </p:nvPicPr>
        <p:blipFill>
          <a:blip r:embed="rId2"/>
          <a:srcRect/>
          <a:stretch>
            <a:fillRect/>
          </a:stretch>
        </p:blipFill>
        <p:spPr bwMode="auto">
          <a:xfrm>
            <a:off x="5959475" y="1898650"/>
            <a:ext cx="3184525" cy="49593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5150</TotalTime>
  <Words>509</Words>
  <Application>Microsoft Office PowerPoint</Application>
  <PresentationFormat>On-screen Show (4:3)</PresentationFormat>
  <Paragraphs>76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CLS 223</vt:lpstr>
      <vt:lpstr>Lecture # 8</vt:lpstr>
      <vt:lpstr>2) Disturbance of obstructive nature</vt:lpstr>
      <vt:lpstr>Thrombosis</vt:lpstr>
      <vt:lpstr>Causes if thrombosis</vt:lpstr>
      <vt:lpstr>Types of heart thrombosis</vt:lpstr>
      <vt:lpstr>Embolism</vt:lpstr>
      <vt:lpstr>Atherosclerosis</vt:lpstr>
      <vt:lpstr>The plaque is formed of</vt:lpstr>
      <vt:lpstr>Aneurysm</vt:lpstr>
      <vt:lpstr>PowerPoint Presentation</vt:lpstr>
    </vt:vector>
  </TitlesOfParts>
  <Company>mac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 223</dc:title>
  <dc:creator>mac pro</dc:creator>
  <cp:lastModifiedBy>CAMS110121G-02</cp:lastModifiedBy>
  <cp:revision>171</cp:revision>
  <dcterms:created xsi:type="dcterms:W3CDTF">2014-12-07T12:45:23Z</dcterms:created>
  <dcterms:modified xsi:type="dcterms:W3CDTF">2017-10-08T09:17:20Z</dcterms:modified>
</cp:coreProperties>
</file>