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22" r:id="rId4"/>
  </p:sldMasterIdLst>
  <p:notesMasterIdLst>
    <p:notesMasterId r:id="rId44"/>
  </p:notesMasterIdLst>
  <p:handoutMasterIdLst>
    <p:handoutMasterId r:id="rId45"/>
  </p:handoutMasterIdLst>
  <p:sldIdLst>
    <p:sldId id="574" r:id="rId5"/>
    <p:sldId id="625" r:id="rId6"/>
    <p:sldId id="626" r:id="rId7"/>
    <p:sldId id="627" r:id="rId8"/>
    <p:sldId id="629" r:id="rId9"/>
    <p:sldId id="630" r:id="rId10"/>
    <p:sldId id="645" r:id="rId11"/>
    <p:sldId id="646" r:id="rId12"/>
    <p:sldId id="647" r:id="rId13"/>
    <p:sldId id="648" r:id="rId14"/>
    <p:sldId id="325" r:id="rId15"/>
    <p:sldId id="324" r:id="rId16"/>
    <p:sldId id="297" r:id="rId17"/>
    <p:sldId id="326" r:id="rId18"/>
    <p:sldId id="642" r:id="rId19"/>
    <p:sldId id="636" r:id="rId20"/>
    <p:sldId id="641" r:id="rId21"/>
    <p:sldId id="598" r:id="rId22"/>
    <p:sldId id="599" r:id="rId23"/>
    <p:sldId id="600" r:id="rId24"/>
    <p:sldId id="601" r:id="rId25"/>
    <p:sldId id="573" r:id="rId26"/>
    <p:sldId id="526" r:id="rId27"/>
    <p:sldId id="589" r:id="rId28"/>
    <p:sldId id="592" r:id="rId29"/>
    <p:sldId id="590" r:id="rId30"/>
    <p:sldId id="591" r:id="rId31"/>
    <p:sldId id="593" r:id="rId32"/>
    <p:sldId id="594" r:id="rId33"/>
    <p:sldId id="595" r:id="rId34"/>
    <p:sldId id="607" r:id="rId35"/>
    <p:sldId id="608" r:id="rId36"/>
    <p:sldId id="609" r:id="rId37"/>
    <p:sldId id="610" r:id="rId38"/>
    <p:sldId id="532" r:id="rId39"/>
    <p:sldId id="611" r:id="rId40"/>
    <p:sldId id="650" r:id="rId41"/>
    <p:sldId id="643" r:id="rId42"/>
    <p:sldId id="644" r:id="rId43"/>
  </p:sldIdLst>
  <p:sldSz cx="9144000" cy="6858000" type="screen4x3"/>
  <p:notesSz cx="6934200" cy="10071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72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CCFFCC"/>
    <a:srgbClr val="FF0000"/>
    <a:srgbClr val="FFDD87"/>
    <a:srgbClr val="FFD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959265-9529-4748-A001-52815B171A9E}" v="2" dt="2024-10-11T23:05:56.580"/>
    <p1510:client id="{7F5F362B-2CBA-464E-ACD0-C2BAAE1A6BC4}" v="22" dt="2024-10-11T22:58:37.3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67" autoAdjust="0"/>
    <p:restoredTop sz="94674"/>
  </p:normalViewPr>
  <p:slideViewPr>
    <p:cSldViewPr snapToGrid="0">
      <p:cViewPr>
        <p:scale>
          <a:sx n="74" d="100"/>
          <a:sy n="74" d="100"/>
        </p:scale>
        <p:origin x="453" y="9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2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72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64" tIns="48582" rIns="97164" bIns="48582" numCol="1" anchor="t" anchorCtr="0" compatLnSpc="1">
            <a:prstTxWarp prst="textNoShape">
              <a:avLst/>
            </a:prstTxWarp>
          </a:bodyPr>
          <a:lstStyle>
            <a:lvl1pPr algn="l" defTabSz="971550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64" tIns="48582" rIns="97164" bIns="48582" numCol="1" anchor="t" anchorCtr="0" compatLnSpc="1">
            <a:prstTxWarp prst="textNoShape">
              <a:avLst/>
            </a:prstTxWarp>
          </a:bodyPr>
          <a:lstStyle>
            <a:lvl1pPr algn="r" defTabSz="971550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67863"/>
            <a:ext cx="30051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64" tIns="48582" rIns="97164" bIns="48582" numCol="1" anchor="b" anchorCtr="0" compatLnSpc="1">
            <a:prstTxWarp prst="textNoShape">
              <a:avLst/>
            </a:prstTxWarp>
          </a:bodyPr>
          <a:lstStyle>
            <a:lvl1pPr algn="l" defTabSz="971550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9567863"/>
            <a:ext cx="300513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64" tIns="48582" rIns="97164" bIns="48582" numCol="1" anchor="b" anchorCtr="0" compatLnSpc="1">
            <a:prstTxWarp prst="textNoShape">
              <a:avLst/>
            </a:prstTxWarp>
          </a:bodyPr>
          <a:lstStyle>
            <a:lvl1pPr algn="r" defTabSz="971550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C278148-B7A2-4060-AB37-ECED51E077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722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9325" y="755650"/>
            <a:ext cx="5035550" cy="3776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783138"/>
            <a:ext cx="5546725" cy="453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66275"/>
            <a:ext cx="30051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9566275"/>
            <a:ext cx="30051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3661A1F3-897E-4A21-9367-5BC43D3B26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68369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Before going into details, look</a:t>
            </a:r>
            <a:r>
              <a:rPr lang="en-US" baseline="0"/>
              <a:t> at the next example (Pet class)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1A1F3-897E-4A21-9367-5BC43D3B26A5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6615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A1F3-897E-4A21-9367-5BC43D3B26A5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40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89459" indent="-3036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14552" indent="-24291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00373" indent="-24291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86193" indent="-24291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72014" indent="-2429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157835" indent="-2429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43655" indent="-2429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29476" indent="-2429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E94E218-86E1-4A42-A039-1E0B391DC8B6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60" y="4783773"/>
            <a:ext cx="5085080" cy="45319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89459" indent="-3036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14552" indent="-24291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00373" indent="-24291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86193" indent="-24291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72014" indent="-2429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157835" indent="-2429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43655" indent="-2429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29476" indent="-2429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1D7CFBF-7BDF-42C7-812E-A8529DC62172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60" y="4783773"/>
            <a:ext cx="5085080" cy="45319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5382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1A1F3-897E-4A21-9367-5BC43D3B26A5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1384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89459" indent="-3036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14552" indent="-24291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00373" indent="-24291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86193" indent="-24291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72014" indent="-2429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157835" indent="-2429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43655" indent="-2429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29476" indent="-2429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166AB63-3962-4305-9892-9D9810EF0B84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60" y="4783773"/>
            <a:ext cx="5085080" cy="45319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Remember</a:t>
            </a:r>
            <a:r>
              <a:rPr lang="en-US"/>
              <a:t>:</a:t>
            </a:r>
            <a:r>
              <a:rPr lang="en-US" baseline="0"/>
              <a:t> </a:t>
            </a:r>
            <a:r>
              <a:rPr lang="en-US" b="1" baseline="0"/>
              <a:t>static variables </a:t>
            </a:r>
            <a:r>
              <a:rPr lang="en-US" baseline="0"/>
              <a:t>belong to a class as a whole, they are </a:t>
            </a:r>
            <a:r>
              <a:rPr lang="en-US" b="1" baseline="0"/>
              <a:t>shared</a:t>
            </a:r>
            <a:r>
              <a:rPr lang="en-US" baseline="0"/>
              <a:t> with ALL instances (all objects created) of that class</a:t>
            </a:r>
          </a:p>
          <a:p>
            <a:r>
              <a:rPr lang="en-US" baseline="0"/>
              <a:t>Similarly </a:t>
            </a:r>
            <a:r>
              <a:rPr lang="en-US" b="1" baseline="0"/>
              <a:t>static methods </a:t>
            </a:r>
            <a:r>
              <a:rPr lang="en-US" baseline="0"/>
              <a:t>belong to a class and NOT to any specific object.</a:t>
            </a:r>
          </a:p>
          <a:p>
            <a:r>
              <a:rPr lang="en-US" baseline="0"/>
              <a:t>Therefore, a static method can not access non-static variables or non-static methods directly, UNLESS they are accessed through an appropriate object. (see next slide)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1A1F3-897E-4A21-9367-5BC43D3B26A5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2147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Since</a:t>
            </a:r>
            <a:r>
              <a:rPr lang="en-US" baseline="0"/>
              <a:t> </a:t>
            </a:r>
            <a:r>
              <a:rPr lang="en-US" b="1" baseline="0"/>
              <a:t>main</a:t>
            </a:r>
            <a:r>
              <a:rPr lang="en-US" baseline="0"/>
              <a:t> is a static method, other methods that we want to be able to use inside the </a:t>
            </a:r>
            <a:r>
              <a:rPr lang="en-US" b="1" baseline="0"/>
              <a:t>main</a:t>
            </a:r>
            <a:r>
              <a:rPr lang="en-US" baseline="0"/>
              <a:t> method have to be static too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1A1F3-897E-4A21-9367-5BC43D3B26A5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2363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50736"/>
            <a:ext cx="7848600" cy="1927225"/>
          </a:xfrm>
        </p:spPr>
        <p:txBody>
          <a:bodyPr anchor="b">
            <a:noAutofit/>
          </a:bodyPr>
          <a:lstStyle>
            <a:lvl1pPr>
              <a:defRPr sz="44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684336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DC218-EA44-478C-BF43-3DEB6C7888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4577656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25463"/>
            <a:ext cx="45053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2312988"/>
            <a:ext cx="1609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F0505-41FB-4F80-BD79-73B24DDB7D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6CAE0-C477-4820-AE6B-7D8D6E5B4F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F6ED5-0754-49B6-AC84-C769BA21A6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A2C9BF-6260-4CDF-B0BA-922492E101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ld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740"/>
            <a:ext cx="8229600" cy="8539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389146"/>
            <a:ext cx="91440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370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4F29C-54A9-44C4-8AB0-D66FEB889A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1D37DE-1D29-4F48-9C12-63028C1848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53E28-4C43-4ECA-8017-28609562B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A97D7-1E5C-49DF-BF0F-6A23C2D041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B55FD-3F78-4E01-81A3-AEAB7AC997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de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B55FD-3F78-4E01-81A3-AEAB7AC997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0359" y="454573"/>
            <a:ext cx="8923282" cy="6245774"/>
          </a:xfrm>
        </p:spPr>
        <p:txBody>
          <a:bodyPr>
            <a:normAutofit/>
          </a:bodyPr>
          <a:lstStyle>
            <a:lvl1pPr marL="0" indent="0">
              <a:buNone/>
              <a:defRPr lang="en-US" sz="1800" b="1" kern="1200" dirty="0" smtClean="0">
                <a:solidFill>
                  <a:schemeClr val="accent2"/>
                </a:solidFill>
                <a:latin typeface="Courier New" pitchFamily="49" charset="0"/>
                <a:ea typeface="+mn-ea"/>
                <a:cs typeface="+mn-cs"/>
              </a:defRPr>
            </a:lvl1pPr>
            <a:lvl2pPr marL="274320" indent="0">
              <a:buNone/>
              <a:defRPr lang="en-US" sz="1800" b="1" kern="1200" dirty="0" smtClean="0">
                <a:solidFill>
                  <a:schemeClr val="accent2"/>
                </a:solidFill>
                <a:latin typeface="Courier New" pitchFamily="49" charset="0"/>
                <a:ea typeface="+mn-ea"/>
                <a:cs typeface="+mn-cs"/>
              </a:defRPr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65469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0358" y="18288"/>
            <a:ext cx="5883442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Adapted from: "JAVA: An Introduction to Problem Solving &amp; Programming", 8th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0A3DECE-5AC0-4C5E-9FAD-4889AB0DCB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ext Box 6"/>
          <p:cNvSpPr txBox="1">
            <a:spLocks noChangeArrowheads="1"/>
          </p:cNvSpPr>
          <p:nvPr userDrawn="1"/>
        </p:nvSpPr>
        <p:spPr bwMode="auto">
          <a:xfrm>
            <a:off x="685800" y="6400800"/>
            <a:ext cx="82296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US" sz="900">
              <a:solidFill>
                <a:prstClr val="black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3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5" r:id="rId9"/>
    <p:sldLayoutId id="2147483930" r:id="rId10"/>
    <p:sldLayoutId id="2147483931" r:id="rId11"/>
    <p:sldLayoutId id="2147483932" r:id="rId12"/>
    <p:sldLayoutId id="2147483933" r:id="rId1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../../slides2/CodeSamples3.htm#Listing 6.9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../../slides2/CodeSamples3.htm#Listing 6.10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/>
              <a:t>More About Objects and Methods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/>
              <a:t>Chapter 6</a:t>
            </a:r>
          </a:p>
        </p:txBody>
      </p:sp>
    </p:spTree>
    <p:extLst>
      <p:ext uri="{BB962C8B-B14F-4D97-AF65-F5344CB8AC3E}">
        <p14:creationId xmlns:p14="http://schemas.microsoft.com/office/powerpoint/2010/main" val="98596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205E7-DDAE-ED83-4DED-5B637A93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dirty="0"/>
              <a:t>Calling Methods from Other Constructors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C23A2-7719-E632-13A9-8FAC0CBD1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366BF-B28A-C374-3164-326EBA11C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3CA81-10B8-A57D-1B8D-FA16B86F2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4D1E2-9D5A-7FF7-F9F9-B0F7E5C81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1E86EBA8-5509-6560-18A9-EF5CC1EBD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19676"/>
            <a:ext cx="4275453" cy="33855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dirty="0"/>
              <a:t>Sample screen output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FB8B12-3ADB-0098-38C6-6B6F09E3CF13}"/>
              </a:ext>
            </a:extLst>
          </p:cNvPr>
          <p:cNvSpPr/>
          <p:nvPr/>
        </p:nvSpPr>
        <p:spPr>
          <a:xfrm>
            <a:off x="0" y="4929585"/>
            <a:ext cx="7119606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RectangleTest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lvl="1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main(String[] </a:t>
            </a:r>
            <a:r>
              <a:rPr lang="en-US" sz="16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lvl="2"/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Rectangle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box1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Rectangle(5, 10, </a:t>
            </a:r>
            <a:r>
              <a:rPr lang="en-US" sz="1600" b="1" dirty="0">
                <a:solidFill>
                  <a:srgbClr val="2A00FF"/>
                </a:solidFill>
                <a:latin typeface="Consolas" panose="020B0609020204030204" pitchFamily="49" charset="0"/>
              </a:rPr>
              <a:t>"Black"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lvl="2"/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box1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.display();}}</a:t>
            </a:r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CED9C3-2D15-D945-1992-19249F2199AA}"/>
              </a:ext>
            </a:extLst>
          </p:cNvPr>
          <p:cNvSpPr/>
          <p:nvPr/>
        </p:nvSpPr>
        <p:spPr>
          <a:xfrm>
            <a:off x="137819" y="6371116"/>
            <a:ext cx="39998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Width= 5, Height= 10, Color= Black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2580A4-A897-E9D4-43C0-C88E1EA5A764}"/>
              </a:ext>
            </a:extLst>
          </p:cNvPr>
          <p:cNvSpPr/>
          <p:nvPr/>
        </p:nvSpPr>
        <p:spPr>
          <a:xfrm>
            <a:off x="0" y="1386902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Rectangle {</a:t>
            </a:r>
          </a:p>
          <a:p>
            <a:pPr lvl="1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private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0000C0"/>
                </a:solidFill>
                <a:latin typeface="Consolas" panose="020B0609020204030204" pitchFamily="49" charset="0"/>
              </a:rPr>
              <a:t>width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private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0000C0"/>
                </a:solidFill>
                <a:latin typeface="Consolas" panose="020B0609020204030204" pitchFamily="49" charset="0"/>
              </a:rPr>
              <a:t>height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private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String </a:t>
            </a:r>
            <a:r>
              <a:rPr lang="en-US" sz="1600" b="1" dirty="0">
                <a:solidFill>
                  <a:srgbClr val="0000C0"/>
                </a:solidFill>
                <a:latin typeface="Consolas" panose="020B0609020204030204" pitchFamily="49" charset="0"/>
              </a:rPr>
              <a:t>color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Rectangle() { </a:t>
            </a:r>
          </a:p>
          <a:p>
            <a:pPr lvl="2"/>
            <a:r>
              <a:rPr lang="en-US" sz="1600" dirty="0">
                <a:solidFill>
                  <a:srgbClr val="0000C0"/>
                </a:solidFill>
                <a:latin typeface="Consolas" panose="020B0609020204030204" pitchFamily="49" charset="0"/>
              </a:rPr>
              <a:t>width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1;</a:t>
            </a:r>
          </a:p>
          <a:p>
            <a:pPr lvl="2"/>
            <a:r>
              <a:rPr lang="en-US" sz="1600" dirty="0">
                <a:solidFill>
                  <a:srgbClr val="0000C0"/>
                </a:solidFill>
                <a:latin typeface="Consolas" panose="020B0609020204030204" pitchFamily="49" charset="0"/>
              </a:rPr>
              <a:t>height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1;</a:t>
            </a:r>
          </a:p>
          <a:p>
            <a:pPr lvl="2"/>
            <a:r>
              <a:rPr lang="en-US" sz="1600" dirty="0">
                <a:solidFill>
                  <a:srgbClr val="0000C0"/>
                </a:solidFill>
                <a:latin typeface="Consolas" panose="020B0609020204030204" pitchFamily="49" charset="0"/>
              </a:rPr>
              <a:t>color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2A00FF"/>
                </a:solidFill>
                <a:latin typeface="Consolas" panose="020B0609020204030204" pitchFamily="49" charset="0"/>
              </a:rPr>
              <a:t>"white"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;}</a:t>
            </a:r>
          </a:p>
          <a:p>
            <a:pPr lvl="1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Rectangle(</a:t>
            </a:r>
            <a:r>
              <a:rPr lang="en-US" sz="16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w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h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, String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lvl="2"/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setWidth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lvl="2"/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setHeight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h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lvl="2"/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setColor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r>
              <a:rPr lang="en-US" sz="1600" dirty="0">
                <a:solidFill>
                  <a:srgbClr val="3F7F5F"/>
                </a:solidFill>
                <a:latin typeface="Consolas" panose="020B0609020204030204" pitchFamily="49" charset="0"/>
              </a:rPr>
              <a:t>// rest of methods 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934B87-57CB-61A8-96A3-674430DDA3DB}"/>
              </a:ext>
            </a:extLst>
          </p:cNvPr>
          <p:cNvSpPr txBox="1"/>
          <p:nvPr/>
        </p:nvSpPr>
        <p:spPr>
          <a:xfrm>
            <a:off x="4649461" y="3449615"/>
            <a:ext cx="4307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Checking validity of received values can be done in setters methods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62E07BC-701B-795A-CA9C-258BECCBEF93}"/>
              </a:ext>
            </a:extLst>
          </p:cNvPr>
          <p:cNvCxnSpPr>
            <a:cxnSpLocks/>
          </p:cNvCxnSpPr>
          <p:nvPr/>
        </p:nvCxnSpPr>
        <p:spPr>
          <a:xfrm flipH="1">
            <a:off x="2978136" y="3834065"/>
            <a:ext cx="181280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459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C46EF-FB5E-486E-BEE6-B0218504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90F0-02E4-449C-9CBA-913A7CC54474}" type="slidenum">
              <a:rPr lang="en-US" smtClean="0"/>
              <a:t>11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773028-464F-4876-BEFF-C465F255E92C}"/>
              </a:ext>
            </a:extLst>
          </p:cNvPr>
          <p:cNvSpPr/>
          <p:nvPr/>
        </p:nvSpPr>
        <p:spPr>
          <a:xfrm>
            <a:off x="3727021" y="4329108"/>
            <a:ext cx="5339705" cy="16004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RectangleTest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lvl="1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main(String[] </a:t>
            </a:r>
            <a:r>
              <a:rPr lang="en-US" sz="16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lvl="2"/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Rectangle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box1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Rectangle();</a:t>
            </a:r>
          </a:p>
          <a:p>
            <a:pPr lvl="2"/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box1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Rectangle(5, 10, </a:t>
            </a:r>
            <a:r>
              <a:rPr lang="en-US" sz="1600" b="1" dirty="0">
                <a:solidFill>
                  <a:srgbClr val="2A00FF"/>
                </a:solidFill>
                <a:latin typeface="Consolas" panose="020B0609020204030204" pitchFamily="49" charset="0"/>
              </a:rPr>
              <a:t>"Black"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BE26B-8781-4E15-8B1E-37615F6C6B95}"/>
              </a:ext>
            </a:extLst>
          </p:cNvPr>
          <p:cNvSpPr/>
          <p:nvPr/>
        </p:nvSpPr>
        <p:spPr>
          <a:xfrm>
            <a:off x="16198" y="347472"/>
            <a:ext cx="4572000" cy="443198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Rectangle {</a:t>
            </a:r>
          </a:p>
          <a:p>
            <a:pPr lvl="1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private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0000C0"/>
                </a:solidFill>
                <a:latin typeface="Consolas" panose="020B0609020204030204" pitchFamily="49" charset="0"/>
              </a:rPr>
              <a:t>width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private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0000C0"/>
                </a:solidFill>
                <a:latin typeface="Consolas" panose="020B0609020204030204" pitchFamily="49" charset="0"/>
              </a:rPr>
              <a:t>height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private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String </a:t>
            </a:r>
            <a:r>
              <a:rPr lang="en-US" sz="1600" b="1" dirty="0">
                <a:solidFill>
                  <a:srgbClr val="0000C0"/>
                </a:solidFill>
                <a:latin typeface="Consolas" panose="020B0609020204030204" pitchFamily="49" charset="0"/>
              </a:rPr>
              <a:t>color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Rectangle() { </a:t>
            </a:r>
          </a:p>
          <a:p>
            <a:pPr lvl="2"/>
            <a:r>
              <a:rPr lang="en-US" sz="1600" dirty="0">
                <a:solidFill>
                  <a:srgbClr val="0000C0"/>
                </a:solidFill>
                <a:latin typeface="Consolas" panose="020B0609020204030204" pitchFamily="49" charset="0"/>
              </a:rPr>
              <a:t>width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1;</a:t>
            </a:r>
          </a:p>
          <a:p>
            <a:pPr lvl="2"/>
            <a:r>
              <a:rPr lang="en-US" sz="1600" dirty="0">
                <a:solidFill>
                  <a:srgbClr val="0000C0"/>
                </a:solidFill>
                <a:latin typeface="Consolas" panose="020B0609020204030204" pitchFamily="49" charset="0"/>
              </a:rPr>
              <a:t>height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1;</a:t>
            </a:r>
          </a:p>
          <a:p>
            <a:pPr lvl="2"/>
            <a:r>
              <a:rPr lang="en-US" sz="1600" dirty="0">
                <a:solidFill>
                  <a:srgbClr val="0000C0"/>
                </a:solidFill>
                <a:latin typeface="Consolas" panose="020B0609020204030204" pitchFamily="49" charset="0"/>
              </a:rPr>
              <a:t>color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2A00FF"/>
                </a:solidFill>
                <a:latin typeface="Consolas" panose="020B0609020204030204" pitchFamily="49" charset="0"/>
              </a:rPr>
              <a:t>"white"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lvl="1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Rectangle(</a:t>
            </a:r>
            <a:r>
              <a:rPr lang="en-US" sz="16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w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h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, String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lvl="2"/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setWidth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lvl="2"/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setHeight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h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lvl="2"/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setColor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lvl="1"/>
            <a:r>
              <a:rPr lang="en-US" sz="1600" dirty="0">
                <a:solidFill>
                  <a:srgbClr val="3F7F5F"/>
                </a:solidFill>
                <a:latin typeface="Consolas" panose="020B0609020204030204" pitchFamily="49" charset="0"/>
              </a:rPr>
              <a:t>// rest of methods 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D64A38-3CE6-4457-AE34-E85367B93546}"/>
              </a:ext>
            </a:extLst>
          </p:cNvPr>
          <p:cNvSpPr/>
          <p:nvPr/>
        </p:nvSpPr>
        <p:spPr>
          <a:xfrm>
            <a:off x="4201122" y="3560441"/>
            <a:ext cx="46941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/>
              <a:t>You cannot use an existing object to </a:t>
            </a:r>
          </a:p>
          <a:p>
            <a:pPr algn="ctr"/>
            <a:r>
              <a:rPr lang="en-US" sz="2000" b="1" dirty="0"/>
              <a:t>call a constructor</a:t>
            </a:r>
            <a:endParaRPr lang="en-US" altLang="en-US" sz="2000" b="1" u="sng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F5D6BE-219E-4E8B-A3F1-8B072E121AB9}"/>
              </a:ext>
            </a:extLst>
          </p:cNvPr>
          <p:cNvSpPr/>
          <p:nvPr/>
        </p:nvSpPr>
        <p:spPr>
          <a:xfrm>
            <a:off x="113137" y="5997697"/>
            <a:ext cx="8947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GiovanniStd-Book"/>
              </a:rPr>
              <a:t>To change the instance values of an object after it has been created, you should call one of the set methods.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5005A10-56C4-4AB2-A740-9289587A0271}"/>
              </a:ext>
            </a:extLst>
          </p:cNvPr>
          <p:cNvCxnSpPr>
            <a:cxnSpLocks/>
          </p:cNvCxnSpPr>
          <p:nvPr/>
        </p:nvCxnSpPr>
        <p:spPr>
          <a:xfrm>
            <a:off x="2401910" y="5209504"/>
            <a:ext cx="231819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5A10AB2-76D5-4A6D-A9FF-DC94CD4391CE}"/>
              </a:ext>
            </a:extLst>
          </p:cNvPr>
          <p:cNvSpPr txBox="1"/>
          <p:nvPr/>
        </p:nvSpPr>
        <p:spPr>
          <a:xfrm>
            <a:off x="390311" y="4779455"/>
            <a:ext cx="2091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Compilation error</a:t>
            </a:r>
          </a:p>
        </p:txBody>
      </p:sp>
    </p:spTree>
    <p:extLst>
      <p:ext uri="{BB962C8B-B14F-4D97-AF65-F5344CB8AC3E}">
        <p14:creationId xmlns:p14="http://schemas.microsoft.com/office/powerpoint/2010/main" val="893404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C46EF-FB5E-486E-BEE6-B0218504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90F0-02E4-449C-9CBA-913A7CC54474}" type="slidenum">
              <a:rPr lang="en-US" smtClean="0"/>
              <a:t>12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773028-464F-4876-BEFF-C465F255E92C}"/>
              </a:ext>
            </a:extLst>
          </p:cNvPr>
          <p:cNvSpPr/>
          <p:nvPr/>
        </p:nvSpPr>
        <p:spPr>
          <a:xfrm>
            <a:off x="3746344" y="4051314"/>
            <a:ext cx="5339705" cy="16004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RectangleTest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lvl="1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main(String[] </a:t>
            </a:r>
            <a:r>
              <a:rPr lang="en-US" sz="16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lvl="2"/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Rectangle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box1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Rectangle();</a:t>
            </a:r>
          </a:p>
          <a:p>
            <a:pPr lvl="2"/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box1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.display();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BE26B-8781-4E15-8B1E-37615F6C6B95}"/>
              </a:ext>
            </a:extLst>
          </p:cNvPr>
          <p:cNvSpPr/>
          <p:nvPr/>
        </p:nvSpPr>
        <p:spPr>
          <a:xfrm>
            <a:off x="165735" y="1004326"/>
            <a:ext cx="4572000" cy="338554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Rectangle {</a:t>
            </a:r>
          </a:p>
          <a:p>
            <a:pPr lvl="1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private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0000C0"/>
                </a:solidFill>
                <a:latin typeface="Consolas" panose="020B0609020204030204" pitchFamily="49" charset="0"/>
              </a:rPr>
              <a:t>width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private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0000C0"/>
                </a:solidFill>
                <a:latin typeface="Consolas" panose="020B0609020204030204" pitchFamily="49" charset="0"/>
              </a:rPr>
              <a:t>height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private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String </a:t>
            </a:r>
            <a:r>
              <a:rPr lang="en-US" sz="1600" b="1" dirty="0">
                <a:solidFill>
                  <a:srgbClr val="0000C0"/>
                </a:solidFill>
                <a:latin typeface="Consolas" panose="020B0609020204030204" pitchFamily="49" charset="0"/>
              </a:rPr>
              <a:t>color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/>
            <a:endParaRPr lang="en-US" sz="1600" b="1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lvl="1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Rectangle(</a:t>
            </a:r>
            <a:r>
              <a:rPr lang="en-US" sz="16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w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h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, String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lvl="2"/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setWidth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lvl="2"/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setHeight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h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lvl="2"/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setColor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lvl="1"/>
            <a:r>
              <a:rPr lang="en-US" sz="1600" dirty="0">
                <a:solidFill>
                  <a:srgbClr val="3F7F5F"/>
                </a:solidFill>
                <a:latin typeface="Consolas" panose="020B0609020204030204" pitchFamily="49" charset="0"/>
              </a:rPr>
              <a:t>// rest of methods 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D3B9BDB-5848-4517-B100-AA148C24CA13}"/>
              </a:ext>
            </a:extLst>
          </p:cNvPr>
          <p:cNvCxnSpPr>
            <a:cxnSpLocks/>
          </p:cNvCxnSpPr>
          <p:nvPr/>
        </p:nvCxnSpPr>
        <p:spPr>
          <a:xfrm>
            <a:off x="2790088" y="4692521"/>
            <a:ext cx="191251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FC3A32A-6A65-4629-8BB7-B2F19E251E5D}"/>
              </a:ext>
            </a:extLst>
          </p:cNvPr>
          <p:cNvSpPr txBox="1"/>
          <p:nvPr/>
        </p:nvSpPr>
        <p:spPr>
          <a:xfrm>
            <a:off x="0" y="4389868"/>
            <a:ext cx="3223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Compilation error: constructor Rectangle() is undefined!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C0775F-07FE-4AB3-9D5A-E249EC3829B4}"/>
              </a:ext>
            </a:extLst>
          </p:cNvPr>
          <p:cNvSpPr/>
          <p:nvPr/>
        </p:nvSpPr>
        <p:spPr>
          <a:xfrm>
            <a:off x="-251784" y="6080311"/>
            <a:ext cx="88806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altLang="en-US" sz="2000" b="1" dirty="0">
                <a:solidFill>
                  <a:srgbClr val="FF0000"/>
                </a:solidFill>
              </a:rPr>
              <a:t>If you </a:t>
            </a:r>
            <a:r>
              <a:rPr lang="en-US" altLang="en-US" sz="2000" b="1" u="sng" dirty="0">
                <a:solidFill>
                  <a:srgbClr val="FF0000"/>
                </a:solidFill>
              </a:rPr>
              <a:t>do</a:t>
            </a:r>
            <a:r>
              <a:rPr lang="en-US" altLang="en-US" sz="2000" b="1" dirty="0">
                <a:solidFill>
                  <a:srgbClr val="FF0000"/>
                </a:solidFill>
              </a:rPr>
              <a:t> define a constructor, Java will </a:t>
            </a:r>
            <a:r>
              <a:rPr lang="en-US" altLang="en-US" sz="2000" b="1" u="sng" dirty="0">
                <a:solidFill>
                  <a:srgbClr val="FF0000"/>
                </a:solidFill>
              </a:rPr>
              <a:t>not</a:t>
            </a:r>
            <a:r>
              <a:rPr lang="en-US" altLang="en-US" sz="2000" b="1" dirty="0">
                <a:solidFill>
                  <a:srgbClr val="FF0000"/>
                </a:solidFill>
              </a:rPr>
              <a:t> automatically define a default constructor</a:t>
            </a:r>
          </a:p>
        </p:txBody>
      </p:sp>
    </p:spTree>
    <p:extLst>
      <p:ext uri="{BB962C8B-B14F-4D97-AF65-F5344CB8AC3E}">
        <p14:creationId xmlns:p14="http://schemas.microsoft.com/office/powerpoint/2010/main" val="271959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23E2B-0402-4932-A53B-01B033C66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652"/>
            <a:ext cx="9087736" cy="927536"/>
          </a:xfrm>
        </p:spPr>
        <p:txBody>
          <a:bodyPr>
            <a:normAutofit fontScale="90000"/>
          </a:bodyPr>
          <a:lstStyle/>
          <a:p>
            <a:r>
              <a:rPr lang="en-US" altLang="en-US" sz="3600" dirty="0"/>
              <a:t>Constructors &amp; set methods calling a private method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C46EF-FB5E-486E-BEE6-B0218504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90F0-02E4-449C-9CBA-913A7CC54474}" type="slidenum">
              <a:rPr lang="en-US" smtClean="0"/>
              <a:t>13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37F685-A77C-4CB1-BE2F-929EA7ED861C}"/>
              </a:ext>
            </a:extLst>
          </p:cNvPr>
          <p:cNvSpPr/>
          <p:nvPr/>
        </p:nvSpPr>
        <p:spPr>
          <a:xfrm>
            <a:off x="405685" y="916097"/>
            <a:ext cx="8467859" cy="47705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Rectangle {</a:t>
            </a:r>
          </a:p>
          <a:p>
            <a:pPr lvl="1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private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0000C0"/>
                </a:solidFill>
                <a:latin typeface="Consolas" panose="020B0609020204030204" pitchFamily="49" charset="0"/>
              </a:rPr>
              <a:t>width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private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0000C0"/>
                </a:solidFill>
                <a:latin typeface="Consolas" panose="020B0609020204030204" pitchFamily="49" charset="0"/>
              </a:rPr>
              <a:t>height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private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String </a:t>
            </a:r>
            <a:r>
              <a:rPr lang="en-US" sz="1600" b="1" dirty="0">
                <a:solidFill>
                  <a:srgbClr val="0000C0"/>
                </a:solidFill>
                <a:latin typeface="Consolas" panose="020B0609020204030204" pitchFamily="49" charset="0"/>
              </a:rPr>
              <a:t>color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/>
            <a:endParaRPr lang="en-US" sz="1600" dirty="0">
              <a:latin typeface="Consolas" panose="020B0609020204030204" pitchFamily="49" charset="0"/>
            </a:endParaRPr>
          </a:p>
          <a:p>
            <a:pPr lvl="1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Rectangle(</a:t>
            </a:r>
            <a:r>
              <a:rPr lang="en-US" sz="16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w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h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, String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 { set(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w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h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); }</a:t>
            </a:r>
          </a:p>
          <a:p>
            <a:pPr lvl="1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Rectangle(</a:t>
            </a:r>
            <a:r>
              <a:rPr lang="en-US" sz="16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w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h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 { set(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w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h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b="1" dirty="0">
                <a:solidFill>
                  <a:srgbClr val="2A00FF"/>
                </a:solidFill>
                <a:latin typeface="Consolas" panose="020B0609020204030204" pitchFamily="49" charset="0"/>
              </a:rPr>
              <a:t>"White"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); }</a:t>
            </a:r>
          </a:p>
          <a:p>
            <a:pPr lvl="1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Rectangle(String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 { set(1, 1,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); }</a:t>
            </a:r>
          </a:p>
          <a:p>
            <a:pPr lvl="1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Rectangle() { set(1,1, </a:t>
            </a:r>
            <a:r>
              <a:rPr lang="en-US" sz="1600" b="1" dirty="0">
                <a:solidFill>
                  <a:srgbClr val="2A00FF"/>
                </a:solidFill>
                <a:latin typeface="Consolas" panose="020B0609020204030204" pitchFamily="49" charset="0"/>
              </a:rPr>
              <a:t>"White"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); }</a:t>
            </a:r>
          </a:p>
          <a:p>
            <a:pPr lvl="1"/>
            <a:endParaRPr lang="en-US" sz="1600" dirty="0">
              <a:latin typeface="Consolas" panose="020B0609020204030204" pitchFamily="49" charset="0"/>
            </a:endParaRPr>
          </a:p>
          <a:p>
            <a:pPr lvl="1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setWidth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w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){ set(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w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b="1" dirty="0">
                <a:solidFill>
                  <a:srgbClr val="0000C0"/>
                </a:solidFill>
                <a:latin typeface="Consolas" panose="020B0609020204030204" pitchFamily="49" charset="0"/>
              </a:rPr>
              <a:t>height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b="1" dirty="0">
                <a:solidFill>
                  <a:srgbClr val="0000C0"/>
                </a:solidFill>
                <a:latin typeface="Consolas" panose="020B0609020204030204" pitchFamily="49" charset="0"/>
              </a:rPr>
              <a:t>color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);}</a:t>
            </a:r>
          </a:p>
          <a:p>
            <a:pPr lvl="1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setHeight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h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 { set(</a:t>
            </a:r>
            <a:r>
              <a:rPr lang="en-US" sz="1600" b="1" dirty="0">
                <a:solidFill>
                  <a:srgbClr val="0000C0"/>
                </a:solidFill>
                <a:latin typeface="Consolas" panose="020B0609020204030204" pitchFamily="49" charset="0"/>
              </a:rPr>
              <a:t>width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h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b="1" dirty="0">
                <a:solidFill>
                  <a:srgbClr val="0000C0"/>
                </a:solidFill>
                <a:latin typeface="Consolas" panose="020B0609020204030204" pitchFamily="49" charset="0"/>
              </a:rPr>
              <a:t>color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); }</a:t>
            </a:r>
          </a:p>
          <a:p>
            <a:pPr lvl="1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setColor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(String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){ set(</a:t>
            </a:r>
            <a:r>
              <a:rPr lang="en-US" sz="1600" b="1" dirty="0">
                <a:solidFill>
                  <a:srgbClr val="0000C0"/>
                </a:solidFill>
                <a:latin typeface="Consolas" panose="020B0609020204030204" pitchFamily="49" charset="0"/>
              </a:rPr>
              <a:t>width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b="1" dirty="0">
                <a:solidFill>
                  <a:srgbClr val="0000C0"/>
                </a:solidFill>
                <a:latin typeface="Consolas" panose="020B0609020204030204" pitchFamily="49" charset="0"/>
              </a:rPr>
              <a:t>height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); }</a:t>
            </a:r>
          </a:p>
          <a:p>
            <a:pPr lvl="1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private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set(</a:t>
            </a:r>
            <a:r>
              <a:rPr lang="en-US" sz="16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w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h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, String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lvl="2"/>
            <a:r>
              <a:rPr lang="en-US" sz="1600" dirty="0">
                <a:solidFill>
                  <a:srgbClr val="0000C0"/>
                </a:solidFill>
                <a:latin typeface="Consolas" panose="020B0609020204030204" pitchFamily="49" charset="0"/>
              </a:rPr>
              <a:t>width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</a:p>
          <a:p>
            <a:pPr lvl="2"/>
            <a:r>
              <a:rPr lang="en-US" sz="1600" dirty="0">
                <a:solidFill>
                  <a:srgbClr val="0000C0"/>
                </a:solidFill>
                <a:latin typeface="Consolas" panose="020B0609020204030204" pitchFamily="49" charset="0"/>
              </a:rPr>
              <a:t>height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h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2"/>
            <a:r>
              <a:rPr lang="en-US" sz="1600" dirty="0">
                <a:solidFill>
                  <a:srgbClr val="0000C0"/>
                </a:solidFill>
                <a:latin typeface="Consolas" panose="020B0609020204030204" pitchFamily="49" charset="0"/>
              </a:rPr>
              <a:t>color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;}</a:t>
            </a:r>
          </a:p>
          <a:p>
            <a:pPr lvl="2"/>
            <a:r>
              <a:rPr lang="en-US" sz="1600" dirty="0">
                <a:solidFill>
                  <a:srgbClr val="3F7F5F"/>
                </a:solidFill>
                <a:latin typeface="Consolas" panose="020B0609020204030204" pitchFamily="49" charset="0"/>
              </a:rPr>
              <a:t>// rest of methods 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94063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23E2B-0402-4932-A53B-01B033C66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Calling Constructor from Other Constructors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C46EF-FB5E-486E-BEE6-B0218504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90F0-02E4-449C-9CBA-913A7CC54474}" type="slidenum">
              <a:rPr lang="en-US" smtClean="0"/>
              <a:t>14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EF3E1-8B8C-42B4-BA1D-EC44E4F17E62}"/>
              </a:ext>
            </a:extLst>
          </p:cNvPr>
          <p:cNvSpPr/>
          <p:nvPr/>
        </p:nvSpPr>
        <p:spPr>
          <a:xfrm>
            <a:off x="268041" y="1884609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Rectangle {</a:t>
            </a:r>
          </a:p>
          <a:p>
            <a:pPr lvl="1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private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0000C0"/>
                </a:solidFill>
                <a:latin typeface="Consolas" panose="020B0609020204030204" pitchFamily="49" charset="0"/>
              </a:rPr>
              <a:t>width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private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0000C0"/>
                </a:solidFill>
                <a:latin typeface="Consolas" panose="020B0609020204030204" pitchFamily="49" charset="0"/>
              </a:rPr>
              <a:t>height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private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String </a:t>
            </a:r>
            <a:r>
              <a:rPr lang="en-US" sz="1600" b="1" dirty="0">
                <a:solidFill>
                  <a:srgbClr val="0000C0"/>
                </a:solidFill>
                <a:latin typeface="Consolas" panose="020B0609020204030204" pitchFamily="49" charset="0"/>
              </a:rPr>
              <a:t>color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Rectangle(</a:t>
            </a:r>
            <a:r>
              <a:rPr lang="en-US" sz="16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w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h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, String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 { </a:t>
            </a:r>
          </a:p>
          <a:p>
            <a:pPr lvl="2"/>
            <a:r>
              <a:rPr lang="en-US" sz="1600" dirty="0">
                <a:solidFill>
                  <a:srgbClr val="0000C0"/>
                </a:solidFill>
                <a:latin typeface="Consolas" panose="020B0609020204030204" pitchFamily="49" charset="0"/>
              </a:rPr>
              <a:t>width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</a:p>
          <a:p>
            <a:pPr lvl="2"/>
            <a:r>
              <a:rPr lang="en-US" sz="1600" dirty="0">
                <a:solidFill>
                  <a:srgbClr val="0000C0"/>
                </a:solidFill>
                <a:latin typeface="Consolas" panose="020B0609020204030204" pitchFamily="49" charset="0"/>
              </a:rPr>
              <a:t>height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h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</a:p>
          <a:p>
            <a:pPr lvl="2"/>
            <a:r>
              <a:rPr lang="en-US" sz="1600" dirty="0">
                <a:solidFill>
                  <a:srgbClr val="0000C0"/>
                </a:solidFill>
                <a:latin typeface="Consolas" panose="020B0609020204030204" pitchFamily="49" charset="0"/>
              </a:rPr>
              <a:t>color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</a:p>
          <a:p>
            <a:pPr lvl="1"/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lvl="1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Rectangle(</a:t>
            </a:r>
            <a:r>
              <a:rPr lang="en-US" sz="16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w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h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 { </a:t>
            </a:r>
          </a:p>
          <a:p>
            <a:pPr lvl="1"/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this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w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h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b="1" dirty="0">
                <a:solidFill>
                  <a:srgbClr val="2A00FF"/>
                </a:solidFill>
                <a:latin typeface="Consolas" panose="020B0609020204030204" pitchFamily="49" charset="0"/>
              </a:rPr>
              <a:t>"White"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); }</a:t>
            </a:r>
          </a:p>
          <a:p>
            <a:pPr lvl="1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Rectangle(String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 { </a:t>
            </a:r>
          </a:p>
          <a:p>
            <a:pPr lvl="1"/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this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(1, 1,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); }</a:t>
            </a:r>
          </a:p>
          <a:p>
            <a:pPr lvl="1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Rectangle() { </a:t>
            </a:r>
          </a:p>
          <a:p>
            <a:pPr lvl="1"/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this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(1,1, </a:t>
            </a:r>
            <a:r>
              <a:rPr lang="en-US" sz="1600" b="1" dirty="0">
                <a:solidFill>
                  <a:srgbClr val="2A00FF"/>
                </a:solidFill>
                <a:latin typeface="Consolas" panose="020B0609020204030204" pitchFamily="49" charset="0"/>
              </a:rPr>
              <a:t>"White"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); }</a:t>
            </a:r>
          </a:p>
          <a:p>
            <a:pPr lvl="1"/>
            <a:r>
              <a:rPr lang="en-US" sz="1600" dirty="0">
                <a:solidFill>
                  <a:srgbClr val="3F7F5F"/>
                </a:solidFill>
                <a:latin typeface="Consolas" panose="020B0609020204030204" pitchFamily="49" charset="0"/>
              </a:rPr>
              <a:t>// rest of methods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708EFA-6196-4441-89D8-015694F7F757}"/>
              </a:ext>
            </a:extLst>
          </p:cNvPr>
          <p:cNvSpPr/>
          <p:nvPr/>
        </p:nvSpPr>
        <p:spPr>
          <a:xfrm>
            <a:off x="4840041" y="2984937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altLang="en-US" sz="1600" b="1" dirty="0"/>
              <a:t>In the other constructors use the this reference to call initial constructor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00" b="1" dirty="0"/>
              <a:t>Constructor call must be the first statement in a constructor</a:t>
            </a:r>
          </a:p>
        </p:txBody>
      </p:sp>
    </p:spTree>
    <p:extLst>
      <p:ext uri="{BB962C8B-B14F-4D97-AF65-F5344CB8AC3E}">
        <p14:creationId xmlns:p14="http://schemas.microsoft.com/office/powerpoint/2010/main" val="1119178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/>
              <a:t>Copy Constructor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Sometimes we want to create an exact copy (duplicate) of an existing object, such that the changes made in this copy does not reflect on the original object.</a:t>
            </a:r>
            <a:endParaRPr lang="en-US" dirty="0">
              <a:cs typeface="Arial"/>
            </a:endParaRPr>
          </a:p>
          <a:p>
            <a:r>
              <a:rPr lang="en-US" b="1" dirty="0"/>
              <a:t>Copy constructor </a:t>
            </a:r>
            <a:r>
              <a:rPr lang="en-US" dirty="0"/>
              <a:t>is special type of constructor</a:t>
            </a:r>
          </a:p>
          <a:p>
            <a:pPr lvl="1"/>
            <a:r>
              <a:rPr lang="en-US" dirty="0"/>
              <a:t>Takes an existing object of the same class as parameter.</a:t>
            </a:r>
          </a:p>
          <a:p>
            <a:pPr lvl="1"/>
            <a:r>
              <a:rPr lang="en-US" dirty="0"/>
              <a:t>Copies </a:t>
            </a:r>
            <a:r>
              <a:rPr lang="en-US" i="1" u="sng" dirty="0"/>
              <a:t>each field </a:t>
            </a:r>
            <a:r>
              <a:rPr lang="en-US" dirty="0"/>
              <a:t>(attribute) of the existing object into the new object.</a:t>
            </a:r>
            <a:endParaRPr lang="en-US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61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/>
              <a:t>Example: Constructor with No-Parameter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2E2200F-6A1A-4310-95EF-F1B9C3AB86D4}" type="slidenum">
              <a:rPr lang="en-US" altLang="en-US">
                <a:solidFill>
                  <a:srgbClr val="898989"/>
                </a:solidFill>
              </a:rPr>
              <a:pPr/>
              <a:t>16</a:t>
            </a:fld>
            <a:endParaRPr lang="en-US" altLang="en-US">
              <a:solidFill>
                <a:srgbClr val="898989"/>
              </a:solidFill>
            </a:endParaRP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152400" y="1484313"/>
            <a:ext cx="3733800" cy="2560637"/>
            <a:chOff x="864" y="864"/>
            <a:chExt cx="3744" cy="3072"/>
          </a:xfrm>
        </p:grpSpPr>
        <p:sp>
          <p:nvSpPr>
            <p:cNvPr id="13385" name="Rectangle 4"/>
            <p:cNvSpPr>
              <a:spLocks noChangeArrowheads="1"/>
            </p:cNvSpPr>
            <p:nvPr/>
          </p:nvSpPr>
          <p:spPr bwMode="auto">
            <a:xfrm>
              <a:off x="864" y="864"/>
              <a:ext cx="3744" cy="30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endParaRPr lang="en-GB" altLang="en-US" sz="2800">
                <a:latin typeface="Times New Roman" pitchFamily="18" charset="0"/>
              </a:endParaRPr>
            </a:p>
          </p:txBody>
        </p:sp>
        <p:sp>
          <p:nvSpPr>
            <p:cNvPr id="42061" name="Text Box 5"/>
            <p:cNvSpPr txBox="1">
              <a:spLocks noChangeArrowheads="1"/>
            </p:cNvSpPr>
            <p:nvPr/>
          </p:nvSpPr>
          <p:spPr bwMode="auto">
            <a:xfrm>
              <a:off x="960" y="894"/>
              <a:ext cx="3553" cy="3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endParaRPr lang="en-US" altLang="en-US" sz="1600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endParaRPr>
            </a:p>
            <a:p>
              <a:pPr eaLnBrk="1" hangingPunct="1">
                <a:buFont typeface="Arial" pitchFamily="34" charset="0"/>
                <a:buNone/>
              </a:pPr>
              <a:r>
                <a:rPr lang="en-GB" altLang="en-US" sz="1600">
                  <a:latin typeface="Courier New" pitchFamily="49" charset="0"/>
                  <a:cs typeface="Courier New" pitchFamily="49" charset="0"/>
                </a:rPr>
                <a:t>public class Person</a:t>
              </a:r>
            </a:p>
            <a:p>
              <a:pPr eaLnBrk="1" hangingPunct="1">
                <a:buFont typeface="Arial" pitchFamily="34" charset="0"/>
                <a:buNone/>
              </a:pPr>
              <a:r>
                <a:rPr lang="en-GB" altLang="en-US" sz="1600">
                  <a:latin typeface="Courier New" pitchFamily="49" charset="0"/>
                  <a:cs typeface="Courier New" pitchFamily="49" charset="0"/>
                </a:rPr>
                <a:t>{</a:t>
              </a:r>
              <a:endParaRPr lang="en-US" altLang="en-US" sz="1600">
                <a:latin typeface="Courier New" pitchFamily="49" charset="0"/>
                <a:cs typeface="Courier New" pitchFamily="49" charset="0"/>
              </a:endParaRPr>
            </a:p>
            <a:p>
              <a:pPr eaLnBrk="1" hangingPunct="1">
                <a:buFont typeface="Arial" pitchFamily="34" charset="0"/>
                <a:buNone/>
              </a:pPr>
              <a:r>
                <a:rPr lang="en-GB" altLang="en-US" sz="1600">
                  <a:latin typeface="Courier New" pitchFamily="49" charset="0"/>
                  <a:cs typeface="Courier New" pitchFamily="49" charset="0"/>
                </a:rPr>
                <a:t>String name; </a:t>
              </a:r>
            </a:p>
            <a:p>
              <a:pPr eaLnBrk="1" hangingPunct="1">
                <a:buFont typeface="Arial" pitchFamily="34" charset="0"/>
                <a:buNone/>
              </a:pPr>
              <a:r>
                <a:rPr lang="en-GB" altLang="en-US" sz="1600">
                  <a:latin typeface="Courier New" pitchFamily="49" charset="0"/>
                  <a:cs typeface="Courier New" pitchFamily="49" charset="0"/>
                </a:rPr>
                <a:t>int age;</a:t>
              </a:r>
              <a:endParaRPr lang="en-US" altLang="en-US" sz="1600">
                <a:latin typeface="Courier New" pitchFamily="49" charset="0"/>
                <a:cs typeface="Courier New" pitchFamily="49" charset="0"/>
              </a:endParaRPr>
            </a:p>
            <a:p>
              <a:pPr eaLnBrk="1" hangingPunct="1">
                <a:buFont typeface="Arial" pitchFamily="34" charset="0"/>
                <a:buNone/>
              </a:pPr>
              <a:r>
                <a:rPr lang="en-US" altLang="en-US" sz="1600">
                  <a:solidFill>
                    <a:srgbClr val="6B7D72"/>
                  </a:solidFill>
                  <a:latin typeface="Courier New" pitchFamily="49" charset="0"/>
                  <a:cs typeface="Courier New" pitchFamily="49" charset="0"/>
                </a:rPr>
                <a:t>// Constructor</a:t>
              </a:r>
            </a:p>
            <a:p>
              <a:pPr eaLnBrk="1" hangingPunct="1">
                <a:buFont typeface="Arial" pitchFamily="34" charset="0"/>
                <a:buNone/>
              </a:pPr>
              <a:r>
                <a:rPr lang="en-US" altLang="en-US" sz="1600">
                  <a:latin typeface="Courier New" pitchFamily="49" charset="0"/>
                  <a:cs typeface="Courier New" pitchFamily="49" charset="0"/>
                </a:rPr>
                <a:t>public Person(){</a:t>
              </a:r>
            </a:p>
            <a:p>
              <a:pPr eaLnBrk="1" hangingPunct="1">
                <a:buFont typeface="Arial" pitchFamily="34" charset="0"/>
                <a:buNone/>
              </a:pPr>
              <a:r>
                <a:rPr lang="en-US" altLang="en-US" sz="1600">
                  <a:latin typeface="Courier New" pitchFamily="49" charset="0"/>
                  <a:cs typeface="Courier New" pitchFamily="49" charset="0"/>
                </a:rPr>
                <a:t>    name = “ ”; </a:t>
              </a:r>
            </a:p>
            <a:p>
              <a:pPr eaLnBrk="1" hangingPunct="1">
                <a:buFont typeface="Arial" pitchFamily="34" charset="0"/>
                <a:buNone/>
              </a:pPr>
              <a:r>
                <a:rPr lang="en-US" altLang="en-US" sz="1600">
                  <a:latin typeface="Courier New" pitchFamily="49" charset="0"/>
                  <a:cs typeface="Courier New" pitchFamily="49" charset="0"/>
                </a:rPr>
                <a:t>    age = 0;</a:t>
              </a:r>
              <a:r>
                <a:rPr lang="en-GB" altLang="en-US" sz="1600">
                  <a:latin typeface="Courier New" pitchFamily="49" charset="0"/>
                  <a:cs typeface="Courier New" pitchFamily="49" charset="0"/>
                </a:rPr>
                <a:t>}</a:t>
              </a:r>
            </a:p>
            <a:p>
              <a:pPr eaLnBrk="1" hangingPunct="1">
                <a:buFont typeface="Arial" pitchFamily="34" charset="0"/>
                <a:buNone/>
              </a:pPr>
              <a:r>
                <a:rPr lang="en-US" altLang="en-US" sz="1600">
                  <a:latin typeface="Courier New" pitchFamily="49" charset="0"/>
                  <a:cs typeface="Courier New" pitchFamily="49" charset="0"/>
                </a:rPr>
                <a:t>}</a:t>
              </a:r>
            </a:p>
          </p:txBody>
        </p:sp>
      </p:grp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419100" y="4114800"/>
            <a:ext cx="3314700" cy="1905000"/>
          </a:xfrm>
          <a:prstGeom prst="rect">
            <a:avLst/>
          </a:prstGeom>
          <a:solidFill>
            <a:srgbClr val="EFFBFF"/>
          </a:solidFill>
          <a:ln w="9525">
            <a:solidFill>
              <a:srgbClr val="EAF0FE"/>
            </a:solidFill>
            <a:miter lim="800000"/>
            <a:headEnd/>
            <a:tailEnd/>
          </a:ln>
          <a:effectLst>
            <a:outerShdw blurRad="63500" dist="117088" dir="2963922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ja-JP" altLang="en-US" sz="2400">
              <a:solidFill>
                <a:srgbClr val="DDDDDD"/>
              </a:solidFill>
              <a:latin typeface="Times New Roman" pitchFamily="18" charset="0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533400" y="4584700"/>
            <a:ext cx="314007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en-US" altLang="ja-JP" sz="1600"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1600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P1   =                 ;</a:t>
            </a: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1889125" y="6019800"/>
            <a:ext cx="949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b="1">
                <a:solidFill>
                  <a:srgbClr val="15151D"/>
                </a:solidFill>
                <a:latin typeface="Tahoma" pitchFamily="34" charset="0"/>
              </a:rPr>
              <a:t>Code</a:t>
            </a:r>
            <a:endParaRPr lang="en-US" altLang="ja-JP">
              <a:solidFill>
                <a:srgbClr val="15151D"/>
              </a:solidFill>
              <a:latin typeface="Times New Roman" pitchFamily="18" charset="0"/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539750" y="4365625"/>
            <a:ext cx="1416050" cy="441325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ja-JP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Person P1;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1357313" y="4889500"/>
            <a:ext cx="1843087" cy="441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ja-JP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new Person( )</a:t>
            </a:r>
          </a:p>
        </p:txBody>
      </p:sp>
      <p:grpSp>
        <p:nvGrpSpPr>
          <p:cNvPr id="13321" name="Group 11"/>
          <p:cNvGrpSpPr>
            <a:grpSpLocks/>
          </p:cNvGrpSpPr>
          <p:nvPr/>
        </p:nvGrpSpPr>
        <p:grpSpPr bwMode="auto">
          <a:xfrm>
            <a:off x="-157163" y="3810000"/>
            <a:ext cx="3000376" cy="1047750"/>
            <a:chOff x="348" y="1677"/>
            <a:chExt cx="1890" cy="660"/>
          </a:xfrm>
        </p:grpSpPr>
        <p:sp>
          <p:nvSpPr>
            <p:cNvPr id="13382" name="Oval 12"/>
            <p:cNvSpPr>
              <a:spLocks noChangeArrowheads="1"/>
            </p:cNvSpPr>
            <p:nvPr/>
          </p:nvSpPr>
          <p:spPr bwMode="auto">
            <a:xfrm>
              <a:off x="1963" y="1677"/>
              <a:ext cx="275" cy="21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46662" dir="2115817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ja-JP" sz="2400" b="1">
                  <a:solidFill>
                    <a:srgbClr val="C1051B"/>
                  </a:solidFill>
                </a:rPr>
                <a:t>A</a:t>
              </a:r>
              <a:endParaRPr lang="en-US" altLang="ja-JP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" name="Line 13"/>
            <p:cNvSpPr>
              <a:spLocks noChangeShapeType="1"/>
            </p:cNvSpPr>
            <p:nvPr/>
          </p:nvSpPr>
          <p:spPr bwMode="auto">
            <a:xfrm flipH="1">
              <a:off x="1554" y="1839"/>
              <a:ext cx="428" cy="2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8" name="Text Box 14"/>
            <p:cNvSpPr txBox="1">
              <a:spLocks noChangeArrowheads="1"/>
            </p:cNvSpPr>
            <p:nvPr/>
          </p:nvSpPr>
          <p:spPr bwMode="auto">
            <a:xfrm>
              <a:off x="348" y="2125"/>
              <a:ext cx="1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fr-FR" altLang="en-US" sz="1600">
                <a:solidFill>
                  <a:srgbClr val="C105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ea typeface="MS PGothic" pitchFamily="34" charset="-128"/>
              </a:endParaRPr>
            </a:p>
          </p:txBody>
        </p:sp>
      </p:grpSp>
      <p:grpSp>
        <p:nvGrpSpPr>
          <p:cNvPr id="13322" name="Group 15"/>
          <p:cNvGrpSpPr>
            <a:grpSpLocks/>
          </p:cNvGrpSpPr>
          <p:nvPr/>
        </p:nvGrpSpPr>
        <p:grpSpPr bwMode="auto">
          <a:xfrm>
            <a:off x="611188" y="5300663"/>
            <a:ext cx="1506537" cy="617537"/>
            <a:chOff x="219" y="2781"/>
            <a:chExt cx="2526" cy="502"/>
          </a:xfrm>
        </p:grpSpPr>
        <p:sp>
          <p:nvSpPr>
            <p:cNvPr id="13378" name="Line 16"/>
            <p:cNvSpPr>
              <a:spLocks noChangeShapeType="1"/>
            </p:cNvSpPr>
            <p:nvPr/>
          </p:nvSpPr>
          <p:spPr bwMode="auto">
            <a:xfrm flipH="1" flipV="1">
              <a:off x="1813" y="2781"/>
              <a:ext cx="655" cy="2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0" name="Oval 17"/>
            <p:cNvSpPr>
              <a:spLocks noChangeArrowheads="1"/>
            </p:cNvSpPr>
            <p:nvPr/>
          </p:nvSpPr>
          <p:spPr bwMode="auto">
            <a:xfrm>
              <a:off x="2463" y="2962"/>
              <a:ext cx="277" cy="22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46662" dir="2115817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ja-JP" sz="2400" b="1">
                  <a:solidFill>
                    <a:srgbClr val="C1051B"/>
                  </a:solidFill>
                </a:rPr>
                <a:t>C</a:t>
              </a:r>
              <a:endParaRPr lang="en-US" altLang="ja-JP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522" name="Text Box 18"/>
            <p:cNvSpPr txBox="1">
              <a:spLocks noChangeArrowheads="1"/>
            </p:cNvSpPr>
            <p:nvPr/>
          </p:nvSpPr>
          <p:spPr bwMode="auto">
            <a:xfrm>
              <a:off x="219" y="3153"/>
              <a:ext cx="711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fr-FR" altLang="en-US" sz="1600">
                <a:solidFill>
                  <a:srgbClr val="C105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ea typeface="MS PGothic" pitchFamily="34" charset="-128"/>
              </a:endParaRPr>
            </a:p>
          </p:txBody>
        </p:sp>
      </p:grpSp>
      <p:grpSp>
        <p:nvGrpSpPr>
          <p:cNvPr id="13323" name="Group 19"/>
          <p:cNvGrpSpPr>
            <a:grpSpLocks/>
          </p:cNvGrpSpPr>
          <p:nvPr/>
        </p:nvGrpSpPr>
        <p:grpSpPr bwMode="auto">
          <a:xfrm>
            <a:off x="-309563" y="4429125"/>
            <a:ext cx="3752851" cy="885825"/>
            <a:chOff x="347" y="2008"/>
            <a:chExt cx="2364" cy="558"/>
          </a:xfrm>
        </p:grpSpPr>
        <p:sp>
          <p:nvSpPr>
            <p:cNvPr id="13375" name="Line 20"/>
            <p:cNvSpPr>
              <a:spLocks noChangeShapeType="1"/>
            </p:cNvSpPr>
            <p:nvPr/>
          </p:nvSpPr>
          <p:spPr bwMode="auto">
            <a:xfrm flipH="1">
              <a:off x="2004" y="2138"/>
              <a:ext cx="436" cy="2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7" name="Oval 21"/>
            <p:cNvSpPr>
              <a:spLocks noChangeArrowheads="1"/>
            </p:cNvSpPr>
            <p:nvPr/>
          </p:nvSpPr>
          <p:spPr bwMode="auto">
            <a:xfrm>
              <a:off x="2436" y="2008"/>
              <a:ext cx="275" cy="21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46662" dir="2115817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ja-JP" sz="2400" b="1">
                  <a:solidFill>
                    <a:srgbClr val="C1051B"/>
                  </a:solidFill>
                </a:rPr>
                <a:t>B</a:t>
              </a:r>
              <a:endParaRPr lang="en-US" altLang="ja-JP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526" name="Text Box 22"/>
            <p:cNvSpPr txBox="1">
              <a:spLocks noChangeArrowheads="1"/>
            </p:cNvSpPr>
            <p:nvPr/>
          </p:nvSpPr>
          <p:spPr bwMode="auto">
            <a:xfrm>
              <a:off x="347" y="2354"/>
              <a:ext cx="1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fr-FR" altLang="en-US" sz="1600">
                <a:solidFill>
                  <a:srgbClr val="C105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ea typeface="MS PGothic" pitchFamily="34" charset="-128"/>
              </a:endParaRPr>
            </a:p>
          </p:txBody>
        </p:sp>
      </p:grpSp>
      <p:sp>
        <p:nvSpPr>
          <p:cNvPr id="13324" name="Text Box 23"/>
          <p:cNvSpPr txBox="1">
            <a:spLocks noChangeArrowheads="1"/>
          </p:cNvSpPr>
          <p:nvPr/>
        </p:nvSpPr>
        <p:spPr bwMode="auto">
          <a:xfrm>
            <a:off x="5148263" y="6021388"/>
            <a:ext cx="271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b="1">
                <a:solidFill>
                  <a:srgbClr val="15151D"/>
                </a:solidFill>
                <a:latin typeface="Tahoma" pitchFamily="34" charset="0"/>
              </a:rPr>
              <a:t>State of Memory</a:t>
            </a:r>
            <a:endParaRPr lang="en-US" altLang="ja-JP">
              <a:latin typeface="Times New Roman" pitchFamily="18" charset="0"/>
            </a:endParaRPr>
          </a:p>
        </p:txBody>
      </p:sp>
      <p:sp>
        <p:nvSpPr>
          <p:cNvPr id="13326" name="Rectangle 24"/>
          <p:cNvSpPr>
            <a:spLocks noChangeArrowheads="1"/>
          </p:cNvSpPr>
          <p:nvPr/>
        </p:nvSpPr>
        <p:spPr bwMode="auto">
          <a:xfrm>
            <a:off x="4038600" y="1454150"/>
            <a:ext cx="4918075" cy="4422775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ffectLst>
            <a:outerShdw blurRad="63500" dist="117088" dir="296392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ja-JP" altLang="en-US" sz="2400">
              <a:solidFill>
                <a:srgbClr val="DDDDDD"/>
              </a:solidFill>
              <a:latin typeface="Times New Roman" pitchFamily="18" charset="0"/>
            </a:endParaRP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7369175" y="1547813"/>
            <a:ext cx="455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ja-JP" sz="2000">
                <a:solidFill>
                  <a:srgbClr val="40458C"/>
                </a:solidFill>
                <a:latin typeface="Times New Roman" pitchFamily="18" charset="0"/>
              </a:rPr>
              <a:t>P1</a:t>
            </a:r>
          </a:p>
        </p:txBody>
      </p:sp>
      <p:sp>
        <p:nvSpPr>
          <p:cNvPr id="13328" name="Rectangle 26"/>
          <p:cNvSpPr>
            <a:spLocks noChangeArrowheads="1"/>
          </p:cNvSpPr>
          <p:nvPr/>
        </p:nvSpPr>
        <p:spPr bwMode="auto">
          <a:xfrm>
            <a:off x="7748588" y="1631950"/>
            <a:ext cx="938212" cy="3159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31" name="AutoShape 27"/>
          <p:cNvSpPr>
            <a:spLocks noChangeArrowheads="1"/>
          </p:cNvSpPr>
          <p:nvPr/>
        </p:nvSpPr>
        <p:spPr bwMode="auto">
          <a:xfrm>
            <a:off x="4267200" y="1512888"/>
            <a:ext cx="2057400" cy="696912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rgbClr val="CCECFF"/>
            </a:solidFill>
            <a:miter lim="800000"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tabLst>
                <a:tab pos="228600" algn="l"/>
              </a:tabLst>
              <a:defRPr/>
            </a:pPr>
            <a:r>
              <a:rPr lang="en-US" altLang="ja-JP" sz="1600" b="1">
                <a:solidFill>
                  <a:srgbClr val="C105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A. </a:t>
            </a:r>
            <a:r>
              <a:rPr lang="en-US" altLang="ja-JP" sz="1400">
                <a:solidFill>
                  <a:srgbClr val="000000"/>
                </a:solidFill>
                <a:latin typeface="Arial" charset="0"/>
              </a:rPr>
              <a:t>The instance variable  is 	allocated in memory.</a:t>
            </a:r>
          </a:p>
        </p:txBody>
      </p:sp>
      <p:sp>
        <p:nvSpPr>
          <p:cNvPr id="21532" name="AutoShape 28"/>
          <p:cNvSpPr>
            <a:spLocks noChangeArrowheads="1"/>
          </p:cNvSpPr>
          <p:nvPr/>
        </p:nvSpPr>
        <p:spPr bwMode="auto">
          <a:xfrm>
            <a:off x="4267200" y="2438400"/>
            <a:ext cx="2362200" cy="685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rgbClr val="CCECFF"/>
            </a:solidFill>
            <a:miter lim="800000"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tabLst>
                <a:tab pos="228600" algn="l"/>
              </a:tabLst>
              <a:defRPr/>
            </a:pPr>
            <a:r>
              <a:rPr lang="en-US" altLang="ja-JP" sz="1600" b="1">
                <a:solidFill>
                  <a:srgbClr val="C105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B. </a:t>
            </a:r>
            <a:r>
              <a:rPr lang="en-US" altLang="ja-JP" sz="1400">
                <a:solidFill>
                  <a:srgbClr val="000000"/>
                </a:solidFill>
                <a:latin typeface="Arial" charset="0"/>
              </a:rPr>
              <a:t>The object  is 	created with initial state</a:t>
            </a:r>
          </a:p>
        </p:txBody>
      </p:sp>
      <p:sp>
        <p:nvSpPr>
          <p:cNvPr id="21533" name="AutoShape 29"/>
          <p:cNvSpPr>
            <a:spLocks noChangeArrowheads="1"/>
          </p:cNvSpPr>
          <p:nvPr/>
        </p:nvSpPr>
        <p:spPr bwMode="auto">
          <a:xfrm>
            <a:off x="4343400" y="3505200"/>
            <a:ext cx="2133600" cy="860425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rgbClr val="CCECFF"/>
            </a:solidFill>
            <a:miter lim="800000"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tabLst>
                <a:tab pos="228600" algn="l"/>
              </a:tabLst>
              <a:defRPr/>
            </a:pPr>
            <a:r>
              <a:rPr lang="en-US" altLang="ja-JP" sz="1600" b="1">
                <a:solidFill>
                  <a:srgbClr val="C105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C. </a:t>
            </a:r>
            <a:r>
              <a:rPr lang="en-US" altLang="ja-JP" sz="1400">
                <a:solidFill>
                  <a:srgbClr val="000000"/>
                </a:solidFill>
                <a:latin typeface="Arial" charset="0"/>
              </a:rPr>
              <a:t>The reference of the object created in B  is assigned to the variable.</a:t>
            </a:r>
          </a:p>
        </p:txBody>
      </p:sp>
      <p:sp>
        <p:nvSpPr>
          <p:cNvPr id="13331" name="AutoShape 30"/>
          <p:cNvSpPr>
            <a:spLocks noChangeAspect="1" noChangeArrowheads="1" noTextEdit="1"/>
          </p:cNvSpPr>
          <p:nvPr/>
        </p:nvSpPr>
        <p:spPr bwMode="auto">
          <a:xfrm>
            <a:off x="6934200" y="3581400"/>
            <a:ext cx="18494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Rectangle 31"/>
          <p:cNvSpPr>
            <a:spLocks noChangeArrowheads="1"/>
          </p:cNvSpPr>
          <p:nvPr/>
        </p:nvSpPr>
        <p:spPr bwMode="auto">
          <a:xfrm>
            <a:off x="7043738" y="3660775"/>
            <a:ext cx="15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Tahoma" pitchFamily="34" charset="0"/>
            </a:endParaRPr>
          </a:p>
        </p:txBody>
      </p:sp>
      <p:grpSp>
        <p:nvGrpSpPr>
          <p:cNvPr id="13333" name="Group 32"/>
          <p:cNvGrpSpPr>
            <a:grpSpLocks/>
          </p:cNvGrpSpPr>
          <p:nvPr/>
        </p:nvGrpSpPr>
        <p:grpSpPr bwMode="auto">
          <a:xfrm>
            <a:off x="7497763" y="3695700"/>
            <a:ext cx="903287" cy="328613"/>
            <a:chOff x="4723" y="2328"/>
            <a:chExt cx="569" cy="207"/>
          </a:xfrm>
        </p:grpSpPr>
        <p:sp>
          <p:nvSpPr>
            <p:cNvPr id="13372" name="Rectangle 33"/>
            <p:cNvSpPr>
              <a:spLocks noChangeArrowheads="1"/>
            </p:cNvSpPr>
            <p:nvPr/>
          </p:nvSpPr>
          <p:spPr bwMode="auto">
            <a:xfrm>
              <a:off x="4752" y="2357"/>
              <a:ext cx="540" cy="178"/>
            </a:xfrm>
            <a:prstGeom prst="rect">
              <a:avLst/>
            </a:prstGeom>
            <a:solidFill>
              <a:srgbClr val="1B28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73" name="Rectangle 34"/>
            <p:cNvSpPr>
              <a:spLocks noChangeArrowheads="1"/>
            </p:cNvSpPr>
            <p:nvPr/>
          </p:nvSpPr>
          <p:spPr bwMode="auto">
            <a:xfrm>
              <a:off x="4723" y="2328"/>
              <a:ext cx="540" cy="1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74" name="Rectangle 35"/>
            <p:cNvSpPr>
              <a:spLocks noChangeArrowheads="1"/>
            </p:cNvSpPr>
            <p:nvPr/>
          </p:nvSpPr>
          <p:spPr bwMode="auto">
            <a:xfrm>
              <a:off x="4723" y="2328"/>
              <a:ext cx="540" cy="179"/>
            </a:xfrm>
            <a:prstGeom prst="rect">
              <a:avLst/>
            </a:prstGeom>
            <a:noFill/>
            <a:ln w="7938" cap="rnd">
              <a:solidFill>
                <a:srgbClr val="40458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3334" name="Rectangle 36"/>
          <p:cNvSpPr>
            <a:spLocks noChangeArrowheads="1"/>
          </p:cNvSpPr>
          <p:nvPr/>
        </p:nvSpPr>
        <p:spPr bwMode="auto">
          <a:xfrm>
            <a:off x="7162800" y="3660775"/>
            <a:ext cx="271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000">
                <a:solidFill>
                  <a:srgbClr val="40458C"/>
                </a:solidFill>
                <a:latin typeface="Times New Roman" pitchFamily="18" charset="0"/>
              </a:rPr>
              <a:t>P1</a:t>
            </a:r>
            <a:endParaRPr lang="en-US" altLang="en-US" sz="2000">
              <a:latin typeface="Tahoma" pitchFamily="34" charset="0"/>
            </a:endParaRPr>
          </a:p>
        </p:txBody>
      </p:sp>
      <p:grpSp>
        <p:nvGrpSpPr>
          <p:cNvPr id="13335" name="Group 37"/>
          <p:cNvGrpSpPr>
            <a:grpSpLocks/>
          </p:cNvGrpSpPr>
          <p:nvPr/>
        </p:nvGrpSpPr>
        <p:grpSpPr bwMode="auto">
          <a:xfrm>
            <a:off x="7497763" y="3695700"/>
            <a:ext cx="903287" cy="328613"/>
            <a:chOff x="4723" y="2328"/>
            <a:chExt cx="569" cy="207"/>
          </a:xfrm>
        </p:grpSpPr>
        <p:sp>
          <p:nvSpPr>
            <p:cNvPr id="13369" name="Rectangle 38"/>
            <p:cNvSpPr>
              <a:spLocks noChangeArrowheads="1"/>
            </p:cNvSpPr>
            <p:nvPr/>
          </p:nvSpPr>
          <p:spPr bwMode="auto">
            <a:xfrm>
              <a:off x="4752" y="2357"/>
              <a:ext cx="540" cy="178"/>
            </a:xfrm>
            <a:prstGeom prst="rect">
              <a:avLst/>
            </a:prstGeom>
            <a:solidFill>
              <a:srgbClr val="1B28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70" name="Rectangle 39"/>
            <p:cNvSpPr>
              <a:spLocks noChangeArrowheads="1"/>
            </p:cNvSpPr>
            <p:nvPr/>
          </p:nvSpPr>
          <p:spPr bwMode="auto">
            <a:xfrm>
              <a:off x="4723" y="2328"/>
              <a:ext cx="540" cy="1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71" name="Rectangle 40"/>
            <p:cNvSpPr>
              <a:spLocks noChangeArrowheads="1"/>
            </p:cNvSpPr>
            <p:nvPr/>
          </p:nvSpPr>
          <p:spPr bwMode="auto">
            <a:xfrm>
              <a:off x="4723" y="2328"/>
              <a:ext cx="540" cy="179"/>
            </a:xfrm>
            <a:prstGeom prst="rect">
              <a:avLst/>
            </a:prstGeom>
            <a:noFill/>
            <a:ln w="7938" cap="rnd">
              <a:solidFill>
                <a:srgbClr val="40458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3336" name="Freeform 41"/>
          <p:cNvSpPr>
            <a:spLocks/>
          </p:cNvSpPr>
          <p:nvPr/>
        </p:nvSpPr>
        <p:spPr bwMode="auto">
          <a:xfrm>
            <a:off x="7656513" y="3843338"/>
            <a:ext cx="192087" cy="817562"/>
          </a:xfrm>
          <a:custGeom>
            <a:avLst/>
            <a:gdLst>
              <a:gd name="T0" fmla="*/ 2147483646 w 121"/>
              <a:gd name="T1" fmla="*/ 0 h 515"/>
              <a:gd name="T2" fmla="*/ 2147483646 w 121"/>
              <a:gd name="T3" fmla="*/ 2147483646 h 515"/>
              <a:gd name="T4" fmla="*/ 2147483646 w 121"/>
              <a:gd name="T5" fmla="*/ 2147483646 h 515"/>
              <a:gd name="T6" fmla="*/ 2147483646 w 121"/>
              <a:gd name="T7" fmla="*/ 2147483646 h 515"/>
              <a:gd name="T8" fmla="*/ 0 w 121"/>
              <a:gd name="T9" fmla="*/ 2147483646 h 515"/>
              <a:gd name="T10" fmla="*/ 2147483646 w 121"/>
              <a:gd name="T11" fmla="*/ 2147483646 h 515"/>
              <a:gd name="T12" fmla="*/ 2147483646 w 121"/>
              <a:gd name="T13" fmla="*/ 2147483646 h 515"/>
              <a:gd name="T14" fmla="*/ 2147483646 w 121"/>
              <a:gd name="T15" fmla="*/ 2147483646 h 515"/>
              <a:gd name="T16" fmla="*/ 2147483646 w 121"/>
              <a:gd name="T17" fmla="*/ 2147483646 h 5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1"/>
              <a:gd name="T28" fmla="*/ 0 h 515"/>
              <a:gd name="T29" fmla="*/ 121 w 121"/>
              <a:gd name="T30" fmla="*/ 515 h 5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1" h="515">
                <a:moveTo>
                  <a:pt x="121" y="0"/>
                </a:moveTo>
                <a:lnTo>
                  <a:pt x="70" y="63"/>
                </a:lnTo>
                <a:lnTo>
                  <a:pt x="33" y="126"/>
                </a:lnTo>
                <a:lnTo>
                  <a:pt x="9" y="191"/>
                </a:lnTo>
                <a:lnTo>
                  <a:pt x="0" y="255"/>
                </a:lnTo>
                <a:lnTo>
                  <a:pt x="4" y="319"/>
                </a:lnTo>
                <a:lnTo>
                  <a:pt x="21" y="384"/>
                </a:lnTo>
                <a:lnTo>
                  <a:pt x="53" y="449"/>
                </a:lnTo>
                <a:lnTo>
                  <a:pt x="98" y="515"/>
                </a:lnTo>
              </a:path>
            </a:pathLst>
          </a:custGeom>
          <a:noFill/>
          <a:ln w="3175" cap="rnd">
            <a:solidFill>
              <a:srgbClr val="4677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Freeform 42"/>
          <p:cNvSpPr>
            <a:spLocks/>
          </p:cNvSpPr>
          <p:nvPr/>
        </p:nvSpPr>
        <p:spPr bwMode="auto">
          <a:xfrm>
            <a:off x="7781925" y="4633913"/>
            <a:ext cx="66675" cy="69850"/>
          </a:xfrm>
          <a:custGeom>
            <a:avLst/>
            <a:gdLst>
              <a:gd name="T0" fmla="*/ 0 w 42"/>
              <a:gd name="T1" fmla="*/ 2147483646 h 44"/>
              <a:gd name="T2" fmla="*/ 2147483646 w 42"/>
              <a:gd name="T3" fmla="*/ 2147483646 h 44"/>
              <a:gd name="T4" fmla="*/ 2147483646 w 42"/>
              <a:gd name="T5" fmla="*/ 0 h 44"/>
              <a:gd name="T6" fmla="*/ 0 w 42"/>
              <a:gd name="T7" fmla="*/ 2147483646 h 44"/>
              <a:gd name="T8" fmla="*/ 0 60000 65536"/>
              <a:gd name="T9" fmla="*/ 0 60000 65536"/>
              <a:gd name="T10" fmla="*/ 0 60000 65536"/>
              <a:gd name="T11" fmla="*/ 0 60000 65536"/>
              <a:gd name="T12" fmla="*/ 0 w 42"/>
              <a:gd name="T13" fmla="*/ 0 h 44"/>
              <a:gd name="T14" fmla="*/ 42 w 42"/>
              <a:gd name="T15" fmla="*/ 44 h 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" h="44">
                <a:moveTo>
                  <a:pt x="0" y="26"/>
                </a:moveTo>
                <a:lnTo>
                  <a:pt x="42" y="44"/>
                </a:lnTo>
                <a:lnTo>
                  <a:pt x="31" y="0"/>
                </a:lnTo>
                <a:lnTo>
                  <a:pt x="0" y="26"/>
                </a:lnTo>
                <a:close/>
              </a:path>
            </a:pathLst>
          </a:custGeom>
          <a:solidFill>
            <a:srgbClr val="467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38" name="Group 43"/>
          <p:cNvGrpSpPr>
            <a:grpSpLocks/>
          </p:cNvGrpSpPr>
          <p:nvPr/>
        </p:nvGrpSpPr>
        <p:grpSpPr bwMode="auto">
          <a:xfrm>
            <a:off x="6781800" y="2205038"/>
            <a:ext cx="2011363" cy="1030287"/>
            <a:chOff x="4272" y="1389"/>
            <a:chExt cx="1267" cy="649"/>
          </a:xfrm>
        </p:grpSpPr>
        <p:sp>
          <p:nvSpPr>
            <p:cNvPr id="13356" name="AutoShape 44"/>
            <p:cNvSpPr>
              <a:spLocks noChangeAspect="1" noChangeArrowheads="1" noTextEdit="1"/>
            </p:cNvSpPr>
            <p:nvPr/>
          </p:nvSpPr>
          <p:spPr bwMode="auto">
            <a:xfrm>
              <a:off x="4272" y="1440"/>
              <a:ext cx="1267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7" name="Rectangle 45"/>
            <p:cNvSpPr>
              <a:spLocks noChangeArrowheads="1"/>
            </p:cNvSpPr>
            <p:nvPr/>
          </p:nvSpPr>
          <p:spPr bwMode="auto">
            <a:xfrm>
              <a:off x="4282" y="1450"/>
              <a:ext cx="1247" cy="125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58" name="Rectangle 46"/>
            <p:cNvSpPr>
              <a:spLocks noChangeArrowheads="1"/>
            </p:cNvSpPr>
            <p:nvPr/>
          </p:nvSpPr>
          <p:spPr bwMode="auto">
            <a:xfrm>
              <a:off x="4282" y="1450"/>
              <a:ext cx="1247" cy="125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59" name="Rectangle 47"/>
            <p:cNvSpPr>
              <a:spLocks noChangeArrowheads="1"/>
            </p:cNvSpPr>
            <p:nvPr/>
          </p:nvSpPr>
          <p:spPr bwMode="auto">
            <a:xfrm>
              <a:off x="4800" y="1389"/>
              <a:ext cx="40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 u="sng">
                  <a:solidFill>
                    <a:srgbClr val="000000"/>
                  </a:solidFill>
                </a:rPr>
                <a:t>Person</a:t>
              </a:r>
              <a:endParaRPr lang="en-US" altLang="en-US" sz="4800" u="sng">
                <a:latin typeface="Tahoma" pitchFamily="34" charset="0"/>
              </a:endParaRPr>
            </a:p>
          </p:txBody>
        </p:sp>
        <p:sp>
          <p:nvSpPr>
            <p:cNvPr id="13360" name="Rectangle 48"/>
            <p:cNvSpPr>
              <a:spLocks noChangeArrowheads="1"/>
            </p:cNvSpPr>
            <p:nvPr/>
          </p:nvSpPr>
          <p:spPr bwMode="auto">
            <a:xfrm>
              <a:off x="4282" y="1575"/>
              <a:ext cx="1247" cy="453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61" name="Rectangle 49"/>
            <p:cNvSpPr>
              <a:spLocks noChangeArrowheads="1"/>
            </p:cNvSpPr>
            <p:nvPr/>
          </p:nvSpPr>
          <p:spPr bwMode="auto">
            <a:xfrm>
              <a:off x="4282" y="1575"/>
              <a:ext cx="1247" cy="453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62" name="Rectangle 52"/>
            <p:cNvSpPr>
              <a:spLocks noChangeArrowheads="1"/>
            </p:cNvSpPr>
            <p:nvPr/>
          </p:nvSpPr>
          <p:spPr bwMode="auto">
            <a:xfrm>
              <a:off x="4883" y="1801"/>
              <a:ext cx="488" cy="114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63" name="Rectangle 53"/>
            <p:cNvSpPr>
              <a:spLocks noChangeArrowheads="1"/>
            </p:cNvSpPr>
            <p:nvPr/>
          </p:nvSpPr>
          <p:spPr bwMode="auto">
            <a:xfrm>
              <a:off x="4883" y="1801"/>
              <a:ext cx="488" cy="11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64" name="Rectangle 54"/>
            <p:cNvSpPr>
              <a:spLocks noChangeArrowheads="1"/>
            </p:cNvSpPr>
            <p:nvPr/>
          </p:nvSpPr>
          <p:spPr bwMode="auto">
            <a:xfrm>
              <a:off x="4883" y="1609"/>
              <a:ext cx="488" cy="113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65" name="Rectangle 55"/>
            <p:cNvSpPr>
              <a:spLocks noChangeArrowheads="1"/>
            </p:cNvSpPr>
            <p:nvPr/>
          </p:nvSpPr>
          <p:spPr bwMode="auto">
            <a:xfrm>
              <a:off x="4883" y="1609"/>
              <a:ext cx="488" cy="113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66" name="Rectangle 57"/>
            <p:cNvSpPr>
              <a:spLocks noChangeArrowheads="1"/>
            </p:cNvSpPr>
            <p:nvPr/>
          </p:nvSpPr>
          <p:spPr bwMode="auto">
            <a:xfrm>
              <a:off x="4368" y="1746"/>
              <a:ext cx="23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>
                  <a:latin typeface="Tahoma" pitchFamily="34" charset="0"/>
                </a:rPr>
                <a:t>age </a:t>
              </a:r>
            </a:p>
          </p:txBody>
        </p:sp>
        <p:sp>
          <p:nvSpPr>
            <p:cNvPr id="13367" name="Text Box 58"/>
            <p:cNvSpPr txBox="1">
              <a:spLocks noChangeArrowheads="1"/>
            </p:cNvSpPr>
            <p:nvPr/>
          </p:nvSpPr>
          <p:spPr bwMode="auto">
            <a:xfrm>
              <a:off x="4992" y="1728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itchFamily="34" charset="0"/>
                </a:rPr>
                <a:t>0</a:t>
              </a:r>
              <a:endParaRPr lang="en-GB" altLang="en-US" sz="1800">
                <a:latin typeface="Tahoma" pitchFamily="34" charset="0"/>
              </a:endParaRPr>
            </a:p>
          </p:txBody>
        </p:sp>
        <p:sp>
          <p:nvSpPr>
            <p:cNvPr id="13368" name="Text Box 59"/>
            <p:cNvSpPr txBox="1">
              <a:spLocks noChangeArrowheads="1"/>
            </p:cNvSpPr>
            <p:nvPr/>
          </p:nvSpPr>
          <p:spPr bwMode="auto">
            <a:xfrm>
              <a:off x="4992" y="1545"/>
              <a:ext cx="29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itchFamily="34" charset="0"/>
                </a:rPr>
                <a:t>“ ”      </a:t>
              </a:r>
              <a:endParaRPr lang="en-GB" altLang="en-US" sz="1800">
                <a:latin typeface="Tahoma" pitchFamily="34" charset="0"/>
              </a:endParaRPr>
            </a:p>
          </p:txBody>
        </p:sp>
      </p:grpSp>
      <p:sp>
        <p:nvSpPr>
          <p:cNvPr id="13339" name="Rectangle 57"/>
          <p:cNvSpPr>
            <a:spLocks noChangeArrowheads="1"/>
          </p:cNvSpPr>
          <p:nvPr/>
        </p:nvSpPr>
        <p:spPr bwMode="auto">
          <a:xfrm>
            <a:off x="6902450" y="2505075"/>
            <a:ext cx="565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>
                <a:latin typeface="Tahoma" pitchFamily="34" charset="0"/>
              </a:rPr>
              <a:t>name </a:t>
            </a:r>
          </a:p>
        </p:txBody>
      </p:sp>
      <p:grpSp>
        <p:nvGrpSpPr>
          <p:cNvPr id="13340" name="Group 43"/>
          <p:cNvGrpSpPr>
            <a:grpSpLocks/>
          </p:cNvGrpSpPr>
          <p:nvPr/>
        </p:nvGrpSpPr>
        <p:grpSpPr bwMode="auto">
          <a:xfrm>
            <a:off x="6772275" y="4648200"/>
            <a:ext cx="2011363" cy="1030288"/>
            <a:chOff x="4272" y="1389"/>
            <a:chExt cx="1267" cy="649"/>
          </a:xfrm>
        </p:grpSpPr>
        <p:sp>
          <p:nvSpPr>
            <p:cNvPr id="13342" name="AutoShape 44"/>
            <p:cNvSpPr>
              <a:spLocks noChangeAspect="1" noChangeArrowheads="1" noTextEdit="1"/>
            </p:cNvSpPr>
            <p:nvPr/>
          </p:nvSpPr>
          <p:spPr bwMode="auto">
            <a:xfrm>
              <a:off x="4272" y="1440"/>
              <a:ext cx="1267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3" name="Rectangle 45"/>
            <p:cNvSpPr>
              <a:spLocks noChangeArrowheads="1"/>
            </p:cNvSpPr>
            <p:nvPr/>
          </p:nvSpPr>
          <p:spPr bwMode="auto">
            <a:xfrm>
              <a:off x="4282" y="1450"/>
              <a:ext cx="1247" cy="125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44" name="Rectangle 46"/>
            <p:cNvSpPr>
              <a:spLocks noChangeArrowheads="1"/>
            </p:cNvSpPr>
            <p:nvPr/>
          </p:nvSpPr>
          <p:spPr bwMode="auto">
            <a:xfrm>
              <a:off x="4282" y="1450"/>
              <a:ext cx="1247" cy="125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45" name="Rectangle 47"/>
            <p:cNvSpPr>
              <a:spLocks noChangeArrowheads="1"/>
            </p:cNvSpPr>
            <p:nvPr/>
          </p:nvSpPr>
          <p:spPr bwMode="auto">
            <a:xfrm>
              <a:off x="4800" y="1389"/>
              <a:ext cx="40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 u="sng">
                  <a:solidFill>
                    <a:srgbClr val="000000"/>
                  </a:solidFill>
                </a:rPr>
                <a:t>Person</a:t>
              </a:r>
              <a:endParaRPr lang="en-US" altLang="en-US" sz="4800" u="sng">
                <a:latin typeface="Tahoma" pitchFamily="34" charset="0"/>
              </a:endParaRPr>
            </a:p>
          </p:txBody>
        </p:sp>
        <p:sp>
          <p:nvSpPr>
            <p:cNvPr id="13346" name="Rectangle 48"/>
            <p:cNvSpPr>
              <a:spLocks noChangeArrowheads="1"/>
            </p:cNvSpPr>
            <p:nvPr/>
          </p:nvSpPr>
          <p:spPr bwMode="auto">
            <a:xfrm>
              <a:off x="4282" y="1575"/>
              <a:ext cx="1247" cy="453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47" name="Rectangle 49"/>
            <p:cNvSpPr>
              <a:spLocks noChangeArrowheads="1"/>
            </p:cNvSpPr>
            <p:nvPr/>
          </p:nvSpPr>
          <p:spPr bwMode="auto">
            <a:xfrm>
              <a:off x="4282" y="1575"/>
              <a:ext cx="1247" cy="453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48" name="Rectangle 52"/>
            <p:cNvSpPr>
              <a:spLocks noChangeArrowheads="1"/>
            </p:cNvSpPr>
            <p:nvPr/>
          </p:nvSpPr>
          <p:spPr bwMode="auto">
            <a:xfrm>
              <a:off x="4883" y="1801"/>
              <a:ext cx="488" cy="114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49" name="Rectangle 53"/>
            <p:cNvSpPr>
              <a:spLocks noChangeArrowheads="1"/>
            </p:cNvSpPr>
            <p:nvPr/>
          </p:nvSpPr>
          <p:spPr bwMode="auto">
            <a:xfrm>
              <a:off x="4883" y="1801"/>
              <a:ext cx="488" cy="11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50" name="Rectangle 54"/>
            <p:cNvSpPr>
              <a:spLocks noChangeArrowheads="1"/>
            </p:cNvSpPr>
            <p:nvPr/>
          </p:nvSpPr>
          <p:spPr bwMode="auto">
            <a:xfrm>
              <a:off x="4883" y="1609"/>
              <a:ext cx="488" cy="113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51" name="Rectangle 55"/>
            <p:cNvSpPr>
              <a:spLocks noChangeArrowheads="1"/>
            </p:cNvSpPr>
            <p:nvPr/>
          </p:nvSpPr>
          <p:spPr bwMode="auto">
            <a:xfrm>
              <a:off x="4883" y="1609"/>
              <a:ext cx="488" cy="113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52" name="Rectangle 56"/>
            <p:cNvSpPr>
              <a:spLocks noChangeArrowheads="1"/>
            </p:cNvSpPr>
            <p:nvPr/>
          </p:nvSpPr>
          <p:spPr bwMode="auto">
            <a:xfrm>
              <a:off x="4305" y="1801"/>
              <a:ext cx="442" cy="114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53" name="Rectangle 57"/>
            <p:cNvSpPr>
              <a:spLocks noChangeArrowheads="1"/>
            </p:cNvSpPr>
            <p:nvPr/>
          </p:nvSpPr>
          <p:spPr bwMode="auto">
            <a:xfrm>
              <a:off x="4356" y="1773"/>
              <a:ext cx="23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>
                  <a:latin typeface="Tahoma" pitchFamily="34" charset="0"/>
                </a:rPr>
                <a:t>age </a:t>
              </a:r>
            </a:p>
          </p:txBody>
        </p:sp>
        <p:sp>
          <p:nvSpPr>
            <p:cNvPr id="13354" name="Text Box 58"/>
            <p:cNvSpPr txBox="1">
              <a:spLocks noChangeArrowheads="1"/>
            </p:cNvSpPr>
            <p:nvPr/>
          </p:nvSpPr>
          <p:spPr bwMode="auto">
            <a:xfrm>
              <a:off x="4992" y="1728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itchFamily="34" charset="0"/>
                </a:rPr>
                <a:t>0</a:t>
              </a:r>
              <a:endParaRPr lang="en-GB" altLang="en-US" sz="1800">
                <a:latin typeface="Tahoma" pitchFamily="34" charset="0"/>
              </a:endParaRPr>
            </a:p>
          </p:txBody>
        </p:sp>
        <p:sp>
          <p:nvSpPr>
            <p:cNvPr id="13355" name="Text Box 59"/>
            <p:cNvSpPr txBox="1">
              <a:spLocks noChangeArrowheads="1"/>
            </p:cNvSpPr>
            <p:nvPr/>
          </p:nvSpPr>
          <p:spPr bwMode="auto">
            <a:xfrm>
              <a:off x="4992" y="1545"/>
              <a:ext cx="29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itchFamily="34" charset="0"/>
                </a:rPr>
                <a:t>“ ”      </a:t>
              </a:r>
              <a:endParaRPr lang="en-GB" altLang="en-US" sz="1800">
                <a:latin typeface="Tahoma" pitchFamily="34" charset="0"/>
              </a:endParaRPr>
            </a:p>
          </p:txBody>
        </p:sp>
      </p:grpSp>
      <p:sp>
        <p:nvSpPr>
          <p:cNvPr id="13341" name="Rectangle 57"/>
          <p:cNvSpPr>
            <a:spLocks noChangeArrowheads="1"/>
          </p:cNvSpPr>
          <p:nvPr/>
        </p:nvSpPr>
        <p:spPr bwMode="auto">
          <a:xfrm>
            <a:off x="6902450" y="4953000"/>
            <a:ext cx="565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>
                <a:latin typeface="Tahoma" pitchFamily="34" charset="0"/>
              </a:rPr>
              <a:t>name </a:t>
            </a:r>
          </a:p>
        </p:txBody>
      </p:sp>
    </p:spTree>
    <p:extLst>
      <p:ext uri="{BB962C8B-B14F-4D97-AF65-F5344CB8AC3E}">
        <p14:creationId xmlns:p14="http://schemas.microsoft.com/office/powerpoint/2010/main" val="361121912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/>
              <a:t>Example: Class with Multiple Constructors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78292ED-9AD5-4337-BC7A-9B94C880DF2E}" type="slidenum">
              <a:rPr lang="en-US" altLang="en-US">
                <a:solidFill>
                  <a:srgbClr val="898989"/>
                </a:solidFill>
              </a:rPr>
              <a:pPr/>
              <a:t>17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265113" y="1209635"/>
            <a:ext cx="4248150" cy="399494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GB" altLang="en-US" sz="1600" dirty="0">
                <a:latin typeface="Courier New" pitchFamily="49" charset="0"/>
                <a:cs typeface="Courier New" pitchFamily="49" charset="0"/>
              </a:rPr>
              <a:t>Public class Person</a:t>
            </a:r>
          </a:p>
          <a:p>
            <a:pPr eaLnBrk="1" hangingPunct="1">
              <a:buFont typeface="Arial" pitchFamily="34" charset="0"/>
              <a:buNone/>
            </a:pPr>
            <a:r>
              <a:rPr lang="en-GB" altLang="en-US" sz="1600" dirty="0">
                <a:latin typeface="Courier New" pitchFamily="49" charset="0"/>
                <a:cs typeface="Courier New" pitchFamily="49" charset="0"/>
              </a:rPr>
              <a:t>{</a:t>
            </a:r>
            <a:endParaRPr lang="en-US" altLang="en-US" sz="16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GB" altLang="en-US" sz="1600" dirty="0">
                <a:latin typeface="Courier New" pitchFamily="49" charset="0"/>
                <a:cs typeface="Courier New" pitchFamily="49" charset="0"/>
              </a:rPr>
              <a:t>String name; </a:t>
            </a:r>
          </a:p>
          <a:p>
            <a:pPr eaLnBrk="1" hangingPunct="1">
              <a:buFont typeface="Arial" pitchFamily="34" charset="0"/>
              <a:buNone/>
            </a:pPr>
            <a:r>
              <a:rPr lang="en-GB" altLang="en-US" sz="1600" dirty="0">
                <a:latin typeface="Courier New" pitchFamily="49" charset="0"/>
                <a:cs typeface="Courier New" pitchFamily="49" charset="0"/>
              </a:rPr>
              <a:t>int age;</a:t>
            </a:r>
            <a:endParaRPr lang="en-US" altLang="en-US" sz="16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altLang="en-US" sz="1600" dirty="0">
                <a:solidFill>
                  <a:srgbClr val="6B7D72"/>
                </a:solidFill>
                <a:latin typeface="Courier New" pitchFamily="49" charset="0"/>
                <a:cs typeface="Courier New" pitchFamily="49" charset="0"/>
              </a:rPr>
              <a:t>// Constructor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public Person(){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    name = “ ”;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    age = 0;</a:t>
            </a:r>
            <a:r>
              <a:rPr lang="en-GB" altLang="en-US" sz="16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eaLnBrk="1" hangingPunct="1">
              <a:buFont typeface="Arial" pitchFamily="34" charset="0"/>
              <a:buNone/>
            </a:pPr>
            <a:r>
              <a:rPr lang="en-GB" altLang="en-US" sz="1600" dirty="0">
                <a:latin typeface="Courier New" pitchFamily="49" charset="0"/>
                <a:cs typeface="Courier New" pitchFamily="49" charset="0"/>
              </a:rPr>
              <a:t>public Person(Person other)</a:t>
            </a:r>
          </a:p>
          <a:p>
            <a:pPr eaLnBrk="1" hangingPunct="1">
              <a:buFont typeface="Arial" pitchFamily="34" charset="0"/>
              <a:buNone/>
            </a:pPr>
            <a:r>
              <a:rPr lang="en-GB" altLang="en-US" sz="1600" dirty="0">
                <a:latin typeface="Courier New" pitchFamily="49" charset="0"/>
                <a:cs typeface="Courier New" pitchFamily="49" charset="0"/>
              </a:rPr>
              <a:t>{ 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 name = </a:t>
            </a:r>
            <a:r>
              <a:rPr lang="en-GB" altLang="en-US" sz="1600" dirty="0" err="1">
                <a:latin typeface="Courier New" pitchFamily="49" charset="0"/>
                <a:cs typeface="Courier New" pitchFamily="49" charset="0"/>
              </a:rPr>
              <a:t>other.name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    age = </a:t>
            </a:r>
            <a:r>
              <a:rPr lang="en-GB" altLang="en-US" sz="1600" dirty="0" err="1">
                <a:latin typeface="Courier New" pitchFamily="49" charset="0"/>
                <a:cs typeface="Courier New" pitchFamily="49" charset="0"/>
              </a:rPr>
              <a:t>other.age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GB" altLang="en-US" sz="16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eaLnBrk="1" hangingPunct="1">
              <a:buFont typeface="Arial" pitchFamily="34" charset="0"/>
              <a:buNone/>
            </a:pPr>
            <a:r>
              <a:rPr lang="en-GB" altLang="en-US" sz="1600" dirty="0">
                <a:latin typeface="Courier New" pitchFamily="49" charset="0"/>
                <a:cs typeface="Courier New" pitchFamily="49" charset="0"/>
              </a:rPr>
              <a:t>public Person(String n, int a )</a:t>
            </a:r>
          </a:p>
          <a:p>
            <a:pPr eaLnBrk="1" hangingPunct="1">
              <a:buFont typeface="Arial" pitchFamily="34" charset="0"/>
              <a:buNone/>
            </a:pPr>
            <a:r>
              <a:rPr lang="en-GB" altLang="en-US" sz="1600" dirty="0">
                <a:latin typeface="Courier New" pitchFamily="49" charset="0"/>
                <a:cs typeface="Courier New" pitchFamily="49" charset="0"/>
              </a:rPr>
              <a:t>{ 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 name = n;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    age = a; </a:t>
            </a:r>
            <a:r>
              <a:rPr lang="en-GB" altLang="en-US" sz="16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 dirty="0">
              <a:solidFill>
                <a:srgbClr val="FF0000"/>
              </a:solidFill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19100" y="4794250"/>
            <a:ext cx="3937000" cy="1371600"/>
          </a:xfrm>
          <a:prstGeom prst="rect">
            <a:avLst/>
          </a:prstGeom>
          <a:solidFill>
            <a:srgbClr val="EFFBFF"/>
          </a:solidFill>
          <a:ln w="9525">
            <a:solidFill>
              <a:srgbClr val="EAF0FE"/>
            </a:solidFill>
            <a:miter lim="800000"/>
            <a:headEnd/>
            <a:tailEnd/>
          </a:ln>
          <a:effectLst>
            <a:outerShdw blurRad="63500" dist="117088" dir="2963922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ja-JP" altLang="en-US" sz="2400">
              <a:solidFill>
                <a:srgbClr val="DDDDDD"/>
              </a:solidFill>
              <a:latin typeface="Times New Roman" pitchFamily="18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33400" y="4903788"/>
            <a:ext cx="3406702" cy="135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en-US" altLang="ja-JP" sz="1400" dirty="0"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P1   =  new Person()</a:t>
            </a:r>
          </a:p>
          <a:p>
            <a:pPr>
              <a:lnSpc>
                <a:spcPct val="150000"/>
              </a:lnSpc>
            </a:pPr>
            <a:r>
              <a:rPr lang="en-US" altLang="ja-JP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P2   = new Person(“Ahmed”,27);</a:t>
            </a:r>
          </a:p>
          <a:p>
            <a:pPr>
              <a:lnSpc>
                <a:spcPct val="150000"/>
              </a:lnSpc>
            </a:pPr>
            <a:r>
              <a:rPr lang="en-US" altLang="ja-JP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P3   = new Person(P2);</a:t>
            </a: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1908175" y="6237288"/>
            <a:ext cx="949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b="1">
                <a:solidFill>
                  <a:srgbClr val="15151D"/>
                </a:solidFill>
                <a:latin typeface="Tahoma" pitchFamily="34" charset="0"/>
              </a:rPr>
              <a:t>Code</a:t>
            </a:r>
            <a:endParaRPr lang="en-US" altLang="ja-JP">
              <a:solidFill>
                <a:srgbClr val="15151D"/>
              </a:solidFill>
              <a:latin typeface="Times New Roman" pitchFamily="18" charset="0"/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552450" y="4751388"/>
            <a:ext cx="2529860" cy="430887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ja-JP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Person P1 , P2, P3;</a:t>
            </a:r>
          </a:p>
        </p:txBody>
      </p:sp>
      <p:grpSp>
        <p:nvGrpSpPr>
          <p:cNvPr id="15368" name="Group 9"/>
          <p:cNvGrpSpPr>
            <a:grpSpLocks/>
          </p:cNvGrpSpPr>
          <p:nvPr/>
        </p:nvGrpSpPr>
        <p:grpSpPr bwMode="auto">
          <a:xfrm>
            <a:off x="-309563" y="4748213"/>
            <a:ext cx="3752851" cy="885825"/>
            <a:chOff x="347" y="2008"/>
            <a:chExt cx="2364" cy="558"/>
          </a:xfrm>
        </p:grpSpPr>
        <p:sp>
          <p:nvSpPr>
            <p:cNvPr id="15416" name="Line 10"/>
            <p:cNvSpPr>
              <a:spLocks noChangeShapeType="1"/>
            </p:cNvSpPr>
            <p:nvPr/>
          </p:nvSpPr>
          <p:spPr bwMode="auto">
            <a:xfrm flipH="1">
              <a:off x="2004" y="2138"/>
              <a:ext cx="436" cy="2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4" name="Oval 11"/>
            <p:cNvSpPr>
              <a:spLocks noChangeArrowheads="1"/>
            </p:cNvSpPr>
            <p:nvPr/>
          </p:nvSpPr>
          <p:spPr bwMode="auto">
            <a:xfrm>
              <a:off x="2436" y="2008"/>
              <a:ext cx="275" cy="21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46662" dir="2115817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ja-JP" sz="2400" b="1">
                  <a:solidFill>
                    <a:srgbClr val="C1051B"/>
                  </a:solidFill>
                </a:rPr>
                <a:t>A</a:t>
              </a:r>
              <a:endParaRPr lang="en-US" altLang="ja-JP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564" name="Text Box 12"/>
            <p:cNvSpPr txBox="1">
              <a:spLocks noChangeArrowheads="1"/>
            </p:cNvSpPr>
            <p:nvPr/>
          </p:nvSpPr>
          <p:spPr bwMode="auto">
            <a:xfrm>
              <a:off x="347" y="2354"/>
              <a:ext cx="1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fr-FR" altLang="en-US" sz="1600">
                <a:solidFill>
                  <a:srgbClr val="C105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ea typeface="MS PGothic" pitchFamily="34" charset="-128"/>
              </a:endParaRPr>
            </a:p>
          </p:txBody>
        </p:sp>
      </p:grpSp>
      <p:sp>
        <p:nvSpPr>
          <p:cNvPr id="15369" name="Text Box 13"/>
          <p:cNvSpPr txBox="1">
            <a:spLocks noChangeArrowheads="1"/>
          </p:cNvSpPr>
          <p:nvPr/>
        </p:nvSpPr>
        <p:spPr bwMode="auto">
          <a:xfrm>
            <a:off x="5676900" y="5791200"/>
            <a:ext cx="271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b="1">
                <a:solidFill>
                  <a:srgbClr val="15151D"/>
                </a:solidFill>
                <a:latin typeface="Tahoma" pitchFamily="34" charset="0"/>
              </a:rPr>
              <a:t>State of Memory</a:t>
            </a:r>
            <a:endParaRPr lang="en-US" altLang="ja-JP">
              <a:latin typeface="Times New Roman" pitchFamily="18" charset="0"/>
            </a:endParaRPr>
          </a:p>
        </p:txBody>
      </p:sp>
      <p:sp>
        <p:nvSpPr>
          <p:cNvPr id="14347" name="Rectangle 14"/>
          <p:cNvSpPr>
            <a:spLocks noChangeArrowheads="1"/>
          </p:cNvSpPr>
          <p:nvPr/>
        </p:nvSpPr>
        <p:spPr bwMode="auto">
          <a:xfrm>
            <a:off x="4724400" y="1216025"/>
            <a:ext cx="4232275" cy="4422775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ffectLst>
            <a:outerShdw blurRad="63500" dist="117088" dir="296392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ja-JP" altLang="en-US" sz="2400">
              <a:solidFill>
                <a:srgbClr val="DDDDDD"/>
              </a:solidFill>
              <a:latin typeface="Times New Roman" pitchFamily="18" charset="0"/>
            </a:endParaRPr>
          </a:p>
        </p:txBody>
      </p:sp>
      <p:sp>
        <p:nvSpPr>
          <p:cNvPr id="15371" name="Rectangle 15"/>
          <p:cNvSpPr>
            <a:spLocks noChangeArrowheads="1"/>
          </p:cNvSpPr>
          <p:nvPr/>
        </p:nvSpPr>
        <p:spPr bwMode="auto">
          <a:xfrm>
            <a:off x="7391400" y="1547813"/>
            <a:ext cx="455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ja-JP" sz="2000">
                <a:solidFill>
                  <a:srgbClr val="40458C"/>
                </a:solidFill>
                <a:latin typeface="Times New Roman" pitchFamily="18" charset="0"/>
              </a:rPr>
              <a:t>P1</a:t>
            </a:r>
          </a:p>
        </p:txBody>
      </p:sp>
      <p:sp>
        <p:nvSpPr>
          <p:cNvPr id="14349" name="Rectangle 16"/>
          <p:cNvSpPr>
            <a:spLocks noChangeArrowheads="1"/>
          </p:cNvSpPr>
          <p:nvPr/>
        </p:nvSpPr>
        <p:spPr bwMode="auto">
          <a:xfrm>
            <a:off x="7748588" y="1631950"/>
            <a:ext cx="938212" cy="3159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69" name="AutoShape 17"/>
          <p:cNvSpPr>
            <a:spLocks noChangeArrowheads="1"/>
          </p:cNvSpPr>
          <p:nvPr/>
        </p:nvSpPr>
        <p:spPr bwMode="auto">
          <a:xfrm>
            <a:off x="5104678" y="1486864"/>
            <a:ext cx="2112818" cy="685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rgbClr val="CCECFF"/>
            </a:solidFill>
            <a:miter lim="800000"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tabLst>
                <a:tab pos="228600" algn="l"/>
              </a:tabLst>
              <a:defRPr/>
            </a:pPr>
            <a:r>
              <a:rPr lang="en-US" altLang="ja-JP" sz="1200" b="1" dirty="0">
                <a:solidFill>
                  <a:srgbClr val="C105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A. </a:t>
            </a:r>
            <a:r>
              <a:rPr lang="en-US" altLang="ja-JP" sz="1100" dirty="0">
                <a:solidFill>
                  <a:srgbClr val="000000"/>
                </a:solidFill>
                <a:latin typeface="Arial" charset="0"/>
              </a:rPr>
              <a:t>The constructor declared with no-parameter is used to create the object</a:t>
            </a:r>
          </a:p>
        </p:txBody>
      </p:sp>
      <p:sp>
        <p:nvSpPr>
          <p:cNvPr id="15374" name="AutoShape 18"/>
          <p:cNvSpPr>
            <a:spLocks noChangeAspect="1" noChangeArrowheads="1" noTextEdit="1"/>
          </p:cNvSpPr>
          <p:nvPr/>
        </p:nvSpPr>
        <p:spPr bwMode="auto">
          <a:xfrm>
            <a:off x="6934200" y="3581400"/>
            <a:ext cx="18494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375" name="Group 53"/>
          <p:cNvGrpSpPr>
            <a:grpSpLocks/>
          </p:cNvGrpSpPr>
          <p:nvPr/>
        </p:nvGrpSpPr>
        <p:grpSpPr bwMode="auto">
          <a:xfrm>
            <a:off x="57150" y="5110176"/>
            <a:ext cx="3976693" cy="957267"/>
            <a:chOff x="347" y="1963"/>
            <a:chExt cx="2505" cy="603"/>
          </a:xfrm>
        </p:grpSpPr>
        <p:sp>
          <p:nvSpPr>
            <p:cNvPr id="15413" name="Line 54"/>
            <p:cNvSpPr>
              <a:spLocks noChangeShapeType="1"/>
            </p:cNvSpPr>
            <p:nvPr/>
          </p:nvSpPr>
          <p:spPr bwMode="auto">
            <a:xfrm flipH="1">
              <a:off x="2145" y="2093"/>
              <a:ext cx="436" cy="2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1" name="Oval 55"/>
            <p:cNvSpPr>
              <a:spLocks noChangeArrowheads="1"/>
            </p:cNvSpPr>
            <p:nvPr/>
          </p:nvSpPr>
          <p:spPr bwMode="auto">
            <a:xfrm>
              <a:off x="2577" y="1963"/>
              <a:ext cx="275" cy="21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46662" dir="2115817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ja-JP" sz="2400" b="1" dirty="0">
                  <a:solidFill>
                    <a:srgbClr val="C1051B"/>
                  </a:solidFill>
                </a:rPr>
                <a:t>B</a:t>
              </a:r>
              <a:endParaRPr lang="en-US" altLang="ja-JP" sz="2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08" name="Text Box 56"/>
            <p:cNvSpPr txBox="1">
              <a:spLocks noChangeArrowheads="1"/>
            </p:cNvSpPr>
            <p:nvPr/>
          </p:nvSpPr>
          <p:spPr bwMode="auto">
            <a:xfrm>
              <a:off x="347" y="2354"/>
              <a:ext cx="1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fr-FR" altLang="en-US" sz="1600">
                <a:solidFill>
                  <a:srgbClr val="C105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ea typeface="MS PGothic" pitchFamily="34" charset="-128"/>
              </a:endParaRPr>
            </a:p>
          </p:txBody>
        </p:sp>
      </p:grpSp>
      <p:cxnSp>
        <p:nvCxnSpPr>
          <p:cNvPr id="15376" name="AutoShape 57"/>
          <p:cNvCxnSpPr>
            <a:cxnSpLocks noChangeShapeType="1"/>
          </p:cNvCxnSpPr>
          <p:nvPr/>
        </p:nvCxnSpPr>
        <p:spPr bwMode="auto">
          <a:xfrm rot="5400000">
            <a:off x="7772400" y="1768475"/>
            <a:ext cx="549275" cy="5175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7" name="Rectangle 58"/>
          <p:cNvSpPr>
            <a:spLocks noChangeArrowheads="1"/>
          </p:cNvSpPr>
          <p:nvPr/>
        </p:nvSpPr>
        <p:spPr bwMode="auto">
          <a:xfrm>
            <a:off x="4715754" y="2560637"/>
            <a:ext cx="455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ja-JP" sz="2000" dirty="0">
                <a:solidFill>
                  <a:srgbClr val="40458C"/>
                </a:solidFill>
                <a:latin typeface="Times New Roman" pitchFamily="18" charset="0"/>
              </a:rPr>
              <a:t>P2</a:t>
            </a:r>
          </a:p>
        </p:txBody>
      </p:sp>
      <p:sp>
        <p:nvSpPr>
          <p:cNvPr id="14355" name="Rectangle 59"/>
          <p:cNvSpPr>
            <a:spLocks noChangeArrowheads="1"/>
          </p:cNvSpPr>
          <p:nvPr/>
        </p:nvSpPr>
        <p:spPr bwMode="auto">
          <a:xfrm>
            <a:off x="5246687" y="2620666"/>
            <a:ext cx="938213" cy="3159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cxnSp>
        <p:nvCxnSpPr>
          <p:cNvPr id="15379" name="AutoShape 60"/>
          <p:cNvCxnSpPr>
            <a:cxnSpLocks noChangeShapeType="1"/>
          </p:cNvCxnSpPr>
          <p:nvPr/>
        </p:nvCxnSpPr>
        <p:spPr bwMode="auto">
          <a:xfrm rot="5400000">
            <a:off x="4972050" y="3215979"/>
            <a:ext cx="895350" cy="4413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613" name="AutoShape 61"/>
          <p:cNvSpPr>
            <a:spLocks noChangeArrowheads="1"/>
          </p:cNvSpPr>
          <p:nvPr/>
        </p:nvSpPr>
        <p:spPr bwMode="auto">
          <a:xfrm>
            <a:off x="5767012" y="3080321"/>
            <a:ext cx="2325730" cy="685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rgbClr val="CCECFF"/>
            </a:solidFill>
            <a:miter lim="800000"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tabLst>
                <a:tab pos="228600" algn="l"/>
              </a:tabLst>
              <a:defRPr/>
            </a:pPr>
            <a:r>
              <a:rPr lang="en-US" altLang="ja-JP" sz="1100" b="1" dirty="0">
                <a:solidFill>
                  <a:srgbClr val="C105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B. </a:t>
            </a:r>
            <a:r>
              <a:rPr lang="en-US" altLang="ja-JP" sz="1100" dirty="0">
                <a:solidFill>
                  <a:srgbClr val="000000"/>
                </a:solidFill>
                <a:latin typeface="Arial" charset="0"/>
              </a:rPr>
              <a:t>The constructor declared with parameters is used to create the object</a:t>
            </a:r>
          </a:p>
        </p:txBody>
      </p:sp>
      <p:grpSp>
        <p:nvGrpSpPr>
          <p:cNvPr id="15381" name="Group 43"/>
          <p:cNvGrpSpPr>
            <a:grpSpLocks/>
          </p:cNvGrpSpPr>
          <p:nvPr/>
        </p:nvGrpSpPr>
        <p:grpSpPr bwMode="auto">
          <a:xfrm>
            <a:off x="6808787" y="2205038"/>
            <a:ext cx="2147887" cy="861113"/>
            <a:chOff x="4272" y="1389"/>
            <a:chExt cx="1267" cy="649"/>
          </a:xfrm>
        </p:grpSpPr>
        <p:sp>
          <p:nvSpPr>
            <p:cNvPr id="15399" name="AutoShape 44"/>
            <p:cNvSpPr>
              <a:spLocks noChangeAspect="1" noChangeArrowheads="1" noTextEdit="1"/>
            </p:cNvSpPr>
            <p:nvPr/>
          </p:nvSpPr>
          <p:spPr bwMode="auto">
            <a:xfrm>
              <a:off x="4272" y="1440"/>
              <a:ext cx="1267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Rectangle 45"/>
            <p:cNvSpPr>
              <a:spLocks noChangeArrowheads="1"/>
            </p:cNvSpPr>
            <p:nvPr/>
          </p:nvSpPr>
          <p:spPr bwMode="auto">
            <a:xfrm>
              <a:off x="4282" y="1450"/>
              <a:ext cx="1247" cy="125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01" name="Rectangle 46"/>
            <p:cNvSpPr>
              <a:spLocks noChangeArrowheads="1"/>
            </p:cNvSpPr>
            <p:nvPr/>
          </p:nvSpPr>
          <p:spPr bwMode="auto">
            <a:xfrm>
              <a:off x="4282" y="1450"/>
              <a:ext cx="1247" cy="125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02" name="Rectangle 47"/>
            <p:cNvSpPr>
              <a:spLocks noChangeArrowheads="1"/>
            </p:cNvSpPr>
            <p:nvPr/>
          </p:nvSpPr>
          <p:spPr bwMode="auto">
            <a:xfrm>
              <a:off x="4800" y="1389"/>
              <a:ext cx="40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 u="sng">
                  <a:solidFill>
                    <a:srgbClr val="000000"/>
                  </a:solidFill>
                </a:rPr>
                <a:t>Person</a:t>
              </a:r>
              <a:endParaRPr lang="en-US" altLang="en-US" sz="4800" u="sng">
                <a:latin typeface="Tahoma" pitchFamily="34" charset="0"/>
              </a:endParaRPr>
            </a:p>
          </p:txBody>
        </p:sp>
        <p:sp>
          <p:nvSpPr>
            <p:cNvPr id="15403" name="Rectangle 48"/>
            <p:cNvSpPr>
              <a:spLocks noChangeArrowheads="1"/>
            </p:cNvSpPr>
            <p:nvPr/>
          </p:nvSpPr>
          <p:spPr bwMode="auto">
            <a:xfrm>
              <a:off x="4282" y="1575"/>
              <a:ext cx="1247" cy="453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04" name="Rectangle 49"/>
            <p:cNvSpPr>
              <a:spLocks noChangeArrowheads="1"/>
            </p:cNvSpPr>
            <p:nvPr/>
          </p:nvSpPr>
          <p:spPr bwMode="auto">
            <a:xfrm>
              <a:off x="4282" y="1575"/>
              <a:ext cx="1247" cy="453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05" name="Rectangle 52"/>
            <p:cNvSpPr>
              <a:spLocks noChangeArrowheads="1"/>
            </p:cNvSpPr>
            <p:nvPr/>
          </p:nvSpPr>
          <p:spPr bwMode="auto">
            <a:xfrm>
              <a:off x="4883" y="1801"/>
              <a:ext cx="488" cy="114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06" name="Rectangle 53"/>
            <p:cNvSpPr>
              <a:spLocks noChangeArrowheads="1"/>
            </p:cNvSpPr>
            <p:nvPr/>
          </p:nvSpPr>
          <p:spPr bwMode="auto">
            <a:xfrm>
              <a:off x="4883" y="1801"/>
              <a:ext cx="488" cy="11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07" name="Rectangle 54"/>
            <p:cNvSpPr>
              <a:spLocks noChangeArrowheads="1"/>
            </p:cNvSpPr>
            <p:nvPr/>
          </p:nvSpPr>
          <p:spPr bwMode="auto">
            <a:xfrm>
              <a:off x="4883" y="1609"/>
              <a:ext cx="488" cy="113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08" name="Rectangle 55"/>
            <p:cNvSpPr>
              <a:spLocks noChangeArrowheads="1"/>
            </p:cNvSpPr>
            <p:nvPr/>
          </p:nvSpPr>
          <p:spPr bwMode="auto">
            <a:xfrm>
              <a:off x="4883" y="1609"/>
              <a:ext cx="488" cy="113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09" name="Rectangle 56"/>
            <p:cNvSpPr>
              <a:spLocks noChangeArrowheads="1"/>
            </p:cNvSpPr>
            <p:nvPr/>
          </p:nvSpPr>
          <p:spPr bwMode="auto">
            <a:xfrm>
              <a:off x="4305" y="1801"/>
              <a:ext cx="442" cy="114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10" name="Rectangle 57"/>
            <p:cNvSpPr>
              <a:spLocks noChangeArrowheads="1"/>
            </p:cNvSpPr>
            <p:nvPr/>
          </p:nvSpPr>
          <p:spPr bwMode="auto">
            <a:xfrm>
              <a:off x="4356" y="1746"/>
              <a:ext cx="23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>
                  <a:latin typeface="Tahoma" pitchFamily="34" charset="0"/>
                </a:rPr>
                <a:t>age </a:t>
              </a:r>
            </a:p>
          </p:txBody>
        </p:sp>
        <p:sp>
          <p:nvSpPr>
            <p:cNvPr id="15411" name="Text Box 58"/>
            <p:cNvSpPr txBox="1">
              <a:spLocks noChangeArrowheads="1"/>
            </p:cNvSpPr>
            <p:nvPr/>
          </p:nvSpPr>
          <p:spPr bwMode="auto">
            <a:xfrm>
              <a:off x="4992" y="1728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itchFamily="34" charset="0"/>
                </a:rPr>
                <a:t>0</a:t>
              </a:r>
              <a:endParaRPr lang="en-GB" altLang="en-US" sz="1800">
                <a:latin typeface="Tahoma" pitchFamily="34" charset="0"/>
              </a:endParaRPr>
            </a:p>
          </p:txBody>
        </p:sp>
        <p:sp>
          <p:nvSpPr>
            <p:cNvPr id="15412" name="Text Box 59"/>
            <p:cNvSpPr txBox="1">
              <a:spLocks noChangeArrowheads="1"/>
            </p:cNvSpPr>
            <p:nvPr/>
          </p:nvSpPr>
          <p:spPr bwMode="auto">
            <a:xfrm>
              <a:off x="4992" y="1545"/>
              <a:ext cx="29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itchFamily="34" charset="0"/>
                </a:rPr>
                <a:t>“ ”      </a:t>
              </a:r>
              <a:endParaRPr lang="en-GB" altLang="en-US" sz="1800">
                <a:latin typeface="Tahoma" pitchFamily="34" charset="0"/>
              </a:endParaRPr>
            </a:p>
          </p:txBody>
        </p:sp>
      </p:grpSp>
      <p:sp>
        <p:nvSpPr>
          <p:cNvPr id="15382" name="Rectangle 57"/>
          <p:cNvSpPr>
            <a:spLocks noChangeArrowheads="1"/>
          </p:cNvSpPr>
          <p:nvPr/>
        </p:nvSpPr>
        <p:spPr bwMode="auto">
          <a:xfrm>
            <a:off x="6875463" y="2492375"/>
            <a:ext cx="5667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>
                <a:latin typeface="Tahoma" pitchFamily="34" charset="0"/>
              </a:rPr>
              <a:t>name </a:t>
            </a:r>
          </a:p>
        </p:txBody>
      </p:sp>
      <p:grpSp>
        <p:nvGrpSpPr>
          <p:cNvPr id="15383" name="Group 43"/>
          <p:cNvGrpSpPr>
            <a:grpSpLocks/>
          </p:cNvGrpSpPr>
          <p:nvPr/>
        </p:nvGrpSpPr>
        <p:grpSpPr bwMode="auto">
          <a:xfrm>
            <a:off x="4853074" y="3800973"/>
            <a:ext cx="2264006" cy="923630"/>
            <a:chOff x="4272" y="1389"/>
            <a:chExt cx="1267" cy="649"/>
          </a:xfrm>
        </p:grpSpPr>
        <p:sp>
          <p:nvSpPr>
            <p:cNvPr id="15385" name="AutoShape 44"/>
            <p:cNvSpPr>
              <a:spLocks noChangeAspect="1" noChangeArrowheads="1" noTextEdit="1"/>
            </p:cNvSpPr>
            <p:nvPr/>
          </p:nvSpPr>
          <p:spPr bwMode="auto">
            <a:xfrm>
              <a:off x="4272" y="1440"/>
              <a:ext cx="1267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Rectangle 45"/>
            <p:cNvSpPr>
              <a:spLocks noChangeArrowheads="1"/>
            </p:cNvSpPr>
            <p:nvPr/>
          </p:nvSpPr>
          <p:spPr bwMode="auto">
            <a:xfrm>
              <a:off x="4282" y="1450"/>
              <a:ext cx="1247" cy="125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87" name="Rectangle 46"/>
            <p:cNvSpPr>
              <a:spLocks noChangeArrowheads="1"/>
            </p:cNvSpPr>
            <p:nvPr/>
          </p:nvSpPr>
          <p:spPr bwMode="auto">
            <a:xfrm>
              <a:off x="4282" y="1450"/>
              <a:ext cx="1247" cy="125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88" name="Rectangle 47"/>
            <p:cNvSpPr>
              <a:spLocks noChangeArrowheads="1"/>
            </p:cNvSpPr>
            <p:nvPr/>
          </p:nvSpPr>
          <p:spPr bwMode="auto">
            <a:xfrm>
              <a:off x="4800" y="1389"/>
              <a:ext cx="40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 u="sng" dirty="0">
                  <a:solidFill>
                    <a:srgbClr val="000000"/>
                  </a:solidFill>
                </a:rPr>
                <a:t>Person</a:t>
              </a:r>
              <a:endParaRPr lang="en-US" altLang="en-US" sz="4800" u="sng" dirty="0">
                <a:latin typeface="Tahoma" pitchFamily="34" charset="0"/>
              </a:endParaRPr>
            </a:p>
          </p:txBody>
        </p:sp>
        <p:sp>
          <p:nvSpPr>
            <p:cNvPr id="15389" name="Rectangle 48"/>
            <p:cNvSpPr>
              <a:spLocks noChangeArrowheads="1"/>
            </p:cNvSpPr>
            <p:nvPr/>
          </p:nvSpPr>
          <p:spPr bwMode="auto">
            <a:xfrm>
              <a:off x="4282" y="1575"/>
              <a:ext cx="1247" cy="453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90" name="Rectangle 49"/>
            <p:cNvSpPr>
              <a:spLocks noChangeArrowheads="1"/>
            </p:cNvSpPr>
            <p:nvPr/>
          </p:nvSpPr>
          <p:spPr bwMode="auto">
            <a:xfrm>
              <a:off x="4282" y="1575"/>
              <a:ext cx="1247" cy="453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91" name="Rectangle 52"/>
            <p:cNvSpPr>
              <a:spLocks noChangeArrowheads="1"/>
            </p:cNvSpPr>
            <p:nvPr/>
          </p:nvSpPr>
          <p:spPr bwMode="auto">
            <a:xfrm>
              <a:off x="4883" y="1801"/>
              <a:ext cx="488" cy="114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92" name="Rectangle 53"/>
            <p:cNvSpPr>
              <a:spLocks noChangeArrowheads="1"/>
            </p:cNvSpPr>
            <p:nvPr/>
          </p:nvSpPr>
          <p:spPr bwMode="auto">
            <a:xfrm>
              <a:off x="4883" y="1801"/>
              <a:ext cx="488" cy="11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93" name="Rectangle 54"/>
            <p:cNvSpPr>
              <a:spLocks noChangeArrowheads="1"/>
            </p:cNvSpPr>
            <p:nvPr/>
          </p:nvSpPr>
          <p:spPr bwMode="auto">
            <a:xfrm>
              <a:off x="4883" y="1609"/>
              <a:ext cx="488" cy="113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94" name="Rectangle 55"/>
            <p:cNvSpPr>
              <a:spLocks noChangeArrowheads="1"/>
            </p:cNvSpPr>
            <p:nvPr/>
          </p:nvSpPr>
          <p:spPr bwMode="auto">
            <a:xfrm>
              <a:off x="4883" y="1609"/>
              <a:ext cx="488" cy="113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95" name="Rectangle 56"/>
            <p:cNvSpPr>
              <a:spLocks noChangeArrowheads="1"/>
            </p:cNvSpPr>
            <p:nvPr/>
          </p:nvSpPr>
          <p:spPr bwMode="auto">
            <a:xfrm>
              <a:off x="4305" y="1801"/>
              <a:ext cx="442" cy="114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96" name="Rectangle 57"/>
            <p:cNvSpPr>
              <a:spLocks noChangeArrowheads="1"/>
            </p:cNvSpPr>
            <p:nvPr/>
          </p:nvSpPr>
          <p:spPr bwMode="auto">
            <a:xfrm>
              <a:off x="4356" y="1750"/>
              <a:ext cx="23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>
                  <a:latin typeface="Tahoma" pitchFamily="34" charset="0"/>
                </a:rPr>
                <a:t>age </a:t>
              </a:r>
            </a:p>
          </p:txBody>
        </p:sp>
        <p:sp>
          <p:nvSpPr>
            <p:cNvPr id="15397" name="Text Box 58"/>
            <p:cNvSpPr txBox="1">
              <a:spLocks noChangeArrowheads="1"/>
            </p:cNvSpPr>
            <p:nvPr/>
          </p:nvSpPr>
          <p:spPr bwMode="auto">
            <a:xfrm>
              <a:off x="4992" y="1750"/>
              <a:ext cx="25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Tahoma" pitchFamily="34" charset="0"/>
                </a:rPr>
                <a:t>27</a:t>
              </a:r>
              <a:endParaRPr lang="en-GB" altLang="en-US" sz="1600" dirty="0">
                <a:latin typeface="Tahoma" pitchFamily="34" charset="0"/>
              </a:endParaRPr>
            </a:p>
          </p:txBody>
        </p:sp>
        <p:sp>
          <p:nvSpPr>
            <p:cNvPr id="15398" name="Text Box 59"/>
            <p:cNvSpPr txBox="1">
              <a:spLocks noChangeArrowheads="1"/>
            </p:cNvSpPr>
            <p:nvPr/>
          </p:nvSpPr>
          <p:spPr bwMode="auto">
            <a:xfrm>
              <a:off x="4869" y="1545"/>
              <a:ext cx="51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Tahoma" pitchFamily="34" charset="0"/>
                </a:rPr>
                <a:t>Ahmad</a:t>
              </a:r>
              <a:endParaRPr lang="en-GB" altLang="en-US" sz="1600" dirty="0">
                <a:latin typeface="Tahoma" pitchFamily="34" charset="0"/>
              </a:endParaRPr>
            </a:p>
          </p:txBody>
        </p:sp>
      </p:grpSp>
      <p:sp>
        <p:nvSpPr>
          <p:cNvPr id="15384" name="Rectangle 57"/>
          <p:cNvSpPr>
            <a:spLocks noChangeArrowheads="1"/>
          </p:cNvSpPr>
          <p:nvPr/>
        </p:nvSpPr>
        <p:spPr bwMode="auto">
          <a:xfrm>
            <a:off x="4973723" y="4082616"/>
            <a:ext cx="565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dirty="0">
                <a:latin typeface="Tahoma" pitchFamily="34" charset="0"/>
              </a:rPr>
              <a:t>name </a:t>
            </a:r>
          </a:p>
        </p:txBody>
      </p:sp>
      <p:sp>
        <p:nvSpPr>
          <p:cNvPr id="63" name="Line 54">
            <a:extLst>
              <a:ext uri="{FF2B5EF4-FFF2-40B4-BE49-F238E27FC236}">
                <a16:creationId xmlns:a16="http://schemas.microsoft.com/office/drawing/2014/main" id="{70C6736A-2F38-3B4A-90B9-8491FE4CF8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06725" y="6024563"/>
            <a:ext cx="823676" cy="42176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Oval 55">
            <a:extLst>
              <a:ext uri="{FF2B5EF4-FFF2-40B4-BE49-F238E27FC236}">
                <a16:creationId xmlns:a16="http://schemas.microsoft.com/office/drawing/2014/main" id="{BEC37D45-E9FB-C14F-B1FE-81C4A6A41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4051" y="5818186"/>
            <a:ext cx="436563" cy="34766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46662" dir="2115817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ja-JP" sz="2400" b="1" dirty="0">
                <a:solidFill>
                  <a:srgbClr val="C1051B"/>
                </a:solidFill>
                <a:cs typeface="Arial" panose="020B0604020202020204" pitchFamily="34" charset="0"/>
              </a:rPr>
              <a:t>C</a:t>
            </a:r>
            <a:endParaRPr lang="en-US" altLang="ja-JP" sz="2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5" name="Rectangle 59">
            <a:extLst>
              <a:ext uri="{FF2B5EF4-FFF2-40B4-BE49-F238E27FC236}">
                <a16:creationId xmlns:a16="http://schemas.microsoft.com/office/drawing/2014/main" id="{BA8DC3D9-C094-7741-BC5C-FBAA0549B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0481" y="4068560"/>
            <a:ext cx="938213" cy="3159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cxnSp>
        <p:nvCxnSpPr>
          <p:cNvPr id="66" name="AutoShape 60">
            <a:extLst>
              <a:ext uri="{FF2B5EF4-FFF2-40B4-BE49-F238E27FC236}">
                <a16:creationId xmlns:a16="http://schemas.microsoft.com/office/drawing/2014/main" id="{3FF1B9CE-D457-5248-8037-D0F19A6273A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603295" y="4594181"/>
            <a:ext cx="484885" cy="1262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" name="Rectangle 58">
            <a:extLst>
              <a:ext uri="{FF2B5EF4-FFF2-40B4-BE49-F238E27FC236}">
                <a16:creationId xmlns:a16="http://schemas.microsoft.com/office/drawing/2014/main" id="{3893D7AA-42EA-7141-A6DB-D1BE8BD75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0980" y="4022986"/>
            <a:ext cx="4555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ja-JP" sz="2000" dirty="0">
                <a:solidFill>
                  <a:srgbClr val="40458C"/>
                </a:solidFill>
                <a:latin typeface="Times New Roman" pitchFamily="18" charset="0"/>
              </a:rPr>
              <a:t>P3</a:t>
            </a:r>
          </a:p>
        </p:txBody>
      </p:sp>
      <p:grpSp>
        <p:nvGrpSpPr>
          <p:cNvPr id="68" name="Group 43">
            <a:extLst>
              <a:ext uri="{FF2B5EF4-FFF2-40B4-BE49-F238E27FC236}">
                <a16:creationId xmlns:a16="http://schemas.microsoft.com/office/drawing/2014/main" id="{0FE61870-B699-C24B-9858-EF11B97CF6F6}"/>
              </a:ext>
            </a:extLst>
          </p:cNvPr>
          <p:cNvGrpSpPr>
            <a:grpSpLocks/>
          </p:cNvGrpSpPr>
          <p:nvPr/>
        </p:nvGrpSpPr>
        <p:grpSpPr bwMode="auto">
          <a:xfrm>
            <a:off x="6656272" y="4791370"/>
            <a:ext cx="2264006" cy="923630"/>
            <a:chOff x="4272" y="1389"/>
            <a:chExt cx="1267" cy="649"/>
          </a:xfrm>
        </p:grpSpPr>
        <p:sp>
          <p:nvSpPr>
            <p:cNvPr id="69" name="AutoShape 44">
              <a:extLst>
                <a:ext uri="{FF2B5EF4-FFF2-40B4-BE49-F238E27FC236}">
                  <a16:creationId xmlns:a16="http://schemas.microsoft.com/office/drawing/2014/main" id="{36202522-61EF-F345-91FD-5A23F55E074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272" y="1440"/>
              <a:ext cx="1267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Rectangle 45">
              <a:extLst>
                <a:ext uri="{FF2B5EF4-FFF2-40B4-BE49-F238E27FC236}">
                  <a16:creationId xmlns:a16="http://schemas.microsoft.com/office/drawing/2014/main" id="{81080D37-60A9-1F47-9186-B581B7AFB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2" y="1450"/>
              <a:ext cx="1247" cy="125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" name="Rectangle 46">
              <a:extLst>
                <a:ext uri="{FF2B5EF4-FFF2-40B4-BE49-F238E27FC236}">
                  <a16:creationId xmlns:a16="http://schemas.microsoft.com/office/drawing/2014/main" id="{DF52753E-63B1-CA48-924E-D7FB17F2A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2" y="1450"/>
              <a:ext cx="1247" cy="125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" name="Rectangle 47">
              <a:extLst>
                <a:ext uri="{FF2B5EF4-FFF2-40B4-BE49-F238E27FC236}">
                  <a16:creationId xmlns:a16="http://schemas.microsoft.com/office/drawing/2014/main" id="{233305F4-466B-584D-BC7D-4C87044AF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389"/>
              <a:ext cx="40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 u="sng" dirty="0">
                  <a:solidFill>
                    <a:srgbClr val="000000"/>
                  </a:solidFill>
                </a:rPr>
                <a:t>Person</a:t>
              </a:r>
              <a:endParaRPr lang="en-US" altLang="en-US" sz="4800" u="sng" dirty="0">
                <a:latin typeface="Tahoma" pitchFamily="34" charset="0"/>
              </a:endParaRPr>
            </a:p>
          </p:txBody>
        </p:sp>
        <p:sp>
          <p:nvSpPr>
            <p:cNvPr id="73" name="Rectangle 48">
              <a:extLst>
                <a:ext uri="{FF2B5EF4-FFF2-40B4-BE49-F238E27FC236}">
                  <a16:creationId xmlns:a16="http://schemas.microsoft.com/office/drawing/2014/main" id="{79E747E5-4F38-4C45-B61A-6823018BE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2" y="1575"/>
              <a:ext cx="1247" cy="453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4" name="Rectangle 49">
              <a:extLst>
                <a:ext uri="{FF2B5EF4-FFF2-40B4-BE49-F238E27FC236}">
                  <a16:creationId xmlns:a16="http://schemas.microsoft.com/office/drawing/2014/main" id="{9CC1F9F3-E55C-1E46-B924-F64D148DA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2" y="1575"/>
              <a:ext cx="1247" cy="453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5" name="Rectangle 52">
              <a:extLst>
                <a:ext uri="{FF2B5EF4-FFF2-40B4-BE49-F238E27FC236}">
                  <a16:creationId xmlns:a16="http://schemas.microsoft.com/office/drawing/2014/main" id="{8B0DC625-F859-6348-832E-15090A2D1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801"/>
              <a:ext cx="488" cy="114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" name="Rectangle 53">
              <a:extLst>
                <a:ext uri="{FF2B5EF4-FFF2-40B4-BE49-F238E27FC236}">
                  <a16:creationId xmlns:a16="http://schemas.microsoft.com/office/drawing/2014/main" id="{5A5E84D2-7E7F-A44E-A494-40EE8E4EE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801"/>
              <a:ext cx="488" cy="11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" name="Rectangle 54">
              <a:extLst>
                <a:ext uri="{FF2B5EF4-FFF2-40B4-BE49-F238E27FC236}">
                  <a16:creationId xmlns:a16="http://schemas.microsoft.com/office/drawing/2014/main" id="{5602E339-57C0-834E-BC66-31CD727C7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609"/>
              <a:ext cx="488" cy="113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" name="Rectangle 55">
              <a:extLst>
                <a:ext uri="{FF2B5EF4-FFF2-40B4-BE49-F238E27FC236}">
                  <a16:creationId xmlns:a16="http://schemas.microsoft.com/office/drawing/2014/main" id="{D98C05DB-981F-CE47-80A7-EF51C584F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609"/>
              <a:ext cx="488" cy="113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" name="Rectangle 56">
              <a:extLst>
                <a:ext uri="{FF2B5EF4-FFF2-40B4-BE49-F238E27FC236}">
                  <a16:creationId xmlns:a16="http://schemas.microsoft.com/office/drawing/2014/main" id="{BA4B01E7-7FD0-5D4A-AA1F-8C52C3607A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1801"/>
              <a:ext cx="442" cy="114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" name="Rectangle 57">
              <a:extLst>
                <a:ext uri="{FF2B5EF4-FFF2-40B4-BE49-F238E27FC236}">
                  <a16:creationId xmlns:a16="http://schemas.microsoft.com/office/drawing/2014/main" id="{BE6DB565-D31E-D347-B7F4-5935568AB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6" y="1750"/>
              <a:ext cx="23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>
                  <a:latin typeface="Tahoma" pitchFamily="34" charset="0"/>
                </a:rPr>
                <a:t>age </a:t>
              </a:r>
            </a:p>
          </p:txBody>
        </p:sp>
        <p:sp>
          <p:nvSpPr>
            <p:cNvPr id="81" name="Text Box 58">
              <a:extLst>
                <a:ext uri="{FF2B5EF4-FFF2-40B4-BE49-F238E27FC236}">
                  <a16:creationId xmlns:a16="http://schemas.microsoft.com/office/drawing/2014/main" id="{85ED4E5C-DE8A-8F4B-B2A2-3DC692BD32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1750"/>
              <a:ext cx="25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Tahoma" pitchFamily="34" charset="0"/>
                </a:rPr>
                <a:t>27</a:t>
              </a:r>
              <a:endParaRPr lang="en-GB" altLang="en-US" sz="1600" dirty="0">
                <a:latin typeface="Tahoma" pitchFamily="34" charset="0"/>
              </a:endParaRPr>
            </a:p>
          </p:txBody>
        </p:sp>
        <p:sp>
          <p:nvSpPr>
            <p:cNvPr id="82" name="Text Box 59">
              <a:extLst>
                <a:ext uri="{FF2B5EF4-FFF2-40B4-BE49-F238E27FC236}">
                  <a16:creationId xmlns:a16="http://schemas.microsoft.com/office/drawing/2014/main" id="{930C1519-E77F-2147-B320-384389A67D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9" y="1545"/>
              <a:ext cx="51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Tahoma" pitchFamily="34" charset="0"/>
                </a:rPr>
                <a:t>Ahmad</a:t>
              </a:r>
              <a:endParaRPr lang="en-GB" altLang="en-US" sz="1600" dirty="0">
                <a:latin typeface="Tahoma" pitchFamily="34" charset="0"/>
              </a:endParaRPr>
            </a:p>
          </p:txBody>
        </p:sp>
      </p:grpSp>
      <p:sp>
        <p:nvSpPr>
          <p:cNvPr id="86" name="AutoShape 61">
            <a:extLst>
              <a:ext uri="{FF2B5EF4-FFF2-40B4-BE49-F238E27FC236}">
                <a16:creationId xmlns:a16="http://schemas.microsoft.com/office/drawing/2014/main" id="{B43A10E0-840E-1A4F-918C-679BC2242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6146" y="4879156"/>
            <a:ext cx="2042793" cy="634478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rgbClr val="CCECFF"/>
            </a:solidFill>
            <a:miter lim="800000"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tabLst>
                <a:tab pos="228600" algn="l"/>
              </a:tabLst>
              <a:defRPr/>
            </a:pPr>
            <a:r>
              <a:rPr lang="en-US" altLang="ja-JP" sz="1100" b="1" dirty="0">
                <a:solidFill>
                  <a:srgbClr val="C105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C. </a:t>
            </a:r>
            <a:r>
              <a:rPr lang="en-US" altLang="ja-JP" sz="1100" dirty="0">
                <a:solidFill>
                  <a:srgbClr val="000000"/>
                </a:solidFill>
              </a:rPr>
              <a:t>Copy constructor</a:t>
            </a:r>
            <a:endParaRPr lang="en-US" altLang="ja-JP" sz="11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17248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Placeholder 1"/>
          <p:cNvSpPr>
            <a:spLocks noGrp="1"/>
          </p:cNvSpPr>
          <p:nvPr>
            <p:ph type="body" idx="1"/>
          </p:nvPr>
        </p:nvSpPr>
        <p:spPr>
          <a:xfrm>
            <a:off x="722313" y="4627563"/>
            <a:ext cx="7772400" cy="1500187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Activity: Class Example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660525" y="19050"/>
            <a:ext cx="5883275" cy="328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fld id="{D374C6A1-D9CB-49AA-8711-756107D1ECB1}" type="slidenum">
              <a:rPr lang="en-CA" altLang="en-US" sz="1200" b="0">
                <a:solidFill>
                  <a:srgbClr val="FFFFFF"/>
                </a:solidFill>
              </a:rPr>
              <a:pPr algn="ctr"/>
              <a:t>18</a:t>
            </a:fld>
            <a:endParaRPr lang="en-CA" altLang="en-US" sz="1200" b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</p:spTree>
    <p:extLst>
      <p:ext uri="{BB962C8B-B14F-4D97-AF65-F5344CB8AC3E}">
        <p14:creationId xmlns:p14="http://schemas.microsoft.com/office/powerpoint/2010/main" val="1436741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- Account Class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6537"/>
            <a:ext cx="8229600" cy="518046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altLang="en-US" dirty="0"/>
              <a:t>Create a Java class based on the following UML :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The class should:</a:t>
            </a:r>
          </a:p>
          <a:p>
            <a:pPr lvl="1"/>
            <a:r>
              <a:rPr lang="en-US" altLang="en-US" dirty="0"/>
              <a:t>Have a </a:t>
            </a:r>
            <a:r>
              <a:rPr lang="en-US" altLang="en-US" b="1" dirty="0"/>
              <a:t>default constructor </a:t>
            </a:r>
            <a:r>
              <a:rPr lang="en-US" altLang="en-US" dirty="0"/>
              <a:t>that initializes the attributes to default values, and </a:t>
            </a:r>
            <a:r>
              <a:rPr lang="en-US" altLang="en-US" b="1" dirty="0"/>
              <a:t>another constructor </a:t>
            </a:r>
            <a:r>
              <a:rPr lang="en-US" altLang="en-US" dirty="0"/>
              <a:t>that initializes the data attributes to given values, and a </a:t>
            </a:r>
            <a:r>
              <a:rPr lang="en-US" altLang="en-US" b="1" dirty="0"/>
              <a:t>copy constructor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/>
              <a:t>Method </a:t>
            </a:r>
            <a:r>
              <a:rPr lang="en-US" altLang="en-US" b="1" dirty="0"/>
              <a:t>deposit</a:t>
            </a:r>
            <a:r>
              <a:rPr lang="en-US" altLang="en-US" dirty="0"/>
              <a:t> will add to balance</a:t>
            </a:r>
          </a:p>
          <a:p>
            <a:pPr lvl="1"/>
            <a:r>
              <a:rPr lang="en-US" altLang="en-US" dirty="0"/>
              <a:t>Method </a:t>
            </a:r>
            <a:r>
              <a:rPr lang="en-US" altLang="en-US" b="1" dirty="0"/>
              <a:t>withdraw</a:t>
            </a:r>
            <a:r>
              <a:rPr lang="en-US" altLang="en-US" dirty="0"/>
              <a:t> will reduce the balance</a:t>
            </a:r>
          </a:p>
          <a:p>
            <a:pPr lvl="1"/>
            <a:r>
              <a:rPr lang="en-US" altLang="en-US" dirty="0"/>
              <a:t>Provide set() and get() methods for each attribute.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In the main() method of the class </a:t>
            </a:r>
            <a:r>
              <a:rPr lang="en-US" altLang="en-US" dirty="0" err="1"/>
              <a:t>TestAccount</a:t>
            </a:r>
            <a:r>
              <a:rPr lang="en-US" altLang="en-US" dirty="0"/>
              <a:t> write statements that will call both constructors and test class Accounts capabilities.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3789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55CAC16-62EA-476D-8A8D-811EAE9E5790}" type="slidenum">
              <a:rPr lang="en-US" altLang="en-US" smtClean="0"/>
              <a:pPr/>
              <a:t>19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044070"/>
              </p:ext>
            </p:extLst>
          </p:nvPr>
        </p:nvGraphicFramePr>
        <p:xfrm>
          <a:off x="3200400" y="1721893"/>
          <a:ext cx="3657600" cy="1645920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Account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6541E"/>
                          </a:solidFill>
                          <a:effectLst/>
                          <a:latin typeface="Arial" pitchFamily="34" charset="0"/>
                        </a:rPr>
                        <a:t>- number :</a:t>
                      </a:r>
                      <a:r>
                        <a:rPr kumimoji="0" lang="en-US" altLang="en-US" sz="1800" b="0" i="0" u="none" strike="noStrike" cap="none" normalizeH="0" baseline="0" err="1">
                          <a:ln>
                            <a:noFill/>
                          </a:ln>
                          <a:solidFill>
                            <a:srgbClr val="56541E"/>
                          </a:solidFill>
                          <a:effectLst/>
                          <a:latin typeface="Arial" pitchFamily="34" charset="0"/>
                        </a:rPr>
                        <a:t>int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6541E"/>
                          </a:solidFill>
                          <a:effectLst/>
                          <a:latin typeface="Arial" pitchFamily="34" charset="0"/>
                        </a:rPr>
                        <a:t> 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6541E"/>
                          </a:solidFill>
                          <a:effectLst/>
                          <a:latin typeface="Arial" pitchFamily="34" charset="0"/>
                        </a:rPr>
                        <a:t>- balance : double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deposit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</a:rPr>
                        <a:t>double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amount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 : void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withdraw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</a:rPr>
                        <a:t>double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amount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 : void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0574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/>
              <a:t>Objectives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Define and use </a:t>
            </a:r>
            <a:r>
              <a:rPr lang="en-US" altLang="en-US" u="sng">
                <a:solidFill>
                  <a:schemeClr val="tx2"/>
                </a:solidFill>
              </a:rPr>
              <a:t>constructors</a:t>
            </a:r>
          </a:p>
          <a:p>
            <a:r>
              <a:rPr lang="en-US" altLang="en-US"/>
              <a:t>Write and use </a:t>
            </a:r>
            <a:r>
              <a:rPr lang="en-US" altLang="en-US" u="sng">
                <a:solidFill>
                  <a:schemeClr val="tx2"/>
                </a:solidFill>
              </a:rPr>
              <a:t>static variables and methods</a:t>
            </a:r>
          </a:p>
          <a:p>
            <a:r>
              <a:rPr lang="en-US" altLang="en-US"/>
              <a:t>Write and use </a:t>
            </a:r>
            <a:r>
              <a:rPr lang="en-US" altLang="en-US" u="sng">
                <a:solidFill>
                  <a:schemeClr val="tx2"/>
                </a:solidFill>
              </a:rPr>
              <a:t>overloaded methods</a:t>
            </a:r>
          </a:p>
          <a:p>
            <a:pPr>
              <a:buFont typeface="Arial" pitchFamily="34" charset="0"/>
              <a:buNone/>
            </a:pPr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40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5"/>
          <p:cNvSpPr txBox="1">
            <a:spLocks noChangeArrowheads="1"/>
          </p:cNvSpPr>
          <p:nvPr/>
        </p:nvSpPr>
        <p:spPr bwMode="auto">
          <a:xfrm>
            <a:off x="117475" y="1600200"/>
            <a:ext cx="4606925" cy="5016758"/>
          </a:xfrm>
          <a:prstGeom prst="rect">
            <a:avLst/>
          </a:prstGeom>
          <a:noFill/>
          <a:ln w="28575" cap="rnd" cmpd="thickThin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6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US" altLang="en-US" sz="1600" dirty="0">
                <a:solidFill>
                  <a:srgbClr val="CC0099"/>
                </a:solidFill>
                <a:latin typeface="Courier New" pitchFamily="49" charset="0"/>
                <a:cs typeface="Courier New" pitchFamily="49" charset="0"/>
              </a:rPr>
              <a:t>Account </a:t>
            </a:r>
          </a:p>
          <a:p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altLang="en-US" sz="16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// definition of attributes (data)</a:t>
            </a:r>
          </a:p>
          <a:p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6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private int </a:t>
            </a:r>
            <a:r>
              <a:rPr lang="en-US" alt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number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; 	</a:t>
            </a:r>
            <a:endParaRPr lang="en-US" altLang="en-US" sz="1600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6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private double </a:t>
            </a:r>
            <a:r>
              <a:rPr lang="en-US" alt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balance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;    </a:t>
            </a:r>
          </a:p>
          <a:p>
            <a:r>
              <a:rPr lang="en-US" altLang="en-US" sz="16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// constructor</a:t>
            </a:r>
          </a:p>
          <a:p>
            <a:r>
              <a:rPr lang="en-US" altLang="en-US" sz="16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6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alt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Account</a:t>
            </a:r>
            <a:r>
              <a:rPr lang="en-US" altLang="en-US" sz="16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altLang="en-US" sz="16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altLang="en-US" sz="16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{  </a:t>
            </a:r>
            <a:r>
              <a:rPr lang="en-US" alt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number=0;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        </a:t>
            </a:r>
          </a:p>
          <a:p>
            <a:r>
              <a:rPr lang="en-US" alt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balance=0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; }</a:t>
            </a:r>
          </a:p>
          <a:p>
            <a:r>
              <a:rPr lang="en-US" altLang="en-US" sz="16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6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alt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Account</a:t>
            </a:r>
            <a:r>
              <a:rPr lang="en-US" altLang="en-US" sz="16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(int n , double b)</a:t>
            </a:r>
          </a:p>
          <a:p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 {</a:t>
            </a:r>
            <a:r>
              <a:rPr lang="en-US" alt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number=n;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        </a:t>
            </a:r>
          </a:p>
          <a:p>
            <a:r>
              <a:rPr lang="en-US" alt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balance=b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; } </a:t>
            </a:r>
          </a:p>
          <a:p>
            <a:r>
              <a:rPr lang="en-US" altLang="en-US" sz="16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6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alt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Account</a:t>
            </a:r>
            <a:r>
              <a:rPr lang="en-US" altLang="en-US" sz="16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(Account a)</a:t>
            </a:r>
          </a:p>
          <a:p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 {</a:t>
            </a:r>
            <a:r>
              <a:rPr lang="en-US" alt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number= </a:t>
            </a:r>
            <a:r>
              <a:rPr lang="en-US" altLang="en-US" sz="1600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a.number</a:t>
            </a:r>
            <a:r>
              <a:rPr lang="en-US" alt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;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        </a:t>
            </a:r>
          </a:p>
          <a:p>
            <a:r>
              <a:rPr lang="en-US" alt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balance= </a:t>
            </a:r>
            <a:r>
              <a:rPr lang="en-US" altLang="en-US" sz="1600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a.balance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; } </a:t>
            </a:r>
          </a:p>
          <a:p>
            <a:endParaRPr lang="en-US" alt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sz="16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// definition of operations</a:t>
            </a:r>
          </a:p>
          <a:p>
            <a:r>
              <a:rPr lang="en-US" altLang="en-US" sz="16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6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US" alt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deposit</a:t>
            </a:r>
            <a:r>
              <a:rPr lang="en-US" altLang="en-US" sz="16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6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double </a:t>
            </a:r>
            <a:r>
              <a:rPr lang="en-US" alt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amount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altLang="en-US" sz="16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</a:t>
            </a:r>
          </a:p>
          <a:p>
            <a:r>
              <a:rPr lang="en-US" altLang="en-US" sz="16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{  </a:t>
            </a:r>
            <a:r>
              <a:rPr lang="en-US" alt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balance 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alt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balance 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+ </a:t>
            </a:r>
            <a:r>
              <a:rPr lang="en-US" alt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amount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 } </a:t>
            </a:r>
            <a:r>
              <a:rPr lang="en-US" altLang="en-US" sz="16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//end of deposit</a:t>
            </a:r>
          </a:p>
          <a:p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 </a:t>
            </a:r>
            <a:endParaRPr lang="en-US" altLang="en-US" sz="1600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8914" name="TextBox 7"/>
          <p:cNvSpPr txBox="1">
            <a:spLocks noChangeArrowheads="1"/>
          </p:cNvSpPr>
          <p:nvPr/>
        </p:nvSpPr>
        <p:spPr bwMode="auto">
          <a:xfrm>
            <a:off x="4724400" y="1600200"/>
            <a:ext cx="4343400" cy="5262979"/>
          </a:xfrm>
          <a:prstGeom prst="rect">
            <a:avLst/>
          </a:prstGeom>
          <a:noFill/>
          <a:ln w="28575" cap="rnd" cmpd="thickThin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6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US" alt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withdraw</a:t>
            </a:r>
            <a:r>
              <a:rPr lang="en-US" altLang="en-US" sz="16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600" b="1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amount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)  </a:t>
            </a:r>
          </a:p>
          <a:p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 {  </a:t>
            </a:r>
            <a:r>
              <a:rPr lang="en-US" altLang="en-US" sz="16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balance 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&gt;= </a:t>
            </a:r>
            <a:r>
              <a:rPr lang="en-US" alt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amount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alt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balance 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alt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balance 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– </a:t>
            </a:r>
            <a:r>
              <a:rPr lang="en-US" alt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amount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 } </a:t>
            </a:r>
            <a:r>
              <a:rPr lang="en-US" altLang="en-US" sz="16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//end of withdraw</a:t>
            </a:r>
            <a:endParaRPr lang="en-US" altLang="en-US" sz="1600" dirty="0">
              <a:solidFill>
                <a:srgbClr val="00B0F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sz="16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US" altLang="en-US" sz="16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setNumber</a:t>
            </a:r>
            <a:r>
              <a:rPr lang="en-US" alt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6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int </a:t>
            </a:r>
            <a:r>
              <a:rPr lang="en-US" alt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) </a:t>
            </a:r>
          </a:p>
          <a:p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{  </a:t>
            </a:r>
            <a:r>
              <a:rPr lang="en-US" alt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number 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alt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} </a:t>
            </a:r>
            <a:r>
              <a:rPr lang="en-US" altLang="en-US" sz="16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//end of </a:t>
            </a:r>
            <a:r>
              <a:rPr lang="en-US" altLang="en-US" sz="16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setNumber</a:t>
            </a:r>
            <a:endParaRPr lang="en-US" altLang="en-US" sz="1600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altLang="en-US" sz="1600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sz="16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US" altLang="en-US" sz="16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setBalance</a:t>
            </a:r>
            <a:r>
              <a:rPr lang="en-US" alt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6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double </a:t>
            </a:r>
            <a:r>
              <a:rPr lang="en-US" alt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) {  </a:t>
            </a:r>
            <a:r>
              <a:rPr lang="en-US" alt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balance=b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} </a:t>
            </a:r>
            <a:r>
              <a:rPr lang="en-US" altLang="en-US" sz="16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//end of </a:t>
            </a:r>
            <a:r>
              <a:rPr lang="en-US" altLang="en-US" sz="16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setBalance</a:t>
            </a:r>
            <a:endParaRPr lang="en-US" altLang="en-US" sz="1600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altLang="en-US" sz="1600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sz="16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public int </a:t>
            </a:r>
            <a:r>
              <a:rPr lang="en-US" altLang="en-US" sz="16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getNumber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() </a:t>
            </a:r>
          </a:p>
          <a:p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altLang="en-US" sz="16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16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number 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} </a:t>
            </a:r>
            <a:r>
              <a:rPr lang="en-US" altLang="en-US" sz="16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//end of </a:t>
            </a:r>
            <a:r>
              <a:rPr lang="en-US" altLang="en-US" sz="16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getNumber</a:t>
            </a:r>
            <a:endParaRPr lang="en-US" altLang="en-US" sz="1600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altLang="en-US" sz="1600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sz="16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public double </a:t>
            </a:r>
            <a:r>
              <a:rPr lang="en-US" altLang="en-US" sz="16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getBalance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r>
              <a:rPr lang="en-US" altLang="en-US" sz="16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en-US" sz="16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US" alt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balance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} </a:t>
            </a:r>
            <a:r>
              <a:rPr lang="en-US" altLang="en-US" sz="16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//end of </a:t>
            </a:r>
            <a:r>
              <a:rPr lang="en-US" altLang="en-US" sz="16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getBalance</a:t>
            </a:r>
            <a:r>
              <a:rPr lang="en-US" altLang="en-US" sz="16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} </a:t>
            </a:r>
            <a:r>
              <a:rPr lang="en-US" altLang="en-US" sz="16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//end of class</a:t>
            </a:r>
            <a:endParaRPr lang="en-US" altLang="en-US" sz="1600" dirty="0">
              <a:solidFill>
                <a:srgbClr val="00B05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Class Account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96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Class </a:t>
            </a:r>
            <a:r>
              <a:rPr lang="en-US" err="1"/>
              <a:t>TestAccount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3993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806DF39-2883-445E-9CF4-B991CC59E74B}" type="slidenum">
              <a:rPr lang="en-CA" altLang="en-US">
                <a:solidFill>
                  <a:srgbClr val="FFFFFF"/>
                </a:solidFill>
              </a:rPr>
              <a:pPr/>
              <a:t>21</a:t>
            </a:fld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752600"/>
            <a:ext cx="8674510" cy="4278094"/>
          </a:xfrm>
          <a:prstGeom prst="rect">
            <a:avLst/>
          </a:prstGeom>
          <a:noFill/>
          <a:ln w="28575" cap="rnd" cmpd="thickThin">
            <a:solidFill>
              <a:srgbClr val="0000FF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6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US" altLang="en-US" sz="1600" dirty="0" err="1">
                <a:solidFill>
                  <a:srgbClr val="FF0066"/>
                </a:solidFill>
                <a:latin typeface="Courier New" pitchFamily="49" charset="0"/>
                <a:cs typeface="Courier New" pitchFamily="49" charset="0"/>
              </a:rPr>
              <a:t>TestAccount</a:t>
            </a:r>
            <a:endParaRPr lang="en-US" altLang="en-US" sz="1600" dirty="0">
              <a:solidFill>
                <a:srgbClr val="FF0066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r>
              <a:rPr lang="en-US" altLang="en-US" sz="16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public static void</a:t>
            </a:r>
            <a:r>
              <a:rPr lang="en-US" altLang="en-US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main</a:t>
            </a:r>
            <a:r>
              <a:rPr lang="en-US" altLang="en-US" sz="16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altLang="en-US" sz="16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[]</a:t>
            </a:r>
            <a:r>
              <a:rPr lang="en-US" altLang="en-US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altLang="en-US" sz="16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 {</a:t>
            </a:r>
          </a:p>
          <a:p>
            <a:endParaRPr lang="en-US" altLang="en-US" sz="16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sz="1600" dirty="0">
                <a:solidFill>
                  <a:srgbClr val="56541E"/>
                </a:solidFill>
                <a:latin typeface="Courier New" pitchFamily="49" charset="0"/>
                <a:cs typeface="Courier New" pitchFamily="49" charset="0"/>
              </a:rPr>
              <a:t>Account Account1=new Account();</a:t>
            </a:r>
          </a:p>
          <a:p>
            <a:r>
              <a:rPr lang="en-US" altLang="en-US" sz="1600" dirty="0">
                <a:solidFill>
                  <a:srgbClr val="56541E"/>
                </a:solidFill>
                <a:latin typeface="Courier New" pitchFamily="49" charset="0"/>
                <a:cs typeface="Courier New" pitchFamily="49" charset="0"/>
              </a:rPr>
              <a:t>Account Account2=new Account(1,6200);</a:t>
            </a:r>
          </a:p>
          <a:p>
            <a:r>
              <a:rPr lang="en-US" altLang="en-US" sz="1600" dirty="0">
                <a:solidFill>
                  <a:srgbClr val="56541E"/>
                </a:solidFill>
                <a:latin typeface="Courier New" pitchFamily="49" charset="0"/>
                <a:cs typeface="Courier New" pitchFamily="49" charset="0"/>
              </a:rPr>
              <a:t>Account Account3=new Account(Account2);</a:t>
            </a:r>
          </a:p>
          <a:p>
            <a:r>
              <a:rPr lang="en-US" altLang="en-US" sz="1600" dirty="0">
                <a:solidFill>
                  <a:srgbClr val="56541E"/>
                </a:solidFill>
                <a:latin typeface="Courier New" pitchFamily="49" charset="0"/>
                <a:cs typeface="Courier New" pitchFamily="49" charset="0"/>
              </a:rPr>
              <a:t>Account1.</a:t>
            </a:r>
            <a:r>
              <a:rPr lang="en-US" alt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600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setNumber</a:t>
            </a:r>
            <a:r>
              <a:rPr lang="en-US" alt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6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) ;</a:t>
            </a:r>
          </a:p>
          <a:p>
            <a:r>
              <a:rPr lang="en-US" altLang="en-US" sz="1600" dirty="0">
                <a:solidFill>
                  <a:srgbClr val="56541E"/>
                </a:solidFill>
                <a:latin typeface="Courier New" pitchFamily="49" charset="0"/>
                <a:cs typeface="Courier New" pitchFamily="49" charset="0"/>
              </a:rPr>
              <a:t>Account1.</a:t>
            </a:r>
            <a:r>
              <a:rPr lang="en-US" alt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600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setBalance</a:t>
            </a:r>
            <a:r>
              <a:rPr lang="en-US" alt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6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4300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) ;</a:t>
            </a:r>
            <a:endParaRPr lang="en-US" altLang="en-US" sz="1600" dirty="0">
              <a:solidFill>
                <a:srgbClr val="56541E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sz="1600" dirty="0">
                <a:solidFill>
                  <a:srgbClr val="56541E"/>
                </a:solidFill>
                <a:latin typeface="Courier New" pitchFamily="49" charset="0"/>
                <a:cs typeface="Courier New" pitchFamily="49" charset="0"/>
              </a:rPr>
              <a:t>Account2.</a:t>
            </a:r>
            <a:r>
              <a:rPr lang="en-US" alt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deposit</a:t>
            </a:r>
            <a:r>
              <a:rPr lang="en-US" altLang="en-US" sz="16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6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550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altLang="en-US" sz="16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;</a:t>
            </a:r>
          </a:p>
          <a:p>
            <a:r>
              <a:rPr lang="en-US" altLang="en-US" sz="1600" dirty="0">
                <a:solidFill>
                  <a:srgbClr val="56541E"/>
                </a:solidFill>
                <a:latin typeface="Courier New" pitchFamily="49" charset="0"/>
                <a:cs typeface="Courier New" pitchFamily="49" charset="0"/>
              </a:rPr>
              <a:t>Account1.</a:t>
            </a:r>
            <a:r>
              <a:rPr lang="en-US" alt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withdraw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6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200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altLang="en-US" sz="1600" dirty="0">
                <a:solidFill>
                  <a:srgbClr val="56541E"/>
                </a:solidFill>
                <a:latin typeface="Courier New" pitchFamily="49" charset="0"/>
                <a:cs typeface="Courier New" pitchFamily="49" charset="0"/>
              </a:rPr>
              <a:t>Account3.</a:t>
            </a:r>
            <a:r>
              <a:rPr lang="en-US" alt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deposit</a:t>
            </a:r>
            <a:r>
              <a:rPr lang="en-US" altLang="en-US" sz="16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6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50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altLang="en-US" sz="16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n-US" alt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altLang="en-US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(Account1.</a:t>
            </a:r>
            <a:r>
              <a:rPr lang="en-US" alt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getBalance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altLang="en-US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+ </a:t>
            </a:r>
            <a:r>
              <a:rPr lang="en-US" altLang="en-US" sz="16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"-" +</a:t>
            </a:r>
            <a:r>
              <a:rPr lang="en-US" altLang="en-US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Account2.</a:t>
            </a:r>
            <a:r>
              <a:rPr lang="en-US" alt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getBalance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altLang="en-US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+ </a:t>
            </a:r>
            <a:r>
              <a:rPr lang="en-US" altLang="en-US" sz="16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"-" +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Account3.</a:t>
            </a:r>
            <a:r>
              <a:rPr lang="en-US" alt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getBalance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altLang="en-US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6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altLang="en-US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                            </a:t>
            </a:r>
          </a:p>
          <a:p>
            <a:r>
              <a:rPr lang="en-US" altLang="en-US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endParaRPr lang="en-US" altLang="en-US" sz="1600" dirty="0">
              <a:solidFill>
                <a:srgbClr val="56541E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sz="16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alt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      }</a:t>
            </a:r>
            <a:endParaRPr lang="en-US" altLang="en-US" sz="1600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631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Static Variables And Methods</a:t>
            </a:r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/>
              <a:t>Ch 6.</a:t>
            </a:r>
            <a:r>
              <a:rPr lang="en-US"/>
              <a:t>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25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Static Variables &amp; Methods: Outline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dirty="0"/>
              <a:t>Static Variables</a:t>
            </a:r>
          </a:p>
          <a:p>
            <a:r>
              <a:rPr lang="en-US" altLang="en-US" dirty="0"/>
              <a:t>Static Methods</a:t>
            </a:r>
            <a:endParaRPr lang="en-US" altLang="en-US" dirty="0">
              <a:cs typeface="Arial"/>
            </a:endParaRPr>
          </a:p>
          <a:p>
            <a:r>
              <a:rPr lang="en-US" altLang="en-US" dirty="0"/>
              <a:t>Dividing the Task of a </a:t>
            </a:r>
            <a:r>
              <a:rPr lang="en-US" altLang="en-US" b="1" dirty="0">
                <a:solidFill>
                  <a:schemeClr val="accent2"/>
                </a:solidFill>
                <a:latin typeface="Courier New"/>
                <a:cs typeface="Courier New"/>
              </a:rPr>
              <a:t>main</a:t>
            </a:r>
            <a:r>
              <a:rPr lang="en-US" altLang="en-US" dirty="0"/>
              <a:t> Method into Subtasks</a:t>
            </a:r>
            <a:endParaRPr lang="en-US" altLang="en-US" dirty="0">
              <a:cs typeface="Arial"/>
            </a:endParaRPr>
          </a:p>
          <a:p>
            <a:r>
              <a:rPr lang="en-US" altLang="en-US" dirty="0"/>
              <a:t>Adding a </a:t>
            </a:r>
            <a:r>
              <a:rPr lang="en-US" altLang="en-US" b="1" dirty="0">
                <a:solidFill>
                  <a:schemeClr val="accent2"/>
                </a:solidFill>
                <a:latin typeface="Courier New"/>
                <a:cs typeface="Courier New"/>
              </a:rPr>
              <a:t>main</a:t>
            </a:r>
            <a:r>
              <a:rPr lang="en-US" altLang="en-US" dirty="0"/>
              <a:t> Method to a class (optional)</a:t>
            </a:r>
            <a:endParaRPr lang="en-US" altLang="en-US" dirty="0">
              <a:cs typeface="Arial"/>
            </a:endParaRPr>
          </a:p>
          <a:p>
            <a:r>
              <a:rPr lang="en-US" altLang="en-US" dirty="0"/>
              <a:t>Predefined methods </a:t>
            </a:r>
            <a:endParaRPr lang="en-US" altLang="en-US" dirty="0">
              <a:cs typeface="Arial"/>
            </a:endParaRPr>
          </a:p>
          <a:p>
            <a:r>
              <a:rPr lang="en-US" altLang="en-US" dirty="0"/>
              <a:t>Wrapper Classes (optional)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3834-CBA7-4025-A175-4F775F185F1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67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/>
              <a:t>Static Variables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68436" cy="487680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/>
              <a:t>They are variables declared as </a:t>
            </a:r>
            <a:r>
              <a:rPr lang="en-US" altLang="en-US" b="1">
                <a:solidFill>
                  <a:schemeClr val="accent2"/>
                </a:solidFill>
                <a:latin typeface="Courier New"/>
                <a:cs typeface="Courier New"/>
              </a:rPr>
              <a:t>static </a:t>
            </a:r>
            <a:endParaRPr lang="en-US" altLang="en-US" b="1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/>
              <a:t>They are </a:t>
            </a:r>
            <a:r>
              <a:rPr lang="en-US" altLang="en-US">
                <a:solidFill>
                  <a:schemeClr val="tx2"/>
                </a:solidFill>
              </a:rPr>
              <a:t>shared</a:t>
            </a:r>
            <a:r>
              <a:rPr lang="en-US" altLang="en-US"/>
              <a:t> by all objects of a class</a:t>
            </a:r>
            <a:endParaRPr lang="en-US" altLang="en-US">
              <a:cs typeface="Arial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/>
              <a:t>Only one instance of the variable exists</a:t>
            </a:r>
            <a:endParaRPr lang="en-US" altLang="en-US">
              <a:cs typeface="Arial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/>
              <a:t>It can be accessed by all instances of the class via the class name or the object name</a:t>
            </a:r>
            <a:endParaRPr lang="en-US" altLang="en-US">
              <a:cs typeface="Arial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/>
              <a:t>Static variables are also called </a:t>
            </a:r>
            <a:r>
              <a:rPr lang="en-US" altLang="en-US">
                <a:solidFill>
                  <a:schemeClr val="tx2"/>
                </a:solidFill>
              </a:rPr>
              <a:t>class variables</a:t>
            </a:r>
            <a:endParaRPr lang="en-US" altLang="en-US">
              <a:solidFill>
                <a:schemeClr val="tx2"/>
              </a:solidFill>
              <a:cs typeface="Arial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/>
              <a:t>Contrast with </a:t>
            </a:r>
            <a:r>
              <a:rPr lang="en-US" altLang="en-US">
                <a:solidFill>
                  <a:schemeClr val="tx2"/>
                </a:solidFill>
              </a:rPr>
              <a:t>instance variables</a:t>
            </a:r>
            <a:endParaRPr lang="en-US" altLang="en-US">
              <a:solidFill>
                <a:schemeClr val="tx2"/>
              </a:solidFill>
              <a:cs typeface="Arial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/>
              <a:t>Note: Do not confuse class variables with variables of a class type</a:t>
            </a:r>
            <a:endParaRPr lang="en-US" altLang="en-US">
              <a:cs typeface="Arial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/>
              <a:t>Both static (class) variables and instance variables are sometimes called </a:t>
            </a:r>
            <a:r>
              <a:rPr lang="en-US" altLang="en-US">
                <a:solidFill>
                  <a:schemeClr val="tx2"/>
                </a:solidFill>
              </a:rPr>
              <a:t>fields</a:t>
            </a:r>
            <a:r>
              <a:rPr lang="en-US" altLang="en-US"/>
              <a:t> or </a:t>
            </a:r>
            <a:r>
              <a:rPr lang="en-US" altLang="en-US">
                <a:solidFill>
                  <a:schemeClr val="tx2"/>
                </a:solidFill>
              </a:rPr>
              <a:t>data members </a:t>
            </a:r>
            <a:r>
              <a:rPr lang="en-US" altLang="en-US"/>
              <a:t>or</a:t>
            </a:r>
            <a:r>
              <a:rPr lang="en-US" altLang="en-US">
                <a:solidFill>
                  <a:schemeClr val="tx2"/>
                </a:solidFill>
              </a:rPr>
              <a:t> attributes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u="sng">
                <a:solidFill>
                  <a:srgbClr val="292934"/>
                </a:solidFill>
                <a:cs typeface="Arial"/>
              </a:rPr>
              <a:t>Underline </a:t>
            </a:r>
            <a:r>
              <a:rPr lang="en-US">
                <a:solidFill>
                  <a:srgbClr val="292934"/>
                </a:solidFill>
                <a:cs typeface="Arial"/>
              </a:rPr>
              <a:t>static variables in UML diagram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altLang="en-US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0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/>
              <a:t>Static Variables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b="1"/>
              <a:t>Values</a:t>
            </a:r>
            <a:r>
              <a:rPr lang="en-US" altLang="en-US"/>
              <a:t> of variables declared: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 b="1">
                <a:solidFill>
                  <a:schemeClr val="accent2"/>
                </a:solidFill>
                <a:latin typeface="Courier New" pitchFamily="49" charset="0"/>
              </a:rPr>
              <a:t>static final </a:t>
            </a:r>
            <a:r>
              <a:rPr lang="en-US" altLang="en-US">
                <a:solidFill>
                  <a:schemeClr val="tx2"/>
                </a:solidFill>
              </a:rPr>
              <a:t>cannot be changed, </a:t>
            </a:r>
            <a:r>
              <a:rPr lang="en-US" altLang="en-US"/>
              <a:t>they are constants</a:t>
            </a:r>
            <a:endParaRPr lang="en-US" altLang="en-US">
              <a:solidFill>
                <a:schemeClr val="tx2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 b="1">
                <a:solidFill>
                  <a:schemeClr val="accent2"/>
                </a:solidFill>
                <a:latin typeface="Courier New" pitchFamily="49" charset="0"/>
              </a:rPr>
              <a:t>static</a:t>
            </a:r>
            <a:r>
              <a:rPr lang="en-US" altLang="en-US"/>
              <a:t> (without </a:t>
            </a:r>
            <a:r>
              <a:rPr lang="en-US" altLang="en-US" b="1">
                <a:solidFill>
                  <a:schemeClr val="accent2"/>
                </a:solidFill>
                <a:latin typeface="Courier New" pitchFamily="49" charset="0"/>
              </a:rPr>
              <a:t>final</a:t>
            </a:r>
            <a:r>
              <a:rPr lang="en-US" altLang="en-US"/>
              <a:t>) </a:t>
            </a:r>
            <a:r>
              <a:rPr lang="en-US" altLang="en-US">
                <a:solidFill>
                  <a:schemeClr val="tx2"/>
                </a:solidFill>
              </a:rPr>
              <a:t>can be changed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altLang="en-US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altLang="en-US"/>
              <a:t>A common examples of static attributes is to have a variable that keeps track of </a:t>
            </a:r>
            <a:r>
              <a:rPr lang="en-GB" altLang="en-US">
                <a:solidFill>
                  <a:schemeClr val="tx2"/>
                </a:solidFill>
              </a:rPr>
              <a:t>how many objects </a:t>
            </a:r>
            <a:r>
              <a:rPr lang="en-GB" altLang="en-US"/>
              <a:t>of a class have been created.</a:t>
            </a:r>
          </a:p>
          <a:p>
            <a:pPr marL="0" indent="0">
              <a:buNone/>
            </a:pPr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81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Constructor and Static attribute</a:t>
            </a:r>
            <a:endParaRPr lang="en-US" altLang="en-US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283774" y="1600200"/>
            <a:ext cx="4776952" cy="487680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indent="0">
              <a:spcBef>
                <a:spcPts val="0"/>
              </a:spcBef>
              <a:buFont typeface="Arial" pitchFamily="34" charset="0"/>
              <a:buNone/>
            </a:pPr>
            <a:r>
              <a:rPr lang="en-GB" altLang="en-US" sz="1600">
                <a:latin typeface="Courier New" pitchFamily="49" charset="0"/>
                <a:cs typeface="Courier New" pitchFamily="49" charset="0"/>
              </a:rPr>
              <a:t>public class Person {</a:t>
            </a:r>
          </a:p>
          <a:p>
            <a:pPr indent="0">
              <a:spcBef>
                <a:spcPts val="0"/>
              </a:spcBef>
              <a:buFont typeface="Arial" pitchFamily="34" charset="0"/>
              <a:buNone/>
            </a:pPr>
            <a:endParaRPr lang="en-US" altLang="en-US" sz="1600">
              <a:latin typeface="Courier New" pitchFamily="49" charset="0"/>
              <a:cs typeface="Courier New" pitchFamily="49" charset="0"/>
            </a:endParaRPr>
          </a:p>
          <a:p>
            <a:pPr indent="0">
              <a:spcBef>
                <a:spcPts val="0"/>
              </a:spcBef>
              <a:buFont typeface="Arial" pitchFamily="34" charset="0"/>
              <a:buNone/>
            </a:pPr>
            <a:r>
              <a:rPr lang="en-GB" altLang="en-US" sz="1600">
                <a:latin typeface="Courier New" pitchFamily="49" charset="0"/>
                <a:cs typeface="Courier New" pitchFamily="49" charset="0"/>
              </a:rPr>
              <a:t>  String name; </a:t>
            </a:r>
          </a:p>
          <a:p>
            <a:pPr indent="0">
              <a:spcBef>
                <a:spcPts val="0"/>
              </a:spcBef>
              <a:buFont typeface="Arial" pitchFamily="34" charset="0"/>
              <a:buNone/>
            </a:pPr>
            <a:r>
              <a:rPr lang="en-GB" altLang="en-US" sz="160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altLang="en-US" sz="160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altLang="en-US" sz="1600">
                <a:latin typeface="Courier New" pitchFamily="49" charset="0"/>
                <a:cs typeface="Courier New" pitchFamily="49" charset="0"/>
              </a:rPr>
              <a:t> age;</a:t>
            </a:r>
          </a:p>
          <a:p>
            <a:pPr indent="0">
              <a:spcBef>
                <a:spcPts val="0"/>
              </a:spcBef>
              <a:buFont typeface="Arial" pitchFamily="34" charset="0"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  public </a:t>
            </a:r>
            <a:r>
              <a:rPr lang="en-US" altLang="en-US" sz="16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static</a:t>
            </a:r>
            <a:r>
              <a:rPr lang="en-US" altLang="en-US" sz="16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60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en-US" sz="16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600" err="1">
                <a:latin typeface="Courier New" pitchFamily="49" charset="0"/>
                <a:cs typeface="Courier New" pitchFamily="49" charset="0"/>
              </a:rPr>
              <a:t>numofPerson</a:t>
            </a:r>
            <a:r>
              <a:rPr lang="en-US" altLang="en-US" sz="1600">
                <a:latin typeface="Courier New" pitchFamily="49" charset="0"/>
                <a:cs typeface="Courier New" pitchFamily="49" charset="0"/>
              </a:rPr>
              <a:t>=0;</a:t>
            </a:r>
          </a:p>
          <a:p>
            <a:pPr indent="0">
              <a:spcBef>
                <a:spcPts val="0"/>
              </a:spcBef>
              <a:buFont typeface="Arial" pitchFamily="34" charset="0"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indent="0">
              <a:spcBef>
                <a:spcPts val="0"/>
              </a:spcBef>
              <a:buFont typeface="Arial" pitchFamily="34" charset="0"/>
              <a:buNone/>
            </a:pPr>
            <a:r>
              <a:rPr lang="en-US" altLang="en-US" sz="1600" b="1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1600" b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Constructor</a:t>
            </a:r>
          </a:p>
          <a:p>
            <a:pPr lvl="1" indent="0">
              <a:spcBef>
                <a:spcPts val="0"/>
              </a:spcBef>
              <a:buFont typeface="Arial" pitchFamily="34" charset="0"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public Person()</a:t>
            </a:r>
          </a:p>
          <a:p>
            <a:pPr lvl="1" indent="0">
              <a:spcBef>
                <a:spcPts val="0"/>
              </a:spcBef>
              <a:buFont typeface="Arial" pitchFamily="34" charset="0"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{  name = “ ”; </a:t>
            </a:r>
          </a:p>
          <a:p>
            <a:pPr lvl="1" indent="0">
              <a:spcBef>
                <a:spcPts val="0"/>
              </a:spcBef>
              <a:buFont typeface="Arial" pitchFamily="34" charset="0"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   age = 0; </a:t>
            </a:r>
          </a:p>
          <a:p>
            <a:pPr lvl="1" indent="0">
              <a:spcBef>
                <a:spcPts val="0"/>
              </a:spcBef>
              <a:buFont typeface="Arial" pitchFamily="34" charset="0"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en-US" sz="1600" err="1">
                <a:latin typeface="Courier New" pitchFamily="49" charset="0"/>
                <a:cs typeface="Courier New" pitchFamily="49" charset="0"/>
              </a:rPr>
              <a:t>numofPerson</a:t>
            </a:r>
            <a:r>
              <a:rPr lang="en-US" altLang="en-US" sz="1600">
                <a:latin typeface="Courier New" pitchFamily="49" charset="0"/>
                <a:cs typeface="Courier New" pitchFamily="49" charset="0"/>
              </a:rPr>
              <a:t>++; </a:t>
            </a:r>
            <a:r>
              <a:rPr lang="en-GB" altLang="en-US" sz="1600">
                <a:latin typeface="Courier New" pitchFamily="49" charset="0"/>
                <a:cs typeface="Courier New" pitchFamily="49" charset="0"/>
              </a:rPr>
              <a:t>}</a:t>
            </a:r>
            <a:endParaRPr lang="en-US" altLang="en-US" sz="1600">
              <a:latin typeface="Courier New" pitchFamily="49" charset="0"/>
              <a:cs typeface="Courier New" pitchFamily="49" charset="0"/>
            </a:endParaRPr>
          </a:p>
          <a:p>
            <a:pPr indent="0">
              <a:spcBef>
                <a:spcPts val="0"/>
              </a:spcBef>
              <a:buFont typeface="Arial" pitchFamily="34" charset="0"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indent="0">
              <a:spcBef>
                <a:spcPts val="0"/>
              </a:spcBef>
              <a:buFont typeface="Arial" pitchFamily="34" charset="0"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  public Person(String n , </a:t>
            </a:r>
            <a:r>
              <a:rPr lang="en-US" altLang="en-US" sz="160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en-US" sz="1600">
                <a:latin typeface="Courier New" pitchFamily="49" charset="0"/>
                <a:cs typeface="Courier New" pitchFamily="49" charset="0"/>
              </a:rPr>
              <a:t> a)</a:t>
            </a:r>
          </a:p>
          <a:p>
            <a:pPr indent="0">
              <a:spcBef>
                <a:spcPts val="0"/>
              </a:spcBef>
              <a:buFont typeface="Arial" pitchFamily="34" charset="0"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  {  name = n; </a:t>
            </a:r>
          </a:p>
          <a:p>
            <a:pPr indent="0">
              <a:spcBef>
                <a:spcPts val="0"/>
              </a:spcBef>
              <a:buFont typeface="Arial" pitchFamily="34" charset="0"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     age = a;</a:t>
            </a:r>
          </a:p>
          <a:p>
            <a:pPr indent="0">
              <a:spcBef>
                <a:spcPts val="0"/>
              </a:spcBef>
              <a:buFont typeface="Arial" pitchFamily="34" charset="0"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altLang="en-US" sz="1600" err="1">
                <a:latin typeface="Courier New" pitchFamily="49" charset="0"/>
                <a:cs typeface="Courier New" pitchFamily="49" charset="0"/>
              </a:rPr>
              <a:t>numofPerson</a:t>
            </a:r>
            <a:r>
              <a:rPr lang="en-US" altLang="en-US" sz="1600">
                <a:latin typeface="Courier New" pitchFamily="49" charset="0"/>
                <a:cs typeface="Courier New" pitchFamily="49" charset="0"/>
              </a:rPr>
              <a:t>++; </a:t>
            </a:r>
            <a:r>
              <a:rPr lang="en-GB" altLang="en-US" sz="160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indent="0">
              <a:spcBef>
                <a:spcPts val="0"/>
              </a:spcBef>
              <a:buFont typeface="Arial" pitchFamily="34" charset="0"/>
              <a:buNone/>
            </a:pPr>
            <a:endParaRPr lang="en-US" altLang="en-US" sz="1600">
              <a:latin typeface="Courier New" pitchFamily="49" charset="0"/>
              <a:cs typeface="Courier New" pitchFamily="49" charset="0"/>
            </a:endParaRPr>
          </a:p>
          <a:p>
            <a:pPr indent="0">
              <a:spcBef>
                <a:spcPts val="0"/>
              </a:spcBef>
              <a:buFont typeface="Arial" pitchFamily="34" charset="0"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} </a:t>
            </a:r>
            <a:r>
              <a:rPr lang="en-US" altLang="en-US" sz="1600" b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end class Person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337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057EADD-9EAE-4A46-9810-04FE0F4F6F31}" type="slidenum">
              <a:rPr lang="en-CA" altLang="en-US">
                <a:solidFill>
                  <a:srgbClr val="FFFFFF"/>
                </a:solidFill>
              </a:rPr>
              <a:pPr/>
              <a:t>26</a:t>
            </a:fld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44036" name="Content Placeholder 3"/>
          <p:cNvSpPr>
            <a:spLocks noGrp="1"/>
          </p:cNvSpPr>
          <p:nvPr>
            <p:ph sz="half" idx="4294967295"/>
          </p:nvPr>
        </p:nvSpPr>
        <p:spPr>
          <a:xfrm>
            <a:off x="5253085" y="1628775"/>
            <a:ext cx="3654425" cy="4835087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...</a:t>
            </a:r>
          </a:p>
          <a:p>
            <a:pPr>
              <a:buFont typeface="Arial" pitchFamily="34" charset="0"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public static void main(String[]  </a:t>
            </a:r>
            <a:r>
              <a:rPr lang="en-US" altLang="en-US" sz="1600" err="1"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altLang="en-US" sz="160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Font typeface="Arial" pitchFamily="34" charset="0"/>
              <a:buNone/>
            </a:pPr>
            <a:r>
              <a:rPr lang="en-GB" altLang="en-US" sz="16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Arial" pitchFamily="34" charset="0"/>
              <a:buNone/>
            </a:pPr>
            <a:r>
              <a:rPr lang="en-GB" altLang="en-US" sz="160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altLang="en-US" sz="1600" err="1">
                <a:latin typeface="Courier New" pitchFamily="49" charset="0"/>
                <a:cs typeface="Courier New" pitchFamily="49" charset="0"/>
              </a:rPr>
              <a:t>System.out.println</a:t>
            </a:r>
            <a:endParaRPr lang="en-GB" altLang="en-US" sz="1600">
              <a:latin typeface="Courier New" pitchFamily="49" charset="0"/>
              <a:cs typeface="Courier New" pitchFamily="49" charset="0"/>
            </a:endParaRPr>
          </a:p>
          <a:p>
            <a:pPr>
              <a:buFont typeface="Arial" pitchFamily="34" charset="0"/>
              <a:buNone/>
            </a:pPr>
            <a:r>
              <a:rPr lang="en-GB" altLang="en-US" sz="1600">
                <a:latin typeface="Courier New" pitchFamily="49" charset="0"/>
                <a:cs typeface="Courier New" pitchFamily="49" charset="0"/>
              </a:rPr>
              <a:t>    (</a:t>
            </a:r>
            <a:r>
              <a:rPr lang="en-GB" altLang="en-US" sz="1600" err="1">
                <a:latin typeface="Courier New" pitchFamily="49" charset="0"/>
                <a:cs typeface="Courier New" pitchFamily="49" charset="0"/>
              </a:rPr>
              <a:t>Person.numofPerson</a:t>
            </a:r>
            <a:r>
              <a:rPr lang="en-GB" altLang="en-US" sz="160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Font typeface="Arial" pitchFamily="34" charset="0"/>
              <a:buNone/>
            </a:pPr>
            <a:endParaRPr lang="en-US" altLang="en-US" sz="1600">
              <a:latin typeface="Courier New" pitchFamily="49" charset="0"/>
              <a:cs typeface="Courier New" pitchFamily="49" charset="0"/>
            </a:endParaRPr>
          </a:p>
          <a:p>
            <a:pPr>
              <a:buFont typeface="Arial" pitchFamily="34" charset="0"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	Person P1 = new Person();</a:t>
            </a:r>
          </a:p>
          <a:p>
            <a:pPr>
              <a:buFont typeface="Arial" pitchFamily="34" charset="0"/>
              <a:buNone/>
            </a:pPr>
            <a:r>
              <a:rPr lang="en-GB" altLang="en-US" sz="1600">
                <a:latin typeface="Courier New" pitchFamily="49" charset="0"/>
                <a:cs typeface="Courier New" pitchFamily="49" charset="0"/>
              </a:rPr>
              <a:t>	Person P2 = new </a:t>
            </a:r>
          </a:p>
          <a:p>
            <a:pPr>
              <a:buFont typeface="Arial" pitchFamily="34" charset="0"/>
              <a:buNone/>
            </a:pPr>
            <a:r>
              <a:rPr lang="en-GB" altLang="en-US" sz="1600">
                <a:latin typeface="Courier New" pitchFamily="49" charset="0"/>
                <a:cs typeface="Courier New" pitchFamily="49" charset="0"/>
              </a:rPr>
              <a:t>        Person(“</a:t>
            </a:r>
            <a:r>
              <a:rPr lang="en-GB" altLang="en-US" sz="1600" err="1">
                <a:latin typeface="Courier New" pitchFamily="49" charset="0"/>
                <a:cs typeface="Courier New" pitchFamily="49" charset="0"/>
              </a:rPr>
              <a:t>ahmed</a:t>
            </a:r>
            <a:r>
              <a:rPr lang="en-GB" altLang="en-US" sz="1600">
                <a:latin typeface="Courier New" pitchFamily="49" charset="0"/>
                <a:cs typeface="Courier New" pitchFamily="49" charset="0"/>
              </a:rPr>
              <a:t>”, 27);</a:t>
            </a:r>
          </a:p>
          <a:p>
            <a:pPr>
              <a:buFont typeface="Arial" pitchFamily="34" charset="0"/>
              <a:buNone/>
            </a:pPr>
            <a:endParaRPr lang="en-GB" altLang="en-US" sz="1600">
              <a:latin typeface="Courier New" pitchFamily="49" charset="0"/>
              <a:cs typeface="Courier New" pitchFamily="49" charset="0"/>
            </a:endParaRPr>
          </a:p>
          <a:p>
            <a:pPr>
              <a:buFont typeface="Arial" pitchFamily="34" charset="0"/>
              <a:buNone/>
            </a:pPr>
            <a:r>
              <a:rPr lang="en-GB" altLang="en-US" sz="1600"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altLang="en-US" sz="1600" err="1">
                <a:latin typeface="Courier New" pitchFamily="49" charset="0"/>
                <a:cs typeface="Courier New" pitchFamily="49" charset="0"/>
              </a:rPr>
              <a:t>System.out.println</a:t>
            </a:r>
            <a:endParaRPr lang="en-GB" altLang="en-US" sz="1600">
              <a:latin typeface="Courier New" pitchFamily="49" charset="0"/>
              <a:cs typeface="Courier New" pitchFamily="49" charset="0"/>
            </a:endParaRPr>
          </a:p>
          <a:p>
            <a:pPr>
              <a:buFont typeface="Arial" pitchFamily="34" charset="0"/>
              <a:buNone/>
            </a:pPr>
            <a:r>
              <a:rPr lang="en-GB" altLang="en-US" sz="1600">
                <a:latin typeface="Courier New" pitchFamily="49" charset="0"/>
                <a:cs typeface="Courier New" pitchFamily="49" charset="0"/>
              </a:rPr>
              <a:t>    (</a:t>
            </a:r>
            <a:r>
              <a:rPr lang="en-GB" altLang="en-US" sz="1600" err="1">
                <a:latin typeface="Courier New" pitchFamily="49" charset="0"/>
                <a:cs typeface="Courier New" pitchFamily="49" charset="0"/>
              </a:rPr>
              <a:t>Person.numofPerson</a:t>
            </a:r>
            <a:r>
              <a:rPr lang="en-GB" altLang="en-US" sz="160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Font typeface="Arial" pitchFamily="34" charset="0"/>
              <a:buNone/>
            </a:pPr>
            <a:r>
              <a:rPr lang="en-GB" altLang="en-US" sz="1600">
                <a:latin typeface="Courier New" pitchFamily="49" charset="0"/>
                <a:cs typeface="Courier New" pitchFamily="49" charset="0"/>
              </a:rPr>
              <a:t>   </a:t>
            </a:r>
            <a:endParaRPr lang="en-US" altLang="en-US" sz="1600">
              <a:latin typeface="Courier New" pitchFamily="49" charset="0"/>
              <a:cs typeface="Courier New" pitchFamily="49" charset="0"/>
            </a:endParaRPr>
          </a:p>
          <a:p>
            <a:pPr>
              <a:buFont typeface="Arial" pitchFamily="34" charset="0"/>
              <a:buNone/>
            </a:pPr>
            <a:r>
              <a:rPr lang="en-GB" altLang="en-US" sz="160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Font typeface="Arial" pitchFamily="34" charset="0"/>
              <a:buNone/>
            </a:pPr>
            <a:r>
              <a:rPr lang="en-GB" altLang="en-US" sz="1600">
                <a:latin typeface="Courier New" pitchFamily="49" charset="0"/>
                <a:cs typeface="Courier New" pitchFamily="49" charset="0"/>
              </a:rPr>
              <a:t>...</a:t>
            </a:r>
            <a:endParaRPr lang="en-US" altLang="en-US" sz="160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27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Constructor and Static attribute</a:t>
            </a:r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3481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A7CEC6-D2A0-49DB-A4DF-6F06B1417BAB}" type="slidenum">
              <a:rPr lang="en-US" altLang="en-US">
                <a:solidFill>
                  <a:srgbClr val="FFFFFF"/>
                </a:solidFill>
              </a:rPr>
              <a:pPr/>
              <a:t>27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152400" y="1143000"/>
            <a:ext cx="4267200" cy="3352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en-GB" altLang="en-US" sz="2800">
              <a:latin typeface="Times New Roman" pitchFamily="18" charset="0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47650" y="1169988"/>
            <a:ext cx="4248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</a:pPr>
            <a:endParaRPr lang="en-US" altLang="en-US" sz="1600"/>
          </a:p>
          <a:p>
            <a:pPr eaLnBrk="1" hangingPunct="1">
              <a:lnSpc>
                <a:spcPct val="80000"/>
              </a:lnSpc>
            </a:pPr>
            <a:endParaRPr lang="en-US" altLang="en-US" sz="1600">
              <a:solidFill>
                <a:srgbClr val="FF0000"/>
              </a:solidFill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419100" y="4648200"/>
            <a:ext cx="3937000" cy="1371600"/>
          </a:xfrm>
          <a:prstGeom prst="rect">
            <a:avLst/>
          </a:prstGeom>
          <a:solidFill>
            <a:srgbClr val="EFFBFF"/>
          </a:solidFill>
          <a:ln w="9525">
            <a:solidFill>
              <a:srgbClr val="EAF0FE"/>
            </a:solidFill>
            <a:miter lim="800000"/>
            <a:headEnd/>
            <a:tailEnd/>
          </a:ln>
          <a:effectLst>
            <a:outerShdw dist="117088" dir="2963922" algn="ctr" rotWithShape="0">
              <a:schemeClr val="tx1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ja-JP" altLang="en-US" sz="2400">
              <a:solidFill>
                <a:srgbClr val="DDDDDD"/>
              </a:solidFill>
              <a:latin typeface="Times New Roman" pitchFamily="18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33400" y="4903788"/>
            <a:ext cx="3878263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en-US" altLang="ja-JP" sz="1600"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1600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P1  =  new Person()</a:t>
            </a:r>
          </a:p>
          <a:p>
            <a:pPr>
              <a:lnSpc>
                <a:spcPct val="150000"/>
              </a:lnSpc>
            </a:pPr>
            <a:r>
              <a:rPr lang="en-US" altLang="ja-JP" sz="1600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P2   = new Person(“Ahmed”,27);</a:t>
            </a:r>
          </a:p>
        </p:txBody>
      </p:sp>
      <p:sp>
        <p:nvSpPr>
          <p:cNvPr id="34824" name="Text Box 7"/>
          <p:cNvSpPr txBox="1">
            <a:spLocks noChangeArrowheads="1"/>
          </p:cNvSpPr>
          <p:nvPr/>
        </p:nvSpPr>
        <p:spPr bwMode="auto">
          <a:xfrm>
            <a:off x="1889125" y="6019800"/>
            <a:ext cx="949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ja-JP" sz="2400" b="1">
                <a:solidFill>
                  <a:srgbClr val="15151D"/>
                </a:solidFill>
                <a:latin typeface="Tahoma" pitchFamily="34" charset="0"/>
              </a:rPr>
              <a:t>Code</a:t>
            </a:r>
            <a:endParaRPr lang="en-US" altLang="ja-JP" sz="2400">
              <a:solidFill>
                <a:srgbClr val="15151D"/>
              </a:solidFill>
              <a:latin typeface="Times New Roman" pitchFamily="18" charset="0"/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552450" y="4751388"/>
            <a:ext cx="2032000" cy="441325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ja-JP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Person P1 , P2;</a:t>
            </a:r>
          </a:p>
        </p:txBody>
      </p:sp>
      <p:grpSp>
        <p:nvGrpSpPr>
          <p:cNvPr id="34826" name="Group 9"/>
          <p:cNvGrpSpPr>
            <a:grpSpLocks/>
          </p:cNvGrpSpPr>
          <p:nvPr/>
        </p:nvGrpSpPr>
        <p:grpSpPr bwMode="auto">
          <a:xfrm>
            <a:off x="-309563" y="4748213"/>
            <a:ext cx="3752851" cy="885825"/>
            <a:chOff x="347" y="2008"/>
            <a:chExt cx="2364" cy="558"/>
          </a:xfrm>
        </p:grpSpPr>
        <p:sp>
          <p:nvSpPr>
            <p:cNvPr id="34885" name="Line 10"/>
            <p:cNvSpPr>
              <a:spLocks noChangeShapeType="1"/>
            </p:cNvSpPr>
            <p:nvPr/>
          </p:nvSpPr>
          <p:spPr bwMode="auto">
            <a:xfrm flipH="1">
              <a:off x="2004" y="2138"/>
              <a:ext cx="436" cy="2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6" name="Oval 11"/>
            <p:cNvSpPr>
              <a:spLocks noChangeArrowheads="1"/>
            </p:cNvSpPr>
            <p:nvPr/>
          </p:nvSpPr>
          <p:spPr bwMode="auto">
            <a:xfrm>
              <a:off x="2436" y="2008"/>
              <a:ext cx="275" cy="21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2021404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ja-JP" sz="2400">
                  <a:solidFill>
                    <a:srgbClr val="C1051B"/>
                  </a:solidFill>
                </a:rPr>
                <a:t>A</a:t>
              </a:r>
              <a:endParaRPr lang="en-US" altLang="ja-JP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564" name="Text Box 12"/>
            <p:cNvSpPr txBox="1">
              <a:spLocks noChangeArrowheads="1"/>
            </p:cNvSpPr>
            <p:nvPr/>
          </p:nvSpPr>
          <p:spPr bwMode="auto">
            <a:xfrm>
              <a:off x="347" y="2354"/>
              <a:ext cx="1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fr-FR" altLang="en-US" sz="1600">
                <a:solidFill>
                  <a:srgbClr val="C105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ea typeface="MS PGothic" pitchFamily="34" charset="-128"/>
              </a:endParaRPr>
            </a:p>
          </p:txBody>
        </p:sp>
      </p:grpSp>
      <p:sp>
        <p:nvSpPr>
          <p:cNvPr id="34827" name="Text Box 13"/>
          <p:cNvSpPr txBox="1">
            <a:spLocks noChangeArrowheads="1"/>
          </p:cNvSpPr>
          <p:nvPr/>
        </p:nvSpPr>
        <p:spPr bwMode="auto">
          <a:xfrm>
            <a:off x="5676900" y="5791200"/>
            <a:ext cx="27495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ja-JP" sz="2400" b="1">
              <a:solidFill>
                <a:srgbClr val="15151D"/>
              </a:solidFill>
              <a:latin typeface="Tahoma" pitchFamily="34" charset="0"/>
            </a:endParaRPr>
          </a:p>
          <a:p>
            <a:pPr eaLnBrk="1" hangingPunct="1"/>
            <a:r>
              <a:rPr lang="en-US" altLang="ja-JP" sz="2400" b="1">
                <a:solidFill>
                  <a:srgbClr val="15151D"/>
                </a:solidFill>
                <a:latin typeface="Tahoma" pitchFamily="34" charset="0"/>
              </a:rPr>
              <a:t>State of Memory</a:t>
            </a:r>
            <a:endParaRPr lang="en-US" altLang="ja-JP" sz="2400">
              <a:latin typeface="Times New Roman" pitchFamily="18" charset="0"/>
            </a:endParaRPr>
          </a:p>
        </p:txBody>
      </p:sp>
      <p:sp>
        <p:nvSpPr>
          <p:cNvPr id="34828" name="Rectangle 14"/>
          <p:cNvSpPr>
            <a:spLocks noChangeArrowheads="1"/>
          </p:cNvSpPr>
          <p:nvPr/>
        </p:nvSpPr>
        <p:spPr bwMode="auto">
          <a:xfrm>
            <a:off x="4724400" y="1216025"/>
            <a:ext cx="4232275" cy="4575175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ffectLst>
            <a:outerShdw dist="117088" dir="2963922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ja-JP" altLang="en-US" sz="2400">
              <a:solidFill>
                <a:srgbClr val="DDDDDD"/>
              </a:solidFill>
              <a:latin typeface="Times New Roman" pitchFamily="18" charset="0"/>
            </a:endParaRPr>
          </a:p>
        </p:txBody>
      </p:sp>
      <p:sp>
        <p:nvSpPr>
          <p:cNvPr id="34829" name="Rectangle 15"/>
          <p:cNvSpPr>
            <a:spLocks noChangeArrowheads="1"/>
          </p:cNvSpPr>
          <p:nvPr/>
        </p:nvSpPr>
        <p:spPr bwMode="auto">
          <a:xfrm>
            <a:off x="7437438" y="1547813"/>
            <a:ext cx="4826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ja-JP" sz="2200">
                <a:solidFill>
                  <a:srgbClr val="40458C"/>
                </a:solidFill>
                <a:latin typeface="Times New Roman" pitchFamily="18" charset="0"/>
              </a:rPr>
              <a:t>P1</a:t>
            </a:r>
          </a:p>
        </p:txBody>
      </p:sp>
      <p:sp>
        <p:nvSpPr>
          <p:cNvPr id="34830" name="Rectangle 16"/>
          <p:cNvSpPr>
            <a:spLocks noChangeArrowheads="1"/>
          </p:cNvSpPr>
          <p:nvPr/>
        </p:nvSpPr>
        <p:spPr bwMode="auto">
          <a:xfrm>
            <a:off x="7881938" y="1631950"/>
            <a:ext cx="938212" cy="3159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831" name="AutoShape 18"/>
          <p:cNvSpPr>
            <a:spLocks noChangeAspect="1" noChangeArrowheads="1" noTextEdit="1"/>
          </p:cNvSpPr>
          <p:nvPr/>
        </p:nvSpPr>
        <p:spPr bwMode="auto">
          <a:xfrm>
            <a:off x="6934200" y="3581400"/>
            <a:ext cx="18494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4832" name="Group 36"/>
          <p:cNvGrpSpPr>
            <a:grpSpLocks/>
          </p:cNvGrpSpPr>
          <p:nvPr/>
        </p:nvGrpSpPr>
        <p:grpSpPr bwMode="auto">
          <a:xfrm>
            <a:off x="6756400" y="4613275"/>
            <a:ext cx="2011363" cy="949325"/>
            <a:chOff x="4272" y="1440"/>
            <a:chExt cx="1267" cy="598"/>
          </a:xfrm>
        </p:grpSpPr>
        <p:sp>
          <p:nvSpPr>
            <p:cNvPr id="34869" name="AutoShape 37"/>
            <p:cNvSpPr>
              <a:spLocks noChangeAspect="1" noChangeArrowheads="1" noTextEdit="1"/>
            </p:cNvSpPr>
            <p:nvPr/>
          </p:nvSpPr>
          <p:spPr bwMode="auto">
            <a:xfrm>
              <a:off x="4272" y="1440"/>
              <a:ext cx="1267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0" name="Rectangle 38"/>
            <p:cNvSpPr>
              <a:spLocks noChangeArrowheads="1"/>
            </p:cNvSpPr>
            <p:nvPr/>
          </p:nvSpPr>
          <p:spPr bwMode="auto">
            <a:xfrm>
              <a:off x="4282" y="1450"/>
              <a:ext cx="1247" cy="125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71" name="Rectangle 39"/>
            <p:cNvSpPr>
              <a:spLocks noChangeArrowheads="1"/>
            </p:cNvSpPr>
            <p:nvPr/>
          </p:nvSpPr>
          <p:spPr bwMode="auto">
            <a:xfrm>
              <a:off x="4282" y="1450"/>
              <a:ext cx="1247" cy="125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72" name="Rectangle 40"/>
            <p:cNvSpPr>
              <a:spLocks noChangeArrowheads="1"/>
            </p:cNvSpPr>
            <p:nvPr/>
          </p:nvSpPr>
          <p:spPr bwMode="auto">
            <a:xfrm>
              <a:off x="4800" y="1470"/>
              <a:ext cx="24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 sz="1200" u="sng">
                  <a:solidFill>
                    <a:srgbClr val="000000"/>
                  </a:solidFill>
                </a:rPr>
                <a:t>Person</a:t>
              </a:r>
              <a:endParaRPr lang="en-US" altLang="en-US" u="sng">
                <a:latin typeface="Tahoma" pitchFamily="34" charset="0"/>
              </a:endParaRPr>
            </a:p>
          </p:txBody>
        </p:sp>
        <p:sp>
          <p:nvSpPr>
            <p:cNvPr id="34873" name="Rectangle 41"/>
            <p:cNvSpPr>
              <a:spLocks noChangeArrowheads="1"/>
            </p:cNvSpPr>
            <p:nvPr/>
          </p:nvSpPr>
          <p:spPr bwMode="auto">
            <a:xfrm>
              <a:off x="4282" y="1575"/>
              <a:ext cx="1247" cy="453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74" name="Rectangle 42"/>
            <p:cNvSpPr>
              <a:spLocks noChangeArrowheads="1"/>
            </p:cNvSpPr>
            <p:nvPr/>
          </p:nvSpPr>
          <p:spPr bwMode="auto">
            <a:xfrm>
              <a:off x="4282" y="1575"/>
              <a:ext cx="1247" cy="453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75" name="Rectangle 43"/>
            <p:cNvSpPr>
              <a:spLocks noChangeArrowheads="1"/>
            </p:cNvSpPr>
            <p:nvPr/>
          </p:nvSpPr>
          <p:spPr bwMode="auto">
            <a:xfrm>
              <a:off x="4328" y="1609"/>
              <a:ext cx="453" cy="113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76" name="Rectangle 44"/>
            <p:cNvSpPr>
              <a:spLocks noChangeArrowheads="1"/>
            </p:cNvSpPr>
            <p:nvPr/>
          </p:nvSpPr>
          <p:spPr bwMode="auto">
            <a:xfrm>
              <a:off x="4362" y="162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>
                <a:latin typeface="Tahoma" pitchFamily="34" charset="0"/>
              </a:endParaRPr>
            </a:p>
          </p:txBody>
        </p:sp>
        <p:sp>
          <p:nvSpPr>
            <p:cNvPr id="34877" name="Rectangle 45"/>
            <p:cNvSpPr>
              <a:spLocks noChangeArrowheads="1"/>
            </p:cNvSpPr>
            <p:nvPr/>
          </p:nvSpPr>
          <p:spPr bwMode="auto">
            <a:xfrm>
              <a:off x="4883" y="1801"/>
              <a:ext cx="488" cy="114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78" name="Rectangle 46"/>
            <p:cNvSpPr>
              <a:spLocks noChangeArrowheads="1"/>
            </p:cNvSpPr>
            <p:nvPr/>
          </p:nvSpPr>
          <p:spPr bwMode="auto">
            <a:xfrm>
              <a:off x="4883" y="1801"/>
              <a:ext cx="488" cy="11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79" name="Rectangle 47"/>
            <p:cNvSpPr>
              <a:spLocks noChangeArrowheads="1"/>
            </p:cNvSpPr>
            <p:nvPr/>
          </p:nvSpPr>
          <p:spPr bwMode="auto">
            <a:xfrm>
              <a:off x="4883" y="1609"/>
              <a:ext cx="488" cy="113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80" name="Rectangle 48"/>
            <p:cNvSpPr>
              <a:spLocks noChangeArrowheads="1"/>
            </p:cNvSpPr>
            <p:nvPr/>
          </p:nvSpPr>
          <p:spPr bwMode="auto">
            <a:xfrm>
              <a:off x="4883" y="1609"/>
              <a:ext cx="488" cy="113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81" name="Rectangle 49"/>
            <p:cNvSpPr>
              <a:spLocks noChangeArrowheads="1"/>
            </p:cNvSpPr>
            <p:nvPr/>
          </p:nvSpPr>
          <p:spPr bwMode="auto">
            <a:xfrm>
              <a:off x="4305" y="1801"/>
              <a:ext cx="442" cy="114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82" name="Rectangle 50"/>
            <p:cNvSpPr>
              <a:spLocks noChangeArrowheads="1"/>
            </p:cNvSpPr>
            <p:nvPr/>
          </p:nvSpPr>
          <p:spPr bwMode="auto">
            <a:xfrm>
              <a:off x="4356" y="181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>
                <a:latin typeface="Tahoma" pitchFamily="34" charset="0"/>
              </a:endParaRPr>
            </a:p>
          </p:txBody>
        </p:sp>
        <p:sp>
          <p:nvSpPr>
            <p:cNvPr id="34883" name="Text Box 51"/>
            <p:cNvSpPr txBox="1">
              <a:spLocks noChangeArrowheads="1"/>
            </p:cNvSpPr>
            <p:nvPr/>
          </p:nvSpPr>
          <p:spPr bwMode="auto">
            <a:xfrm>
              <a:off x="4992" y="1728"/>
              <a:ext cx="27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Tahoma" pitchFamily="34" charset="0"/>
                </a:rPr>
                <a:t>27</a:t>
              </a:r>
              <a:endParaRPr lang="en-GB" altLang="en-US">
                <a:latin typeface="Tahoma" pitchFamily="34" charset="0"/>
              </a:endParaRPr>
            </a:p>
          </p:txBody>
        </p:sp>
        <p:sp>
          <p:nvSpPr>
            <p:cNvPr id="34884" name="Text Box 52"/>
            <p:cNvSpPr txBox="1">
              <a:spLocks noChangeArrowheads="1"/>
            </p:cNvSpPr>
            <p:nvPr/>
          </p:nvSpPr>
          <p:spPr bwMode="auto">
            <a:xfrm>
              <a:off x="4856" y="1545"/>
              <a:ext cx="56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Tahoma" pitchFamily="34" charset="0"/>
                </a:rPr>
                <a:t>Ahmed</a:t>
              </a:r>
              <a:endParaRPr lang="en-GB" altLang="en-US">
                <a:latin typeface="Tahoma" pitchFamily="34" charset="0"/>
              </a:endParaRPr>
            </a:p>
          </p:txBody>
        </p:sp>
      </p:grpSp>
      <p:grpSp>
        <p:nvGrpSpPr>
          <p:cNvPr id="34833" name="Group 53"/>
          <p:cNvGrpSpPr>
            <a:grpSpLocks/>
          </p:cNvGrpSpPr>
          <p:nvPr/>
        </p:nvGrpSpPr>
        <p:grpSpPr bwMode="auto">
          <a:xfrm>
            <a:off x="57150" y="5181600"/>
            <a:ext cx="3752850" cy="885825"/>
            <a:chOff x="347" y="2008"/>
            <a:chExt cx="2364" cy="558"/>
          </a:xfrm>
        </p:grpSpPr>
        <p:sp>
          <p:nvSpPr>
            <p:cNvPr id="34866" name="Line 54"/>
            <p:cNvSpPr>
              <a:spLocks noChangeShapeType="1"/>
            </p:cNvSpPr>
            <p:nvPr/>
          </p:nvSpPr>
          <p:spPr bwMode="auto">
            <a:xfrm flipH="1">
              <a:off x="2004" y="2138"/>
              <a:ext cx="436" cy="2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7" name="Oval 55"/>
            <p:cNvSpPr>
              <a:spLocks noChangeArrowheads="1"/>
            </p:cNvSpPr>
            <p:nvPr/>
          </p:nvSpPr>
          <p:spPr bwMode="auto">
            <a:xfrm>
              <a:off x="2436" y="2008"/>
              <a:ext cx="275" cy="21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2021404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ja-JP" sz="2400" b="1">
                  <a:solidFill>
                    <a:srgbClr val="C1051B"/>
                  </a:solidFill>
                </a:rPr>
                <a:t>B</a:t>
              </a:r>
              <a:endParaRPr lang="en-US" altLang="ja-JP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08" name="Text Box 56"/>
            <p:cNvSpPr txBox="1">
              <a:spLocks noChangeArrowheads="1"/>
            </p:cNvSpPr>
            <p:nvPr/>
          </p:nvSpPr>
          <p:spPr bwMode="auto">
            <a:xfrm>
              <a:off x="347" y="2354"/>
              <a:ext cx="1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fr-FR" altLang="en-US" sz="1600">
                <a:solidFill>
                  <a:srgbClr val="C105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ea typeface="MS PGothic" pitchFamily="34" charset="-128"/>
              </a:endParaRPr>
            </a:p>
          </p:txBody>
        </p:sp>
      </p:grpSp>
      <p:cxnSp>
        <p:nvCxnSpPr>
          <p:cNvPr id="34834" name="AutoShape 57"/>
          <p:cNvCxnSpPr>
            <a:cxnSpLocks noChangeShapeType="1"/>
          </p:cNvCxnSpPr>
          <p:nvPr/>
        </p:nvCxnSpPr>
        <p:spPr bwMode="auto">
          <a:xfrm rot="5400000">
            <a:off x="7772400" y="1768475"/>
            <a:ext cx="549275" cy="5175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35" name="Rectangle 58"/>
          <p:cNvSpPr>
            <a:spLocks noChangeArrowheads="1"/>
          </p:cNvSpPr>
          <p:nvPr/>
        </p:nvSpPr>
        <p:spPr bwMode="auto">
          <a:xfrm>
            <a:off x="7366000" y="3535363"/>
            <a:ext cx="4826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ja-JP" sz="2200">
                <a:solidFill>
                  <a:srgbClr val="40458C"/>
                </a:solidFill>
                <a:latin typeface="Times New Roman" pitchFamily="18" charset="0"/>
              </a:rPr>
              <a:t>P2</a:t>
            </a:r>
          </a:p>
        </p:txBody>
      </p:sp>
      <p:sp>
        <p:nvSpPr>
          <p:cNvPr id="34836" name="Rectangle 59"/>
          <p:cNvSpPr>
            <a:spLocks noChangeArrowheads="1"/>
          </p:cNvSpPr>
          <p:nvPr/>
        </p:nvSpPr>
        <p:spPr bwMode="auto">
          <a:xfrm>
            <a:off x="7778750" y="3619500"/>
            <a:ext cx="938213" cy="3159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cxnSp>
        <p:nvCxnSpPr>
          <p:cNvPr id="34837" name="AutoShape 60"/>
          <p:cNvCxnSpPr>
            <a:cxnSpLocks noChangeShapeType="1"/>
            <a:endCxn id="34871" idx="0"/>
          </p:cNvCxnSpPr>
          <p:nvPr/>
        </p:nvCxnSpPr>
        <p:spPr bwMode="auto">
          <a:xfrm rot="5400000">
            <a:off x="7535863" y="3960812"/>
            <a:ext cx="895350" cy="4413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4838" name="Group 43"/>
          <p:cNvGrpSpPr>
            <a:grpSpLocks/>
          </p:cNvGrpSpPr>
          <p:nvPr/>
        </p:nvGrpSpPr>
        <p:grpSpPr bwMode="auto">
          <a:xfrm>
            <a:off x="6808788" y="2205038"/>
            <a:ext cx="2011362" cy="1030287"/>
            <a:chOff x="4272" y="1389"/>
            <a:chExt cx="1267" cy="649"/>
          </a:xfrm>
        </p:grpSpPr>
        <p:sp>
          <p:nvSpPr>
            <p:cNvPr id="34852" name="AutoShape 44"/>
            <p:cNvSpPr>
              <a:spLocks noChangeAspect="1" noChangeArrowheads="1" noTextEdit="1"/>
            </p:cNvSpPr>
            <p:nvPr/>
          </p:nvSpPr>
          <p:spPr bwMode="auto">
            <a:xfrm>
              <a:off x="4272" y="1440"/>
              <a:ext cx="1267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3" name="Rectangle 45"/>
            <p:cNvSpPr>
              <a:spLocks noChangeArrowheads="1"/>
            </p:cNvSpPr>
            <p:nvPr/>
          </p:nvSpPr>
          <p:spPr bwMode="auto">
            <a:xfrm>
              <a:off x="4282" y="1450"/>
              <a:ext cx="1247" cy="125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54" name="Rectangle 46"/>
            <p:cNvSpPr>
              <a:spLocks noChangeArrowheads="1"/>
            </p:cNvSpPr>
            <p:nvPr/>
          </p:nvSpPr>
          <p:spPr bwMode="auto">
            <a:xfrm>
              <a:off x="4282" y="1450"/>
              <a:ext cx="1247" cy="125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55" name="Rectangle 47"/>
            <p:cNvSpPr>
              <a:spLocks noChangeArrowheads="1"/>
            </p:cNvSpPr>
            <p:nvPr/>
          </p:nvSpPr>
          <p:spPr bwMode="auto">
            <a:xfrm>
              <a:off x="4800" y="1389"/>
              <a:ext cx="40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 u="sng">
                  <a:solidFill>
                    <a:srgbClr val="000000"/>
                  </a:solidFill>
                </a:rPr>
                <a:t>Person</a:t>
              </a:r>
              <a:endParaRPr lang="en-US" altLang="en-US" sz="4800" u="sng">
                <a:latin typeface="Tahoma" pitchFamily="34" charset="0"/>
              </a:endParaRPr>
            </a:p>
          </p:txBody>
        </p:sp>
        <p:sp>
          <p:nvSpPr>
            <p:cNvPr id="34856" name="Rectangle 48"/>
            <p:cNvSpPr>
              <a:spLocks noChangeArrowheads="1"/>
            </p:cNvSpPr>
            <p:nvPr/>
          </p:nvSpPr>
          <p:spPr bwMode="auto">
            <a:xfrm>
              <a:off x="4282" y="1575"/>
              <a:ext cx="1247" cy="453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57" name="Rectangle 49"/>
            <p:cNvSpPr>
              <a:spLocks noChangeArrowheads="1"/>
            </p:cNvSpPr>
            <p:nvPr/>
          </p:nvSpPr>
          <p:spPr bwMode="auto">
            <a:xfrm>
              <a:off x="4282" y="1575"/>
              <a:ext cx="1247" cy="453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58" name="Rectangle 52"/>
            <p:cNvSpPr>
              <a:spLocks noChangeArrowheads="1"/>
            </p:cNvSpPr>
            <p:nvPr/>
          </p:nvSpPr>
          <p:spPr bwMode="auto">
            <a:xfrm>
              <a:off x="4883" y="1801"/>
              <a:ext cx="488" cy="114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59" name="Rectangle 53"/>
            <p:cNvSpPr>
              <a:spLocks noChangeArrowheads="1"/>
            </p:cNvSpPr>
            <p:nvPr/>
          </p:nvSpPr>
          <p:spPr bwMode="auto">
            <a:xfrm>
              <a:off x="4883" y="1801"/>
              <a:ext cx="488" cy="11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60" name="Rectangle 54"/>
            <p:cNvSpPr>
              <a:spLocks noChangeArrowheads="1"/>
            </p:cNvSpPr>
            <p:nvPr/>
          </p:nvSpPr>
          <p:spPr bwMode="auto">
            <a:xfrm>
              <a:off x="4883" y="1609"/>
              <a:ext cx="488" cy="113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61" name="Rectangle 55"/>
            <p:cNvSpPr>
              <a:spLocks noChangeArrowheads="1"/>
            </p:cNvSpPr>
            <p:nvPr/>
          </p:nvSpPr>
          <p:spPr bwMode="auto">
            <a:xfrm>
              <a:off x="4883" y="1609"/>
              <a:ext cx="488" cy="113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62" name="Rectangle 56"/>
            <p:cNvSpPr>
              <a:spLocks noChangeArrowheads="1"/>
            </p:cNvSpPr>
            <p:nvPr/>
          </p:nvSpPr>
          <p:spPr bwMode="auto">
            <a:xfrm>
              <a:off x="4305" y="1801"/>
              <a:ext cx="442" cy="114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63" name="Rectangle 57"/>
            <p:cNvSpPr>
              <a:spLocks noChangeArrowheads="1"/>
            </p:cNvSpPr>
            <p:nvPr/>
          </p:nvSpPr>
          <p:spPr bwMode="auto">
            <a:xfrm>
              <a:off x="4360" y="1797"/>
              <a:ext cx="23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>
                  <a:latin typeface="Tahoma" pitchFamily="34" charset="0"/>
                </a:rPr>
                <a:t>age </a:t>
              </a:r>
            </a:p>
          </p:txBody>
        </p:sp>
        <p:sp>
          <p:nvSpPr>
            <p:cNvPr id="34864" name="Text Box 58"/>
            <p:cNvSpPr txBox="1">
              <a:spLocks noChangeArrowheads="1"/>
            </p:cNvSpPr>
            <p:nvPr/>
          </p:nvSpPr>
          <p:spPr bwMode="auto">
            <a:xfrm>
              <a:off x="4992" y="1728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Tahoma" pitchFamily="34" charset="0"/>
                </a:rPr>
                <a:t>0</a:t>
              </a:r>
              <a:endParaRPr lang="en-GB" altLang="en-US">
                <a:latin typeface="Tahoma" pitchFamily="34" charset="0"/>
              </a:endParaRPr>
            </a:p>
          </p:txBody>
        </p:sp>
        <p:sp>
          <p:nvSpPr>
            <p:cNvPr id="34865" name="Text Box 59"/>
            <p:cNvSpPr txBox="1">
              <a:spLocks noChangeArrowheads="1"/>
            </p:cNvSpPr>
            <p:nvPr/>
          </p:nvSpPr>
          <p:spPr bwMode="auto">
            <a:xfrm>
              <a:off x="4992" y="1545"/>
              <a:ext cx="29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Tahoma" pitchFamily="34" charset="0"/>
                </a:rPr>
                <a:t>“ ”      </a:t>
              </a:r>
              <a:endParaRPr lang="en-GB" altLang="en-US">
                <a:latin typeface="Tahoma" pitchFamily="34" charset="0"/>
              </a:endParaRPr>
            </a:p>
          </p:txBody>
        </p:sp>
      </p:grpSp>
      <p:sp>
        <p:nvSpPr>
          <p:cNvPr id="34839" name="Rectangle 57"/>
          <p:cNvSpPr>
            <a:spLocks noChangeArrowheads="1"/>
          </p:cNvSpPr>
          <p:nvPr/>
        </p:nvSpPr>
        <p:spPr bwMode="auto">
          <a:xfrm>
            <a:off x="6831013" y="4881563"/>
            <a:ext cx="565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>
                <a:latin typeface="Tahoma" pitchFamily="34" charset="0"/>
              </a:rPr>
              <a:t>name </a:t>
            </a:r>
          </a:p>
        </p:txBody>
      </p:sp>
      <p:sp>
        <p:nvSpPr>
          <p:cNvPr id="34840" name="Rectangle 57"/>
          <p:cNvSpPr>
            <a:spLocks noChangeArrowheads="1"/>
          </p:cNvSpPr>
          <p:nvPr/>
        </p:nvSpPr>
        <p:spPr bwMode="auto">
          <a:xfrm>
            <a:off x="6875463" y="5240338"/>
            <a:ext cx="371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>
                <a:latin typeface="Tahoma" pitchFamily="34" charset="0"/>
              </a:rPr>
              <a:t>age</a:t>
            </a:r>
          </a:p>
        </p:txBody>
      </p:sp>
      <p:sp>
        <p:nvSpPr>
          <p:cNvPr id="34841" name="Rectangle 57"/>
          <p:cNvSpPr>
            <a:spLocks noChangeArrowheads="1"/>
          </p:cNvSpPr>
          <p:nvPr/>
        </p:nvSpPr>
        <p:spPr bwMode="auto">
          <a:xfrm>
            <a:off x="6875463" y="2492375"/>
            <a:ext cx="5667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>
                <a:latin typeface="Tahoma" pitchFamily="34" charset="0"/>
              </a:rPr>
              <a:t>name </a:t>
            </a:r>
          </a:p>
        </p:txBody>
      </p:sp>
      <p:sp>
        <p:nvSpPr>
          <p:cNvPr id="34842" name="Rectangle 59"/>
          <p:cNvSpPr>
            <a:spLocks noChangeArrowheads="1"/>
          </p:cNvSpPr>
          <p:nvPr/>
        </p:nvSpPr>
        <p:spPr bwMode="auto">
          <a:xfrm>
            <a:off x="5292725" y="3141663"/>
            <a:ext cx="358775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34843" name="Rectangle 1"/>
          <p:cNvSpPr>
            <a:spLocks noChangeArrowheads="1"/>
          </p:cNvSpPr>
          <p:nvPr/>
        </p:nvSpPr>
        <p:spPr bwMode="auto">
          <a:xfrm>
            <a:off x="4932363" y="2781300"/>
            <a:ext cx="1450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/>
              <a:t>numofPerson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287963" y="3068638"/>
            <a:ext cx="1516062" cy="792162"/>
            <a:chOff x="5292080" y="2996952"/>
            <a:chExt cx="1516683" cy="792088"/>
          </a:xfrm>
        </p:grpSpPr>
        <p:sp>
          <p:nvSpPr>
            <p:cNvPr id="34849" name="Line 10"/>
            <p:cNvSpPr>
              <a:spLocks noChangeShapeType="1"/>
            </p:cNvSpPr>
            <p:nvPr/>
          </p:nvSpPr>
          <p:spPr bwMode="auto">
            <a:xfrm flipH="1">
              <a:off x="5728642" y="3284985"/>
              <a:ext cx="687635" cy="3600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0" name="Oval 11"/>
            <p:cNvSpPr>
              <a:spLocks noChangeArrowheads="1"/>
            </p:cNvSpPr>
            <p:nvPr/>
          </p:nvSpPr>
          <p:spPr bwMode="auto">
            <a:xfrm>
              <a:off x="6372200" y="2996952"/>
              <a:ext cx="436563" cy="3476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2021404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ja-JP" sz="2400" b="1">
                  <a:solidFill>
                    <a:srgbClr val="C1051B"/>
                  </a:solidFill>
                </a:rPr>
                <a:t>A</a:t>
              </a:r>
              <a:endParaRPr lang="en-US" altLang="ja-JP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51" name="Rectangle 59"/>
            <p:cNvSpPr>
              <a:spLocks noChangeArrowheads="1"/>
            </p:cNvSpPr>
            <p:nvPr/>
          </p:nvSpPr>
          <p:spPr bwMode="auto">
            <a:xfrm>
              <a:off x="5292080" y="3501008"/>
              <a:ext cx="364555" cy="2880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/>
                <a:t>1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292725" y="3573463"/>
            <a:ext cx="1476375" cy="647700"/>
            <a:chOff x="5292081" y="3501008"/>
            <a:chExt cx="1624694" cy="648072"/>
          </a:xfrm>
        </p:grpSpPr>
        <p:sp>
          <p:nvSpPr>
            <p:cNvPr id="34846" name="Rectangle 59"/>
            <p:cNvSpPr>
              <a:spLocks noChangeArrowheads="1"/>
            </p:cNvSpPr>
            <p:nvPr/>
          </p:nvSpPr>
          <p:spPr bwMode="auto">
            <a:xfrm>
              <a:off x="5292081" y="3861048"/>
              <a:ext cx="396044" cy="2880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/>
                <a:t>2</a:t>
              </a:r>
            </a:p>
          </p:txBody>
        </p:sp>
        <p:sp>
          <p:nvSpPr>
            <p:cNvPr id="34847" name="Line 10"/>
            <p:cNvSpPr>
              <a:spLocks noChangeShapeType="1"/>
            </p:cNvSpPr>
            <p:nvPr/>
          </p:nvSpPr>
          <p:spPr bwMode="auto">
            <a:xfrm flipH="1">
              <a:off x="5752057" y="3717032"/>
              <a:ext cx="728155" cy="2880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8" name="Oval 11"/>
            <p:cNvSpPr>
              <a:spLocks noChangeArrowheads="1"/>
            </p:cNvSpPr>
            <p:nvPr/>
          </p:nvSpPr>
          <p:spPr bwMode="auto">
            <a:xfrm>
              <a:off x="6480212" y="3501008"/>
              <a:ext cx="436563" cy="3476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2021404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ja-JP" sz="2400" b="1">
                  <a:solidFill>
                    <a:srgbClr val="C1051B"/>
                  </a:solidFill>
                </a:rPr>
                <a:t>B</a:t>
              </a:r>
              <a:endParaRPr lang="en-US" altLang="ja-JP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4819" name="Content Placeholder 3"/>
          <p:cNvSpPr>
            <a:spLocks noGrp="1"/>
          </p:cNvSpPr>
          <p:nvPr>
            <p:ph idx="1"/>
          </p:nvPr>
        </p:nvSpPr>
        <p:spPr>
          <a:xfrm>
            <a:off x="271736" y="1299963"/>
            <a:ext cx="4084364" cy="306708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z="1400">
                <a:latin typeface="Courier New" pitchFamily="49" charset="0"/>
                <a:cs typeface="Courier New" pitchFamily="49" charset="0"/>
              </a:rPr>
              <a:t>public static void main(string[]  </a:t>
            </a:r>
            <a:r>
              <a:rPr lang="en-US" altLang="en-US" sz="1400" err="1"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altLang="en-US" sz="140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Font typeface="Arial" pitchFamily="34" charset="0"/>
              <a:buNone/>
            </a:pPr>
            <a:r>
              <a:rPr lang="en-GB" altLang="en-US" sz="1400">
                <a:latin typeface="Courier New" pitchFamily="49" charset="0"/>
                <a:cs typeface="Courier New" pitchFamily="49" charset="0"/>
              </a:rPr>
              <a:t>{</a:t>
            </a:r>
            <a:endParaRPr lang="en-US" altLang="en-US" sz="1400">
              <a:latin typeface="Courier New" pitchFamily="49" charset="0"/>
              <a:cs typeface="Courier New" pitchFamily="49" charset="0"/>
            </a:endParaRPr>
          </a:p>
          <a:p>
            <a:pPr>
              <a:buFont typeface="Arial" pitchFamily="34" charset="0"/>
              <a:buNone/>
            </a:pPr>
            <a:r>
              <a:rPr lang="en-US" altLang="en-US" sz="1400">
                <a:latin typeface="Courier New" pitchFamily="49" charset="0"/>
                <a:cs typeface="Courier New" pitchFamily="49" charset="0"/>
              </a:rPr>
              <a:t>	Person P1 = new Person();</a:t>
            </a:r>
          </a:p>
          <a:p>
            <a:pPr>
              <a:buFont typeface="Arial" pitchFamily="34" charset="0"/>
              <a:buNone/>
            </a:pPr>
            <a:r>
              <a:rPr lang="en-GB" altLang="en-US" sz="1400">
                <a:latin typeface="Courier New" pitchFamily="49" charset="0"/>
                <a:cs typeface="Courier New" pitchFamily="49" charset="0"/>
              </a:rPr>
              <a:t>	Person P2 = new Person (“</a:t>
            </a:r>
            <a:r>
              <a:rPr lang="en-GB" altLang="en-US" sz="1400" err="1">
                <a:latin typeface="Courier New" pitchFamily="49" charset="0"/>
                <a:cs typeface="Courier New" pitchFamily="49" charset="0"/>
              </a:rPr>
              <a:t>ahmed</a:t>
            </a:r>
            <a:r>
              <a:rPr lang="en-GB" altLang="en-US" sz="1400">
                <a:latin typeface="Courier New" pitchFamily="49" charset="0"/>
                <a:cs typeface="Courier New" pitchFamily="49" charset="0"/>
              </a:rPr>
              <a:t>”, 27);</a:t>
            </a:r>
            <a:endParaRPr lang="en-US" altLang="en-US" sz="1400">
              <a:latin typeface="Courier New" pitchFamily="49" charset="0"/>
              <a:cs typeface="Courier New" pitchFamily="49" charset="0"/>
            </a:endParaRPr>
          </a:p>
          <a:p>
            <a:pPr>
              <a:buFont typeface="Arial" pitchFamily="34" charset="0"/>
              <a:buNone/>
            </a:pPr>
            <a:r>
              <a:rPr lang="en-GB" altLang="en-US" sz="1400">
                <a:latin typeface="Courier New" pitchFamily="49" charset="0"/>
                <a:cs typeface="Courier New" pitchFamily="49" charset="0"/>
              </a:rPr>
              <a:t>}</a:t>
            </a:r>
            <a:endParaRPr lang="en-US" altLang="en-US" sz="140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8209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ChangeArrowheads="1"/>
          </p:cNvSpPr>
          <p:nvPr/>
        </p:nvSpPr>
        <p:spPr bwMode="auto">
          <a:xfrm>
            <a:off x="304800" y="2651248"/>
            <a:ext cx="8534400" cy="403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cs typeface="Arial" pitchFamily="34" charset="0"/>
            </a:endParaRPr>
          </a:p>
        </p:txBody>
      </p:sp>
      <p:sp>
        <p:nvSpPr>
          <p:cNvPr id="9222" name="Rectangle 3"/>
          <p:cNvSpPr>
            <a:spLocks noChangeArrowheads="1"/>
          </p:cNvSpPr>
          <p:nvPr/>
        </p:nvSpPr>
        <p:spPr bwMode="auto">
          <a:xfrm>
            <a:off x="381000" y="593848"/>
            <a:ext cx="57150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cs typeface="Arial" pitchFamily="34" charset="0"/>
            </a:endParaRP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381000" y="733548"/>
            <a:ext cx="571500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1400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class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 Course </a:t>
            </a:r>
            <a:r>
              <a:rPr lang="en-US" altLang="en-US" sz="1400">
                <a:solidFill>
                  <a:srgbClr val="FF0000"/>
                </a:solidFill>
                <a:latin typeface="Courier New" pitchFamily="49" charset="0"/>
                <a:ea typeface="MS PGothic" pitchFamily="34" charset="-128"/>
              </a:rPr>
              <a:t>{   </a:t>
            </a:r>
            <a:endParaRPr lang="en-US" altLang="en-US" sz="140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en-US" sz="1400" b="1">
                <a:solidFill>
                  <a:srgbClr val="00B050"/>
                </a:solidFill>
                <a:latin typeface="Courier New" pitchFamily="49" charset="0"/>
                <a:ea typeface="MS PGothic" pitchFamily="34" charset="-128"/>
              </a:rPr>
              <a:t>    // attributes   </a:t>
            </a:r>
          </a:p>
          <a:p>
            <a:pPr>
              <a:lnSpc>
                <a:spcPct val="80000"/>
              </a:lnSpc>
            </a:pP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	</a:t>
            </a:r>
            <a:r>
              <a:rPr lang="en-US" altLang="en-US" sz="1400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public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 String </a:t>
            </a:r>
            <a:r>
              <a:rPr lang="en-US" altLang="en-US" sz="1400" err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studentName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; </a:t>
            </a:r>
            <a:r>
              <a:rPr lang="en-US" altLang="en-US" sz="1400">
                <a:solidFill>
                  <a:srgbClr val="00FF00"/>
                </a:solidFill>
                <a:latin typeface="Courier New" pitchFamily="49" charset="0"/>
                <a:ea typeface="MS PGothic" pitchFamily="34" charset="-128"/>
              </a:rPr>
              <a:t>// </a:t>
            </a:r>
            <a:r>
              <a:rPr lang="en-US" altLang="en-US" sz="1400">
                <a:solidFill>
                  <a:srgbClr val="00CC66"/>
                </a:solidFill>
              </a:rPr>
              <a:t>Instance variables</a:t>
            </a:r>
            <a:r>
              <a:rPr lang="en-US" altLang="en-US" sz="1400" b="1"/>
              <a:t> 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	</a:t>
            </a:r>
            <a:r>
              <a:rPr lang="en-US" altLang="en-US" sz="1400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public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 String </a:t>
            </a:r>
            <a:r>
              <a:rPr lang="en-US" altLang="en-US" sz="1400" err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courseCode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 ;</a:t>
            </a:r>
            <a:r>
              <a:rPr lang="en-US" altLang="en-US" sz="1400">
                <a:solidFill>
                  <a:srgbClr val="00FF00"/>
                </a:solidFill>
                <a:latin typeface="Courier New" pitchFamily="49" charset="0"/>
                <a:ea typeface="MS PGothic" pitchFamily="34" charset="-128"/>
              </a:rPr>
              <a:t> // </a:t>
            </a:r>
            <a:r>
              <a:rPr lang="en-US" altLang="en-US" sz="1400">
                <a:solidFill>
                  <a:srgbClr val="00CC66"/>
                </a:solidFill>
              </a:rPr>
              <a:t>Instance variables</a:t>
            </a:r>
            <a:r>
              <a:rPr lang="en-US" altLang="en-US" sz="1400" b="1"/>
              <a:t> </a:t>
            </a:r>
            <a:endParaRPr lang="en-US" altLang="en-US" sz="140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	</a:t>
            </a:r>
            <a:r>
              <a:rPr lang="en-US" altLang="en-US" sz="1400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public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 </a:t>
            </a:r>
            <a:r>
              <a:rPr lang="en-US" altLang="en-US" sz="1400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static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 </a:t>
            </a:r>
            <a:r>
              <a:rPr lang="en-US" altLang="en-US" sz="1400" err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int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 </a:t>
            </a:r>
            <a:r>
              <a:rPr lang="en-US" altLang="en-US" sz="1400" err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studentNumber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;</a:t>
            </a:r>
            <a:r>
              <a:rPr lang="en-US" altLang="en-US" sz="1400">
                <a:solidFill>
                  <a:srgbClr val="00FF00"/>
                </a:solidFill>
                <a:latin typeface="Courier New" pitchFamily="49" charset="0"/>
                <a:ea typeface="MS PGothic" pitchFamily="34" charset="-128"/>
              </a:rPr>
              <a:t> // </a:t>
            </a:r>
            <a:r>
              <a:rPr lang="en-US" altLang="en-US" sz="1400">
                <a:solidFill>
                  <a:srgbClr val="00CC66"/>
                </a:solidFill>
                <a:ea typeface="MS PGothic" pitchFamily="34" charset="-128"/>
              </a:rPr>
              <a:t>Class </a:t>
            </a:r>
            <a:r>
              <a:rPr lang="en-US" altLang="en-US" sz="1400">
                <a:solidFill>
                  <a:srgbClr val="00CC66"/>
                </a:solidFill>
              </a:rPr>
              <a:t>variables</a:t>
            </a:r>
            <a:r>
              <a:rPr lang="en-US" altLang="en-US" sz="1400" b="1"/>
              <a:t> </a:t>
            </a:r>
            <a:endParaRPr lang="en-US" altLang="en-US" sz="140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  <a:p>
            <a:pPr>
              <a:lnSpc>
                <a:spcPct val="80000"/>
              </a:lnSpc>
            </a:pPr>
            <a:endParaRPr lang="en-US" altLang="en-US" sz="140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en-US" sz="1400">
                <a:solidFill>
                  <a:srgbClr val="FF0000"/>
                </a:solidFill>
                <a:latin typeface="Courier New" pitchFamily="49" charset="0"/>
                <a:ea typeface="MS PGothic" pitchFamily="34" charset="-128"/>
              </a:rPr>
              <a:t>}</a:t>
            </a:r>
          </a:p>
          <a:p>
            <a:pPr>
              <a:lnSpc>
                <a:spcPct val="80000"/>
              </a:lnSpc>
            </a:pPr>
            <a:endParaRPr lang="en-US" altLang="en-US" sz="1400">
              <a:solidFill>
                <a:srgbClr val="FF0000"/>
              </a:solidFill>
              <a:latin typeface="Courier New" pitchFamily="49" charset="0"/>
              <a:ea typeface="MS PGothic" pitchFamily="34" charset="-128"/>
            </a:endParaRPr>
          </a:p>
          <a:p>
            <a:pPr>
              <a:lnSpc>
                <a:spcPct val="80000"/>
              </a:lnSpc>
            </a:pPr>
            <a:endParaRPr lang="en-US" altLang="en-US" sz="1400"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457200" y="2733798"/>
            <a:ext cx="84582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public class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40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CourseRegistration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US" altLang="en-US" sz="140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public static void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main</a:t>
            </a:r>
            <a:r>
              <a:rPr lang="en-US" altLang="en-US" sz="1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altLang="en-US" sz="1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[]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40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altLang="en-US" sz="1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 { 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</a:p>
          <a:p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Course course1, course2;</a:t>
            </a:r>
          </a:p>
          <a:p>
            <a:r>
              <a:rPr lang="en-US" altLang="en-US" sz="1400" b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//Create and assign values to course1</a:t>
            </a:r>
          </a:p>
          <a:p>
            <a:r>
              <a:rPr lang="en-US" altLang="en-US" sz="1400" b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course1</a:t>
            </a:r>
            <a:r>
              <a:rPr lang="en-US" altLang="en-US" sz="14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n-US" altLang="en-US" sz="1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Course</a:t>
            </a:r>
            <a:r>
              <a:rPr lang="en-US" altLang="en-US" sz="1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 )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 </a:t>
            </a:r>
            <a:r>
              <a:rPr lang="en-US" altLang="en-US" sz="140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Course.studentNumber</a:t>
            </a:r>
            <a:r>
              <a:rPr lang="en-US" altLang="en-US" sz="140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= 1;</a:t>
            </a:r>
            <a:endParaRPr lang="en-US" altLang="en-US" sz="140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course1.courseCode= </a:t>
            </a:r>
            <a:r>
              <a:rPr lang="ja-JP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CSC112</a:t>
            </a:r>
            <a:r>
              <a:rPr lang="ja-JP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course1.studentName</a:t>
            </a:r>
            <a:r>
              <a:rPr lang="en-US" altLang="en-US" sz="1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ja-JP" altLang="en-US" sz="1400">
                <a:solidFill>
                  <a:srgbClr val="007F7F"/>
                </a:solidFill>
                <a:latin typeface="Courier New" pitchFamily="49" charset="0"/>
                <a:cs typeface="Courier New" panose="02070309020205020404" pitchFamily="49" charset="0"/>
              </a:rPr>
              <a:t>“</a:t>
            </a:r>
            <a:r>
              <a:rPr lang="en-US" altLang="ja-JP" sz="1400" err="1">
                <a:solidFill>
                  <a:srgbClr val="007F7F"/>
                </a:solidFill>
                <a:latin typeface="Courier New" pitchFamily="49" charset="0"/>
                <a:cs typeface="Courier New" panose="02070309020205020404" pitchFamily="49" charset="0"/>
              </a:rPr>
              <a:t>Majed</a:t>
            </a:r>
            <a:r>
              <a:rPr lang="en-US" altLang="ja-JP" sz="1400">
                <a:solidFill>
                  <a:srgbClr val="007F7F"/>
                </a:solidFill>
                <a:latin typeface="Courier New" pitchFamily="49" charset="0"/>
                <a:cs typeface="Courier New" panose="02070309020205020404" pitchFamily="49" charset="0"/>
              </a:rPr>
              <a:t> </a:t>
            </a:r>
            <a:r>
              <a:rPr lang="en-US" altLang="ja-JP" sz="1400" err="1">
                <a:solidFill>
                  <a:srgbClr val="007F7F"/>
                </a:solidFill>
                <a:latin typeface="Courier New" pitchFamily="49" charset="0"/>
                <a:cs typeface="Courier New" panose="02070309020205020404" pitchFamily="49" charset="0"/>
              </a:rPr>
              <a:t>AlKebir</a:t>
            </a:r>
            <a:r>
              <a:rPr lang="ja-JP" altLang="en-US" sz="1400">
                <a:solidFill>
                  <a:srgbClr val="007F7F"/>
                </a:solidFill>
                <a:latin typeface="Courier New" pitchFamily="49" charset="0"/>
                <a:cs typeface="Courier New" panose="02070309020205020404" pitchFamily="49" charset="0"/>
              </a:rPr>
              <a:t>“</a:t>
            </a:r>
            <a:r>
              <a:rPr lang="en-US" altLang="ja-JP" sz="1400">
                <a:solidFill>
                  <a:srgbClr val="000000"/>
                </a:solidFill>
                <a:latin typeface="Courier New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altLang="en-US" sz="1400" b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//Create and assign values to course2 </a:t>
            </a:r>
          </a:p>
          <a:p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course2 = </a:t>
            </a:r>
            <a:r>
              <a:rPr lang="en-US" altLang="en-US" sz="1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Course</a:t>
            </a:r>
            <a:r>
              <a:rPr lang="en-US" altLang="en-US" sz="1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 )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 </a:t>
            </a:r>
            <a:r>
              <a:rPr lang="en-US" altLang="en-US" sz="140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Course.studentNumber</a:t>
            </a:r>
            <a:r>
              <a:rPr lang="en-US" altLang="en-US" sz="140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++;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n-US" altLang="en-US" sz="1400">
              <a:solidFill>
                <a:srgbClr val="00FF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course2.courseCode=</a:t>
            </a:r>
            <a:r>
              <a:rPr lang="en-US" altLang="en-US" sz="1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ja-JP" altLang="en-US" sz="1400">
                <a:solidFill>
                  <a:srgbClr val="000000"/>
                </a:solidFill>
                <a:latin typeface="Courier New" pitchFamily="49" charset="0"/>
                <a:cs typeface="Courier New" panose="02070309020205020404" pitchFamily="49" charset="0"/>
              </a:rPr>
              <a:t>“</a:t>
            </a:r>
            <a:r>
              <a:rPr lang="en-US" altLang="ja-JP" sz="1400">
                <a:solidFill>
                  <a:srgbClr val="000000"/>
                </a:solidFill>
                <a:latin typeface="Courier New" pitchFamily="49" charset="0"/>
                <a:cs typeface="Courier New" panose="02070309020205020404" pitchFamily="49" charset="0"/>
              </a:rPr>
              <a:t>CSC107</a:t>
            </a:r>
            <a:r>
              <a:rPr lang="ja-JP" altLang="en-US" sz="1400">
                <a:solidFill>
                  <a:srgbClr val="000000"/>
                </a:solidFill>
                <a:latin typeface="Courier New" pitchFamily="49" charset="0"/>
                <a:cs typeface="Courier New" panose="02070309020205020404" pitchFamily="49" charset="0"/>
              </a:rPr>
              <a:t>”</a:t>
            </a:r>
            <a:r>
              <a:rPr lang="en-US" altLang="ja-JP" sz="1400">
                <a:solidFill>
                  <a:srgbClr val="000000"/>
                </a:solidFill>
                <a:latin typeface="Courier New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course2.studentName=</a:t>
            </a:r>
            <a:r>
              <a:rPr lang="en-US" altLang="en-US" sz="1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ja-JP" altLang="en-US" sz="1400">
                <a:solidFill>
                  <a:srgbClr val="007F7F"/>
                </a:solidFill>
                <a:latin typeface="Courier New" pitchFamily="49" charset="0"/>
                <a:cs typeface="Courier New" panose="02070309020205020404" pitchFamily="49" charset="0"/>
              </a:rPr>
              <a:t>“</a:t>
            </a:r>
            <a:r>
              <a:rPr lang="en-US" altLang="ja-JP" sz="1400">
                <a:solidFill>
                  <a:srgbClr val="007F7F"/>
                </a:solidFill>
                <a:latin typeface="Courier New" pitchFamily="49" charset="0"/>
                <a:cs typeface="Courier New" panose="02070309020205020404" pitchFamily="49" charset="0"/>
              </a:rPr>
              <a:t>Fahd </a:t>
            </a:r>
            <a:r>
              <a:rPr lang="en-US" altLang="ja-JP" sz="1400" err="1">
                <a:solidFill>
                  <a:srgbClr val="007F7F"/>
                </a:solidFill>
                <a:latin typeface="Courier New" pitchFamily="49" charset="0"/>
                <a:cs typeface="Courier New" panose="02070309020205020404" pitchFamily="49" charset="0"/>
              </a:rPr>
              <a:t>AlAmri</a:t>
            </a:r>
            <a:r>
              <a:rPr lang="ja-JP" altLang="en-US" sz="1400">
                <a:solidFill>
                  <a:srgbClr val="007F7F"/>
                </a:solidFill>
                <a:latin typeface="Courier New" pitchFamily="49" charset="0"/>
                <a:cs typeface="Courier New" panose="02070309020205020404" pitchFamily="49" charset="0"/>
              </a:rPr>
              <a:t>”</a:t>
            </a:r>
            <a:r>
              <a:rPr lang="en-US" altLang="ja-JP" sz="1400">
                <a:solidFill>
                  <a:srgbClr val="000000"/>
                </a:solidFill>
                <a:latin typeface="Courier New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40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(course1.studentName</a:t>
            </a: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+ </a:t>
            </a:r>
            <a:r>
              <a:rPr lang="en-US" altLang="en-US" sz="140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" has the course </a:t>
            </a:r>
            <a:r>
              <a:rPr lang="ja-JP" altLang="en-US" sz="1400">
                <a:solidFill>
                  <a:srgbClr val="007F7F"/>
                </a:solidFill>
                <a:latin typeface="Courier New" pitchFamily="49" charset="0"/>
                <a:cs typeface="Courier New" panose="02070309020205020404" pitchFamily="49" charset="0"/>
              </a:rPr>
              <a:t>“</a:t>
            </a:r>
            <a:r>
              <a:rPr lang="en-US" altLang="ja-JP" sz="1400">
                <a:solidFill>
                  <a:srgbClr val="007F7F"/>
                </a:solidFill>
                <a:latin typeface="Courier New" pitchFamily="49" charset="0"/>
                <a:cs typeface="Courier New" panose="02070309020205020404" pitchFamily="49" charset="0"/>
              </a:rPr>
              <a:t>+</a:t>
            </a:r>
          </a:p>
          <a:p>
            <a:r>
              <a:rPr lang="en-US" altLang="en-US" sz="140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                           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course1.courseCode + </a:t>
            </a:r>
            <a:r>
              <a:rPr lang="ja-JP" altLang="en-US" sz="1400">
                <a:solidFill>
                  <a:srgbClr val="000000"/>
                </a:solidFill>
                <a:latin typeface="Courier New" pitchFamily="49" charset="0"/>
                <a:cs typeface="Courier New" panose="02070309020205020404" pitchFamily="49" charset="0"/>
              </a:rPr>
              <a:t>“</a:t>
            </a:r>
            <a:r>
              <a:rPr lang="en-US" altLang="ja-JP" sz="1400">
                <a:solidFill>
                  <a:srgbClr val="000000"/>
                </a:solidFill>
                <a:latin typeface="Courier New" pitchFamily="49" charset="0"/>
                <a:cs typeface="Courier New" panose="02070309020205020404" pitchFamily="49" charset="0"/>
              </a:rPr>
              <a:t> </a:t>
            </a:r>
            <a:r>
              <a:rPr lang="ja-JP" altLang="en-US" sz="1400">
                <a:solidFill>
                  <a:srgbClr val="000000"/>
                </a:solidFill>
                <a:latin typeface="Courier New" pitchFamily="49" charset="0"/>
                <a:cs typeface="Courier New" panose="02070309020205020404" pitchFamily="49" charset="0"/>
              </a:rPr>
              <a:t>”</a:t>
            </a:r>
            <a:r>
              <a:rPr lang="en-US" altLang="ja-JP" sz="1400">
                <a:solidFill>
                  <a:srgbClr val="000000"/>
                </a:solidFill>
                <a:latin typeface="Courier New" pitchFamily="49" charset="0"/>
                <a:cs typeface="Courier New" panose="02070309020205020404" pitchFamily="49" charset="0"/>
              </a:rPr>
              <a:t> + </a:t>
            </a:r>
            <a:r>
              <a:rPr lang="en-US" altLang="ja-JP" sz="1400">
                <a:solidFill>
                  <a:srgbClr val="FF0000"/>
                </a:solidFill>
                <a:latin typeface="Courier New" pitchFamily="49" charset="0"/>
                <a:cs typeface="Courier New" panose="02070309020205020404" pitchFamily="49" charset="0"/>
              </a:rPr>
              <a:t>course1.studentNumber)</a:t>
            </a:r>
            <a:r>
              <a:rPr lang="en-US" altLang="ja-JP" sz="1400">
                <a:solidFill>
                  <a:srgbClr val="000000"/>
                </a:solidFill>
                <a:latin typeface="Courier New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40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(course2.studentName + </a:t>
            </a:r>
            <a:r>
              <a:rPr lang="en-US" altLang="en-US" sz="140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" has the course </a:t>
            </a:r>
            <a:r>
              <a:rPr lang="ja-JP" altLang="en-US" sz="1400">
                <a:solidFill>
                  <a:srgbClr val="007F7F"/>
                </a:solidFill>
                <a:latin typeface="Courier New" pitchFamily="49" charset="0"/>
                <a:cs typeface="Courier New" panose="02070309020205020404" pitchFamily="49" charset="0"/>
              </a:rPr>
              <a:t>“</a:t>
            </a:r>
            <a:r>
              <a:rPr lang="en-US" altLang="ja-JP" sz="1400">
                <a:solidFill>
                  <a:srgbClr val="007F7F"/>
                </a:solidFill>
                <a:latin typeface="Courier New" pitchFamily="49" charset="0"/>
                <a:cs typeface="Courier New" panose="02070309020205020404" pitchFamily="49" charset="0"/>
              </a:rPr>
              <a:t>+ </a:t>
            </a:r>
          </a:p>
          <a:p>
            <a:r>
              <a:rPr lang="en-US" altLang="en-US" sz="140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                           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course2.courseCode + </a:t>
            </a:r>
            <a:r>
              <a:rPr lang="ja-JP" altLang="en-US" sz="1400">
                <a:solidFill>
                  <a:srgbClr val="000000"/>
                </a:solidFill>
                <a:latin typeface="Courier New" pitchFamily="49" charset="0"/>
                <a:cs typeface="Courier New" panose="02070309020205020404" pitchFamily="49" charset="0"/>
              </a:rPr>
              <a:t>“</a:t>
            </a:r>
            <a:r>
              <a:rPr lang="en-US" altLang="ja-JP" sz="1400">
                <a:solidFill>
                  <a:srgbClr val="000000"/>
                </a:solidFill>
                <a:latin typeface="Courier New" pitchFamily="49" charset="0"/>
                <a:cs typeface="Courier New" panose="02070309020205020404" pitchFamily="49" charset="0"/>
              </a:rPr>
              <a:t> </a:t>
            </a:r>
            <a:r>
              <a:rPr lang="ja-JP" altLang="en-US" sz="1400">
                <a:solidFill>
                  <a:srgbClr val="000000"/>
                </a:solidFill>
                <a:latin typeface="Courier New" pitchFamily="49" charset="0"/>
                <a:cs typeface="Courier New" panose="02070309020205020404" pitchFamily="49" charset="0"/>
              </a:rPr>
              <a:t>”</a:t>
            </a:r>
            <a:r>
              <a:rPr lang="en-US" altLang="ja-JP" sz="1400">
                <a:solidFill>
                  <a:srgbClr val="000000"/>
                </a:solidFill>
                <a:latin typeface="Courier New" pitchFamily="49" charset="0"/>
                <a:cs typeface="Courier New" panose="02070309020205020404" pitchFamily="49" charset="0"/>
              </a:rPr>
              <a:t> + </a:t>
            </a:r>
            <a:r>
              <a:rPr lang="en-US" altLang="ja-JP" sz="1400">
                <a:solidFill>
                  <a:srgbClr val="FF0000"/>
                </a:solidFill>
                <a:latin typeface="Courier New" pitchFamily="49" charset="0"/>
                <a:cs typeface="Courier New" panose="02070309020205020404" pitchFamily="49" charset="0"/>
              </a:rPr>
              <a:t>course2.studentNumber)</a:t>
            </a:r>
            <a:r>
              <a:rPr lang="en-US" altLang="ja-JP" sz="1400">
                <a:solidFill>
                  <a:srgbClr val="000000"/>
                </a:solidFill>
                <a:latin typeface="Courier New" pitchFamily="49" charset="0"/>
                <a:cs typeface="Courier New" panose="02070309020205020404" pitchFamily="49" charset="0"/>
              </a:rPr>
              <a:t>; </a:t>
            </a:r>
          </a:p>
          <a:p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altLang="en-US" sz="1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altLang="en-US" sz="140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1509" name="Group 2"/>
          <p:cNvGrpSpPr>
            <a:grpSpLocks/>
          </p:cNvGrpSpPr>
          <p:nvPr/>
        </p:nvGrpSpPr>
        <p:grpSpPr bwMode="auto">
          <a:xfrm>
            <a:off x="6302375" y="568448"/>
            <a:ext cx="2492666" cy="1828800"/>
            <a:chOff x="6659563" y="188913"/>
            <a:chExt cx="2492579" cy="1828800"/>
          </a:xfrm>
        </p:grpSpPr>
        <p:grpSp>
          <p:nvGrpSpPr>
            <p:cNvPr id="21513" name="Group 5"/>
            <p:cNvGrpSpPr>
              <a:grpSpLocks/>
            </p:cNvGrpSpPr>
            <p:nvPr/>
          </p:nvGrpSpPr>
          <p:grpSpPr bwMode="auto">
            <a:xfrm>
              <a:off x="6659563" y="188913"/>
              <a:ext cx="2362200" cy="1828800"/>
              <a:chOff x="2112" y="768"/>
              <a:chExt cx="1425" cy="1152"/>
            </a:xfrm>
          </p:grpSpPr>
          <p:sp>
            <p:nvSpPr>
              <p:cNvPr id="12" name="Rectangle 6"/>
              <p:cNvSpPr>
                <a:spLocks noChangeArrowheads="1"/>
              </p:cNvSpPr>
              <p:nvPr/>
            </p:nvSpPr>
            <p:spPr bwMode="auto">
              <a:xfrm>
                <a:off x="2112" y="1680"/>
                <a:ext cx="1425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7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GB" altLang="en-US"/>
              </a:p>
            </p:txBody>
          </p:sp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2112" y="1056"/>
                <a:ext cx="1425" cy="6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7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GB" altLang="en-US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2112" y="768"/>
                <a:ext cx="1425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7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GB" altLang="en-US"/>
              </a:p>
            </p:txBody>
          </p:sp>
        </p:grpSp>
        <p:sp>
          <p:nvSpPr>
            <p:cNvPr id="21514" name="Text Box 9"/>
            <p:cNvSpPr txBox="1">
              <a:spLocks noChangeArrowheads="1"/>
            </p:cNvSpPr>
            <p:nvPr/>
          </p:nvSpPr>
          <p:spPr bwMode="auto">
            <a:xfrm>
              <a:off x="7040563" y="246063"/>
              <a:ext cx="10160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Courier New" pitchFamily="49" charset="0"/>
                  <a:ea typeface="MS PGothic" pitchFamily="34" charset="-128"/>
                </a:rPr>
                <a:t>Course</a:t>
              </a:r>
              <a:endParaRPr lang="en-US" altLang="en-US" sz="1800">
                <a:latin typeface="Tahoma" pitchFamily="34" charset="0"/>
                <a:ea typeface="MS PGothic" pitchFamily="34" charset="-128"/>
              </a:endParaRPr>
            </a:p>
          </p:txBody>
        </p:sp>
        <p:sp>
          <p:nvSpPr>
            <p:cNvPr id="21515" name="Text Box 10"/>
            <p:cNvSpPr txBox="1">
              <a:spLocks noChangeArrowheads="1"/>
            </p:cNvSpPr>
            <p:nvPr/>
          </p:nvSpPr>
          <p:spPr bwMode="auto">
            <a:xfrm>
              <a:off x="6692900" y="620713"/>
              <a:ext cx="2459242" cy="933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 anchor="t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/>
                  <a:ea typeface="MS PGothic"/>
                  <a:cs typeface="Tahoma"/>
                </a:rPr>
                <a:t>+</a:t>
              </a:r>
              <a:r>
                <a:rPr lang="en-US" altLang="en-US" sz="1800" err="1">
                  <a:latin typeface="Tahoma"/>
                  <a:ea typeface="MS PGothic"/>
                  <a:cs typeface="Tahoma"/>
                </a:rPr>
                <a:t>studentName</a:t>
              </a:r>
              <a:r>
                <a:rPr lang="en-US" altLang="en-US" sz="1800">
                  <a:latin typeface="Tahoma"/>
                  <a:ea typeface="MS PGothic"/>
                  <a:cs typeface="Tahoma"/>
                </a:rPr>
                <a:t>: String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/>
                  <a:ea typeface="MS PGothic"/>
                  <a:cs typeface="Tahoma"/>
                </a:rPr>
                <a:t>+</a:t>
              </a:r>
              <a:r>
                <a:rPr lang="en-US" altLang="en-US" sz="1800" err="1">
                  <a:latin typeface="Tahoma"/>
                  <a:ea typeface="MS PGothic"/>
                  <a:cs typeface="Tahoma"/>
                </a:rPr>
                <a:t>courseCode</a:t>
              </a:r>
              <a:r>
                <a:rPr lang="en-US" altLang="en-US" sz="1800">
                  <a:latin typeface="Tahoma"/>
                  <a:ea typeface="MS PGothic"/>
                  <a:cs typeface="Tahoma"/>
                </a:rPr>
                <a:t>: String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u="sng" baseline="-25000">
                  <a:latin typeface="Tahoma"/>
                  <a:ea typeface="MS PGothic"/>
                  <a:cs typeface="Tahoma"/>
                </a:rPr>
                <a:t>+</a:t>
              </a:r>
              <a:r>
                <a:rPr lang="en-US" altLang="en-US" sz="2800" u="sng" baseline="-25000" err="1">
                  <a:latin typeface="Tahoma"/>
                  <a:ea typeface="MS PGothic"/>
                  <a:cs typeface="Tahoma"/>
                </a:rPr>
                <a:t>studentNumber:int</a:t>
              </a:r>
              <a:endParaRPr lang="en-US" altLang="en-US" sz="2800" u="sng" baseline="-25000">
                <a:latin typeface="Tahoma"/>
                <a:ea typeface="MS PGothic"/>
                <a:cs typeface="Tahoma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2151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B4CA7F2-E83E-4B94-ABEC-CCA5B1A4B0C3}" type="slidenum">
              <a:rPr lang="en-US" altLang="en-US">
                <a:solidFill>
                  <a:srgbClr val="898989"/>
                </a:solidFill>
              </a:rPr>
              <a:pPr/>
              <a:t>28</a:t>
            </a:fld>
            <a:endParaRPr lang="en-US" altLang="en-US">
              <a:solidFill>
                <a:srgbClr val="898989"/>
              </a:solidFill>
            </a:endParaRPr>
          </a:p>
        </p:txBody>
      </p:sp>
      <p:graphicFrame>
        <p:nvGraphicFramePr>
          <p:cNvPr id="21511" name="Object 7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45629756"/>
              </p:ext>
            </p:extLst>
          </p:nvPr>
        </p:nvGraphicFramePr>
        <p:xfrm>
          <a:off x="7219950" y="2803525"/>
          <a:ext cx="1924050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1054100" imgH="558800" progId="">
                  <p:embed/>
                </p:oleObj>
              </mc:Choice>
              <mc:Fallback>
                <p:oleObj name="Visio" r:id="rId2" imgW="1054100" imgH="55880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9950" y="2803525"/>
                        <a:ext cx="1924050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7276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Class Attributes and instance Attributes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2253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F59AAA6-15E9-4EEE-9199-E621C0E25C80}" type="slidenum">
              <a:rPr lang="en-US" altLang="en-US">
                <a:solidFill>
                  <a:srgbClr val="898989"/>
                </a:solidFill>
              </a:rPr>
              <a:pPr/>
              <a:t>29</a:t>
            </a:fld>
            <a:endParaRPr lang="en-US" altLang="en-US">
              <a:solidFill>
                <a:srgbClr val="898989"/>
              </a:solidFill>
            </a:endParaRPr>
          </a:p>
        </p:txBody>
      </p:sp>
      <p:grpSp>
        <p:nvGrpSpPr>
          <p:cNvPr id="22532" name="Group 10"/>
          <p:cNvGrpSpPr>
            <a:grpSpLocks noChangeAspect="1"/>
          </p:cNvGrpSpPr>
          <p:nvPr/>
        </p:nvGrpSpPr>
        <p:grpSpPr bwMode="auto">
          <a:xfrm>
            <a:off x="1187450" y="2492375"/>
            <a:ext cx="5688013" cy="3468688"/>
            <a:chOff x="2904" y="1337"/>
            <a:chExt cx="3583" cy="2185"/>
          </a:xfrm>
        </p:grpSpPr>
        <p:sp>
          <p:nvSpPr>
            <p:cNvPr id="22540" name="AutoShape 9"/>
            <p:cNvSpPr>
              <a:spLocks noChangeAspect="1" noChangeArrowheads="1" noTextEdit="1"/>
            </p:cNvSpPr>
            <p:nvPr/>
          </p:nvSpPr>
          <p:spPr bwMode="auto">
            <a:xfrm>
              <a:off x="2904" y="1337"/>
              <a:ext cx="2616" cy="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1" name="Rectangle 11"/>
            <p:cNvSpPr>
              <a:spLocks noChangeArrowheads="1"/>
            </p:cNvSpPr>
            <p:nvPr/>
          </p:nvSpPr>
          <p:spPr bwMode="auto">
            <a:xfrm>
              <a:off x="2918" y="1471"/>
              <a:ext cx="457" cy="153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42" name="Rectangle 12"/>
            <p:cNvSpPr>
              <a:spLocks noChangeArrowheads="1"/>
            </p:cNvSpPr>
            <p:nvPr/>
          </p:nvSpPr>
          <p:spPr bwMode="auto">
            <a:xfrm>
              <a:off x="2918" y="1471"/>
              <a:ext cx="457" cy="153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43" name="Rectangle 13"/>
            <p:cNvSpPr>
              <a:spLocks noChangeArrowheads="1"/>
            </p:cNvSpPr>
            <p:nvPr/>
          </p:nvSpPr>
          <p:spPr bwMode="auto">
            <a:xfrm>
              <a:off x="2918" y="2233"/>
              <a:ext cx="457" cy="153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44" name="Rectangle 14"/>
            <p:cNvSpPr>
              <a:spLocks noChangeArrowheads="1"/>
            </p:cNvSpPr>
            <p:nvPr/>
          </p:nvSpPr>
          <p:spPr bwMode="auto">
            <a:xfrm>
              <a:off x="2918" y="2233"/>
              <a:ext cx="457" cy="153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45" name="Rectangle 15"/>
            <p:cNvSpPr>
              <a:spLocks noChangeArrowheads="1"/>
            </p:cNvSpPr>
            <p:nvPr/>
          </p:nvSpPr>
          <p:spPr bwMode="auto">
            <a:xfrm>
              <a:off x="3831" y="1608"/>
              <a:ext cx="1676" cy="168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46" name="Rectangle 16"/>
            <p:cNvSpPr>
              <a:spLocks noChangeArrowheads="1"/>
            </p:cNvSpPr>
            <p:nvPr/>
          </p:nvSpPr>
          <p:spPr bwMode="auto">
            <a:xfrm>
              <a:off x="3831" y="1608"/>
              <a:ext cx="1676" cy="168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47" name="Rectangle 17"/>
            <p:cNvSpPr>
              <a:spLocks noChangeArrowheads="1"/>
            </p:cNvSpPr>
            <p:nvPr/>
          </p:nvSpPr>
          <p:spPr bwMode="auto">
            <a:xfrm>
              <a:off x="4532" y="1635"/>
              <a:ext cx="58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 sz="1100" u="sng">
                  <a:solidFill>
                    <a:srgbClr val="000000"/>
                  </a:solidFill>
                </a:rPr>
                <a:t>Object: Course</a:t>
              </a:r>
              <a:endParaRPr lang="en-US" altLang="en-US" u="sng"/>
            </a:p>
          </p:txBody>
        </p:sp>
        <p:sp>
          <p:nvSpPr>
            <p:cNvPr id="22548" name="Rectangle 18"/>
            <p:cNvSpPr>
              <a:spLocks noChangeArrowheads="1"/>
            </p:cNvSpPr>
            <p:nvPr/>
          </p:nvSpPr>
          <p:spPr bwMode="auto">
            <a:xfrm>
              <a:off x="3831" y="1776"/>
              <a:ext cx="1676" cy="610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49" name="Rectangle 19"/>
            <p:cNvSpPr>
              <a:spLocks noChangeArrowheads="1"/>
            </p:cNvSpPr>
            <p:nvPr/>
          </p:nvSpPr>
          <p:spPr bwMode="auto">
            <a:xfrm>
              <a:off x="3831" y="1776"/>
              <a:ext cx="1676" cy="610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50" name="Rectangle 20"/>
            <p:cNvSpPr>
              <a:spLocks noChangeArrowheads="1"/>
            </p:cNvSpPr>
            <p:nvPr/>
          </p:nvSpPr>
          <p:spPr bwMode="auto">
            <a:xfrm>
              <a:off x="3892" y="1822"/>
              <a:ext cx="610" cy="152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51" name="Rectangle 21"/>
            <p:cNvSpPr>
              <a:spLocks noChangeArrowheads="1"/>
            </p:cNvSpPr>
            <p:nvPr/>
          </p:nvSpPr>
          <p:spPr bwMode="auto">
            <a:xfrm>
              <a:off x="3944" y="1845"/>
              <a:ext cx="621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</a:rPr>
                <a:t>studentName</a:t>
              </a:r>
              <a:endParaRPr lang="en-US" altLang="en-US"/>
            </a:p>
          </p:txBody>
        </p:sp>
        <p:sp>
          <p:nvSpPr>
            <p:cNvPr id="22552" name="Rectangle 22"/>
            <p:cNvSpPr>
              <a:spLocks noChangeArrowheads="1"/>
            </p:cNvSpPr>
            <p:nvPr/>
          </p:nvSpPr>
          <p:spPr bwMode="auto">
            <a:xfrm>
              <a:off x="4639" y="2081"/>
              <a:ext cx="655" cy="152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ja-JP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CSC112</a:t>
              </a:r>
              <a:endParaRPr lang="en-US" altLang="en-US" sz="1400">
                <a:ea typeface="MS PGothic" pitchFamily="34" charset="-128"/>
                <a:cs typeface="Courier New" pitchFamily="49" charset="0"/>
              </a:endParaRPr>
            </a:p>
          </p:txBody>
        </p:sp>
        <p:sp>
          <p:nvSpPr>
            <p:cNvPr id="22553" name="Rectangle 23"/>
            <p:cNvSpPr>
              <a:spLocks noChangeArrowheads="1"/>
            </p:cNvSpPr>
            <p:nvPr/>
          </p:nvSpPr>
          <p:spPr bwMode="auto">
            <a:xfrm>
              <a:off x="4639" y="2081"/>
              <a:ext cx="655" cy="152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54" name="Rectangle 25"/>
            <p:cNvSpPr>
              <a:spLocks noChangeArrowheads="1"/>
            </p:cNvSpPr>
            <p:nvPr/>
          </p:nvSpPr>
          <p:spPr bwMode="auto">
            <a:xfrm>
              <a:off x="4639" y="1822"/>
              <a:ext cx="655" cy="152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55" name="Rectangle 26"/>
            <p:cNvSpPr>
              <a:spLocks noChangeArrowheads="1"/>
            </p:cNvSpPr>
            <p:nvPr/>
          </p:nvSpPr>
          <p:spPr bwMode="auto">
            <a:xfrm>
              <a:off x="3862" y="2081"/>
              <a:ext cx="594" cy="152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56" name="Rectangle 27"/>
            <p:cNvSpPr>
              <a:spLocks noChangeArrowheads="1"/>
            </p:cNvSpPr>
            <p:nvPr/>
          </p:nvSpPr>
          <p:spPr bwMode="auto">
            <a:xfrm>
              <a:off x="3928" y="2103"/>
              <a:ext cx="564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</a:rPr>
                <a:t>courseCode</a:t>
              </a:r>
              <a:endParaRPr lang="en-US" altLang="en-US"/>
            </a:p>
          </p:txBody>
        </p:sp>
        <p:sp>
          <p:nvSpPr>
            <p:cNvPr id="22557" name="Rectangle 28"/>
            <p:cNvSpPr>
              <a:spLocks noChangeArrowheads="1"/>
            </p:cNvSpPr>
            <p:nvPr/>
          </p:nvSpPr>
          <p:spPr bwMode="auto">
            <a:xfrm>
              <a:off x="3831" y="2675"/>
              <a:ext cx="1676" cy="168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58" name="Rectangle 29"/>
            <p:cNvSpPr>
              <a:spLocks noChangeArrowheads="1"/>
            </p:cNvSpPr>
            <p:nvPr/>
          </p:nvSpPr>
          <p:spPr bwMode="auto">
            <a:xfrm>
              <a:off x="3831" y="2675"/>
              <a:ext cx="1676" cy="168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59" name="Rectangle 30"/>
            <p:cNvSpPr>
              <a:spLocks noChangeArrowheads="1"/>
            </p:cNvSpPr>
            <p:nvPr/>
          </p:nvSpPr>
          <p:spPr bwMode="auto">
            <a:xfrm>
              <a:off x="4532" y="2707"/>
              <a:ext cx="58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 sz="1100" u="sng">
                  <a:solidFill>
                    <a:srgbClr val="000000"/>
                  </a:solidFill>
                </a:rPr>
                <a:t>Object: Course</a:t>
              </a:r>
              <a:endParaRPr lang="en-US" altLang="en-US" u="sng"/>
            </a:p>
          </p:txBody>
        </p:sp>
        <p:sp>
          <p:nvSpPr>
            <p:cNvPr id="22560" name="Rectangle 31"/>
            <p:cNvSpPr>
              <a:spLocks noChangeArrowheads="1"/>
            </p:cNvSpPr>
            <p:nvPr/>
          </p:nvSpPr>
          <p:spPr bwMode="auto">
            <a:xfrm>
              <a:off x="3831" y="2843"/>
              <a:ext cx="1676" cy="609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61" name="Rectangle 32"/>
            <p:cNvSpPr>
              <a:spLocks noChangeArrowheads="1"/>
            </p:cNvSpPr>
            <p:nvPr/>
          </p:nvSpPr>
          <p:spPr bwMode="auto">
            <a:xfrm>
              <a:off x="3831" y="2843"/>
              <a:ext cx="1676" cy="609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62" name="Rectangle 33"/>
            <p:cNvSpPr>
              <a:spLocks noChangeArrowheads="1"/>
            </p:cNvSpPr>
            <p:nvPr/>
          </p:nvSpPr>
          <p:spPr bwMode="auto">
            <a:xfrm>
              <a:off x="3892" y="2888"/>
              <a:ext cx="610" cy="153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63" name="Rectangle 34"/>
            <p:cNvSpPr>
              <a:spLocks noChangeArrowheads="1"/>
            </p:cNvSpPr>
            <p:nvPr/>
          </p:nvSpPr>
          <p:spPr bwMode="auto">
            <a:xfrm>
              <a:off x="3944" y="2909"/>
              <a:ext cx="621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</a:rPr>
                <a:t>studentName</a:t>
              </a:r>
              <a:endParaRPr lang="en-US" altLang="en-US"/>
            </a:p>
          </p:txBody>
        </p:sp>
        <p:sp>
          <p:nvSpPr>
            <p:cNvPr id="22564" name="Rectangle 35"/>
            <p:cNvSpPr>
              <a:spLocks noChangeArrowheads="1"/>
            </p:cNvSpPr>
            <p:nvPr/>
          </p:nvSpPr>
          <p:spPr bwMode="auto">
            <a:xfrm>
              <a:off x="4639" y="3147"/>
              <a:ext cx="655" cy="153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 sz="1600"/>
                <a:t>CSC107</a:t>
              </a:r>
            </a:p>
          </p:txBody>
        </p:sp>
        <p:sp>
          <p:nvSpPr>
            <p:cNvPr id="22565" name="Rectangle 36"/>
            <p:cNvSpPr>
              <a:spLocks noChangeArrowheads="1"/>
            </p:cNvSpPr>
            <p:nvPr/>
          </p:nvSpPr>
          <p:spPr bwMode="auto">
            <a:xfrm>
              <a:off x="4639" y="3147"/>
              <a:ext cx="655" cy="153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66" name="Rectangle 37"/>
            <p:cNvSpPr>
              <a:spLocks noChangeArrowheads="1"/>
            </p:cNvSpPr>
            <p:nvPr/>
          </p:nvSpPr>
          <p:spPr bwMode="auto">
            <a:xfrm>
              <a:off x="4639" y="2888"/>
              <a:ext cx="655" cy="153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67" name="Rectangle 38"/>
            <p:cNvSpPr>
              <a:spLocks noChangeArrowheads="1"/>
            </p:cNvSpPr>
            <p:nvPr/>
          </p:nvSpPr>
          <p:spPr bwMode="auto">
            <a:xfrm>
              <a:off x="4639" y="2888"/>
              <a:ext cx="655" cy="153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68" name="Rectangle 39"/>
            <p:cNvSpPr>
              <a:spLocks noChangeArrowheads="1"/>
            </p:cNvSpPr>
            <p:nvPr/>
          </p:nvSpPr>
          <p:spPr bwMode="auto">
            <a:xfrm>
              <a:off x="3862" y="3147"/>
              <a:ext cx="594" cy="153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69" name="Rectangle 40"/>
            <p:cNvSpPr>
              <a:spLocks noChangeArrowheads="1"/>
            </p:cNvSpPr>
            <p:nvPr/>
          </p:nvSpPr>
          <p:spPr bwMode="auto">
            <a:xfrm>
              <a:off x="3928" y="3167"/>
              <a:ext cx="564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</a:rPr>
                <a:t>courseCode</a:t>
              </a:r>
              <a:endParaRPr lang="en-US" altLang="en-US"/>
            </a:p>
          </p:txBody>
        </p:sp>
        <p:sp>
          <p:nvSpPr>
            <p:cNvPr id="22570" name="Freeform 41"/>
            <p:cNvSpPr>
              <a:spLocks/>
            </p:cNvSpPr>
            <p:nvPr/>
          </p:nvSpPr>
          <p:spPr bwMode="auto">
            <a:xfrm rot="1164268">
              <a:off x="5036" y="2153"/>
              <a:ext cx="1451" cy="499"/>
            </a:xfrm>
            <a:custGeom>
              <a:avLst/>
              <a:gdLst>
                <a:gd name="T0" fmla="*/ 0 w 1477"/>
                <a:gd name="T1" fmla="*/ 45506 h 191"/>
                <a:gd name="T2" fmla="*/ 167 w 1477"/>
                <a:gd name="T3" fmla="*/ 24232 h 191"/>
                <a:gd name="T4" fmla="*/ 333 w 1477"/>
                <a:gd name="T5" fmla="*/ 9502 h 191"/>
                <a:gd name="T6" fmla="*/ 498 w 1477"/>
                <a:gd name="T7" fmla="*/ 1591 h 191"/>
                <a:gd name="T8" fmla="*/ 663 w 1477"/>
                <a:gd name="T9" fmla="*/ 0 h 191"/>
                <a:gd name="T10" fmla="*/ 830 w 1477"/>
                <a:gd name="T11" fmla="*/ 5351 h 191"/>
                <a:gd name="T12" fmla="*/ 996 w 1477"/>
                <a:gd name="T13" fmla="*/ 17138 h 191"/>
                <a:gd name="T14" fmla="*/ 1161 w 1477"/>
                <a:gd name="T15" fmla="*/ 35648 h 191"/>
                <a:gd name="T16" fmla="*/ 1327 w 1477"/>
                <a:gd name="T17" fmla="*/ 60753 h 1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7"/>
                <a:gd name="T28" fmla="*/ 0 h 191"/>
                <a:gd name="T29" fmla="*/ 1477 w 1477"/>
                <a:gd name="T30" fmla="*/ 191 h 1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7" h="191">
                  <a:moveTo>
                    <a:pt x="0" y="143"/>
                  </a:moveTo>
                  <a:lnTo>
                    <a:pt x="185" y="76"/>
                  </a:lnTo>
                  <a:lnTo>
                    <a:pt x="369" y="30"/>
                  </a:lnTo>
                  <a:lnTo>
                    <a:pt x="554" y="5"/>
                  </a:lnTo>
                  <a:lnTo>
                    <a:pt x="738" y="0"/>
                  </a:lnTo>
                  <a:lnTo>
                    <a:pt x="923" y="17"/>
                  </a:lnTo>
                  <a:lnTo>
                    <a:pt x="1108" y="54"/>
                  </a:lnTo>
                  <a:lnTo>
                    <a:pt x="1292" y="112"/>
                  </a:lnTo>
                  <a:lnTo>
                    <a:pt x="1477" y="191"/>
                  </a:lnTo>
                </a:path>
              </a:pathLst>
            </a:custGeom>
            <a:noFill/>
            <a:ln w="4763" cap="rnd">
              <a:solidFill>
                <a:srgbClr val="4677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1" name="Freeform 42"/>
            <p:cNvSpPr>
              <a:spLocks/>
            </p:cNvSpPr>
            <p:nvPr/>
          </p:nvSpPr>
          <p:spPr bwMode="auto">
            <a:xfrm>
              <a:off x="4603" y="1555"/>
              <a:ext cx="66" cy="54"/>
            </a:xfrm>
            <a:custGeom>
              <a:avLst/>
              <a:gdLst>
                <a:gd name="T0" fmla="*/ 26 w 66"/>
                <a:gd name="T1" fmla="*/ 0 h 54"/>
                <a:gd name="T2" fmla="*/ 66 w 66"/>
                <a:gd name="T3" fmla="*/ 53 h 54"/>
                <a:gd name="T4" fmla="*/ 0 w 66"/>
                <a:gd name="T5" fmla="*/ 54 h 54"/>
                <a:gd name="T6" fmla="*/ 26 w 66"/>
                <a:gd name="T7" fmla="*/ 0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54"/>
                <a:gd name="T14" fmla="*/ 66 w 66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54">
                  <a:moveTo>
                    <a:pt x="26" y="0"/>
                  </a:moveTo>
                  <a:lnTo>
                    <a:pt x="66" y="53"/>
                  </a:lnTo>
                  <a:lnTo>
                    <a:pt x="0" y="5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467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2" name="Freeform 43"/>
            <p:cNvSpPr>
              <a:spLocks/>
            </p:cNvSpPr>
            <p:nvPr/>
          </p:nvSpPr>
          <p:spPr bwMode="auto">
            <a:xfrm rot="-1343066">
              <a:off x="4899" y="3160"/>
              <a:ext cx="1536" cy="362"/>
            </a:xfrm>
            <a:custGeom>
              <a:avLst/>
              <a:gdLst>
                <a:gd name="T0" fmla="*/ 0 w 1471"/>
                <a:gd name="T1" fmla="*/ 0 h 362"/>
                <a:gd name="T2" fmla="*/ 107 w 1471"/>
                <a:gd name="T3" fmla="*/ 58 h 362"/>
                <a:gd name="T4" fmla="*/ 238 w 1471"/>
                <a:gd name="T5" fmla="*/ 111 h 362"/>
                <a:gd name="T6" fmla="*/ 398 w 1471"/>
                <a:gd name="T7" fmla="*/ 160 h 362"/>
                <a:gd name="T8" fmla="*/ 585 w 1471"/>
                <a:gd name="T9" fmla="*/ 205 h 362"/>
                <a:gd name="T10" fmla="*/ 796 w 1471"/>
                <a:gd name="T11" fmla="*/ 245 h 362"/>
                <a:gd name="T12" fmla="*/ 1034 w 1471"/>
                <a:gd name="T13" fmla="*/ 281 h 362"/>
                <a:gd name="T14" fmla="*/ 1298 w 1471"/>
                <a:gd name="T15" fmla="*/ 312 h 362"/>
                <a:gd name="T16" fmla="*/ 1589 w 1471"/>
                <a:gd name="T17" fmla="*/ 339 h 362"/>
                <a:gd name="T18" fmla="*/ 1907 w 1471"/>
                <a:gd name="T19" fmla="*/ 362 h 3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71"/>
                <a:gd name="T31" fmla="*/ 0 h 362"/>
                <a:gd name="T32" fmla="*/ 1471 w 1471"/>
                <a:gd name="T33" fmla="*/ 362 h 3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71" h="362">
                  <a:moveTo>
                    <a:pt x="0" y="0"/>
                  </a:moveTo>
                  <a:lnTo>
                    <a:pt x="82" y="58"/>
                  </a:lnTo>
                  <a:lnTo>
                    <a:pt x="184" y="111"/>
                  </a:lnTo>
                  <a:lnTo>
                    <a:pt x="307" y="160"/>
                  </a:lnTo>
                  <a:lnTo>
                    <a:pt x="450" y="205"/>
                  </a:lnTo>
                  <a:lnTo>
                    <a:pt x="614" y="245"/>
                  </a:lnTo>
                  <a:lnTo>
                    <a:pt x="798" y="281"/>
                  </a:lnTo>
                  <a:lnTo>
                    <a:pt x="1002" y="312"/>
                  </a:lnTo>
                  <a:lnTo>
                    <a:pt x="1226" y="339"/>
                  </a:lnTo>
                  <a:lnTo>
                    <a:pt x="1471" y="362"/>
                  </a:lnTo>
                </a:path>
              </a:pathLst>
            </a:custGeom>
            <a:noFill/>
            <a:ln w="4763" cap="rnd">
              <a:solidFill>
                <a:srgbClr val="4677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3" name="Freeform 44"/>
            <p:cNvSpPr>
              <a:spLocks/>
            </p:cNvSpPr>
            <p:nvPr/>
          </p:nvSpPr>
          <p:spPr bwMode="auto">
            <a:xfrm>
              <a:off x="4608" y="2641"/>
              <a:ext cx="61" cy="59"/>
            </a:xfrm>
            <a:custGeom>
              <a:avLst/>
              <a:gdLst>
                <a:gd name="T0" fmla="*/ 4 w 61"/>
                <a:gd name="T1" fmla="*/ 0 h 59"/>
                <a:gd name="T2" fmla="*/ 61 w 61"/>
                <a:gd name="T3" fmla="*/ 34 h 59"/>
                <a:gd name="T4" fmla="*/ 0 w 61"/>
                <a:gd name="T5" fmla="*/ 59 h 59"/>
                <a:gd name="T6" fmla="*/ 4 w 61"/>
                <a:gd name="T7" fmla="*/ 0 h 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59"/>
                <a:gd name="T14" fmla="*/ 61 w 61"/>
                <a:gd name="T15" fmla="*/ 59 h 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59">
                  <a:moveTo>
                    <a:pt x="4" y="0"/>
                  </a:moveTo>
                  <a:lnTo>
                    <a:pt x="61" y="34"/>
                  </a:lnTo>
                  <a:lnTo>
                    <a:pt x="0" y="5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67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4" name="Rectangle 45"/>
            <p:cNvSpPr>
              <a:spLocks noChangeArrowheads="1"/>
            </p:cNvSpPr>
            <p:nvPr/>
          </p:nvSpPr>
          <p:spPr bwMode="auto">
            <a:xfrm>
              <a:off x="3001" y="2111"/>
              <a:ext cx="330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</a:rPr>
                <a:t>course</a:t>
              </a:r>
              <a:endParaRPr lang="en-US" altLang="en-US"/>
            </a:p>
          </p:txBody>
        </p:sp>
        <p:sp>
          <p:nvSpPr>
            <p:cNvPr id="22575" name="Rectangle 46"/>
            <p:cNvSpPr>
              <a:spLocks noChangeArrowheads="1"/>
            </p:cNvSpPr>
            <p:nvPr/>
          </p:nvSpPr>
          <p:spPr bwMode="auto">
            <a:xfrm>
              <a:off x="3259" y="2111"/>
              <a:ext cx="97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/>
            </a:p>
          </p:txBody>
        </p:sp>
        <p:sp>
          <p:nvSpPr>
            <p:cNvPr id="22576" name="Rectangle 47"/>
            <p:cNvSpPr>
              <a:spLocks noChangeArrowheads="1"/>
            </p:cNvSpPr>
            <p:nvPr/>
          </p:nvSpPr>
          <p:spPr bwMode="auto">
            <a:xfrm>
              <a:off x="2993" y="1361"/>
              <a:ext cx="330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</a:rPr>
                <a:t>course</a:t>
              </a:r>
              <a:endParaRPr lang="en-US" altLang="en-US"/>
            </a:p>
          </p:txBody>
        </p:sp>
        <p:sp>
          <p:nvSpPr>
            <p:cNvPr id="22577" name="Rectangle 48"/>
            <p:cNvSpPr>
              <a:spLocks noChangeArrowheads="1"/>
            </p:cNvSpPr>
            <p:nvPr/>
          </p:nvSpPr>
          <p:spPr bwMode="auto">
            <a:xfrm>
              <a:off x="3251" y="1361"/>
              <a:ext cx="97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</a:rPr>
                <a:t>1</a:t>
              </a:r>
              <a:endParaRPr lang="en-US" altLang="en-US"/>
            </a:p>
          </p:txBody>
        </p:sp>
      </p:grpSp>
      <p:sp>
        <p:nvSpPr>
          <p:cNvPr id="22533" name="Rectangle 51"/>
          <p:cNvSpPr>
            <a:spLocks noChangeArrowheads="1"/>
          </p:cNvSpPr>
          <p:nvPr/>
        </p:nvSpPr>
        <p:spPr bwMode="auto">
          <a:xfrm>
            <a:off x="3924300" y="3213100"/>
            <a:ext cx="1841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hr-HR" altLang="en-US" sz="1400"/>
              <a:t>Majed AlKebir</a:t>
            </a:r>
            <a:endParaRPr lang="en-US" altLang="en-US" sz="1400"/>
          </a:p>
        </p:txBody>
      </p:sp>
      <p:sp>
        <p:nvSpPr>
          <p:cNvPr id="22534" name="Rectangle 53"/>
          <p:cNvSpPr>
            <a:spLocks noChangeArrowheads="1"/>
          </p:cNvSpPr>
          <p:nvPr/>
        </p:nvSpPr>
        <p:spPr bwMode="auto">
          <a:xfrm>
            <a:off x="3924300" y="4941888"/>
            <a:ext cx="11620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i-FI" altLang="en-US" sz="1400"/>
              <a:t>Fahd AlAmri</a:t>
            </a:r>
          </a:p>
          <a:p>
            <a:endParaRPr lang="en-US" altLang="en-US" sz="1400"/>
          </a:p>
        </p:txBody>
      </p:sp>
      <p:sp>
        <p:nvSpPr>
          <p:cNvPr id="22535" name="Freeform 41"/>
          <p:cNvSpPr>
            <a:spLocks/>
          </p:cNvSpPr>
          <p:nvPr/>
        </p:nvSpPr>
        <p:spPr bwMode="auto">
          <a:xfrm>
            <a:off x="1476375" y="2627313"/>
            <a:ext cx="2344738" cy="303212"/>
          </a:xfrm>
          <a:custGeom>
            <a:avLst/>
            <a:gdLst>
              <a:gd name="T0" fmla="*/ 0 w 1477"/>
              <a:gd name="T1" fmla="*/ 2147483646 h 191"/>
              <a:gd name="T2" fmla="*/ 2147483646 w 1477"/>
              <a:gd name="T3" fmla="*/ 2147483646 h 191"/>
              <a:gd name="T4" fmla="*/ 2147483646 w 1477"/>
              <a:gd name="T5" fmla="*/ 2147483646 h 191"/>
              <a:gd name="T6" fmla="*/ 2147483646 w 1477"/>
              <a:gd name="T7" fmla="*/ 2147483646 h 191"/>
              <a:gd name="T8" fmla="*/ 2147483646 w 1477"/>
              <a:gd name="T9" fmla="*/ 0 h 191"/>
              <a:gd name="T10" fmla="*/ 2147483646 w 1477"/>
              <a:gd name="T11" fmla="*/ 2147483646 h 191"/>
              <a:gd name="T12" fmla="*/ 2147483646 w 1477"/>
              <a:gd name="T13" fmla="*/ 2147483646 h 191"/>
              <a:gd name="T14" fmla="*/ 2147483646 w 1477"/>
              <a:gd name="T15" fmla="*/ 2147483646 h 191"/>
              <a:gd name="T16" fmla="*/ 2147483646 w 1477"/>
              <a:gd name="T17" fmla="*/ 2147483646 h 19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77"/>
              <a:gd name="T28" fmla="*/ 0 h 191"/>
              <a:gd name="T29" fmla="*/ 1477 w 1477"/>
              <a:gd name="T30" fmla="*/ 191 h 19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77" h="191">
                <a:moveTo>
                  <a:pt x="0" y="143"/>
                </a:moveTo>
                <a:lnTo>
                  <a:pt x="185" y="76"/>
                </a:lnTo>
                <a:lnTo>
                  <a:pt x="369" y="30"/>
                </a:lnTo>
                <a:lnTo>
                  <a:pt x="554" y="5"/>
                </a:lnTo>
                <a:lnTo>
                  <a:pt x="738" y="0"/>
                </a:lnTo>
                <a:lnTo>
                  <a:pt x="923" y="17"/>
                </a:lnTo>
                <a:lnTo>
                  <a:pt x="1108" y="54"/>
                </a:lnTo>
                <a:lnTo>
                  <a:pt x="1292" y="112"/>
                </a:lnTo>
                <a:lnTo>
                  <a:pt x="1477" y="191"/>
                </a:lnTo>
              </a:path>
            </a:pathLst>
          </a:custGeom>
          <a:noFill/>
          <a:ln w="4763" cap="rnd">
            <a:solidFill>
              <a:srgbClr val="4677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Freeform 43"/>
          <p:cNvSpPr>
            <a:spLocks/>
          </p:cNvSpPr>
          <p:nvPr/>
        </p:nvSpPr>
        <p:spPr bwMode="auto">
          <a:xfrm>
            <a:off x="1476375" y="4078288"/>
            <a:ext cx="2335213" cy="574675"/>
          </a:xfrm>
          <a:custGeom>
            <a:avLst/>
            <a:gdLst>
              <a:gd name="T0" fmla="*/ 0 w 1471"/>
              <a:gd name="T1" fmla="*/ 0 h 362"/>
              <a:gd name="T2" fmla="*/ 2147483646 w 1471"/>
              <a:gd name="T3" fmla="*/ 2147483646 h 362"/>
              <a:gd name="T4" fmla="*/ 2147483646 w 1471"/>
              <a:gd name="T5" fmla="*/ 2147483646 h 362"/>
              <a:gd name="T6" fmla="*/ 2147483646 w 1471"/>
              <a:gd name="T7" fmla="*/ 2147483646 h 362"/>
              <a:gd name="T8" fmla="*/ 2147483646 w 1471"/>
              <a:gd name="T9" fmla="*/ 2147483646 h 362"/>
              <a:gd name="T10" fmla="*/ 2147483646 w 1471"/>
              <a:gd name="T11" fmla="*/ 2147483646 h 362"/>
              <a:gd name="T12" fmla="*/ 2147483646 w 1471"/>
              <a:gd name="T13" fmla="*/ 2147483646 h 362"/>
              <a:gd name="T14" fmla="*/ 2147483646 w 1471"/>
              <a:gd name="T15" fmla="*/ 2147483646 h 362"/>
              <a:gd name="T16" fmla="*/ 2147483646 w 1471"/>
              <a:gd name="T17" fmla="*/ 2147483646 h 362"/>
              <a:gd name="T18" fmla="*/ 2147483646 w 1471"/>
              <a:gd name="T19" fmla="*/ 2147483646 h 3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71"/>
              <a:gd name="T31" fmla="*/ 0 h 362"/>
              <a:gd name="T32" fmla="*/ 1471 w 1471"/>
              <a:gd name="T33" fmla="*/ 362 h 36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71" h="362">
                <a:moveTo>
                  <a:pt x="0" y="0"/>
                </a:moveTo>
                <a:lnTo>
                  <a:pt x="82" y="58"/>
                </a:lnTo>
                <a:lnTo>
                  <a:pt x="184" y="111"/>
                </a:lnTo>
                <a:lnTo>
                  <a:pt x="307" y="160"/>
                </a:lnTo>
                <a:lnTo>
                  <a:pt x="450" y="205"/>
                </a:lnTo>
                <a:lnTo>
                  <a:pt x="614" y="245"/>
                </a:lnTo>
                <a:lnTo>
                  <a:pt x="798" y="281"/>
                </a:lnTo>
                <a:lnTo>
                  <a:pt x="1002" y="312"/>
                </a:lnTo>
                <a:lnTo>
                  <a:pt x="1226" y="339"/>
                </a:lnTo>
                <a:lnTo>
                  <a:pt x="1471" y="362"/>
                </a:lnTo>
              </a:path>
            </a:pathLst>
          </a:custGeom>
          <a:noFill/>
          <a:ln w="4763" cap="rnd">
            <a:solidFill>
              <a:srgbClr val="4677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Rectangle 57"/>
          <p:cNvSpPr>
            <a:spLocks noChangeArrowheads="1"/>
          </p:cNvSpPr>
          <p:nvPr/>
        </p:nvSpPr>
        <p:spPr bwMode="auto">
          <a:xfrm>
            <a:off x="6516688" y="4652963"/>
            <a:ext cx="1984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studentNumber</a:t>
            </a:r>
            <a:endParaRPr lang="en-US" altLang="en-US"/>
          </a:p>
        </p:txBody>
      </p:sp>
      <p:sp>
        <p:nvSpPr>
          <p:cNvPr id="59" name="Rectangle 58"/>
          <p:cNvSpPr/>
          <p:nvPr/>
        </p:nvSpPr>
        <p:spPr>
          <a:xfrm>
            <a:off x="6804025" y="4994275"/>
            <a:ext cx="803275" cy="5222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i-FI" altLang="en-US" sz="1400">
                <a:solidFill>
                  <a:srgbClr val="292934"/>
                </a:solidFill>
              </a:rPr>
              <a:t>2</a:t>
            </a:r>
          </a:p>
          <a:p>
            <a:endParaRPr lang="en-US" altLang="en-US" sz="1400">
              <a:solidFill>
                <a:srgbClr val="292934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68563" y="6256338"/>
            <a:ext cx="4737100" cy="601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203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Constructors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err="1"/>
              <a:t>Ch</a:t>
            </a:r>
            <a:r>
              <a:rPr lang="en-US"/>
              <a:t> 6.1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581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/>
              <a:t>Static Methods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/>
              <a:t>Some methods may have no relation to any type of object</a:t>
            </a:r>
          </a:p>
          <a:p>
            <a:r>
              <a:rPr lang="en-US" altLang="en-US"/>
              <a:t>Example</a:t>
            </a:r>
          </a:p>
          <a:p>
            <a:pPr lvl="1"/>
            <a:r>
              <a:rPr lang="en-US" altLang="en-US"/>
              <a:t>Compute max of two integers</a:t>
            </a:r>
          </a:p>
          <a:p>
            <a:pPr lvl="1"/>
            <a:r>
              <a:rPr lang="en-US" altLang="en-US"/>
              <a:t>Convert character from upper- to lower case</a:t>
            </a:r>
          </a:p>
          <a:p>
            <a:pPr lvl="1"/>
            <a:endParaRPr lang="en-US" altLang="en-US"/>
          </a:p>
          <a:p>
            <a:r>
              <a:rPr lang="en-US" altLang="en-US"/>
              <a:t>Static methods declared </a:t>
            </a:r>
            <a:r>
              <a:rPr lang="en-US" altLang="en-US" u="sng"/>
              <a:t>in</a:t>
            </a:r>
            <a:r>
              <a:rPr lang="en-US" altLang="en-US"/>
              <a:t> a class</a:t>
            </a:r>
          </a:p>
          <a:p>
            <a:pPr lvl="1"/>
            <a:r>
              <a:rPr lang="en-US" altLang="en-US"/>
              <a:t>Can be invoked </a:t>
            </a:r>
            <a:r>
              <a:rPr lang="en-US" altLang="en-US" u="sng"/>
              <a:t>without</a:t>
            </a:r>
            <a:r>
              <a:rPr lang="en-US" altLang="en-US"/>
              <a:t> using an object</a:t>
            </a:r>
          </a:p>
          <a:p>
            <a:pPr lvl="1"/>
            <a:r>
              <a:rPr lang="en-US" altLang="en-US"/>
              <a:t>Instead use the class name</a:t>
            </a:r>
          </a:p>
          <a:p>
            <a:pPr lvl="1"/>
            <a:endParaRPr lang="en-US" altLang="en-US"/>
          </a:p>
          <a:p>
            <a:r>
              <a:rPr lang="en-GB" altLang="en-US"/>
              <a:t>For example, Math library functions.</a:t>
            </a:r>
          </a:p>
          <a:p>
            <a:pPr lvl="1"/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395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86548"/>
            <a:ext cx="8229600" cy="990600"/>
          </a:xfrm>
        </p:spPr>
        <p:txBody>
          <a:bodyPr/>
          <a:lstStyle/>
          <a:p>
            <a:r>
              <a:rPr lang="en-US"/>
              <a:t>Static Methods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5" y="1082564"/>
            <a:ext cx="6569602" cy="4056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74"/>
          <a:stretch/>
        </p:blipFill>
        <p:spPr bwMode="auto">
          <a:xfrm>
            <a:off x="1973233" y="566837"/>
            <a:ext cx="5999326" cy="4966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7801" y="5029963"/>
            <a:ext cx="4651321" cy="1418131"/>
            <a:chOff x="3862551" y="4313238"/>
            <a:chExt cx="4651321" cy="1418131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2551" y="4313238"/>
              <a:ext cx="4117811" cy="14181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6989872" y="4505761"/>
              <a:ext cx="1524000" cy="1006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2000"/>
                <a:t>Sample </a:t>
              </a:r>
              <a:br>
                <a:rPr lang="en-US" altLang="en-US" sz="2000"/>
              </a:br>
              <a:r>
                <a:rPr lang="en-US" altLang="en-US" sz="2000"/>
                <a:t>screen output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16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123484"/>
            <a:ext cx="82296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600"/>
              <a:t>Mixing Static and </a:t>
            </a:r>
            <a:r>
              <a:rPr lang="en-US" altLang="en-US" sz="3600" err="1"/>
              <a:t>Nonstatic</a:t>
            </a:r>
            <a:r>
              <a:rPr lang="en-US" altLang="en-US" sz="3600"/>
              <a:t> Methods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62" y="1037903"/>
            <a:ext cx="6513513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106586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123484"/>
            <a:ext cx="82296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600"/>
              <a:t>Mixing Static and </a:t>
            </a:r>
            <a:r>
              <a:rPr lang="en-US" altLang="en-US" sz="3600" err="1"/>
              <a:t>Nonstatic</a:t>
            </a:r>
            <a:r>
              <a:rPr lang="en-US" altLang="en-US" sz="3600"/>
              <a:t> Methods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0" y="1066793"/>
            <a:ext cx="3943350" cy="357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609" y="2987239"/>
            <a:ext cx="6418263" cy="371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5572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123484"/>
            <a:ext cx="82296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600"/>
              <a:t>Mixing Static and </a:t>
            </a:r>
            <a:r>
              <a:rPr lang="en-US" altLang="en-US" sz="3600" err="1"/>
              <a:t>Nonstatic</a:t>
            </a:r>
            <a:r>
              <a:rPr lang="en-US" altLang="en-US" sz="3600"/>
              <a:t> Methods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00" y="935421"/>
            <a:ext cx="5659438" cy="5786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87"/>
          <a:stretch/>
        </p:blipFill>
        <p:spPr bwMode="auto">
          <a:xfrm>
            <a:off x="5243188" y="3781342"/>
            <a:ext cx="3695864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4574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Tasks of </a:t>
            </a:r>
            <a:r>
              <a:rPr lang="en-US" b="1">
                <a:solidFill>
                  <a:schemeClr val="accent2"/>
                </a:solidFill>
                <a:latin typeface="Courier New" pitchFamily="49" charset="0"/>
                <a:ea typeface="+mn-ea"/>
                <a:cs typeface="+mn-cs"/>
              </a:rPr>
              <a:t>main</a:t>
            </a:r>
            <a:r>
              <a:rPr lang="en-US"/>
              <a:t> in Subtasks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565150" y="1457325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/>
              <a:t>Program may have</a:t>
            </a:r>
          </a:p>
          <a:p>
            <a:pPr lvl="1" eaLnBrk="1" hangingPunct="1"/>
            <a:r>
              <a:rPr lang="en-US" altLang="en-US"/>
              <a:t>Complicated logic</a:t>
            </a:r>
          </a:p>
          <a:p>
            <a:pPr lvl="1" eaLnBrk="1" hangingPunct="1"/>
            <a:r>
              <a:rPr lang="en-US" altLang="en-US"/>
              <a:t>Repetitive code</a:t>
            </a:r>
          </a:p>
          <a:p>
            <a:pPr eaLnBrk="1" hangingPunct="1"/>
            <a:r>
              <a:rPr lang="en-US" altLang="en-US"/>
              <a:t>Create </a:t>
            </a:r>
            <a:r>
              <a:rPr lang="en-US" altLang="en-US">
                <a:solidFill>
                  <a:schemeClr val="tx2"/>
                </a:solidFill>
              </a:rPr>
              <a:t>static methods </a:t>
            </a:r>
            <a:r>
              <a:rPr lang="en-US" altLang="en-US"/>
              <a:t>to accomplish subtasks </a:t>
            </a:r>
          </a:p>
          <a:p>
            <a:pPr eaLnBrk="1" hangingPunct="1"/>
            <a:r>
              <a:rPr lang="en-US" altLang="en-US"/>
              <a:t>Consider </a:t>
            </a:r>
            <a:r>
              <a:rPr lang="en-US" altLang="en-US">
                <a:hlinkClick r:id="rId3" action="ppaction://hlinkfile"/>
              </a:rPr>
              <a:t>example code</a:t>
            </a:r>
            <a:r>
              <a:rPr lang="en-US" altLang="en-US"/>
              <a:t>, listing 6.9</a:t>
            </a:r>
            <a:br>
              <a:rPr lang="en-US" altLang="en-US"/>
            </a:br>
            <a:r>
              <a:rPr lang="en-US" altLang="en-US"/>
              <a:t>a </a:t>
            </a:r>
            <a:r>
              <a:rPr lang="en-US" altLang="en-US" sz="3600" b="1">
                <a:solidFill>
                  <a:schemeClr val="accent2"/>
                </a:solidFill>
                <a:latin typeface="Courier New" pitchFamily="49" charset="0"/>
              </a:rPr>
              <a:t>main</a:t>
            </a:r>
            <a:r>
              <a:rPr lang="en-US" altLang="en-US"/>
              <a:t> method with repetitive code</a:t>
            </a:r>
          </a:p>
          <a:p>
            <a:pPr eaLnBrk="1" hangingPunct="1"/>
            <a:r>
              <a:rPr lang="en-US" altLang="en-US"/>
              <a:t>Note </a:t>
            </a:r>
            <a:r>
              <a:rPr lang="en-US" altLang="en-US">
                <a:hlinkClick r:id="rId4" action="ppaction://hlinkfile"/>
              </a:rPr>
              <a:t>alternative code</a:t>
            </a:r>
            <a:r>
              <a:rPr lang="en-US" altLang="en-US"/>
              <a:t>, listing 6.10</a:t>
            </a:r>
            <a:br>
              <a:rPr lang="en-US" altLang="en-US"/>
            </a:br>
            <a:r>
              <a:rPr lang="en-US" altLang="en-US"/>
              <a:t>uses helping methods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167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123484"/>
            <a:ext cx="82296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/>
              <a:t>Tasks of </a:t>
            </a:r>
            <a:r>
              <a:rPr lang="en-US" sz="3600" b="1">
                <a:solidFill>
                  <a:schemeClr val="accent2"/>
                </a:solidFill>
                <a:latin typeface="Courier New" pitchFamily="49" charset="0"/>
              </a:rPr>
              <a:t>main</a:t>
            </a:r>
            <a:r>
              <a:rPr lang="en-US" sz="3600"/>
              <a:t> in Subtasks</a:t>
            </a:r>
            <a:endParaRPr lang="en-US" altLang="en-US" sz="36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3C762A-F68E-9253-F2A8-EED3E9E0F2DE}"/>
              </a:ext>
            </a:extLst>
          </p:cNvPr>
          <p:cNvSpPr/>
          <p:nvPr/>
        </p:nvSpPr>
        <p:spPr>
          <a:xfrm>
            <a:off x="381000" y="1219280"/>
            <a:ext cx="83058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RectangleTest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lvl="1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main(String[] </a:t>
            </a:r>
            <a:r>
              <a:rPr lang="en-US" sz="16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Rectangle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box1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Rectangle(5, 10 , </a:t>
            </a:r>
            <a:r>
              <a:rPr lang="en-US" sz="1600" b="1" dirty="0">
                <a:solidFill>
                  <a:srgbClr val="2A00FF"/>
                </a:solidFill>
                <a:latin typeface="Consolas" panose="020B0609020204030204" pitchFamily="49" charset="0"/>
              </a:rPr>
              <a:t>"Black"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Rectangle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box2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Rectangle(5, 10, </a:t>
            </a:r>
            <a:r>
              <a:rPr lang="en-US" sz="1600" b="1" dirty="0">
                <a:solidFill>
                  <a:srgbClr val="2A00FF"/>
                </a:solidFill>
                <a:latin typeface="Consolas" panose="020B0609020204030204" pitchFamily="49" charset="0"/>
              </a:rPr>
              <a:t>"Red"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lvl="1"/>
            <a:endParaRPr lang="en-US" sz="1600" dirty="0">
              <a:latin typeface="Consolas" panose="020B0609020204030204" pitchFamily="49" charset="0"/>
            </a:endParaRPr>
          </a:p>
          <a:p>
            <a:pPr lvl="1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if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box1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.equals(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box2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))</a:t>
            </a:r>
          </a:p>
          <a:p>
            <a:pPr lvl="2"/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16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16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sz="16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b="1" i="1" dirty="0">
                <a:solidFill>
                  <a:srgbClr val="2A00FF"/>
                </a:solidFill>
                <a:latin typeface="Consolas" panose="020B0609020204030204" pitchFamily="49" charset="0"/>
              </a:rPr>
              <a:t>"Math with equals method"</a:t>
            </a:r>
            <a:r>
              <a:rPr lang="en-US" sz="16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else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16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16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sz="16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b="1" i="1" dirty="0">
                <a:solidFill>
                  <a:srgbClr val="2A00FF"/>
                </a:solidFill>
                <a:latin typeface="Consolas" panose="020B0609020204030204" pitchFamily="49" charset="0"/>
              </a:rPr>
              <a:t>"Do not match with equals method"</a:t>
            </a:r>
            <a:r>
              <a:rPr lang="en-US" sz="16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lvl="1"/>
            <a:endParaRPr lang="en-US" sz="1600" dirty="0">
              <a:latin typeface="Consolas" panose="020B0609020204030204" pitchFamily="49" charset="0"/>
            </a:endParaRPr>
          </a:p>
          <a:p>
            <a:pPr lvl="1"/>
            <a:r>
              <a:rPr lang="en-US" sz="1600" dirty="0">
                <a:solidFill>
                  <a:srgbClr val="3F7F5F"/>
                </a:solidFill>
                <a:latin typeface="Consolas" panose="020B0609020204030204" pitchFamily="49" charset="0"/>
              </a:rPr>
              <a:t>// change the color of box 2 to Black</a:t>
            </a:r>
          </a:p>
          <a:p>
            <a:pPr lvl="1"/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box2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.setColor(</a:t>
            </a:r>
            <a:r>
              <a:rPr lang="en-US" sz="1600" dirty="0">
                <a:solidFill>
                  <a:srgbClr val="2A00FF"/>
                </a:solidFill>
                <a:latin typeface="Consolas" panose="020B0609020204030204" pitchFamily="49" charset="0"/>
              </a:rPr>
              <a:t>"Black"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lvl="1"/>
            <a:endParaRPr lang="en-US" sz="1600" dirty="0">
              <a:latin typeface="Consolas" panose="020B0609020204030204" pitchFamily="49" charset="0"/>
            </a:endParaRPr>
          </a:p>
          <a:p>
            <a:pPr lvl="1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if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box1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.equals(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box2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))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16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16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sz="16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b="1" i="1" dirty="0">
                <a:solidFill>
                  <a:srgbClr val="2A00FF"/>
                </a:solidFill>
                <a:latin typeface="Consolas" panose="020B0609020204030204" pitchFamily="49" charset="0"/>
              </a:rPr>
              <a:t>"Math with equals method"</a:t>
            </a:r>
            <a:r>
              <a:rPr lang="en-US" sz="16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else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16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16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sz="16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b="1" i="1" dirty="0">
                <a:solidFill>
                  <a:srgbClr val="2A00FF"/>
                </a:solidFill>
                <a:latin typeface="Consolas" panose="020B0609020204030204" pitchFamily="49" charset="0"/>
              </a:rPr>
              <a:t>"Do not match with equals method"</a:t>
            </a:r>
            <a:r>
              <a:rPr lang="en-US" sz="16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12CDB4-B9F4-CF88-BDCF-3D6DE994F04D}"/>
              </a:ext>
            </a:extLst>
          </p:cNvPr>
          <p:cNvSpPr/>
          <p:nvPr/>
        </p:nvSpPr>
        <p:spPr>
          <a:xfrm>
            <a:off x="7052953" y="2753971"/>
            <a:ext cx="24971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altLang="en-US" sz="2000" b="1" dirty="0"/>
              <a:t>Repetitive code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0DC5A37-DDD3-484A-0072-7E499488D4DB}"/>
              </a:ext>
            </a:extLst>
          </p:cNvPr>
          <p:cNvCxnSpPr>
            <a:cxnSpLocks/>
          </p:cNvCxnSpPr>
          <p:nvPr/>
        </p:nvCxnSpPr>
        <p:spPr>
          <a:xfrm flipH="1" flipV="1">
            <a:off x="6601817" y="2832270"/>
            <a:ext cx="1551583" cy="3543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7C64827-E86A-E915-28A5-1606F82DF797}"/>
              </a:ext>
            </a:extLst>
          </p:cNvPr>
          <p:cNvCxnSpPr>
            <a:cxnSpLocks/>
          </p:cNvCxnSpPr>
          <p:nvPr/>
        </p:nvCxnSpPr>
        <p:spPr>
          <a:xfrm flipH="1">
            <a:off x="4863385" y="3213110"/>
            <a:ext cx="3290015" cy="14955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789678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F057F-6D69-D061-4379-FA4488D0A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575160-B2AE-AD86-31DE-C1BA11E7F682}"/>
              </a:ext>
            </a:extLst>
          </p:cNvPr>
          <p:cNvSpPr/>
          <p:nvPr/>
        </p:nvSpPr>
        <p:spPr>
          <a:xfrm>
            <a:off x="0" y="1114084"/>
            <a:ext cx="95173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RectangleTest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lvl="1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main(String[] </a:t>
            </a:r>
            <a:r>
              <a:rPr lang="en-US" sz="16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Rectangle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box1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Rectangle(5, 10 , </a:t>
            </a:r>
            <a:r>
              <a:rPr lang="en-US" sz="1600" b="1" dirty="0">
                <a:solidFill>
                  <a:srgbClr val="2A00FF"/>
                </a:solidFill>
                <a:latin typeface="Consolas" panose="020B0609020204030204" pitchFamily="49" charset="0"/>
              </a:rPr>
              <a:t>"Black"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Rectangle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box2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Rectangle(5, 10, </a:t>
            </a:r>
            <a:r>
              <a:rPr lang="en-US" sz="1600" b="1" dirty="0">
                <a:solidFill>
                  <a:srgbClr val="2A00FF"/>
                </a:solidFill>
                <a:latin typeface="Consolas" panose="020B0609020204030204" pitchFamily="49" charset="0"/>
              </a:rPr>
              <a:t>"Red"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lvl="1"/>
            <a:endParaRPr lang="en-US" sz="1600" dirty="0">
              <a:latin typeface="Consolas" panose="020B0609020204030204" pitchFamily="49" charset="0"/>
            </a:endParaRPr>
          </a:p>
          <a:p>
            <a:pPr lvl="1"/>
            <a:r>
              <a:rPr lang="en-US" sz="16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testEqualsMethod</a:t>
            </a:r>
            <a:r>
              <a:rPr lang="en-US" sz="1600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i="1" dirty="0">
                <a:solidFill>
                  <a:srgbClr val="6A3E3E"/>
                </a:solidFill>
                <a:latin typeface="Consolas" panose="020B0609020204030204" pitchFamily="49" charset="0"/>
              </a:rPr>
              <a:t>box1</a:t>
            </a:r>
            <a:r>
              <a:rPr lang="en-US" sz="1600" i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i="1" dirty="0">
                <a:solidFill>
                  <a:srgbClr val="6A3E3E"/>
                </a:solidFill>
                <a:latin typeface="Consolas" panose="020B0609020204030204" pitchFamily="49" charset="0"/>
              </a:rPr>
              <a:t>box2</a:t>
            </a:r>
            <a:r>
              <a:rPr lang="en-US" sz="1600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sz="1600" dirty="0">
                <a:solidFill>
                  <a:srgbClr val="3F7F5F"/>
                </a:solidFill>
                <a:latin typeface="Consolas" panose="020B0609020204030204" pitchFamily="49" charset="0"/>
              </a:rPr>
              <a:t>// change the color of box 2 to Black</a:t>
            </a:r>
          </a:p>
          <a:p>
            <a:pPr lvl="1"/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box2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.setColor(</a:t>
            </a:r>
            <a:r>
              <a:rPr lang="en-US" sz="1600" dirty="0">
                <a:solidFill>
                  <a:srgbClr val="2A00FF"/>
                </a:solidFill>
                <a:latin typeface="Consolas" panose="020B0609020204030204" pitchFamily="49" charset="0"/>
              </a:rPr>
              <a:t>"Black"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sz="16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testEqualsMethod</a:t>
            </a:r>
            <a:r>
              <a:rPr lang="en-US" sz="1600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i="1" dirty="0">
                <a:solidFill>
                  <a:srgbClr val="6A3E3E"/>
                </a:solidFill>
                <a:latin typeface="Consolas" panose="020B0609020204030204" pitchFamily="49" charset="0"/>
              </a:rPr>
              <a:t>box1</a:t>
            </a:r>
            <a:r>
              <a:rPr lang="en-US" sz="1600" i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i="1" dirty="0">
                <a:solidFill>
                  <a:srgbClr val="6A3E3E"/>
                </a:solidFill>
                <a:latin typeface="Consolas" panose="020B0609020204030204" pitchFamily="49" charset="0"/>
              </a:rPr>
              <a:t>box2</a:t>
            </a:r>
            <a:r>
              <a:rPr lang="en-US" sz="1600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lvl="1"/>
            <a:endParaRPr lang="en-US" sz="1600" dirty="0">
              <a:latin typeface="Consolas" panose="020B0609020204030204" pitchFamily="49" charset="0"/>
            </a:endParaRP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>
              <a:latin typeface="Consolas" panose="020B0609020204030204" pitchFamily="49" charset="0"/>
            </a:endParaRPr>
          </a:p>
          <a:p>
            <a:pPr lvl="1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private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testEqualsMethod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(Rectangle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r1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, Rectangle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r2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lvl="2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if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r1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.equals(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r2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))</a:t>
            </a:r>
          </a:p>
          <a:p>
            <a:pPr lvl="2"/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16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16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sz="16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b="1" i="1" dirty="0">
                <a:solidFill>
                  <a:srgbClr val="2A00FF"/>
                </a:solidFill>
                <a:latin typeface="Consolas" panose="020B0609020204030204" pitchFamily="49" charset="0"/>
              </a:rPr>
              <a:t>"Math with equals method"</a:t>
            </a:r>
            <a:r>
              <a:rPr lang="en-US" sz="16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lvl="2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else</a:t>
            </a:r>
          </a:p>
          <a:p>
            <a:pPr lvl="2"/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16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16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sz="16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b="1" i="1" dirty="0">
                <a:solidFill>
                  <a:srgbClr val="2A00FF"/>
                </a:solidFill>
                <a:latin typeface="Consolas" panose="020B0609020204030204" pitchFamily="49" charset="0"/>
              </a:rPr>
              <a:t>"Do not match with equals method"</a:t>
            </a:r>
            <a:r>
              <a:rPr lang="en-US" sz="16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/>
          </a:p>
        </p:txBody>
      </p:sp>
      <p:sp>
        <p:nvSpPr>
          <p:cNvPr id="24578" name="Title 1">
            <a:extLst>
              <a:ext uri="{FF2B5EF4-FFF2-40B4-BE49-F238E27FC236}">
                <a16:creationId xmlns:a16="http://schemas.microsoft.com/office/drawing/2014/main" id="{ACC59909-EF44-21C5-B5A3-42CB67358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3484"/>
            <a:ext cx="82296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Tasks of </a:t>
            </a:r>
            <a:r>
              <a:rPr lang="en-US" sz="3600" b="1" dirty="0">
                <a:solidFill>
                  <a:schemeClr val="accent2"/>
                </a:solidFill>
                <a:latin typeface="Courier New" pitchFamily="49" charset="0"/>
              </a:rPr>
              <a:t>main</a:t>
            </a:r>
            <a:r>
              <a:rPr lang="en-US" sz="3600" dirty="0"/>
              <a:t> in Subtasks</a:t>
            </a:r>
            <a:endParaRPr lang="en-US" altLang="en-US" sz="36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3E6491-0A3D-F040-849C-88885CCE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741720-771A-AF14-57BF-D2BF56543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488A8-06A2-6597-009F-4E07D7BCA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E18141-1B92-DD63-3A1A-93CA80475F4B}"/>
              </a:ext>
            </a:extLst>
          </p:cNvPr>
          <p:cNvSpPr/>
          <p:nvPr/>
        </p:nvSpPr>
        <p:spPr>
          <a:xfrm>
            <a:off x="159913" y="6200467"/>
            <a:ext cx="4305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Do not match with equals method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Math with equals method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E79107F-D7A0-9BA1-FB54-C6B9CE453551}"/>
              </a:ext>
            </a:extLst>
          </p:cNvPr>
          <p:cNvCxnSpPr>
            <a:cxnSpLocks/>
          </p:cNvCxnSpPr>
          <p:nvPr/>
        </p:nvCxnSpPr>
        <p:spPr>
          <a:xfrm flipH="1" flipV="1">
            <a:off x="3818586" y="2517820"/>
            <a:ext cx="3016554" cy="1170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AE5A215-FE45-C284-F4F9-20305EBAF50D}"/>
              </a:ext>
            </a:extLst>
          </p:cNvPr>
          <p:cNvCxnSpPr>
            <a:cxnSpLocks/>
          </p:cNvCxnSpPr>
          <p:nvPr/>
        </p:nvCxnSpPr>
        <p:spPr>
          <a:xfrm flipH="1">
            <a:off x="3728434" y="2634917"/>
            <a:ext cx="3106706" cy="6298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E36575D-A83C-72EF-6D53-AAA7B31DB82F}"/>
              </a:ext>
            </a:extLst>
          </p:cNvPr>
          <p:cNvSpPr/>
          <p:nvPr/>
        </p:nvSpPr>
        <p:spPr>
          <a:xfrm>
            <a:off x="6193504" y="2241969"/>
            <a:ext cx="2852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altLang="en-US" sz="2000" b="1" dirty="0"/>
              <a:t>Calling one static method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7A58E162-33C8-DC07-EBBB-E09E04D7A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14250"/>
            <a:ext cx="4275453" cy="33855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dirty="0"/>
              <a:t>Sample screen output</a:t>
            </a:r>
          </a:p>
        </p:txBody>
      </p:sp>
    </p:spTree>
    <p:extLst>
      <p:ext uri="{BB962C8B-B14F-4D97-AF65-F5344CB8AC3E}">
        <p14:creationId xmlns:p14="http://schemas.microsoft.com/office/powerpoint/2010/main" val="26490335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D9D48-38C5-6474-FCBA-D52894D69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D2533C"/>
                </a:solidFill>
                <a:latin typeface="Arial"/>
                <a:cs typeface="Arial"/>
              </a:rPr>
              <a:t>Adding Method main to a Class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0CE257-AADB-0741-1E42-60135C7CB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EA6586-0C57-8F3E-0B89-F04C68932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F2998B-927C-5A0B-BA5E-885924DE2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A97D7-1E5C-49DF-BF0F-6A23C2D0414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3338FB-0108-76F9-1996-576FDBDA2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6006"/>
            <a:ext cx="9144000" cy="374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355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D50BF-3642-C642-2AA5-3080F9718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Adding Method main to a Class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B63394-0FA1-AD09-BDCF-5B379A426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66F8A9-11B0-F2AD-016D-5E513272A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BEDF17-821F-D185-AAD1-26602E98E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A97D7-1E5C-49DF-BF0F-6A23C2D0414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6" name="Picture 5" descr="A black background with text&#10;&#10;Description automatically generated">
            <a:extLst>
              <a:ext uri="{FF2B5EF4-FFF2-40B4-BE49-F238E27FC236}">
                <a16:creationId xmlns:a16="http://schemas.microsoft.com/office/drawing/2014/main" id="{9085ED71-1E56-B228-5185-56435384D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73" y="1440929"/>
            <a:ext cx="9144000" cy="42487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B9EC69-CBD0-DBCB-1171-8ECCD14721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5" t="-319" r="-745" b="-28"/>
          <a:stretch/>
        </p:blipFill>
        <p:spPr>
          <a:xfrm>
            <a:off x="3549805" y="5600885"/>
            <a:ext cx="5049034" cy="99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49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/>
              <a:t>Constructors: Outline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Defining Constructors</a:t>
            </a:r>
          </a:p>
          <a:p>
            <a:r>
              <a:rPr lang="en-US" altLang="en-US"/>
              <a:t>Calling Methods from Constructors</a:t>
            </a:r>
          </a:p>
          <a:p>
            <a:r>
              <a:rPr lang="en-US" altLang="en-US"/>
              <a:t>Calling a Constructor from Other Constructors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36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Defining Constructors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A constructor </a:t>
            </a:r>
          </a:p>
          <a:p>
            <a:pPr lvl="1"/>
            <a:r>
              <a:rPr lang="en-US" altLang="en-US"/>
              <a:t>is a special method called automatically when an instance of an object is created with new</a:t>
            </a:r>
          </a:p>
          <a:p>
            <a:pPr marL="274320" lvl="1" indent="0">
              <a:buNone/>
            </a:pPr>
            <a:r>
              <a:rPr lang="en-US" altLang="en-US"/>
              <a:t>          </a:t>
            </a:r>
            <a:r>
              <a:rPr lang="en-US" altLang="en-US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ClassName</a:t>
            </a:r>
            <a:r>
              <a:rPr lang="en-US" altLang="en-US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 = new </a:t>
            </a:r>
            <a:r>
              <a:rPr lang="en-US" altLang="en-US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ClassName</a:t>
            </a:r>
            <a:r>
              <a:rPr lang="en-US" altLang="en-US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lvl="1"/>
            <a:r>
              <a:rPr lang="en-AU" altLang="en-AU"/>
              <a:t>has the </a:t>
            </a:r>
            <a:r>
              <a:rPr lang="en-AU" altLang="en-AU">
                <a:solidFill>
                  <a:srgbClr val="C00000"/>
                </a:solidFill>
              </a:rPr>
              <a:t>same name as the class name.</a:t>
            </a:r>
          </a:p>
          <a:p>
            <a:pPr lvl="1"/>
            <a:r>
              <a:rPr lang="en-US" altLang="en-US">
                <a:solidFill>
                  <a:srgbClr val="C00000"/>
                </a:solidFill>
              </a:rPr>
              <a:t>can have parameters </a:t>
            </a:r>
            <a:r>
              <a:rPr lang="en-US" altLang="en-US"/>
              <a:t>to specify initial values if desired</a:t>
            </a:r>
          </a:p>
          <a:p>
            <a:pPr lvl="1" algn="just">
              <a:lnSpc>
                <a:spcPct val="90000"/>
              </a:lnSpc>
            </a:pPr>
            <a:r>
              <a:rPr lang="en-AU" altLang="en-AU"/>
              <a:t>but </a:t>
            </a:r>
            <a:r>
              <a:rPr lang="en-AU" altLang="en-AU">
                <a:solidFill>
                  <a:srgbClr val="C00000"/>
                </a:solidFill>
              </a:rPr>
              <a:t>cannot return values</a:t>
            </a:r>
            <a:r>
              <a:rPr lang="en-AU" altLang="en-AU"/>
              <a:t> and it </a:t>
            </a:r>
            <a:r>
              <a:rPr lang="en-AU" altLang="en-US"/>
              <a:t>is </a:t>
            </a:r>
            <a:r>
              <a:rPr lang="en-AU" altLang="en-US">
                <a:solidFill>
                  <a:srgbClr val="C00000"/>
                </a:solidFill>
              </a:rPr>
              <a:t>not a void </a:t>
            </a:r>
            <a:r>
              <a:rPr lang="en-AU" altLang="en-US"/>
              <a:t>method</a:t>
            </a:r>
            <a:endParaRPr lang="en-US" altLang="en-US"/>
          </a:p>
          <a:p>
            <a:pPr lvl="1"/>
            <a:r>
              <a:rPr lang="en-US" altLang="en-US"/>
              <a:t>May have multiple definitions</a:t>
            </a:r>
          </a:p>
          <a:p>
            <a:pPr lvl="2"/>
            <a:r>
              <a:rPr lang="en-US" altLang="en-US"/>
              <a:t>Each with different numbers or types of parameters</a:t>
            </a:r>
          </a:p>
          <a:p>
            <a:pPr lvl="2"/>
            <a:endParaRPr lang="en-US" altLang="en-US"/>
          </a:p>
          <a:p>
            <a:r>
              <a:rPr lang="en-US" altLang="en-US"/>
              <a:t>A class contains </a:t>
            </a:r>
            <a:r>
              <a:rPr lang="en-US" altLang="en-US" b="1"/>
              <a:t>at least one </a:t>
            </a:r>
            <a:r>
              <a:rPr lang="en-US" altLang="en-US"/>
              <a:t>constructor.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3834-CBA7-4025-A175-4F775F185F1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83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/>
              <a:t>Defining Constructors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Example class to represent rectangles</a:t>
            </a:r>
          </a:p>
          <a:p>
            <a:endParaRPr lang="en-US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table">
            <a:extLst>
              <a:ext uri="{FF2B5EF4-FFF2-40B4-BE49-F238E27FC236}">
                <a16:creationId xmlns:a16="http://schemas.microsoft.com/office/drawing/2014/main" id="{B6FA4C1D-8535-B1AB-E40D-DA37C57CF8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50" b="3120"/>
          <a:stretch/>
        </p:blipFill>
        <p:spPr>
          <a:xfrm>
            <a:off x="1465580" y="2357535"/>
            <a:ext cx="6078220" cy="37757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99866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58B83-86E8-4F94-BB5B-BC2994F9A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900C2-EF42-3FB4-D102-DDC91147C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87866-174B-B639-2A11-CC7DCB1C8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D1E19-0F0F-528E-AE39-EB57AA476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B1E214-B526-001D-2AFD-A3E2D0FFA477}"/>
              </a:ext>
            </a:extLst>
          </p:cNvPr>
          <p:cNvSpPr/>
          <p:nvPr/>
        </p:nvSpPr>
        <p:spPr>
          <a:xfrm>
            <a:off x="47651" y="1524000"/>
            <a:ext cx="917362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Rectangle {</a:t>
            </a:r>
          </a:p>
          <a:p>
            <a:pPr lvl="1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private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0000C0"/>
                </a:solidFill>
                <a:latin typeface="Consolas" panose="020B0609020204030204" pitchFamily="49" charset="0"/>
              </a:rPr>
              <a:t>width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private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0000C0"/>
                </a:solidFill>
                <a:latin typeface="Consolas" panose="020B0609020204030204" pitchFamily="49" charset="0"/>
              </a:rPr>
              <a:t>height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private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String </a:t>
            </a:r>
            <a:r>
              <a:rPr lang="en-US" sz="1600" b="1" dirty="0">
                <a:solidFill>
                  <a:srgbClr val="0000C0"/>
                </a:solidFill>
                <a:latin typeface="Consolas" panose="020B0609020204030204" pitchFamily="49" charset="0"/>
              </a:rPr>
              <a:t>color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Rectangle() { </a:t>
            </a:r>
          </a:p>
          <a:p>
            <a:pPr lvl="2"/>
            <a:r>
              <a:rPr lang="en-US" sz="1600" dirty="0">
                <a:solidFill>
                  <a:srgbClr val="0000C0"/>
                </a:solidFill>
                <a:latin typeface="Consolas" panose="020B0609020204030204" pitchFamily="49" charset="0"/>
              </a:rPr>
              <a:t>width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1;</a:t>
            </a:r>
          </a:p>
          <a:p>
            <a:pPr lvl="2"/>
            <a:r>
              <a:rPr lang="en-US" sz="1600" dirty="0">
                <a:solidFill>
                  <a:srgbClr val="0000C0"/>
                </a:solidFill>
                <a:latin typeface="Consolas" panose="020B0609020204030204" pitchFamily="49" charset="0"/>
              </a:rPr>
              <a:t>height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1;</a:t>
            </a:r>
          </a:p>
          <a:p>
            <a:pPr lvl="2"/>
            <a:r>
              <a:rPr lang="en-US" sz="1600" dirty="0">
                <a:solidFill>
                  <a:srgbClr val="0000C0"/>
                </a:solidFill>
                <a:latin typeface="Consolas" panose="020B0609020204030204" pitchFamily="49" charset="0"/>
              </a:rPr>
              <a:t>color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2A00FF"/>
                </a:solidFill>
                <a:latin typeface="Consolas" panose="020B0609020204030204" pitchFamily="49" charset="0"/>
              </a:rPr>
              <a:t>"white"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lvl="1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setWidth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w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){  </a:t>
            </a:r>
            <a:r>
              <a:rPr lang="en-US" sz="1600" b="1" dirty="0">
                <a:solidFill>
                  <a:srgbClr val="0000C0"/>
                </a:solidFill>
                <a:latin typeface="Consolas" panose="020B0609020204030204" pitchFamily="49" charset="0"/>
              </a:rPr>
              <a:t>width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w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;}</a:t>
            </a:r>
          </a:p>
          <a:p>
            <a:pPr lvl="1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setHeight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h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){ </a:t>
            </a:r>
            <a:r>
              <a:rPr lang="en-US" sz="1600" b="1" dirty="0">
                <a:solidFill>
                  <a:srgbClr val="0000C0"/>
                </a:solidFill>
                <a:latin typeface="Consolas" panose="020B0609020204030204" pitchFamily="49" charset="0"/>
              </a:rPr>
              <a:t>height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h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pPr lvl="1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setColor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(String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){ </a:t>
            </a:r>
            <a:r>
              <a:rPr lang="en-US" sz="1600" b="1" dirty="0">
                <a:solidFill>
                  <a:srgbClr val="0000C0"/>
                </a:solidFill>
                <a:latin typeface="Consolas" panose="020B0609020204030204" pitchFamily="49" charset="0"/>
              </a:rPr>
              <a:t>color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pPr lvl="1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getWidth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() {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return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0000C0"/>
                </a:solidFill>
                <a:latin typeface="Consolas" panose="020B0609020204030204" pitchFamily="49" charset="0"/>
              </a:rPr>
              <a:t>width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pPr lvl="1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getHeight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() {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return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0000C0"/>
                </a:solidFill>
                <a:latin typeface="Consolas" panose="020B0609020204030204" pitchFamily="49" charset="0"/>
              </a:rPr>
              <a:t>height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pPr lvl="1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String 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getColor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() {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return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0000C0"/>
                </a:solidFill>
                <a:latin typeface="Consolas" panose="020B0609020204030204" pitchFamily="49" charset="0"/>
              </a:rPr>
              <a:t>color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pPr lvl="1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display() { </a:t>
            </a:r>
          </a:p>
          <a:p>
            <a:pPr lvl="1"/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16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16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sz="16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b="1" i="1" dirty="0">
                <a:solidFill>
                  <a:srgbClr val="2A00FF"/>
                </a:solidFill>
                <a:latin typeface="Consolas" panose="020B0609020204030204" pitchFamily="49" charset="0"/>
              </a:rPr>
              <a:t>"Width= "</a:t>
            </a:r>
            <a:r>
              <a:rPr lang="en-US" sz="16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+</a:t>
            </a:r>
            <a:r>
              <a:rPr lang="en-US" sz="1600" b="1" i="1" dirty="0">
                <a:solidFill>
                  <a:srgbClr val="0000C0"/>
                </a:solidFill>
                <a:latin typeface="Consolas" panose="020B0609020204030204" pitchFamily="49" charset="0"/>
              </a:rPr>
              <a:t>width</a:t>
            </a:r>
            <a:r>
              <a:rPr lang="en-US" sz="16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+</a:t>
            </a:r>
            <a:r>
              <a:rPr lang="en-US" sz="1600" dirty="0">
                <a:solidFill>
                  <a:srgbClr val="2A00FF"/>
                </a:solidFill>
                <a:latin typeface="Consolas" panose="020B0609020204030204" pitchFamily="49" charset="0"/>
              </a:rPr>
              <a:t>", Height= "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+</a:t>
            </a:r>
            <a:r>
              <a:rPr lang="en-US" sz="1600" dirty="0">
                <a:solidFill>
                  <a:srgbClr val="0000C0"/>
                </a:solidFill>
                <a:latin typeface="Consolas" panose="020B0609020204030204" pitchFamily="49" charset="0"/>
              </a:rPr>
              <a:t>height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+</a:t>
            </a:r>
            <a:r>
              <a:rPr lang="en-US" sz="1600" dirty="0">
                <a:solidFill>
                  <a:srgbClr val="2A00FF"/>
                </a:solidFill>
                <a:latin typeface="Consolas" panose="020B0609020204030204" pitchFamily="49" charset="0"/>
              </a:rPr>
              <a:t>", Color= "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+ </a:t>
            </a:r>
            <a:r>
              <a:rPr lang="en-US" sz="1600" dirty="0">
                <a:solidFill>
                  <a:srgbClr val="0000C0"/>
                </a:solidFill>
                <a:latin typeface="Consolas" panose="020B0609020204030204" pitchFamily="49" charset="0"/>
              </a:rPr>
              <a:t>color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);}}</a:t>
            </a:r>
            <a:endParaRPr lang="en-US" sz="16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885D3E3-9157-47C0-48E5-EB1C39F04C18}"/>
              </a:ext>
            </a:extLst>
          </p:cNvPr>
          <p:cNvCxnSpPr>
            <a:cxnSpLocks/>
          </p:cNvCxnSpPr>
          <p:nvPr/>
        </p:nvCxnSpPr>
        <p:spPr>
          <a:xfrm flipH="1" flipV="1">
            <a:off x="2926080" y="2717631"/>
            <a:ext cx="845820" cy="3760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B4296B4-B3CC-498C-B56E-2260B729DBD7}"/>
              </a:ext>
            </a:extLst>
          </p:cNvPr>
          <p:cNvSpPr txBox="1"/>
          <p:nvPr/>
        </p:nvSpPr>
        <p:spPr>
          <a:xfrm>
            <a:off x="2971800" y="309366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Default constructor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26B9327-1BCC-884E-1F94-373A0DBFF22A}"/>
              </a:ext>
            </a:extLst>
          </p:cNvPr>
          <p:cNvSpPr/>
          <p:nvPr/>
        </p:nvSpPr>
        <p:spPr>
          <a:xfrm>
            <a:off x="3312770" y="617776"/>
            <a:ext cx="5783578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RectangleTest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lvl="1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main(String[] </a:t>
            </a:r>
            <a:r>
              <a:rPr lang="en-US" sz="16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lvl="2"/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Rectangle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box1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Rectangle();</a:t>
            </a:r>
          </a:p>
          <a:p>
            <a:pPr lvl="2"/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box1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.display();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/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BD06FFB8-54DD-5B55-270A-8664A9F03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33" y="5982808"/>
            <a:ext cx="4152959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Sample screen output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36C7CAA-78A4-EC12-4FDE-8137956811B1}"/>
              </a:ext>
            </a:extLst>
          </p:cNvPr>
          <p:cNvSpPr/>
          <p:nvPr/>
        </p:nvSpPr>
        <p:spPr>
          <a:xfrm>
            <a:off x="58433" y="6371475"/>
            <a:ext cx="4363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Width= 1, Height= 1, Color= white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883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AE965-B1EB-3626-AF69-1F58F0B0A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Constructors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13110-E159-84AA-82FB-B239083CF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Constructor without parameters is the </a:t>
            </a:r>
            <a:r>
              <a:rPr lang="en-US" dirty="0">
                <a:solidFill>
                  <a:srgbClr val="FF0000"/>
                </a:solidFill>
              </a:rPr>
              <a:t>default constructor</a:t>
            </a:r>
          </a:p>
          <a:p>
            <a:r>
              <a:rPr lang="en-US" dirty="0"/>
              <a:t>Java will define this </a:t>
            </a:r>
            <a:r>
              <a:rPr lang="en-US" dirty="0">
                <a:solidFill>
                  <a:srgbClr val="FF0000"/>
                </a:solidFill>
              </a:rPr>
              <a:t>automatically, </a:t>
            </a:r>
            <a:r>
              <a:rPr lang="en-US" dirty="0"/>
              <a:t>but </a:t>
            </a:r>
            <a:r>
              <a:rPr lang="en-US" dirty="0">
                <a:solidFill>
                  <a:srgbClr val="FF0000"/>
                </a:solidFill>
              </a:rPr>
              <a:t>only</a:t>
            </a:r>
            <a:r>
              <a:rPr lang="en-US" dirty="0"/>
              <a:t> if the class designer does not define any constructors</a:t>
            </a:r>
          </a:p>
          <a:p>
            <a:r>
              <a:rPr lang="en-US" dirty="0"/>
              <a:t>If you </a:t>
            </a:r>
            <a:r>
              <a:rPr lang="en-US" dirty="0">
                <a:solidFill>
                  <a:srgbClr val="FF0000"/>
                </a:solidFill>
              </a:rPr>
              <a:t>do</a:t>
            </a:r>
            <a:r>
              <a:rPr lang="en-US" dirty="0"/>
              <a:t> define a constructor, Java will </a:t>
            </a:r>
            <a:r>
              <a:rPr lang="en-US" u="sng" dirty="0"/>
              <a:t>not</a:t>
            </a:r>
            <a:r>
              <a:rPr lang="en-US" dirty="0"/>
              <a:t> automatically define a default constructor,</a:t>
            </a:r>
            <a:r>
              <a:rPr lang="en-US" altLang="en-US" dirty="0"/>
              <a:t> but you can still add one.</a:t>
            </a:r>
          </a:p>
          <a:p>
            <a:r>
              <a:rPr lang="en-US" altLang="en-US" dirty="0"/>
              <a:t>Usually default constructors are not included in class diagrams (UML)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FA1B3-4C49-F035-FC3E-7B692F025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5E34D-6ADF-4919-D39F-B35F0B40C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38E7A-F5DD-EE2B-41B2-5FB0559DC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0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C82C8-2C19-DAFA-8DC1-35039ADF9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6CA33-F6E7-DD17-B5CD-58F176343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E503D-6F19-0263-A8B1-C9943B218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B92F3-8CCA-1057-9972-325CEF29D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57B74-3A80-6066-7F6C-534DBF8D2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E0E7A69D-8087-0BCC-6463-04DDBB648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37061"/>
            <a:ext cx="2684767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Sample screen output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97C9AF-7C5F-045C-2299-B9153DB4F5C4}"/>
              </a:ext>
            </a:extLst>
          </p:cNvPr>
          <p:cNvSpPr txBox="1"/>
          <p:nvPr/>
        </p:nvSpPr>
        <p:spPr>
          <a:xfrm>
            <a:off x="3804191" y="3036999"/>
            <a:ext cx="7009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Don’t forget to check the validity </a:t>
            </a:r>
          </a:p>
          <a:p>
            <a:pPr algn="ctr"/>
            <a:r>
              <a:rPr lang="en-US" b="1" i="1" dirty="0"/>
              <a:t>of received values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734CA5-A739-3235-00D6-895DE5EA68B8}"/>
              </a:ext>
            </a:extLst>
          </p:cNvPr>
          <p:cNvSpPr/>
          <p:nvPr/>
        </p:nvSpPr>
        <p:spPr>
          <a:xfrm>
            <a:off x="0" y="381000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Rectangle {</a:t>
            </a:r>
          </a:p>
          <a:p>
            <a:pPr lvl="1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private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0000C0"/>
                </a:solidFill>
                <a:latin typeface="Consolas" panose="020B0609020204030204" pitchFamily="49" charset="0"/>
              </a:rPr>
              <a:t>width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private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0000C0"/>
                </a:solidFill>
                <a:latin typeface="Consolas" panose="020B0609020204030204" pitchFamily="49" charset="0"/>
              </a:rPr>
              <a:t>height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private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String </a:t>
            </a:r>
            <a:r>
              <a:rPr lang="en-US" sz="1600" b="1" dirty="0">
                <a:solidFill>
                  <a:srgbClr val="0000C0"/>
                </a:solidFill>
                <a:latin typeface="Consolas" panose="020B0609020204030204" pitchFamily="49" charset="0"/>
              </a:rPr>
              <a:t>color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Rectangle() { </a:t>
            </a:r>
          </a:p>
          <a:p>
            <a:pPr lvl="2"/>
            <a:r>
              <a:rPr lang="en-US" sz="1600" dirty="0">
                <a:solidFill>
                  <a:srgbClr val="0000C0"/>
                </a:solidFill>
                <a:latin typeface="Consolas" panose="020B0609020204030204" pitchFamily="49" charset="0"/>
              </a:rPr>
              <a:t>width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1;</a:t>
            </a:r>
          </a:p>
          <a:p>
            <a:pPr lvl="2"/>
            <a:r>
              <a:rPr lang="en-US" sz="1600" dirty="0">
                <a:solidFill>
                  <a:srgbClr val="0000C0"/>
                </a:solidFill>
                <a:latin typeface="Consolas" panose="020B0609020204030204" pitchFamily="49" charset="0"/>
              </a:rPr>
              <a:t>height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1;</a:t>
            </a:r>
          </a:p>
          <a:p>
            <a:pPr lvl="2"/>
            <a:r>
              <a:rPr lang="en-US" sz="1600" dirty="0">
                <a:solidFill>
                  <a:srgbClr val="0000C0"/>
                </a:solidFill>
                <a:latin typeface="Consolas" panose="020B0609020204030204" pitchFamily="49" charset="0"/>
              </a:rPr>
              <a:t>color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2A00FF"/>
                </a:solidFill>
                <a:latin typeface="Consolas" panose="020B0609020204030204" pitchFamily="49" charset="0"/>
              </a:rPr>
              <a:t>"white"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;}</a:t>
            </a:r>
          </a:p>
          <a:p>
            <a:pPr lvl="1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Rectangle(</a:t>
            </a:r>
            <a:r>
              <a:rPr lang="en-US" sz="16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w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h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, String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lvl="2"/>
            <a:r>
              <a:rPr lang="en-US" sz="1600" dirty="0">
                <a:solidFill>
                  <a:srgbClr val="0000C0"/>
                </a:solidFill>
                <a:latin typeface="Consolas" panose="020B0609020204030204" pitchFamily="49" charset="0"/>
              </a:rPr>
              <a:t>width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</a:p>
          <a:p>
            <a:pPr lvl="2"/>
            <a:r>
              <a:rPr lang="en-US" sz="1600" dirty="0">
                <a:solidFill>
                  <a:srgbClr val="0000C0"/>
                </a:solidFill>
                <a:latin typeface="Consolas" panose="020B0609020204030204" pitchFamily="49" charset="0"/>
              </a:rPr>
              <a:t>height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h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</a:p>
          <a:p>
            <a:pPr lvl="2"/>
            <a:r>
              <a:rPr lang="en-US" sz="1600" dirty="0">
                <a:solidFill>
                  <a:srgbClr val="0000C0"/>
                </a:solidFill>
                <a:latin typeface="Consolas" panose="020B0609020204030204" pitchFamily="49" charset="0"/>
              </a:rPr>
              <a:t>color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;}</a:t>
            </a:r>
          </a:p>
          <a:p>
            <a:pPr lvl="1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Rectangle(</a:t>
            </a:r>
            <a:r>
              <a:rPr lang="en-US" sz="16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w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h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 { </a:t>
            </a:r>
          </a:p>
          <a:p>
            <a:pPr lvl="2"/>
            <a:r>
              <a:rPr lang="en-US" sz="1600" dirty="0">
                <a:solidFill>
                  <a:srgbClr val="0000C0"/>
                </a:solidFill>
                <a:latin typeface="Consolas" panose="020B0609020204030204" pitchFamily="49" charset="0"/>
              </a:rPr>
              <a:t>width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2"/>
            <a:r>
              <a:rPr lang="en-US" sz="1600" dirty="0">
                <a:solidFill>
                  <a:srgbClr val="0000C0"/>
                </a:solidFill>
                <a:latin typeface="Consolas" panose="020B0609020204030204" pitchFamily="49" charset="0"/>
              </a:rPr>
              <a:t>height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h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  <a:r>
              <a:rPr lang="en-US" sz="1600" dirty="0">
                <a:solidFill>
                  <a:srgbClr val="3F7F5F"/>
                </a:solidFill>
                <a:latin typeface="Consolas" panose="020B0609020204030204" pitchFamily="49" charset="0"/>
              </a:rPr>
              <a:t>// rest of methods 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6B45328-80C1-5414-91EF-8AA1D1410694}"/>
              </a:ext>
            </a:extLst>
          </p:cNvPr>
          <p:cNvCxnSpPr>
            <a:cxnSpLocks/>
          </p:cNvCxnSpPr>
          <p:nvPr/>
        </p:nvCxnSpPr>
        <p:spPr>
          <a:xfrm flipH="1">
            <a:off x="2318197" y="3283965"/>
            <a:ext cx="3129566" cy="5292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E7C6011-1E67-3D46-A045-0DBD49C6C63A}"/>
              </a:ext>
            </a:extLst>
          </p:cNvPr>
          <p:cNvCxnSpPr>
            <a:cxnSpLocks/>
          </p:cNvCxnSpPr>
          <p:nvPr/>
        </p:nvCxnSpPr>
        <p:spPr>
          <a:xfrm flipH="1" flipV="1">
            <a:off x="2421228" y="2958295"/>
            <a:ext cx="3026535" cy="3256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B628DA8-7F0A-EF7B-DA99-2974DD7DB87D}"/>
              </a:ext>
            </a:extLst>
          </p:cNvPr>
          <p:cNvSpPr/>
          <p:nvPr/>
        </p:nvSpPr>
        <p:spPr>
          <a:xfrm>
            <a:off x="244220" y="626021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Width= 5, Height= 10, Color= Black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Width= 3, Height= 20, Color= null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CBC2CE-33FD-26CF-E13E-DFD0D27080B6}"/>
              </a:ext>
            </a:extLst>
          </p:cNvPr>
          <p:cNvSpPr/>
          <p:nvPr/>
        </p:nvSpPr>
        <p:spPr>
          <a:xfrm>
            <a:off x="0" y="4361496"/>
            <a:ext cx="7176777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RectangleTest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lvl="1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main(String[] </a:t>
            </a:r>
            <a:r>
              <a:rPr lang="en-US" sz="16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lvl="2"/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Rectangle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box1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Rectangle(5, 10 , </a:t>
            </a:r>
            <a:r>
              <a:rPr lang="en-US" sz="1600" b="1" dirty="0">
                <a:solidFill>
                  <a:srgbClr val="2A00FF"/>
                </a:solidFill>
                <a:latin typeface="Consolas" panose="020B0609020204030204" pitchFamily="49" charset="0"/>
              </a:rPr>
              <a:t>"Black"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lvl="2"/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box1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.display();</a:t>
            </a:r>
          </a:p>
          <a:p>
            <a:pPr lvl="2"/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Rectangle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box2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Rectangle(3, 20);</a:t>
            </a:r>
          </a:p>
          <a:p>
            <a:pPr lvl="2"/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box2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.display();}}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146219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2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0070C0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A66EF97C13B141A1FFA5BFC3624364" ma:contentTypeVersion="7" ma:contentTypeDescription="Create a new document." ma:contentTypeScope="" ma:versionID="047db425dc43b6f0696024fbc5045411">
  <xsd:schema xmlns:xsd="http://www.w3.org/2001/XMLSchema" xmlns:xs="http://www.w3.org/2001/XMLSchema" xmlns:p="http://schemas.microsoft.com/office/2006/metadata/properties" xmlns:ns2="fef2f270-2b2e-4b09-b4a9-62a50f64154a" targetNamespace="http://schemas.microsoft.com/office/2006/metadata/properties" ma:root="true" ma:fieldsID="b75bdbcc340c782ab08335c79b160b2e" ns2:_="">
    <xsd:import namespace="fef2f270-2b2e-4b09-b4a9-62a50f6415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f2f270-2b2e-4b09-b4a9-62a50f6415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A397EE-B95D-410B-B23A-420DD9A5A9B2}">
  <ds:schemaRefs>
    <ds:schemaRef ds:uri="http://schemas.microsoft.com/office/2006/metadata/properties"/>
    <ds:schemaRef ds:uri="32d064c7-3ed7-4051-9d9c-e267f97a39a0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2f0b9276-3158-4e2f-9e13-1e04bc3cbe64"/>
    <ds:schemaRef ds:uri="f46b0662-ecca-458e-adb0-fe435d1783ab"/>
    <ds:schemaRef ds:uri="2504cb85-4bca-4c62-bd2f-0a6db465873f"/>
  </ds:schemaRefs>
</ds:datastoreItem>
</file>

<file path=customXml/itemProps2.xml><?xml version="1.0" encoding="utf-8"?>
<ds:datastoreItem xmlns:ds="http://schemas.openxmlformats.org/officeDocument/2006/customXml" ds:itemID="{F83E6C02-CF15-434E-8FB2-7A7A6F0A76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3EF157-845D-46D6-BF9B-318ED418892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3706</Words>
  <Application>Microsoft Office PowerPoint</Application>
  <PresentationFormat>On-screen Show (4:3)</PresentationFormat>
  <Paragraphs>677</Paragraphs>
  <Slides>39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MS PGothic</vt:lpstr>
      <vt:lpstr>Arial</vt:lpstr>
      <vt:lpstr>Consolas</vt:lpstr>
      <vt:lpstr>Courier New</vt:lpstr>
      <vt:lpstr>GiovanniStd-Book</vt:lpstr>
      <vt:lpstr>Tahoma</vt:lpstr>
      <vt:lpstr>Times New Roman</vt:lpstr>
      <vt:lpstr>Clarity</vt:lpstr>
      <vt:lpstr>Visio</vt:lpstr>
      <vt:lpstr>More About Objects and Methods</vt:lpstr>
      <vt:lpstr>Objectives</vt:lpstr>
      <vt:lpstr>Constructors</vt:lpstr>
      <vt:lpstr>Constructors: Outline</vt:lpstr>
      <vt:lpstr>Defining Constructors</vt:lpstr>
      <vt:lpstr>Defining Constructors</vt:lpstr>
      <vt:lpstr>PowerPoint Presentation</vt:lpstr>
      <vt:lpstr>Defining Constructors</vt:lpstr>
      <vt:lpstr>PowerPoint Presentation</vt:lpstr>
      <vt:lpstr>Calling Methods from Other Constructors</vt:lpstr>
      <vt:lpstr>PowerPoint Presentation</vt:lpstr>
      <vt:lpstr>PowerPoint Presentation</vt:lpstr>
      <vt:lpstr>Constructors &amp; set methods calling a private method</vt:lpstr>
      <vt:lpstr>Calling Constructor from Other Constructors</vt:lpstr>
      <vt:lpstr>Copy Constructor</vt:lpstr>
      <vt:lpstr>Example: Constructor with No-Parameter</vt:lpstr>
      <vt:lpstr>Example: Class with Multiple Constructors</vt:lpstr>
      <vt:lpstr>Activity: Class Example</vt:lpstr>
      <vt:lpstr>Example - Account Class</vt:lpstr>
      <vt:lpstr>Class Account</vt:lpstr>
      <vt:lpstr>Class TestAccount</vt:lpstr>
      <vt:lpstr>Static Variables And Methods</vt:lpstr>
      <vt:lpstr>Static Variables &amp; Methods: Outline</vt:lpstr>
      <vt:lpstr>Static Variables</vt:lpstr>
      <vt:lpstr>Static Variables</vt:lpstr>
      <vt:lpstr>Constructor and Static attribute</vt:lpstr>
      <vt:lpstr>Constructor and Static attribute</vt:lpstr>
      <vt:lpstr>PowerPoint Presentation</vt:lpstr>
      <vt:lpstr>Class Attributes and instance Attributes</vt:lpstr>
      <vt:lpstr>Static Methods</vt:lpstr>
      <vt:lpstr>Static Methods</vt:lpstr>
      <vt:lpstr>Mixing Static and Nonstatic Methods</vt:lpstr>
      <vt:lpstr>Mixing Static and Nonstatic Methods</vt:lpstr>
      <vt:lpstr>Mixing Static and Nonstatic Methods</vt:lpstr>
      <vt:lpstr>Tasks of main in Subtasks</vt:lpstr>
      <vt:lpstr>Tasks of main in Subtasks</vt:lpstr>
      <vt:lpstr>Tasks of main in Subtasks</vt:lpstr>
      <vt:lpstr>Adding Method main to a Class</vt:lpstr>
      <vt:lpstr>Adding Method main to a Class</vt:lpstr>
    </vt:vector>
  </TitlesOfParts>
  <Company>BYU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Introduction to Computers and Java</dc:title>
  <dc:creator>Robert P. Burton</dc:creator>
  <cp:lastModifiedBy>Zahida Almuallem</cp:lastModifiedBy>
  <cp:revision>52</cp:revision>
  <dcterms:created xsi:type="dcterms:W3CDTF">2004-08-20T17:48:18Z</dcterms:created>
  <dcterms:modified xsi:type="dcterms:W3CDTF">2025-02-19T12:00:34Z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0x010100B9A66EF97C13B141A1FFA5BFC3624364</vt:lpwstr>
  </property>
  <property fmtid="{D5CDD505-2E9C-101B-9397-08002B2CF9AE}" pid="3" name="Order">
    <vt:r8>96200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MediaServiceImageTags">
    <vt:lpwstr/>
  </property>
</Properties>
</file>