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5" r:id="rId29"/>
    <p:sldId id="286" r:id="rId30"/>
    <p:sldId id="287" r:id="rId31"/>
    <p:sldId id="288" r:id="rId32"/>
    <p:sldId id="284" r:id="rId33"/>
    <p:sldId id="289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2AE1470-8068-443C-9BF2-E2FC08626EE4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F3D8D45-3D91-40C8-9A6B-4300320E230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AE1470-8068-443C-9BF2-E2FC08626EE4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3D8D45-3D91-40C8-9A6B-4300320E23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2AE1470-8068-443C-9BF2-E2FC08626EE4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F3D8D45-3D91-40C8-9A6B-4300320E23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AE1470-8068-443C-9BF2-E2FC08626EE4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3D8D45-3D91-40C8-9A6B-4300320E23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2AE1470-8068-443C-9BF2-E2FC08626EE4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F3D8D45-3D91-40C8-9A6B-4300320E230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AE1470-8068-443C-9BF2-E2FC08626EE4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3D8D45-3D91-40C8-9A6B-4300320E23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AE1470-8068-443C-9BF2-E2FC08626EE4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3D8D45-3D91-40C8-9A6B-4300320E23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AE1470-8068-443C-9BF2-E2FC08626EE4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3D8D45-3D91-40C8-9A6B-4300320E23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2AE1470-8068-443C-9BF2-E2FC08626EE4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3D8D45-3D91-40C8-9A6B-4300320E23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AE1470-8068-443C-9BF2-E2FC08626EE4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3D8D45-3D91-40C8-9A6B-4300320E23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AE1470-8068-443C-9BF2-E2FC08626EE4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3D8D45-3D91-40C8-9A6B-4300320E230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2AE1470-8068-443C-9BF2-E2FC08626EE4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F3D8D45-3D91-40C8-9A6B-4300320E230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Repetition statements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for statement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3121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9. </a:t>
            </a:r>
            <a:r>
              <a:rPr lang="en-US" sz="2300" dirty="0">
                <a:solidFill>
                  <a:srgbClr val="24B5A1"/>
                </a:solidFill>
                <a:latin typeface="Arial"/>
              </a:rPr>
              <a:t>The </a:t>
            </a:r>
            <a:r>
              <a:rPr lang="en-US" sz="2300" cap="none" dirty="0" smtClean="0">
                <a:solidFill>
                  <a:srgbClr val="24B5A1"/>
                </a:solidFill>
                <a:latin typeface="Arial"/>
              </a:rPr>
              <a:t>for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 statement – cont’d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7715200" cy="5835048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initial value</a:t>
            </a:r>
            <a:r>
              <a:rPr lang="en-US" dirty="0" smtClean="0"/>
              <a:t> of the counter determines the first value to be used when executing the statements.</a:t>
            </a:r>
          </a:p>
          <a:p>
            <a:pPr algn="just"/>
            <a:r>
              <a:rPr lang="en-US" dirty="0" smtClean="0"/>
              <a:t>The loop repeats as long as the </a:t>
            </a:r>
            <a:r>
              <a:rPr lang="en-US" dirty="0" smtClean="0">
                <a:solidFill>
                  <a:srgbClr val="FF0000"/>
                </a:solidFill>
              </a:rPr>
              <a:t>condition</a:t>
            </a:r>
            <a:r>
              <a:rPr lang="en-US" dirty="0" smtClean="0"/>
              <a:t> is true.</a:t>
            </a:r>
          </a:p>
          <a:p>
            <a:pPr algn="just"/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step</a:t>
            </a:r>
            <a:r>
              <a:rPr lang="en-US" dirty="0" smtClean="0"/>
              <a:t> is the change (or update) in the value of the counter.</a:t>
            </a:r>
          </a:p>
          <a:p>
            <a:pPr algn="just"/>
            <a:r>
              <a:rPr lang="en-US" dirty="0" smtClean="0"/>
              <a:t>The loop counter should be always of type </a:t>
            </a:r>
            <a:r>
              <a:rPr lang="en-US" dirty="0" smtClean="0">
                <a:solidFill>
                  <a:srgbClr val="FF0000"/>
                </a:solidFill>
              </a:rPr>
              <a:t>integer</a:t>
            </a:r>
            <a:r>
              <a:rPr lang="en-US" dirty="0" smtClean="0"/>
              <a:t>.</a:t>
            </a:r>
          </a:p>
        </p:txBody>
      </p:sp>
      <p:sp>
        <p:nvSpPr>
          <p:cNvPr id="4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83253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10. </a:t>
            </a:r>
            <a:r>
              <a:rPr lang="en-US" sz="2300" dirty="0">
                <a:solidFill>
                  <a:srgbClr val="24B5A1"/>
                </a:solidFill>
                <a:latin typeface="Arial"/>
              </a:rPr>
              <a:t>The </a:t>
            </a:r>
            <a:r>
              <a:rPr lang="en-US" sz="2300" cap="none" dirty="0" smtClean="0">
                <a:solidFill>
                  <a:srgbClr val="24B5A1"/>
                </a:solidFill>
                <a:latin typeface="Arial"/>
              </a:rPr>
              <a:t>for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 statement – example 1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7715200" cy="5835048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Consider the following code </a:t>
            </a:r>
            <a:r>
              <a:rPr lang="en-US" dirty="0" smtClean="0"/>
              <a:t>fragment </a:t>
            </a:r>
            <a:r>
              <a:rPr lang="en-US" dirty="0" smtClean="0"/>
              <a:t>and let us trace it:</a:t>
            </a:r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The trace:</a:t>
            </a:r>
          </a:p>
          <a:p>
            <a:pPr marL="0" indent="0" algn="just">
              <a:buNone/>
            </a:pPr>
            <a:endParaRPr lang="en-US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1691680" y="1556792"/>
            <a:ext cx="4392488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>
                <a:solidFill>
                  <a:schemeClr val="bg1"/>
                </a:solidFill>
              </a:rPr>
              <a:t>for (</a:t>
            </a:r>
            <a:r>
              <a:rPr lang="en-US" b="1" dirty="0" err="1" smtClean="0">
                <a:solidFill>
                  <a:schemeClr val="bg1"/>
                </a:solidFill>
              </a:rPr>
              <a:t>i</a:t>
            </a:r>
            <a:r>
              <a:rPr lang="en-US" b="1" dirty="0" smtClean="0">
                <a:solidFill>
                  <a:schemeClr val="bg1"/>
                </a:solidFill>
              </a:rPr>
              <a:t> = 0; </a:t>
            </a:r>
            <a:r>
              <a:rPr lang="en-US" b="1" dirty="0" err="1" smtClean="0">
                <a:solidFill>
                  <a:schemeClr val="bg1"/>
                </a:solidFill>
              </a:rPr>
              <a:t>i</a:t>
            </a:r>
            <a:r>
              <a:rPr lang="en-US" b="1" dirty="0" smtClean="0">
                <a:solidFill>
                  <a:schemeClr val="bg1"/>
                </a:solidFill>
              </a:rPr>
              <a:t> &lt; 5; </a:t>
            </a:r>
            <a:r>
              <a:rPr lang="en-US" b="1" dirty="0" err="1" smtClean="0">
                <a:solidFill>
                  <a:schemeClr val="bg1"/>
                </a:solidFill>
              </a:rPr>
              <a:t>i</a:t>
            </a:r>
            <a:r>
              <a:rPr lang="en-US" b="1" dirty="0" smtClean="0">
                <a:solidFill>
                  <a:schemeClr val="bg1"/>
                </a:solidFill>
              </a:rPr>
              <a:t>++)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   {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     </a:t>
            </a:r>
            <a:r>
              <a:rPr lang="en-US" b="1" dirty="0" err="1" smtClean="0">
                <a:solidFill>
                  <a:schemeClr val="bg1"/>
                </a:solidFill>
              </a:rPr>
              <a:t>printf</a:t>
            </a:r>
            <a:r>
              <a:rPr lang="en-US" b="1" dirty="0" smtClean="0">
                <a:solidFill>
                  <a:schemeClr val="bg1"/>
                </a:solidFill>
              </a:rPr>
              <a:t> (“</a:t>
            </a:r>
            <a:r>
              <a:rPr lang="en-US" b="1" dirty="0" err="1" smtClean="0">
                <a:solidFill>
                  <a:schemeClr val="bg1"/>
                </a:solidFill>
              </a:rPr>
              <a:t>i</a:t>
            </a:r>
            <a:r>
              <a:rPr lang="en-US" b="1" dirty="0" smtClean="0">
                <a:solidFill>
                  <a:schemeClr val="bg1"/>
                </a:solidFill>
              </a:rPr>
              <a:t> = %3d \n”, </a:t>
            </a:r>
            <a:r>
              <a:rPr lang="en-US" b="1" dirty="0" err="1" smtClean="0">
                <a:solidFill>
                  <a:schemeClr val="bg1"/>
                </a:solidFill>
              </a:rPr>
              <a:t>i</a:t>
            </a:r>
            <a:r>
              <a:rPr lang="en-US" b="1" dirty="0" smtClean="0">
                <a:solidFill>
                  <a:schemeClr val="bg1"/>
                </a:solidFill>
              </a:rPr>
              <a:t>);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   }</a:t>
            </a:r>
            <a:endParaRPr 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3809351"/>
              </p:ext>
            </p:extLst>
          </p:nvPr>
        </p:nvGraphicFramePr>
        <p:xfrm>
          <a:off x="683568" y="3429000"/>
          <a:ext cx="8136904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4226"/>
                <a:gridCol w="2034226"/>
                <a:gridCol w="2988332"/>
                <a:gridCol w="10801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Iteration #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++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 &lt; 5?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Output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0: initial value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&lt; 5? True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=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&lt; 5? True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= 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&lt; 5?</a:t>
                      </a:r>
                      <a:r>
                        <a:rPr lang="en-US" baseline="0" dirty="0" smtClean="0"/>
                        <a:t> True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= 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&lt; 5? True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= 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&lt; 5? True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= 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5 &lt; 5? False </a:t>
                      </a:r>
                      <a:r>
                        <a:rPr lang="en-US" dirty="0" smtClean="0">
                          <a:sym typeface="Wingdings" panose="05000000000000000000" pitchFamily="2" charset="2"/>
                        </a:rPr>
                        <a:t> Exit from loop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68623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11. </a:t>
            </a:r>
            <a:r>
              <a:rPr lang="en-US" sz="2300" dirty="0">
                <a:solidFill>
                  <a:srgbClr val="24B5A1"/>
                </a:solidFill>
                <a:latin typeface="Arial"/>
              </a:rPr>
              <a:t>The </a:t>
            </a:r>
            <a:r>
              <a:rPr lang="en-US" sz="2300" cap="none" dirty="0" smtClean="0">
                <a:solidFill>
                  <a:srgbClr val="24B5A1"/>
                </a:solidFill>
                <a:latin typeface="Arial"/>
              </a:rPr>
              <a:t>for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 statement – example 2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7715200" cy="5835048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Consider the following code </a:t>
            </a:r>
            <a:r>
              <a:rPr lang="en-US" dirty="0" smtClean="0"/>
              <a:t>fragment </a:t>
            </a:r>
            <a:r>
              <a:rPr lang="en-US" dirty="0" smtClean="0"/>
              <a:t>and let us trace it:</a:t>
            </a:r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The trace:</a:t>
            </a:r>
          </a:p>
          <a:p>
            <a:pPr marL="0" indent="0" algn="just">
              <a:buNone/>
            </a:pPr>
            <a:endParaRPr lang="en-US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1691680" y="1556792"/>
            <a:ext cx="4392488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>
                <a:solidFill>
                  <a:schemeClr val="bg1"/>
                </a:solidFill>
              </a:rPr>
              <a:t>for (</a:t>
            </a:r>
            <a:r>
              <a:rPr lang="en-US" b="1" dirty="0" err="1" smtClean="0">
                <a:solidFill>
                  <a:schemeClr val="bg1"/>
                </a:solidFill>
              </a:rPr>
              <a:t>i</a:t>
            </a:r>
            <a:r>
              <a:rPr lang="en-US" b="1" dirty="0" smtClean="0">
                <a:solidFill>
                  <a:schemeClr val="bg1"/>
                </a:solidFill>
              </a:rPr>
              <a:t> = 5; </a:t>
            </a:r>
            <a:r>
              <a:rPr lang="en-US" b="1" dirty="0" err="1" smtClean="0">
                <a:solidFill>
                  <a:schemeClr val="bg1"/>
                </a:solidFill>
              </a:rPr>
              <a:t>i</a:t>
            </a:r>
            <a:r>
              <a:rPr lang="en-US" b="1" dirty="0" smtClean="0">
                <a:solidFill>
                  <a:schemeClr val="bg1"/>
                </a:solidFill>
              </a:rPr>
              <a:t> &gt;= 0; </a:t>
            </a:r>
            <a:r>
              <a:rPr lang="en-US" b="1" dirty="0" err="1" smtClean="0">
                <a:solidFill>
                  <a:schemeClr val="bg1"/>
                </a:solidFill>
              </a:rPr>
              <a:t>i</a:t>
            </a:r>
            <a:r>
              <a:rPr lang="en-US" b="1" dirty="0" smtClean="0">
                <a:solidFill>
                  <a:schemeClr val="bg1"/>
                </a:solidFill>
              </a:rPr>
              <a:t>--)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   {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     </a:t>
            </a:r>
            <a:r>
              <a:rPr lang="en-US" b="1" dirty="0" err="1" smtClean="0">
                <a:solidFill>
                  <a:schemeClr val="bg1"/>
                </a:solidFill>
              </a:rPr>
              <a:t>printf</a:t>
            </a:r>
            <a:r>
              <a:rPr lang="en-US" b="1" dirty="0" smtClean="0">
                <a:solidFill>
                  <a:schemeClr val="bg1"/>
                </a:solidFill>
              </a:rPr>
              <a:t> (“</a:t>
            </a:r>
            <a:r>
              <a:rPr lang="en-US" b="1" dirty="0" err="1" smtClean="0">
                <a:solidFill>
                  <a:schemeClr val="bg1"/>
                </a:solidFill>
              </a:rPr>
              <a:t>i</a:t>
            </a:r>
            <a:r>
              <a:rPr lang="en-US" b="1" dirty="0" smtClean="0">
                <a:solidFill>
                  <a:schemeClr val="bg1"/>
                </a:solidFill>
              </a:rPr>
              <a:t> = %3d \n”, </a:t>
            </a:r>
            <a:r>
              <a:rPr lang="en-US" b="1" dirty="0" err="1" smtClean="0">
                <a:solidFill>
                  <a:schemeClr val="bg1"/>
                </a:solidFill>
              </a:rPr>
              <a:t>i</a:t>
            </a:r>
            <a:r>
              <a:rPr lang="en-US" b="1" dirty="0" smtClean="0">
                <a:solidFill>
                  <a:schemeClr val="bg1"/>
                </a:solidFill>
              </a:rPr>
              <a:t>);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   }</a:t>
            </a:r>
            <a:endParaRPr 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597476"/>
              </p:ext>
            </p:extLst>
          </p:nvPr>
        </p:nvGraphicFramePr>
        <p:xfrm>
          <a:off x="683568" y="3429000"/>
          <a:ext cx="8136904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4226"/>
                <a:gridCol w="2034226"/>
                <a:gridCol w="2988332"/>
                <a:gridCol w="10801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Iteration #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--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 &gt;=</a:t>
                      </a:r>
                      <a:r>
                        <a:rPr lang="en-US" baseline="0" dirty="0" smtClean="0"/>
                        <a:t> 0</a:t>
                      </a:r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Output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5: initial value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&gt;= 0? True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= 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&gt;= 0?</a:t>
                      </a:r>
                      <a:r>
                        <a:rPr lang="en-US" baseline="0" dirty="0" smtClean="0"/>
                        <a:t> True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= 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&gt;= 0? True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= 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&gt;= 0? True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= 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&gt;= 0? True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= 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&gt;= 0? True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= -1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-1 &gt;= 0? False </a:t>
                      </a:r>
                      <a:r>
                        <a:rPr lang="en-US" dirty="0" smtClean="0">
                          <a:sym typeface="Wingdings" panose="05000000000000000000" pitchFamily="2" charset="2"/>
                        </a:rPr>
                        <a:t> Exit from loop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49912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12. </a:t>
            </a:r>
            <a:r>
              <a:rPr lang="en-US" sz="2300" dirty="0">
                <a:solidFill>
                  <a:srgbClr val="24B5A1"/>
                </a:solidFill>
                <a:latin typeface="Arial"/>
              </a:rPr>
              <a:t>The </a:t>
            </a:r>
            <a:r>
              <a:rPr lang="en-US" sz="2300" cap="none" dirty="0" smtClean="0">
                <a:solidFill>
                  <a:srgbClr val="24B5A1"/>
                </a:solidFill>
                <a:latin typeface="Arial"/>
              </a:rPr>
              <a:t>for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 statement – example 3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7715200" cy="5835048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Consider the following code </a:t>
            </a:r>
            <a:r>
              <a:rPr lang="en-US" dirty="0" smtClean="0"/>
              <a:t>fragment </a:t>
            </a:r>
            <a:r>
              <a:rPr lang="en-US" dirty="0" smtClean="0"/>
              <a:t>and let us trace it:</a:t>
            </a:r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The trace:</a:t>
            </a:r>
          </a:p>
          <a:p>
            <a:pPr marL="0" indent="0" algn="just">
              <a:buNone/>
            </a:pPr>
            <a:endParaRPr lang="en-US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1691680" y="1556792"/>
            <a:ext cx="4392488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>
                <a:solidFill>
                  <a:schemeClr val="bg1"/>
                </a:solidFill>
              </a:rPr>
              <a:t>for (</a:t>
            </a:r>
            <a:r>
              <a:rPr lang="en-US" b="1" dirty="0" err="1" smtClean="0">
                <a:solidFill>
                  <a:schemeClr val="bg1"/>
                </a:solidFill>
              </a:rPr>
              <a:t>i</a:t>
            </a:r>
            <a:r>
              <a:rPr lang="en-US" b="1" dirty="0" smtClean="0">
                <a:solidFill>
                  <a:schemeClr val="bg1"/>
                </a:solidFill>
              </a:rPr>
              <a:t> = 0; </a:t>
            </a:r>
            <a:r>
              <a:rPr lang="en-US" b="1" dirty="0" err="1" smtClean="0">
                <a:solidFill>
                  <a:schemeClr val="bg1"/>
                </a:solidFill>
              </a:rPr>
              <a:t>i</a:t>
            </a:r>
            <a:r>
              <a:rPr lang="en-US" b="1" dirty="0" smtClean="0">
                <a:solidFill>
                  <a:schemeClr val="bg1"/>
                </a:solidFill>
              </a:rPr>
              <a:t> &lt;= 5; </a:t>
            </a:r>
            <a:r>
              <a:rPr lang="en-US" b="1" dirty="0" err="1" smtClean="0">
                <a:solidFill>
                  <a:schemeClr val="bg1"/>
                </a:solidFill>
              </a:rPr>
              <a:t>i</a:t>
            </a:r>
            <a:r>
              <a:rPr lang="en-US" b="1" dirty="0" smtClean="0">
                <a:solidFill>
                  <a:schemeClr val="bg1"/>
                </a:solidFill>
              </a:rPr>
              <a:t>++)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   {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     </a:t>
            </a:r>
            <a:r>
              <a:rPr lang="en-US" b="1" dirty="0" err="1" smtClean="0">
                <a:solidFill>
                  <a:schemeClr val="bg1"/>
                </a:solidFill>
              </a:rPr>
              <a:t>printf</a:t>
            </a:r>
            <a:r>
              <a:rPr lang="en-US" b="1" dirty="0" smtClean="0">
                <a:solidFill>
                  <a:schemeClr val="bg1"/>
                </a:solidFill>
              </a:rPr>
              <a:t> (“</a:t>
            </a:r>
            <a:r>
              <a:rPr lang="en-US" b="1" dirty="0" err="1" smtClean="0">
                <a:solidFill>
                  <a:schemeClr val="bg1"/>
                </a:solidFill>
              </a:rPr>
              <a:t>i</a:t>
            </a:r>
            <a:r>
              <a:rPr lang="en-US" b="1" dirty="0" smtClean="0">
                <a:solidFill>
                  <a:schemeClr val="bg1"/>
                </a:solidFill>
              </a:rPr>
              <a:t> doubled = %3d \n”, 2*</a:t>
            </a:r>
            <a:r>
              <a:rPr lang="en-US" b="1" dirty="0" err="1" smtClean="0">
                <a:solidFill>
                  <a:schemeClr val="bg1"/>
                </a:solidFill>
              </a:rPr>
              <a:t>i</a:t>
            </a:r>
            <a:r>
              <a:rPr lang="en-US" b="1" dirty="0" smtClean="0">
                <a:solidFill>
                  <a:schemeClr val="bg1"/>
                </a:solidFill>
              </a:rPr>
              <a:t>);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   }</a:t>
            </a:r>
            <a:endParaRPr 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310633"/>
              </p:ext>
            </p:extLst>
          </p:nvPr>
        </p:nvGraphicFramePr>
        <p:xfrm>
          <a:off x="683568" y="3429000"/>
          <a:ext cx="8136903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5840"/>
                <a:gridCol w="1795840"/>
                <a:gridCol w="2638137"/>
                <a:gridCol w="953543"/>
                <a:gridCol w="95354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Iteration #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++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 &lt;=</a:t>
                      </a:r>
                      <a:r>
                        <a:rPr lang="en-US" baseline="0" dirty="0" smtClean="0"/>
                        <a:t> 5</a:t>
                      </a:r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2*</a:t>
                      </a:r>
                      <a:r>
                        <a:rPr lang="en-US" dirty="0" err="1" smtClean="0"/>
                        <a:t>i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Output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0: initial value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&lt;</a:t>
                      </a:r>
                      <a:r>
                        <a:rPr lang="en-US" baseline="0" dirty="0" smtClean="0"/>
                        <a:t>= 5? True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= 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&lt;= 5? True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= 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&lt;= 5? True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= 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&lt;= 5? True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= 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&lt;= 5? True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= 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&lt;= 5? True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</a:t>
                      </a:r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= 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6 &lt;= 5? False </a:t>
                      </a:r>
                      <a:r>
                        <a:rPr lang="en-US" dirty="0" smtClean="0">
                          <a:sym typeface="Wingdings" panose="05000000000000000000" pitchFamily="2" charset="2"/>
                        </a:rPr>
                        <a:t> Exit from the loop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428525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13. </a:t>
            </a:r>
            <a:r>
              <a:rPr lang="en-US" sz="2300" dirty="0">
                <a:solidFill>
                  <a:srgbClr val="24B5A1"/>
                </a:solidFill>
                <a:latin typeface="Arial"/>
              </a:rPr>
              <a:t>The </a:t>
            </a:r>
            <a:r>
              <a:rPr lang="en-US" sz="2300" cap="none" dirty="0" smtClean="0">
                <a:solidFill>
                  <a:srgbClr val="24B5A1"/>
                </a:solidFill>
                <a:latin typeface="Arial"/>
              </a:rPr>
              <a:t>for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 statement – example 4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7715200" cy="5835048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Write a complete program that calculates the factorial of an integer number </a:t>
            </a:r>
            <a:r>
              <a:rPr lang="en-US" i="1" dirty="0" smtClean="0"/>
              <a:t>n </a:t>
            </a:r>
            <a:r>
              <a:rPr lang="en-US" dirty="0" smtClean="0"/>
              <a:t>such that </a:t>
            </a:r>
            <a:r>
              <a:rPr lang="en-US" i="1" dirty="0" smtClean="0"/>
              <a:t>n </a:t>
            </a:r>
            <a:r>
              <a:rPr lang="en-US" dirty="0" smtClean="0"/>
              <a:t>is greater than zero.</a:t>
            </a:r>
          </a:p>
          <a:p>
            <a:pPr marL="0" indent="0" algn="just">
              <a:buNone/>
            </a:pPr>
            <a:endParaRPr lang="en-US" dirty="0" smtClean="0"/>
          </a:p>
        </p:txBody>
      </p:sp>
      <p:sp>
        <p:nvSpPr>
          <p:cNvPr id="6" name="Rounded Rectangle 5"/>
          <p:cNvSpPr/>
          <p:nvPr/>
        </p:nvSpPr>
        <p:spPr>
          <a:xfrm>
            <a:off x="683568" y="1844824"/>
            <a:ext cx="1368152" cy="1152128"/>
          </a:xfrm>
          <a:prstGeom prst="roundRect">
            <a:avLst/>
          </a:prstGeom>
          <a:solidFill>
            <a:srgbClr val="00B05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>
                <a:solidFill>
                  <a:srgbClr val="FFFF00"/>
                </a:solidFill>
              </a:rPr>
              <a:t>Input?</a:t>
            </a:r>
          </a:p>
          <a:p>
            <a:r>
              <a:rPr lang="en-US" b="1" dirty="0"/>
              <a:t>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835696" y="1844824"/>
            <a:ext cx="1368152" cy="1152128"/>
          </a:xfrm>
          <a:prstGeom prst="roundRect">
            <a:avLst/>
          </a:prstGeom>
          <a:solidFill>
            <a:srgbClr val="00B05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>
                <a:solidFill>
                  <a:srgbClr val="FFFF00"/>
                </a:solidFill>
              </a:rPr>
              <a:t>Type?</a:t>
            </a:r>
          </a:p>
          <a:p>
            <a:r>
              <a:rPr lang="en-US" b="1" dirty="0" smtClean="0"/>
              <a:t>integer</a:t>
            </a:r>
            <a:endParaRPr lang="en-US" b="1" dirty="0"/>
          </a:p>
        </p:txBody>
      </p:sp>
      <p:sp>
        <p:nvSpPr>
          <p:cNvPr id="8" name="Rounded Rectangle 7"/>
          <p:cNvSpPr/>
          <p:nvPr/>
        </p:nvSpPr>
        <p:spPr>
          <a:xfrm>
            <a:off x="2915816" y="1844824"/>
            <a:ext cx="2016224" cy="1152128"/>
          </a:xfrm>
          <a:prstGeom prst="roundRect">
            <a:avLst/>
          </a:prstGeom>
          <a:solidFill>
            <a:srgbClr val="00B05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>
                <a:solidFill>
                  <a:srgbClr val="FFFF00"/>
                </a:solidFill>
              </a:rPr>
              <a:t>Value?</a:t>
            </a:r>
          </a:p>
          <a:p>
            <a:r>
              <a:rPr lang="en-US" b="1" dirty="0" smtClean="0"/>
              <a:t>Through </a:t>
            </a:r>
            <a:r>
              <a:rPr lang="en-US" b="1" dirty="0" err="1" smtClean="0"/>
              <a:t>scanf</a:t>
            </a:r>
            <a:endParaRPr lang="en-US" b="1" dirty="0"/>
          </a:p>
        </p:txBody>
      </p:sp>
      <p:sp>
        <p:nvSpPr>
          <p:cNvPr id="9" name="Rounded Rectangle 8"/>
          <p:cNvSpPr/>
          <p:nvPr/>
        </p:nvSpPr>
        <p:spPr>
          <a:xfrm>
            <a:off x="4644008" y="1844824"/>
            <a:ext cx="2016224" cy="1152128"/>
          </a:xfrm>
          <a:prstGeom prst="roundRect">
            <a:avLst/>
          </a:prstGeom>
          <a:solidFill>
            <a:srgbClr val="00B05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>
                <a:solidFill>
                  <a:srgbClr val="FFFF00"/>
                </a:solidFill>
              </a:rPr>
              <a:t>Restriction?</a:t>
            </a:r>
          </a:p>
          <a:p>
            <a:r>
              <a:rPr lang="en-US" b="1" dirty="0" smtClean="0"/>
              <a:t>n &gt; 0</a:t>
            </a:r>
            <a:endParaRPr lang="en-US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683568" y="3068960"/>
            <a:ext cx="1368152" cy="1152128"/>
          </a:xfrm>
          <a:prstGeom prst="round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>
                <a:solidFill>
                  <a:srgbClr val="FFFF00"/>
                </a:solidFill>
              </a:rPr>
              <a:t>Output?</a:t>
            </a:r>
          </a:p>
          <a:p>
            <a:r>
              <a:rPr lang="en-US" b="1" dirty="0" smtClean="0"/>
              <a:t>n!</a:t>
            </a:r>
            <a:endParaRPr lang="en-US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683568" y="4293096"/>
            <a:ext cx="6120680" cy="1584176"/>
          </a:xfrm>
          <a:prstGeom prst="roundRect">
            <a:avLst/>
          </a:prstGeom>
          <a:solidFill>
            <a:srgbClr val="00206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/>
              <a:t>1! = 1</a:t>
            </a:r>
          </a:p>
          <a:p>
            <a:r>
              <a:rPr lang="en-US" b="1" dirty="0" smtClean="0"/>
              <a:t>2! = 2 x </a:t>
            </a:r>
            <a:r>
              <a:rPr lang="en-US" b="1" dirty="0" smtClean="0"/>
              <a:t>1 </a:t>
            </a:r>
            <a:r>
              <a:rPr lang="en-US" b="1" dirty="0" smtClean="0">
                <a:solidFill>
                  <a:srgbClr val="00B0F0"/>
                </a:solidFill>
              </a:rPr>
              <a:t>= 2 x 1!</a:t>
            </a:r>
            <a:endParaRPr lang="en-US" b="1" dirty="0" smtClean="0">
              <a:solidFill>
                <a:srgbClr val="00B0F0"/>
              </a:solidFill>
            </a:endParaRPr>
          </a:p>
          <a:p>
            <a:r>
              <a:rPr lang="en-US" b="1" dirty="0" smtClean="0"/>
              <a:t>3! = 3 x 2 x </a:t>
            </a:r>
            <a:r>
              <a:rPr lang="en-US" b="1" dirty="0" smtClean="0"/>
              <a:t>1 </a:t>
            </a:r>
            <a:r>
              <a:rPr lang="en-US" b="1" dirty="0" smtClean="0">
                <a:solidFill>
                  <a:srgbClr val="00B0F0"/>
                </a:solidFill>
              </a:rPr>
              <a:t>= 3 x 2!</a:t>
            </a:r>
            <a:endParaRPr lang="en-US" b="1" dirty="0" smtClean="0">
              <a:solidFill>
                <a:srgbClr val="00B0F0"/>
              </a:solidFill>
            </a:endParaRPr>
          </a:p>
          <a:p>
            <a:r>
              <a:rPr lang="en-US" b="1" dirty="0" smtClean="0"/>
              <a:t>4! = 4 x 3 x 2 x </a:t>
            </a:r>
            <a:r>
              <a:rPr lang="en-US" b="1" dirty="0" smtClean="0"/>
              <a:t>1 </a:t>
            </a:r>
            <a:r>
              <a:rPr lang="en-US" b="1" dirty="0" smtClean="0">
                <a:solidFill>
                  <a:srgbClr val="00B0F0"/>
                </a:solidFill>
              </a:rPr>
              <a:t>= 4 x 3!</a:t>
            </a:r>
            <a:endParaRPr lang="en-US" b="1" dirty="0" smtClean="0">
              <a:solidFill>
                <a:srgbClr val="00B0F0"/>
              </a:solidFill>
            </a:endParaRPr>
          </a:p>
          <a:p>
            <a:r>
              <a:rPr lang="en-US" b="1" dirty="0" smtClean="0"/>
              <a:t>5! = 5 x 4 x 3 x 2 x </a:t>
            </a:r>
            <a:r>
              <a:rPr lang="en-US" b="1" dirty="0" smtClean="0"/>
              <a:t>1 </a:t>
            </a:r>
            <a:r>
              <a:rPr lang="en-US" b="1" dirty="0" smtClean="0">
                <a:solidFill>
                  <a:srgbClr val="00B0F0"/>
                </a:solidFill>
              </a:rPr>
              <a:t>= 5 x 4!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83568" y="6021288"/>
            <a:ext cx="6120680" cy="512440"/>
          </a:xfrm>
          <a:prstGeom prst="round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>
                <a:solidFill>
                  <a:srgbClr val="002060"/>
                </a:solidFill>
              </a:rPr>
              <a:t>n! = n * (n – 1) * (n – 2) * (n – 3) * … </a:t>
            </a:r>
            <a:r>
              <a:rPr lang="en-US" b="1" dirty="0" smtClean="0">
                <a:solidFill>
                  <a:srgbClr val="002060"/>
                </a:solidFill>
              </a:rPr>
              <a:t>1 </a:t>
            </a:r>
            <a:r>
              <a:rPr lang="en-US" b="1" dirty="0" smtClean="0">
                <a:solidFill>
                  <a:srgbClr val="C00000"/>
                </a:solidFill>
              </a:rPr>
              <a:t>= n * (n-1)!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3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803436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13. </a:t>
            </a:r>
            <a:r>
              <a:rPr lang="en-US" sz="2300" dirty="0">
                <a:solidFill>
                  <a:srgbClr val="24B5A1"/>
                </a:solidFill>
                <a:latin typeface="Arial"/>
              </a:rPr>
              <a:t>The </a:t>
            </a:r>
            <a:r>
              <a:rPr lang="en-US" sz="2300" cap="none" dirty="0" smtClean="0">
                <a:solidFill>
                  <a:srgbClr val="24B5A1"/>
                </a:solidFill>
                <a:latin typeface="Arial"/>
              </a:rPr>
              <a:t>for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 statement – example 4 (cont’d)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1560" y="764704"/>
            <a:ext cx="7200800" cy="22322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/>
              <a:t>#include 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main (void)</a:t>
            </a:r>
          </a:p>
          <a:p>
            <a:r>
              <a:rPr lang="en-US" dirty="0" smtClean="0"/>
              <a:t>{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n;</a:t>
            </a:r>
          </a:p>
          <a:p>
            <a:r>
              <a:rPr lang="en-US" dirty="0" err="1" smtClean="0"/>
              <a:t>printf</a:t>
            </a:r>
            <a:r>
              <a:rPr lang="en-US" dirty="0" smtClean="0"/>
              <a:t> (“enter an integer number: \n”);</a:t>
            </a:r>
          </a:p>
          <a:p>
            <a:r>
              <a:rPr lang="en-US" dirty="0" err="1" smtClean="0"/>
              <a:t>scanf</a:t>
            </a:r>
            <a:r>
              <a:rPr lang="en-US" dirty="0" smtClean="0"/>
              <a:t> (“%d”, &amp;n);</a:t>
            </a:r>
          </a:p>
          <a:p>
            <a:r>
              <a:rPr lang="en-US" dirty="0" smtClean="0"/>
              <a:t>return (0);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611560" y="3140968"/>
            <a:ext cx="6120680" cy="512440"/>
          </a:xfrm>
          <a:prstGeom prst="round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>
                <a:solidFill>
                  <a:srgbClr val="002060"/>
                </a:solidFill>
              </a:rPr>
              <a:t>n! = n * (n – 1) * (n – 2) * (n – 3) * … </a:t>
            </a:r>
            <a:r>
              <a:rPr lang="en-US" b="1" dirty="0" smtClean="0">
                <a:solidFill>
                  <a:srgbClr val="002060"/>
                </a:solidFill>
              </a:rPr>
              <a:t>1 </a:t>
            </a:r>
            <a:r>
              <a:rPr lang="en-US" b="1" dirty="0" smtClean="0">
                <a:solidFill>
                  <a:srgbClr val="C00000"/>
                </a:solidFill>
              </a:rPr>
              <a:t>= n * (n – 1)!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11560" y="3789040"/>
            <a:ext cx="6120680" cy="504056"/>
          </a:xfrm>
          <a:prstGeom prst="round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/>
              <a:t>Initial value: n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611560" y="4365104"/>
            <a:ext cx="6120680" cy="504056"/>
          </a:xfrm>
          <a:prstGeom prst="round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/>
              <a:t>Step: -1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611560" y="4941168"/>
            <a:ext cx="6120680" cy="504056"/>
          </a:xfrm>
          <a:prstGeom prst="round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/>
              <a:t>Condition: n &gt;= 1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611560" y="5517232"/>
            <a:ext cx="6120680" cy="1080120"/>
          </a:xfrm>
          <a:prstGeom prst="round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/>
              <a:t>for (</a:t>
            </a:r>
            <a:r>
              <a:rPr lang="en-US" b="1" dirty="0" err="1" smtClean="0"/>
              <a:t>i</a:t>
            </a:r>
            <a:r>
              <a:rPr lang="en-US" b="1" dirty="0" smtClean="0"/>
              <a:t> = n; </a:t>
            </a:r>
            <a:r>
              <a:rPr lang="en-US" b="1" dirty="0" err="1" smtClean="0"/>
              <a:t>i</a:t>
            </a:r>
            <a:r>
              <a:rPr lang="en-US" b="1" dirty="0" smtClean="0"/>
              <a:t> &gt;= 1; </a:t>
            </a:r>
            <a:r>
              <a:rPr lang="en-US" b="1" dirty="0" err="1" smtClean="0"/>
              <a:t>i</a:t>
            </a:r>
            <a:r>
              <a:rPr lang="en-US" b="1" dirty="0" smtClean="0"/>
              <a:t>--)</a:t>
            </a:r>
          </a:p>
          <a:p>
            <a:r>
              <a:rPr lang="en-US" b="1" dirty="0" smtClean="0"/>
              <a:t>   {</a:t>
            </a:r>
          </a:p>
          <a:p>
            <a:r>
              <a:rPr lang="en-US" b="1" dirty="0" smtClean="0"/>
              <a:t>   }</a:t>
            </a:r>
          </a:p>
        </p:txBody>
      </p:sp>
      <p:sp>
        <p:nvSpPr>
          <p:cNvPr id="9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915541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13. </a:t>
            </a:r>
            <a:r>
              <a:rPr lang="en-US" sz="2300" dirty="0">
                <a:solidFill>
                  <a:srgbClr val="24B5A1"/>
                </a:solidFill>
                <a:latin typeface="Arial"/>
              </a:rPr>
              <a:t>The </a:t>
            </a:r>
            <a:r>
              <a:rPr lang="en-US" sz="2300" cap="none" dirty="0" smtClean="0">
                <a:solidFill>
                  <a:srgbClr val="24B5A1"/>
                </a:solidFill>
                <a:latin typeface="Arial"/>
              </a:rPr>
              <a:t>for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 statement – example 4 (cont’d)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1560" y="764704"/>
            <a:ext cx="7200800" cy="3096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/>
              <a:t>#include 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main (void)</a:t>
            </a:r>
          </a:p>
          <a:p>
            <a:r>
              <a:rPr lang="en-US" dirty="0" smtClean="0"/>
              <a:t>{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n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err="1" smtClean="0">
                <a:solidFill>
                  <a:srgbClr val="FFFF00"/>
                </a:solidFill>
              </a:rPr>
              <a:t>i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printf</a:t>
            </a:r>
            <a:r>
              <a:rPr lang="en-US" dirty="0" smtClean="0"/>
              <a:t> (“enter an integer number: \n”);</a:t>
            </a:r>
          </a:p>
          <a:p>
            <a:r>
              <a:rPr lang="en-US" dirty="0" err="1" smtClean="0"/>
              <a:t>scanf</a:t>
            </a:r>
            <a:r>
              <a:rPr lang="en-US" dirty="0" smtClean="0"/>
              <a:t> (“%d”, &amp;n);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for (</a:t>
            </a:r>
            <a:r>
              <a:rPr lang="en-US" dirty="0" err="1" smtClean="0">
                <a:solidFill>
                  <a:srgbClr val="FFFF00"/>
                </a:solidFill>
              </a:rPr>
              <a:t>i</a:t>
            </a:r>
            <a:r>
              <a:rPr lang="en-US" dirty="0" smtClean="0">
                <a:solidFill>
                  <a:srgbClr val="FFFF00"/>
                </a:solidFill>
              </a:rPr>
              <a:t> = n; </a:t>
            </a:r>
            <a:r>
              <a:rPr lang="en-US" dirty="0" err="1" smtClean="0">
                <a:solidFill>
                  <a:srgbClr val="FFFF00"/>
                </a:solidFill>
              </a:rPr>
              <a:t>i</a:t>
            </a:r>
            <a:r>
              <a:rPr lang="en-US" dirty="0" smtClean="0">
                <a:solidFill>
                  <a:srgbClr val="FFFF00"/>
                </a:solidFill>
              </a:rPr>
              <a:t> &gt;= 1; </a:t>
            </a:r>
            <a:r>
              <a:rPr lang="en-US" dirty="0" err="1" smtClean="0">
                <a:solidFill>
                  <a:srgbClr val="FFFF00"/>
                </a:solidFill>
              </a:rPr>
              <a:t>i</a:t>
            </a:r>
            <a:r>
              <a:rPr lang="en-US" dirty="0" smtClean="0">
                <a:solidFill>
                  <a:srgbClr val="FFFF00"/>
                </a:solidFill>
              </a:rPr>
              <a:t>--)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   {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   }</a:t>
            </a:r>
          </a:p>
          <a:p>
            <a:r>
              <a:rPr lang="en-US" dirty="0" smtClean="0"/>
              <a:t>return (0);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611560" y="4293096"/>
            <a:ext cx="6120680" cy="1368152"/>
          </a:xfrm>
          <a:prstGeom prst="round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/>
              <a:t>for (</a:t>
            </a:r>
            <a:r>
              <a:rPr lang="en-US" b="1" dirty="0" err="1" smtClean="0"/>
              <a:t>i</a:t>
            </a:r>
            <a:r>
              <a:rPr lang="en-US" b="1" dirty="0" smtClean="0"/>
              <a:t> = n; </a:t>
            </a:r>
            <a:r>
              <a:rPr lang="en-US" b="1" dirty="0" err="1" smtClean="0"/>
              <a:t>i</a:t>
            </a:r>
            <a:r>
              <a:rPr lang="en-US" b="1" dirty="0" smtClean="0"/>
              <a:t> &gt;= 1; </a:t>
            </a:r>
            <a:r>
              <a:rPr lang="en-US" b="1" dirty="0" err="1" smtClean="0"/>
              <a:t>i</a:t>
            </a:r>
            <a:r>
              <a:rPr lang="en-US" b="1" dirty="0" smtClean="0"/>
              <a:t>--)</a:t>
            </a:r>
          </a:p>
          <a:p>
            <a:r>
              <a:rPr lang="en-US" b="1" dirty="0" smtClean="0"/>
              <a:t>   {</a:t>
            </a:r>
          </a:p>
          <a:p>
            <a:r>
              <a:rPr lang="en-US" b="1" dirty="0" smtClean="0"/>
              <a:t>      product = product * </a:t>
            </a:r>
            <a:r>
              <a:rPr lang="en-US" b="1" dirty="0" err="1" smtClean="0"/>
              <a:t>i</a:t>
            </a:r>
            <a:r>
              <a:rPr lang="en-US" b="1" dirty="0" smtClean="0"/>
              <a:t>;</a:t>
            </a:r>
          </a:p>
          <a:p>
            <a:r>
              <a:rPr lang="en-US" b="1" dirty="0" smtClean="0"/>
              <a:t>   }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383719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13. </a:t>
            </a:r>
            <a:r>
              <a:rPr lang="en-US" sz="2300" dirty="0">
                <a:solidFill>
                  <a:srgbClr val="24B5A1"/>
                </a:solidFill>
                <a:latin typeface="Arial"/>
              </a:rPr>
              <a:t>The </a:t>
            </a:r>
            <a:r>
              <a:rPr lang="en-US" sz="2300" cap="none" dirty="0" smtClean="0">
                <a:solidFill>
                  <a:srgbClr val="24B5A1"/>
                </a:solidFill>
                <a:latin typeface="Arial"/>
              </a:rPr>
              <a:t>for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 statement – example 4 (cont’d)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1560" y="764704"/>
            <a:ext cx="7200800" cy="3960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/>
              <a:t>#include 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main (void)</a:t>
            </a:r>
          </a:p>
          <a:p>
            <a:r>
              <a:rPr lang="en-US" dirty="0" smtClean="0"/>
              <a:t>{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n, </a:t>
            </a:r>
            <a:r>
              <a:rPr lang="en-US" dirty="0" err="1" smtClean="0"/>
              <a:t>i</a:t>
            </a:r>
            <a:r>
              <a:rPr lang="en-US" dirty="0" smtClean="0"/>
              <a:t>;</a:t>
            </a:r>
          </a:p>
          <a:p>
            <a:r>
              <a:rPr lang="en-US" dirty="0" err="1" smtClean="0">
                <a:solidFill>
                  <a:srgbClr val="FFFF00"/>
                </a:solidFill>
              </a:rPr>
              <a:t>int</a:t>
            </a:r>
            <a:r>
              <a:rPr lang="en-US" dirty="0" smtClean="0">
                <a:solidFill>
                  <a:srgbClr val="FFFF00"/>
                </a:solidFill>
              </a:rPr>
              <a:t> product;</a:t>
            </a:r>
          </a:p>
          <a:p>
            <a:r>
              <a:rPr lang="en-US" dirty="0" err="1" smtClean="0"/>
              <a:t>printf</a:t>
            </a:r>
            <a:r>
              <a:rPr lang="en-US" dirty="0" smtClean="0"/>
              <a:t> (“enter an integer number: \n”);</a:t>
            </a:r>
          </a:p>
          <a:p>
            <a:r>
              <a:rPr lang="en-US" dirty="0" err="1" smtClean="0"/>
              <a:t>scanf</a:t>
            </a:r>
            <a:r>
              <a:rPr lang="en-US" dirty="0" smtClean="0"/>
              <a:t> (“%d”, &amp;n);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product = 1;</a:t>
            </a:r>
          </a:p>
          <a:p>
            <a:r>
              <a:rPr lang="en-US" dirty="0" smtClean="0"/>
              <a:t>for (</a:t>
            </a:r>
            <a:r>
              <a:rPr lang="en-US" dirty="0" err="1" smtClean="0"/>
              <a:t>i</a:t>
            </a:r>
            <a:r>
              <a:rPr lang="en-US" dirty="0" smtClean="0"/>
              <a:t> = n; </a:t>
            </a:r>
            <a:r>
              <a:rPr lang="en-US" dirty="0" err="1" smtClean="0"/>
              <a:t>i</a:t>
            </a:r>
            <a:r>
              <a:rPr lang="en-US" dirty="0" smtClean="0"/>
              <a:t> &gt;= 1; </a:t>
            </a:r>
            <a:r>
              <a:rPr lang="en-US" dirty="0" err="1" smtClean="0"/>
              <a:t>i</a:t>
            </a:r>
            <a:r>
              <a:rPr lang="en-US" dirty="0" smtClean="0"/>
              <a:t>--)</a:t>
            </a:r>
          </a:p>
          <a:p>
            <a:r>
              <a:rPr lang="en-US" dirty="0" smtClean="0"/>
              <a:t>   {</a:t>
            </a:r>
          </a:p>
          <a:p>
            <a:r>
              <a:rPr lang="en-US" dirty="0" smtClean="0"/>
              <a:t>     </a:t>
            </a:r>
            <a:r>
              <a:rPr lang="en-US" dirty="0" smtClean="0">
                <a:solidFill>
                  <a:srgbClr val="FFFF00"/>
                </a:solidFill>
              </a:rPr>
              <a:t>product = product * </a:t>
            </a:r>
            <a:r>
              <a:rPr lang="en-US" dirty="0" err="1" smtClean="0">
                <a:solidFill>
                  <a:srgbClr val="FFFF00"/>
                </a:solidFill>
              </a:rPr>
              <a:t>i</a:t>
            </a:r>
            <a:r>
              <a:rPr lang="en-US" dirty="0" smtClean="0">
                <a:solidFill>
                  <a:srgbClr val="FFFF00"/>
                </a:solidFill>
              </a:rPr>
              <a:t>; // or product *= </a:t>
            </a:r>
            <a:r>
              <a:rPr lang="en-US" dirty="0" err="1" smtClean="0">
                <a:solidFill>
                  <a:srgbClr val="FFFF00"/>
                </a:solidFill>
              </a:rPr>
              <a:t>i</a:t>
            </a:r>
            <a:r>
              <a:rPr lang="en-US" dirty="0" smtClean="0">
                <a:solidFill>
                  <a:srgbClr val="FFFF00"/>
                </a:solidFill>
              </a:rPr>
              <a:t>;</a:t>
            </a:r>
          </a:p>
          <a:p>
            <a:r>
              <a:rPr lang="en-US" dirty="0" smtClean="0"/>
              <a:t>   }</a:t>
            </a:r>
          </a:p>
          <a:p>
            <a:r>
              <a:rPr lang="en-US" dirty="0" err="1" smtClean="0"/>
              <a:t>printf</a:t>
            </a:r>
            <a:r>
              <a:rPr lang="en-US" dirty="0" smtClean="0"/>
              <a:t> (“factorial of %3d = %6d\n”, n, product);</a:t>
            </a:r>
          </a:p>
          <a:p>
            <a:r>
              <a:rPr lang="en-US" dirty="0" smtClean="0"/>
              <a:t>return (0);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611560" y="5085184"/>
            <a:ext cx="6120680" cy="792088"/>
          </a:xfrm>
          <a:prstGeom prst="round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/>
              <a:t>What if the user entered a number less than 1?</a:t>
            </a: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675854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13. </a:t>
            </a:r>
            <a:r>
              <a:rPr lang="en-US" sz="2300" dirty="0">
                <a:solidFill>
                  <a:srgbClr val="24B5A1"/>
                </a:solidFill>
                <a:latin typeface="Arial"/>
              </a:rPr>
              <a:t>The </a:t>
            </a:r>
            <a:r>
              <a:rPr lang="en-US" sz="2300" cap="none" dirty="0" smtClean="0">
                <a:solidFill>
                  <a:srgbClr val="24B5A1"/>
                </a:solidFill>
                <a:latin typeface="Arial"/>
              </a:rPr>
              <a:t>for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 statement – example 4 (cont’d)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1560" y="764704"/>
            <a:ext cx="7200800" cy="56166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bg1"/>
                </a:solidFill>
              </a:rPr>
              <a:t>#include &lt;</a:t>
            </a:r>
            <a:r>
              <a:rPr lang="en-US" dirty="0" err="1" smtClean="0">
                <a:solidFill>
                  <a:schemeClr val="bg1"/>
                </a:solidFill>
              </a:rPr>
              <a:t>stdio.h</a:t>
            </a:r>
            <a:r>
              <a:rPr lang="en-US" dirty="0" smtClean="0">
                <a:solidFill>
                  <a:schemeClr val="bg1"/>
                </a:solidFill>
              </a:rPr>
              <a:t>&gt;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int</a:t>
            </a:r>
            <a:r>
              <a:rPr lang="en-US" dirty="0" smtClean="0">
                <a:solidFill>
                  <a:schemeClr val="bg1"/>
                </a:solidFill>
              </a:rPr>
              <a:t> main (void)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{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int</a:t>
            </a:r>
            <a:r>
              <a:rPr lang="en-US" dirty="0" smtClean="0">
                <a:solidFill>
                  <a:schemeClr val="bg1"/>
                </a:solidFill>
              </a:rPr>
              <a:t> n, </a:t>
            </a:r>
            <a:r>
              <a:rPr lang="en-US" dirty="0" err="1" smtClean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;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int</a:t>
            </a:r>
            <a:r>
              <a:rPr lang="en-US" dirty="0" smtClean="0">
                <a:solidFill>
                  <a:schemeClr val="bg1"/>
                </a:solidFill>
              </a:rPr>
              <a:t> product;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printf</a:t>
            </a:r>
            <a:r>
              <a:rPr lang="en-US" dirty="0" smtClean="0">
                <a:solidFill>
                  <a:schemeClr val="bg1"/>
                </a:solidFill>
              </a:rPr>
              <a:t> (“enter an integer number: \n”);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scanf</a:t>
            </a:r>
            <a:r>
              <a:rPr lang="en-US" dirty="0" smtClean="0">
                <a:solidFill>
                  <a:schemeClr val="bg1"/>
                </a:solidFill>
              </a:rPr>
              <a:t> (“%d”, &amp;n);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if (n &gt;= 1)</a:t>
            </a:r>
          </a:p>
          <a:p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{  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     </a:t>
            </a:r>
            <a:r>
              <a:rPr lang="en-US" dirty="0" smtClean="0">
                <a:solidFill>
                  <a:schemeClr val="bg1"/>
                </a:solidFill>
              </a:rPr>
              <a:t> product = 1;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   for (</a:t>
            </a:r>
            <a:r>
              <a:rPr lang="en-US" dirty="0" err="1" smtClean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 = n; </a:t>
            </a:r>
            <a:r>
              <a:rPr lang="en-US" dirty="0" err="1" smtClean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 &gt;= 1; </a:t>
            </a:r>
            <a:r>
              <a:rPr lang="en-US" dirty="0" err="1" smtClean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--)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      {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        product = product * </a:t>
            </a:r>
            <a:r>
              <a:rPr lang="en-US" dirty="0" err="1" smtClean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; // or product *= </a:t>
            </a:r>
            <a:r>
              <a:rPr lang="en-US" dirty="0" err="1" smtClean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;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      } //end of for loop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</a:t>
            </a:r>
            <a:r>
              <a:rPr lang="en-US" dirty="0" err="1" smtClean="0"/>
              <a:t>printf</a:t>
            </a:r>
            <a:r>
              <a:rPr lang="en-US" dirty="0" smtClean="0"/>
              <a:t> (“factorial of %3d = %6d\n”, n, product);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</a:t>
            </a:r>
            <a:r>
              <a:rPr lang="en-US" dirty="0" smtClean="0">
                <a:solidFill>
                  <a:srgbClr val="FFFF00"/>
                </a:solidFill>
              </a:rPr>
              <a:t>} // if (n &gt;= 1)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else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   </a:t>
            </a:r>
            <a:r>
              <a:rPr lang="en-US" dirty="0" err="1" smtClean="0">
                <a:solidFill>
                  <a:srgbClr val="FFFF00"/>
                </a:solidFill>
              </a:rPr>
              <a:t>printf</a:t>
            </a:r>
            <a:r>
              <a:rPr lang="en-US" dirty="0" smtClean="0">
                <a:solidFill>
                  <a:srgbClr val="FFFF00"/>
                </a:solidFill>
              </a:rPr>
              <a:t> (“invalid input\n”);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return (0);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} //end of main function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429490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13. </a:t>
            </a:r>
            <a:r>
              <a:rPr lang="en-US" sz="2300" dirty="0">
                <a:solidFill>
                  <a:srgbClr val="24B5A1"/>
                </a:solidFill>
                <a:latin typeface="Arial"/>
              </a:rPr>
              <a:t>The </a:t>
            </a:r>
            <a:r>
              <a:rPr lang="en-US" sz="2300" cap="none" dirty="0" smtClean="0">
                <a:solidFill>
                  <a:srgbClr val="24B5A1"/>
                </a:solidFill>
                <a:latin typeface="Arial"/>
              </a:rPr>
              <a:t>for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 statement – example 4 - trace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0674269"/>
              </p:ext>
            </p:extLst>
          </p:nvPr>
        </p:nvGraphicFramePr>
        <p:xfrm>
          <a:off x="323530" y="548680"/>
          <a:ext cx="7488830" cy="1211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8563"/>
                <a:gridCol w="1910493"/>
                <a:gridCol w="2071381"/>
                <a:gridCol w="1060201"/>
                <a:gridCol w="1728192"/>
              </a:tblGrid>
              <a:tr h="403932"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 &gt;= 1?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--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 &gt;= 1?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product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932">
                <a:tc>
                  <a:txBody>
                    <a:bodyPr/>
                    <a:lstStyle/>
                    <a:p>
                      <a:r>
                        <a:rPr lang="en-US" dirty="0" smtClean="0"/>
                        <a:t>-3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 &gt;=</a:t>
                      </a:r>
                      <a:r>
                        <a:rPr lang="en-US" baseline="0" dirty="0" smtClean="0"/>
                        <a:t> 1? false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1: initial value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932">
                <a:tc gridSpan="5">
                  <a:txBody>
                    <a:bodyPr/>
                    <a:lstStyle/>
                    <a:p>
                      <a:r>
                        <a:rPr lang="en-US" dirty="0" smtClean="0"/>
                        <a:t>output: invalid</a:t>
                      </a:r>
                      <a:r>
                        <a:rPr lang="en-US" baseline="0" dirty="0" smtClean="0"/>
                        <a:t> input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2003676"/>
              </p:ext>
            </p:extLst>
          </p:nvPr>
        </p:nvGraphicFramePr>
        <p:xfrm>
          <a:off x="323528" y="1844824"/>
          <a:ext cx="7488832" cy="31932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9470"/>
                <a:gridCol w="1726792"/>
                <a:gridCol w="1872210"/>
                <a:gridCol w="1512168"/>
                <a:gridCol w="1728192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 &gt;= 1?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--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 &gt;= 1?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product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9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1: initial</a:t>
                      </a:r>
                      <a:r>
                        <a:rPr lang="en-US" baseline="0" dirty="0" smtClean="0"/>
                        <a:t> value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932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&gt;=</a:t>
                      </a:r>
                      <a:r>
                        <a:rPr lang="en-US" baseline="0" dirty="0" smtClean="0"/>
                        <a:t> 1? true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4: initial value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&gt;= 1? true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* 1 </a:t>
                      </a:r>
                      <a:r>
                        <a:rPr lang="en-US" dirty="0" smtClean="0"/>
                        <a:t>= 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9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= 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&gt;= 1? true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* 4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= 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9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= 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&gt;= 1? true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* 12 </a:t>
                      </a:r>
                      <a:r>
                        <a:rPr lang="en-US" dirty="0" smtClean="0"/>
                        <a:t>= 24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9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= 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&gt;= 1? true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* 24 </a:t>
                      </a:r>
                      <a:r>
                        <a:rPr lang="en-US" dirty="0" smtClean="0"/>
                        <a:t>= 24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9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= 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&gt; =1? false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932">
                <a:tc gridSpan="5">
                  <a:txBody>
                    <a:bodyPr/>
                    <a:lstStyle/>
                    <a:p>
                      <a:r>
                        <a:rPr lang="en-US" dirty="0" smtClean="0"/>
                        <a:t>output: factorial</a:t>
                      </a:r>
                      <a:r>
                        <a:rPr lang="en-US" baseline="0" dirty="0" smtClean="0"/>
                        <a:t> of </a:t>
                      </a:r>
                      <a:r>
                        <a:rPr lang="en-US" b="1" baseline="0" dirty="0" smtClean="0">
                          <a:solidFill>
                            <a:srgbClr val="C00000"/>
                          </a:solidFill>
                        </a:rPr>
                        <a:t>~~</a:t>
                      </a:r>
                      <a:r>
                        <a:rPr lang="en-US" baseline="0" dirty="0" smtClean="0"/>
                        <a:t>4 = </a:t>
                      </a:r>
                      <a:r>
                        <a:rPr lang="en-US" b="1" baseline="0" dirty="0" smtClean="0">
                          <a:solidFill>
                            <a:srgbClr val="C00000"/>
                          </a:solidFill>
                        </a:rPr>
                        <a:t>~~~~</a:t>
                      </a:r>
                      <a:r>
                        <a:rPr lang="en-US" baseline="0" dirty="0" smtClean="0"/>
                        <a:t>24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6648982"/>
              </p:ext>
            </p:extLst>
          </p:nvPr>
        </p:nvGraphicFramePr>
        <p:xfrm>
          <a:off x="323528" y="5157192"/>
          <a:ext cx="7488830" cy="1615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8563"/>
                <a:gridCol w="1657701"/>
                <a:gridCol w="1872208"/>
                <a:gridCol w="1512166"/>
                <a:gridCol w="1728192"/>
              </a:tblGrid>
              <a:tr h="403932"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 &gt;= 1?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--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 &gt;= 1?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product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9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&gt;=</a:t>
                      </a:r>
                      <a:r>
                        <a:rPr lang="en-US" baseline="0" dirty="0" smtClean="0"/>
                        <a:t> 1? True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1: initial value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&gt;= 1? True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1: initial value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9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&gt;= 1? False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932">
                <a:tc gridSpan="5">
                  <a:txBody>
                    <a:bodyPr/>
                    <a:lstStyle/>
                    <a:p>
                      <a:r>
                        <a:rPr lang="en-US" dirty="0" smtClean="0"/>
                        <a:t>output: factorial</a:t>
                      </a:r>
                      <a:r>
                        <a:rPr lang="en-US" baseline="0" dirty="0" smtClean="0"/>
                        <a:t> of </a:t>
                      </a:r>
                      <a:r>
                        <a:rPr lang="en-US" b="1" baseline="0" dirty="0" smtClean="0">
                          <a:solidFill>
                            <a:srgbClr val="C00000"/>
                          </a:solidFill>
                        </a:rPr>
                        <a:t>~~</a:t>
                      </a:r>
                      <a:r>
                        <a:rPr lang="en-US" baseline="0" dirty="0" smtClean="0"/>
                        <a:t>1 = </a:t>
                      </a:r>
                      <a:r>
                        <a:rPr lang="en-US" b="1" baseline="0" dirty="0" smtClean="0">
                          <a:solidFill>
                            <a:srgbClr val="C00000"/>
                          </a:solidFill>
                        </a:rPr>
                        <a:t>~~~~~</a:t>
                      </a:r>
                      <a:r>
                        <a:rPr lang="en-US" baseline="0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882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516672"/>
          </a:xfrm>
        </p:spPr>
        <p:txBody>
          <a:bodyPr>
            <a:normAutofit fontScale="90000"/>
          </a:bodyPr>
          <a:lstStyle/>
          <a:p>
            <a:r>
              <a:rPr lang="en-US" sz="2800" dirty="0">
                <a:solidFill>
                  <a:srgbClr val="24B5A1"/>
                </a:solidFill>
                <a:latin typeface="Arial"/>
              </a:rPr>
              <a:t>1. </a:t>
            </a:r>
            <a:r>
              <a:rPr lang="en-US" sz="2800" dirty="0" smtClean="0">
                <a:solidFill>
                  <a:srgbClr val="24B5A1"/>
                </a:solidFill>
                <a:latin typeface="Arial"/>
              </a:rPr>
              <a:t>Compound assignment operators</a:t>
            </a:r>
            <a:endParaRPr lang="en-US" sz="28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92696"/>
            <a:ext cx="7920880" cy="4968552"/>
          </a:xfrm>
        </p:spPr>
        <p:txBody>
          <a:bodyPr/>
          <a:lstStyle/>
          <a:p>
            <a:r>
              <a:rPr lang="en-US" dirty="0" smtClean="0"/>
              <a:t>We have seen before this statement:</a:t>
            </a:r>
          </a:p>
          <a:p>
            <a:pPr marL="0" indent="0" algn="ctr">
              <a:buNone/>
            </a:pPr>
            <a:r>
              <a:rPr lang="en-US" dirty="0" err="1" smtClean="0">
                <a:solidFill>
                  <a:srgbClr val="00B0F0"/>
                </a:solidFill>
              </a:rPr>
              <a:t>total_paper</a:t>
            </a:r>
            <a:r>
              <a:rPr lang="en-US" dirty="0" smtClean="0">
                <a:solidFill>
                  <a:srgbClr val="00B0F0"/>
                </a:solidFill>
              </a:rPr>
              <a:t> = </a:t>
            </a:r>
            <a:r>
              <a:rPr lang="en-US" dirty="0" err="1" smtClean="0">
                <a:solidFill>
                  <a:srgbClr val="00B0F0"/>
                </a:solidFill>
              </a:rPr>
              <a:t>total_paper</a:t>
            </a:r>
            <a:r>
              <a:rPr lang="en-US" dirty="0" smtClean="0">
                <a:solidFill>
                  <a:srgbClr val="00B0F0"/>
                </a:solidFill>
              </a:rPr>
              <a:t> + </a:t>
            </a:r>
            <a:r>
              <a:rPr lang="en-US" dirty="0" err="1" smtClean="0">
                <a:solidFill>
                  <a:srgbClr val="00B0F0"/>
                </a:solidFill>
              </a:rPr>
              <a:t>paper_order</a:t>
            </a:r>
            <a:r>
              <a:rPr lang="en-US" dirty="0" smtClean="0">
                <a:solidFill>
                  <a:srgbClr val="00B0F0"/>
                </a:solidFill>
              </a:rPr>
              <a:t>;</a:t>
            </a:r>
          </a:p>
          <a:p>
            <a:r>
              <a:rPr lang="en-US" dirty="0" smtClean="0"/>
              <a:t>C provides a more concise notation for such statements:</a:t>
            </a:r>
          </a:p>
          <a:p>
            <a:pPr marL="0" indent="0" algn="ctr">
              <a:buNone/>
            </a:pPr>
            <a:r>
              <a:rPr lang="en-US" dirty="0" err="1" smtClean="0">
                <a:solidFill>
                  <a:srgbClr val="00B0F0"/>
                </a:solidFill>
              </a:rPr>
              <a:t>total_paper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b="1" dirty="0" smtClean="0">
                <a:solidFill>
                  <a:srgbClr val="00B0F0"/>
                </a:solidFill>
              </a:rPr>
              <a:t>+=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paper_order</a:t>
            </a:r>
            <a:r>
              <a:rPr lang="en-US" dirty="0" smtClean="0">
                <a:solidFill>
                  <a:srgbClr val="00B0F0"/>
                </a:solidFill>
              </a:rPr>
              <a:t>;</a:t>
            </a:r>
          </a:p>
          <a:p>
            <a:r>
              <a:rPr lang="en-US" dirty="0" smtClean="0"/>
              <a:t>In general: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00B0F0"/>
                </a:solidFill>
              </a:rPr>
              <a:t>variable1 = variable1 op expression</a:t>
            </a:r>
          </a:p>
          <a:p>
            <a:r>
              <a:rPr lang="en-US" dirty="0" smtClean="0"/>
              <a:t>Can be written as: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00B0F0"/>
                </a:solidFill>
              </a:rPr>
              <a:t>variable1 op= expression</a:t>
            </a:r>
          </a:p>
          <a:p>
            <a:pPr marL="0" indent="0">
              <a:buNone/>
            </a:pPr>
            <a:r>
              <a:rPr lang="en-US" dirty="0" smtClean="0"/>
              <a:t>where op can be +, -, *, / and %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115616" y="1268760"/>
            <a:ext cx="1800200" cy="360040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203848" y="1268760"/>
            <a:ext cx="1800200" cy="360040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536273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4016"/>
            <a:ext cx="7239000" cy="372656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14. Nested loops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7715200" cy="5907056"/>
          </a:xfrm>
        </p:spPr>
        <p:txBody>
          <a:bodyPr/>
          <a:lstStyle/>
          <a:p>
            <a:pPr algn="just"/>
            <a:r>
              <a:rPr lang="en-US" dirty="0" smtClean="0"/>
              <a:t>Nested loops consist of an outer loop with one or more inner loops.</a:t>
            </a:r>
          </a:p>
          <a:p>
            <a:pPr algn="just"/>
            <a:r>
              <a:rPr lang="en-US" dirty="0" smtClean="0"/>
              <a:t>Each time the outer loop is repeated, the inner loop restarts from the initial value of its counter.</a:t>
            </a:r>
          </a:p>
        </p:txBody>
      </p:sp>
      <p:sp>
        <p:nvSpPr>
          <p:cNvPr id="4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87944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4016"/>
            <a:ext cx="7239000" cy="372656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15. Nested loops – simple example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51520" y="476672"/>
            <a:ext cx="4680520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bg1"/>
                </a:solidFill>
              </a:rPr>
              <a:t>for (</a:t>
            </a:r>
            <a:r>
              <a:rPr lang="en-US" dirty="0" err="1" smtClean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= 0; </a:t>
            </a:r>
            <a:r>
              <a:rPr lang="en-US" dirty="0" err="1" smtClean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 &lt; 3; </a:t>
            </a:r>
            <a:r>
              <a:rPr lang="en-US" dirty="0" err="1" smtClean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++)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for (j = 0; j &lt; 5; j++)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   </a:t>
            </a:r>
            <a:r>
              <a:rPr lang="en-US" dirty="0" err="1" smtClean="0">
                <a:solidFill>
                  <a:schemeClr val="bg1"/>
                </a:solidFill>
              </a:rPr>
              <a:t>printf</a:t>
            </a:r>
            <a:r>
              <a:rPr lang="en-US" dirty="0" smtClean="0">
                <a:solidFill>
                  <a:schemeClr val="bg1"/>
                </a:solidFill>
              </a:rPr>
              <a:t> (“</a:t>
            </a:r>
            <a:r>
              <a:rPr lang="en-US" dirty="0" err="1" smtClean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 = %3d /t j = %3d /n”, </a:t>
            </a:r>
            <a:r>
              <a:rPr lang="en-US" dirty="0" err="1" smtClean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, j);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1713594"/>
              </p:ext>
            </p:extLst>
          </p:nvPr>
        </p:nvGraphicFramePr>
        <p:xfrm>
          <a:off x="251520" y="1484784"/>
          <a:ext cx="871297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2594"/>
                <a:gridCol w="1353750"/>
                <a:gridCol w="1800200"/>
                <a:gridCol w="1368152"/>
                <a:gridCol w="2448274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++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 &lt; 3?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j++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 &lt; 5?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output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0: initial value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&lt;</a:t>
                      </a:r>
                      <a:r>
                        <a:rPr lang="en-US" baseline="0" dirty="0" smtClean="0"/>
                        <a:t> 3? true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0: initial value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&lt; 5? true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 =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0</a:t>
                      </a:r>
                      <a:r>
                        <a:rPr lang="en-US" baseline="0" dirty="0" smtClean="0"/>
                        <a:t>     j = 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baseline="0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= 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j=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&lt; 5? true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 =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0     j =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j= 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&lt; 5? true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 =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0     j =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j= 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&lt; 5? true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 =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0     j =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j= 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r>
                        <a:rPr lang="en-US" baseline="0" dirty="0" smtClean="0"/>
                        <a:t> &lt; 5? true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 =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0     j =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j= 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r>
                        <a:rPr lang="en-US" baseline="0" dirty="0" smtClean="0"/>
                        <a:t> &lt; 5? false </a:t>
                      </a:r>
                      <a:r>
                        <a:rPr lang="en-US" baseline="0" dirty="0" smtClean="0">
                          <a:sym typeface="Wingdings" panose="05000000000000000000" pitchFamily="2" charset="2"/>
                        </a:rPr>
                        <a:t> exit from inner loop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= 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&lt; 3? true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0: initial value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&lt; 5? true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 =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1</a:t>
                      </a:r>
                      <a:r>
                        <a:rPr lang="en-US" baseline="0" dirty="0" smtClean="0"/>
                        <a:t>     j = 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baseline="0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j=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&lt; 5? true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 =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1     j =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j= 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&lt; 5? true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 =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1     j =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j= 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&lt; 5? true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 =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1     j =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j= 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r>
                        <a:rPr lang="en-US" baseline="0" dirty="0" smtClean="0"/>
                        <a:t> &lt; 5? true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 =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1     j =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j= 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5 &lt; 5? false </a:t>
                      </a:r>
                      <a:r>
                        <a:rPr lang="en-US" dirty="0" smtClean="0">
                          <a:sym typeface="Wingdings" panose="05000000000000000000" pitchFamily="2" charset="2"/>
                        </a:rPr>
                        <a:t> exit from inner loop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= 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&lt; 3? true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0: initial value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&lt; 5? true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 =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2</a:t>
                      </a:r>
                      <a:r>
                        <a:rPr lang="en-US" baseline="0" dirty="0" smtClean="0"/>
                        <a:t>     j = </a:t>
                      </a:r>
                      <a:r>
                        <a:rPr lang="en-US" b="0" baseline="0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baseline="0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437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4016"/>
            <a:ext cx="7239000" cy="372656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15. Nested loops – simple example (cont’d)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3709634"/>
              </p:ext>
            </p:extLst>
          </p:nvPr>
        </p:nvGraphicFramePr>
        <p:xfrm>
          <a:off x="179512" y="1732776"/>
          <a:ext cx="871297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2594"/>
                <a:gridCol w="1353750"/>
                <a:gridCol w="1800200"/>
                <a:gridCol w="1368152"/>
                <a:gridCol w="2448274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++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 &lt; 3?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j++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 &lt; 5?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output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&lt; 3? 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j=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&lt; 5? 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 =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2</a:t>
                      </a:r>
                      <a:r>
                        <a:rPr lang="en-US" baseline="0" dirty="0" smtClean="0"/>
                        <a:t>     j = 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baseline="0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j=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&lt; 5? 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 =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2     j =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j=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&lt; 5? 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 =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2     j =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j=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r>
                        <a:rPr lang="en-US" baseline="0" dirty="0" smtClean="0"/>
                        <a:t> &lt; 5? 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 =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2     j =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j= 5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5 &lt; 5? false </a:t>
                      </a:r>
                      <a:r>
                        <a:rPr lang="en-US" dirty="0" smtClean="0">
                          <a:sym typeface="Wingdings" panose="05000000000000000000" pitchFamily="2" charset="2"/>
                        </a:rPr>
                        <a:t> exit from inner loop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&lt; 3 false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dirty="0" smtClean="0">
                          <a:sym typeface="Wingdings" panose="05000000000000000000" pitchFamily="2" charset="2"/>
                        </a:rPr>
                        <a:t> exit from outer loop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251520" y="476672"/>
            <a:ext cx="4680520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bg1"/>
                </a:solidFill>
              </a:rPr>
              <a:t>for (</a:t>
            </a:r>
            <a:r>
              <a:rPr lang="en-US" dirty="0" err="1" smtClean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= 0; </a:t>
            </a:r>
            <a:r>
              <a:rPr lang="en-US" dirty="0" err="1" smtClean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 &lt; 3; </a:t>
            </a:r>
            <a:r>
              <a:rPr lang="en-US" dirty="0" err="1" smtClean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++)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for (j = 0; j &lt; 5; j++)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   </a:t>
            </a:r>
            <a:r>
              <a:rPr lang="en-US" dirty="0" err="1" smtClean="0">
                <a:solidFill>
                  <a:schemeClr val="bg1"/>
                </a:solidFill>
              </a:rPr>
              <a:t>printf</a:t>
            </a:r>
            <a:r>
              <a:rPr lang="en-US" dirty="0" smtClean="0">
                <a:solidFill>
                  <a:schemeClr val="bg1"/>
                </a:solidFill>
              </a:rPr>
              <a:t> (“</a:t>
            </a:r>
            <a:r>
              <a:rPr lang="en-US" dirty="0" err="1" smtClean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 = %3d /t j = %3d /n”, </a:t>
            </a:r>
            <a:r>
              <a:rPr lang="en-US" dirty="0" err="1" smtClean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, j);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417569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372656"/>
          </a:xfrm>
        </p:spPr>
        <p:txBody>
          <a:bodyPr>
            <a:normAutofit/>
          </a:bodyPr>
          <a:lstStyle/>
          <a:p>
            <a:r>
              <a:rPr lang="en-US" sz="2300" dirty="0">
                <a:solidFill>
                  <a:srgbClr val="24B5A1"/>
                </a:solidFill>
                <a:latin typeface="Arial"/>
              </a:rPr>
              <a:t>16. Nested for – example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548680"/>
            <a:ext cx="7920880" cy="5907056"/>
          </a:xfrm>
        </p:spPr>
        <p:txBody>
          <a:bodyPr/>
          <a:lstStyle/>
          <a:p>
            <a:r>
              <a:rPr lang="en-US" dirty="0" smtClean="0"/>
              <a:t>Write a complete program that produces the following output: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Analysis:</a:t>
            </a:r>
          </a:p>
          <a:p>
            <a:pPr lvl="1"/>
            <a:r>
              <a:rPr lang="en-US" dirty="0" smtClean="0"/>
              <a:t>We need two counters:-</a:t>
            </a:r>
          </a:p>
          <a:p>
            <a:pPr lvl="2"/>
            <a:r>
              <a:rPr lang="en-US" dirty="0" smtClean="0"/>
              <a:t>The first counter </a:t>
            </a:r>
            <a:r>
              <a:rPr lang="en-US" i="1" dirty="0" smtClean="0">
                <a:solidFill>
                  <a:srgbClr val="00B0F0"/>
                </a:solidFill>
              </a:rPr>
              <a:t>line</a:t>
            </a:r>
            <a:r>
              <a:rPr lang="en-US" i="1" dirty="0" smtClean="0"/>
              <a:t> </a:t>
            </a:r>
            <a:r>
              <a:rPr lang="en-US" dirty="0" smtClean="0"/>
              <a:t>counts the lines from 1 to 5</a:t>
            </a:r>
          </a:p>
          <a:p>
            <a:pPr lvl="2"/>
            <a:r>
              <a:rPr lang="en-US" dirty="0" smtClean="0"/>
              <a:t>The second counter </a:t>
            </a:r>
            <a:r>
              <a:rPr lang="en-US" i="1" dirty="0" smtClean="0">
                <a:solidFill>
                  <a:srgbClr val="00B0F0"/>
                </a:solidFill>
              </a:rPr>
              <a:t>asterisks</a:t>
            </a:r>
            <a:r>
              <a:rPr lang="en-US" dirty="0" smtClean="0"/>
              <a:t> counts the number of asterisks in each line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95536" y="1556792"/>
            <a:ext cx="3240360" cy="1584176"/>
          </a:xfrm>
          <a:prstGeom prst="round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>
                <a:solidFill>
                  <a:schemeClr val="bg1"/>
                </a:solidFill>
              </a:rPr>
              <a:t>*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**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***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****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*****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77761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372656"/>
          </a:xfrm>
        </p:spPr>
        <p:txBody>
          <a:bodyPr>
            <a:normAutofit/>
          </a:bodyPr>
          <a:lstStyle/>
          <a:p>
            <a:r>
              <a:rPr lang="en-US" sz="2300" dirty="0">
                <a:solidFill>
                  <a:srgbClr val="24B5A1"/>
                </a:solidFill>
                <a:latin typeface="Arial"/>
              </a:rPr>
              <a:t>16. Nested for – example 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1 (cont’d)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548680"/>
            <a:ext cx="7920880" cy="5907056"/>
          </a:xfrm>
        </p:spPr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95536" y="548680"/>
            <a:ext cx="3240360" cy="1584176"/>
          </a:xfrm>
          <a:prstGeom prst="round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>
                <a:solidFill>
                  <a:schemeClr val="bg1"/>
                </a:solidFill>
              </a:rPr>
              <a:t>*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**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***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****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*****</a:t>
            </a:r>
            <a:endParaRPr 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1433954"/>
              </p:ext>
            </p:extLst>
          </p:nvPr>
        </p:nvGraphicFramePr>
        <p:xfrm>
          <a:off x="2004392" y="764704"/>
          <a:ext cx="6096000" cy="593344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Asterisks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894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372656"/>
          </a:xfrm>
        </p:spPr>
        <p:txBody>
          <a:bodyPr>
            <a:normAutofit/>
          </a:bodyPr>
          <a:lstStyle/>
          <a:p>
            <a:r>
              <a:rPr lang="en-US" sz="2300" dirty="0">
                <a:solidFill>
                  <a:srgbClr val="24B5A1"/>
                </a:solidFill>
                <a:latin typeface="Arial"/>
              </a:rPr>
              <a:t>16. Nested for – example 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1 (cont’d)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548680"/>
            <a:ext cx="7920880" cy="5907056"/>
          </a:xfrm>
        </p:spPr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879655"/>
              </p:ext>
            </p:extLst>
          </p:nvPr>
        </p:nvGraphicFramePr>
        <p:xfrm>
          <a:off x="179512" y="548680"/>
          <a:ext cx="2592288" cy="593344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1244709"/>
                <a:gridCol w="134757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Line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Asterisks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2915816" y="1556792"/>
            <a:ext cx="4896544" cy="1512168"/>
          </a:xfrm>
          <a:prstGeom prst="round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i="1" dirty="0" smtClean="0">
                <a:solidFill>
                  <a:srgbClr val="002060"/>
                </a:solidFill>
              </a:rPr>
              <a:t>line</a:t>
            </a:r>
            <a:r>
              <a:rPr lang="en-US" dirty="0" smtClean="0">
                <a:solidFill>
                  <a:srgbClr val="002060"/>
                </a:solidFill>
              </a:rPr>
              <a:t>: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Initial Value: 1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Final Value: 5 </a:t>
            </a:r>
            <a:r>
              <a:rPr lang="en-US" dirty="0" smtClean="0">
                <a:solidFill>
                  <a:srgbClr val="002060"/>
                </a:solidFill>
                <a:sym typeface="Wingdings" panose="05000000000000000000" pitchFamily="2" charset="2"/>
              </a:rPr>
              <a:t> condition is (line &lt;= 5)</a:t>
            </a:r>
          </a:p>
          <a:p>
            <a:r>
              <a:rPr lang="en-US" dirty="0" smtClean="0">
                <a:solidFill>
                  <a:srgbClr val="002060"/>
                </a:solidFill>
                <a:sym typeface="Wingdings" panose="05000000000000000000" pitchFamily="2" charset="2"/>
              </a:rPr>
              <a:t>Step: +1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915816" y="548680"/>
            <a:ext cx="4896544" cy="864096"/>
          </a:xfrm>
          <a:prstGeom prst="round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002060"/>
                </a:solidFill>
                <a:sym typeface="Wingdings" panose="05000000000000000000" pitchFamily="2" charset="2"/>
              </a:rPr>
              <a:t> </a:t>
            </a:r>
            <a:r>
              <a:rPr lang="en-US" i="1" u="sng" dirty="0">
                <a:solidFill>
                  <a:srgbClr val="002060"/>
                </a:solidFill>
                <a:sym typeface="Wingdings" panose="05000000000000000000" pitchFamily="2" charset="2"/>
              </a:rPr>
              <a:t>l</a:t>
            </a:r>
            <a:r>
              <a:rPr lang="en-US" i="1" u="sng" dirty="0" smtClean="0">
                <a:solidFill>
                  <a:srgbClr val="002060"/>
                </a:solidFill>
                <a:sym typeface="Wingdings" panose="05000000000000000000" pitchFamily="2" charset="2"/>
              </a:rPr>
              <a:t>ine</a:t>
            </a:r>
            <a:r>
              <a:rPr lang="en-US" i="1" dirty="0" smtClean="0">
                <a:solidFill>
                  <a:srgbClr val="002060"/>
                </a:solidFill>
                <a:sym typeface="Wingdings" panose="05000000000000000000" pitchFamily="2" charset="2"/>
              </a:rPr>
              <a:t> </a:t>
            </a:r>
            <a:r>
              <a:rPr lang="en-US" dirty="0" smtClean="0">
                <a:solidFill>
                  <a:srgbClr val="002060"/>
                </a:solidFill>
                <a:sym typeface="Wingdings" panose="05000000000000000000" pitchFamily="2" charset="2"/>
              </a:rPr>
              <a:t>is the counter of the </a:t>
            </a:r>
            <a:r>
              <a:rPr lang="en-US" u="sng" dirty="0" smtClean="0">
                <a:solidFill>
                  <a:srgbClr val="002060"/>
                </a:solidFill>
                <a:sym typeface="Wingdings" panose="05000000000000000000" pitchFamily="2" charset="2"/>
              </a:rPr>
              <a:t>outer</a:t>
            </a:r>
            <a:r>
              <a:rPr lang="en-US" dirty="0" smtClean="0">
                <a:solidFill>
                  <a:srgbClr val="002060"/>
                </a:solidFill>
                <a:sym typeface="Wingdings" panose="05000000000000000000" pitchFamily="2" charset="2"/>
              </a:rPr>
              <a:t> loop, and </a:t>
            </a:r>
            <a:r>
              <a:rPr lang="en-US" i="1" u="sng" dirty="0" smtClean="0">
                <a:solidFill>
                  <a:srgbClr val="002060"/>
                </a:solidFill>
                <a:sym typeface="Wingdings" panose="05000000000000000000" pitchFamily="2" charset="2"/>
              </a:rPr>
              <a:t>asterisks</a:t>
            </a:r>
            <a:r>
              <a:rPr lang="en-US" i="1" dirty="0" smtClean="0">
                <a:solidFill>
                  <a:srgbClr val="002060"/>
                </a:solidFill>
                <a:sym typeface="Wingdings" panose="05000000000000000000" pitchFamily="2" charset="2"/>
              </a:rPr>
              <a:t> </a:t>
            </a:r>
            <a:r>
              <a:rPr lang="en-US" dirty="0" smtClean="0">
                <a:solidFill>
                  <a:srgbClr val="002060"/>
                </a:solidFill>
                <a:sym typeface="Wingdings" panose="05000000000000000000" pitchFamily="2" charset="2"/>
              </a:rPr>
              <a:t>is the counter of the </a:t>
            </a:r>
            <a:r>
              <a:rPr lang="en-US" u="sng" dirty="0" smtClean="0">
                <a:solidFill>
                  <a:srgbClr val="002060"/>
                </a:solidFill>
                <a:sym typeface="Wingdings" panose="05000000000000000000" pitchFamily="2" charset="2"/>
              </a:rPr>
              <a:t>inner</a:t>
            </a:r>
            <a:r>
              <a:rPr lang="en-US" dirty="0" smtClean="0">
                <a:solidFill>
                  <a:srgbClr val="002060"/>
                </a:solidFill>
                <a:sym typeface="Wingdings" panose="05000000000000000000" pitchFamily="2" charset="2"/>
              </a:rPr>
              <a:t> loop.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915816" y="3212976"/>
            <a:ext cx="4896544" cy="1512168"/>
          </a:xfrm>
          <a:prstGeom prst="round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i="1" dirty="0" smtClean="0">
                <a:solidFill>
                  <a:srgbClr val="002060"/>
                </a:solidFill>
              </a:rPr>
              <a:t>asterisks</a:t>
            </a:r>
            <a:r>
              <a:rPr lang="en-US" dirty="0" smtClean="0">
                <a:solidFill>
                  <a:srgbClr val="002060"/>
                </a:solidFill>
              </a:rPr>
              <a:t>: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Initial Value: 1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Final Value: </a:t>
            </a:r>
            <a:r>
              <a:rPr lang="en-US" i="1" dirty="0" smtClean="0">
                <a:solidFill>
                  <a:srgbClr val="002060"/>
                </a:solidFill>
              </a:rPr>
              <a:t>line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</a:p>
          <a:p>
            <a:r>
              <a:rPr lang="en-US" dirty="0">
                <a:solidFill>
                  <a:srgbClr val="002060"/>
                </a:solidFill>
                <a:sym typeface="Wingdings" panose="05000000000000000000" pitchFamily="2" charset="2"/>
              </a:rPr>
              <a:t>	</a:t>
            </a:r>
            <a:r>
              <a:rPr lang="en-US" dirty="0" smtClean="0">
                <a:solidFill>
                  <a:srgbClr val="002060"/>
                </a:solidFill>
                <a:sym typeface="Wingdings" panose="05000000000000000000" pitchFamily="2" charset="2"/>
              </a:rPr>
              <a:t> condition is </a:t>
            </a:r>
            <a:r>
              <a:rPr lang="en-US" i="1" dirty="0" smtClean="0">
                <a:solidFill>
                  <a:srgbClr val="002060"/>
                </a:solidFill>
                <a:sym typeface="Wingdings" panose="05000000000000000000" pitchFamily="2" charset="2"/>
              </a:rPr>
              <a:t>(asterisks &lt;= line)</a:t>
            </a:r>
          </a:p>
          <a:p>
            <a:r>
              <a:rPr lang="en-US" dirty="0" smtClean="0">
                <a:solidFill>
                  <a:srgbClr val="002060"/>
                </a:solidFill>
                <a:sym typeface="Wingdings" panose="05000000000000000000" pitchFamily="2" charset="2"/>
              </a:rPr>
              <a:t>Step: +1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915816" y="4869160"/>
            <a:ext cx="5760640" cy="1800200"/>
          </a:xfrm>
          <a:prstGeom prst="round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bg1"/>
                </a:solidFill>
              </a:rPr>
              <a:t>for (line = 1; line &lt;= 5; line++)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{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  for (asterisks = 1; asterisks </a:t>
            </a:r>
            <a:r>
              <a:rPr lang="en-US" dirty="0" smtClean="0">
                <a:solidFill>
                  <a:schemeClr val="bg1"/>
                </a:solidFill>
              </a:rPr>
              <a:t>&lt;= </a:t>
            </a:r>
            <a:r>
              <a:rPr lang="en-US" dirty="0" smtClean="0">
                <a:solidFill>
                  <a:schemeClr val="bg1"/>
                </a:solidFill>
              </a:rPr>
              <a:t>line; asterisks++)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       </a:t>
            </a:r>
            <a:r>
              <a:rPr lang="en-US" dirty="0" err="1" smtClean="0">
                <a:solidFill>
                  <a:schemeClr val="bg1"/>
                </a:solidFill>
              </a:rPr>
              <a:t>printf</a:t>
            </a:r>
            <a:r>
              <a:rPr lang="en-US" dirty="0" smtClean="0">
                <a:solidFill>
                  <a:schemeClr val="bg1"/>
                </a:solidFill>
              </a:rPr>
              <a:t> (“*”);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   </a:t>
            </a:r>
            <a:r>
              <a:rPr lang="en-US" dirty="0" err="1" smtClean="0">
                <a:solidFill>
                  <a:schemeClr val="bg1"/>
                </a:solidFill>
              </a:rPr>
              <a:t>printf</a:t>
            </a:r>
            <a:r>
              <a:rPr lang="en-US" dirty="0" smtClean="0">
                <a:solidFill>
                  <a:schemeClr val="bg1"/>
                </a:solidFill>
              </a:rPr>
              <a:t> (“\n”);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}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23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360040"/>
          </a:xfrm>
        </p:spPr>
        <p:txBody>
          <a:bodyPr>
            <a:normAutofit/>
          </a:bodyPr>
          <a:lstStyle/>
          <a:p>
            <a:r>
              <a:rPr lang="en-US" sz="2300" dirty="0">
                <a:solidFill>
                  <a:srgbClr val="24B5A1"/>
                </a:solidFill>
                <a:latin typeface="Arial"/>
              </a:rPr>
              <a:t>16. Nested for – complete program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51520" y="620688"/>
            <a:ext cx="7776864" cy="5937258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002060"/>
                </a:solidFill>
              </a:rPr>
              <a:t>#include &lt;</a:t>
            </a:r>
            <a:r>
              <a:rPr lang="en-US" dirty="0" err="1" smtClean="0">
                <a:solidFill>
                  <a:srgbClr val="002060"/>
                </a:solidFill>
              </a:rPr>
              <a:t>stdio.h</a:t>
            </a:r>
            <a:r>
              <a:rPr lang="en-US" dirty="0" smtClean="0">
                <a:solidFill>
                  <a:srgbClr val="002060"/>
                </a:solidFill>
              </a:rPr>
              <a:t>&gt;</a:t>
            </a:r>
          </a:p>
          <a:p>
            <a:r>
              <a:rPr lang="en-US" dirty="0" err="1" smtClean="0">
                <a:solidFill>
                  <a:srgbClr val="002060"/>
                </a:solidFill>
              </a:rPr>
              <a:t>int</a:t>
            </a:r>
            <a:r>
              <a:rPr lang="en-US" dirty="0" smtClean="0">
                <a:solidFill>
                  <a:srgbClr val="002060"/>
                </a:solidFill>
              </a:rPr>
              <a:t> main (void)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{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   </a:t>
            </a:r>
            <a:r>
              <a:rPr lang="en-US" dirty="0" err="1" smtClean="0">
                <a:solidFill>
                  <a:srgbClr val="002060"/>
                </a:solidFill>
              </a:rPr>
              <a:t>int</a:t>
            </a:r>
            <a:r>
              <a:rPr lang="en-US" dirty="0" smtClean="0">
                <a:solidFill>
                  <a:srgbClr val="002060"/>
                </a:solidFill>
              </a:rPr>
              <a:t> line, asterisks;</a:t>
            </a:r>
          </a:p>
          <a:p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   for (line = 1; line &lt;= 5; line++)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      {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        for (asterisks = 1; asterisks </a:t>
            </a:r>
            <a:r>
              <a:rPr lang="en-US" dirty="0" smtClean="0">
                <a:solidFill>
                  <a:srgbClr val="002060"/>
                </a:solidFill>
              </a:rPr>
              <a:t>&lt;= </a:t>
            </a:r>
            <a:r>
              <a:rPr lang="en-US" dirty="0" smtClean="0">
                <a:solidFill>
                  <a:srgbClr val="002060"/>
                </a:solidFill>
              </a:rPr>
              <a:t>line; asterisks++)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             </a:t>
            </a:r>
            <a:r>
              <a:rPr lang="en-US" dirty="0" err="1" smtClean="0">
                <a:solidFill>
                  <a:srgbClr val="002060"/>
                </a:solidFill>
              </a:rPr>
              <a:t>printf</a:t>
            </a:r>
            <a:r>
              <a:rPr lang="en-US" dirty="0" smtClean="0">
                <a:solidFill>
                  <a:srgbClr val="002060"/>
                </a:solidFill>
              </a:rPr>
              <a:t> (“*”);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        </a:t>
            </a:r>
            <a:r>
              <a:rPr lang="en-US" dirty="0" err="1" smtClean="0">
                <a:solidFill>
                  <a:srgbClr val="002060"/>
                </a:solidFill>
              </a:rPr>
              <a:t>printf</a:t>
            </a:r>
            <a:r>
              <a:rPr lang="en-US" dirty="0" smtClean="0">
                <a:solidFill>
                  <a:srgbClr val="002060"/>
                </a:solidFill>
              </a:rPr>
              <a:t> (“\n”);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      } </a:t>
            </a:r>
            <a:r>
              <a:rPr lang="en-US" dirty="0" smtClean="0">
                <a:solidFill>
                  <a:srgbClr val="0070C0"/>
                </a:solidFill>
              </a:rPr>
              <a:t>// end (line = 1; line &lt;= 5; line++)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  return (0);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} </a:t>
            </a:r>
            <a:r>
              <a:rPr lang="en-US" dirty="0" smtClean="0">
                <a:solidFill>
                  <a:srgbClr val="0070C0"/>
                </a:solidFill>
              </a:rPr>
              <a:t>// end of main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39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444664"/>
          </a:xfrm>
        </p:spPr>
        <p:txBody>
          <a:bodyPr>
            <a:normAutofit/>
          </a:bodyPr>
          <a:lstStyle/>
          <a:p>
            <a:r>
              <a:rPr lang="en-US" sz="2300" dirty="0">
                <a:solidFill>
                  <a:srgbClr val="24B5A1"/>
                </a:solidFill>
                <a:latin typeface="Arial"/>
              </a:rPr>
              <a:t>17. 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Example (1)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7715200" cy="5835048"/>
          </a:xfrm>
        </p:spPr>
        <p:txBody>
          <a:bodyPr/>
          <a:lstStyle/>
          <a:p>
            <a:pPr algn="just"/>
            <a:r>
              <a:rPr lang="en-US" dirty="0" smtClean="0"/>
              <a:t>There are 9,870 people in a town whose population increases by 10 percent each year. Write a loop that displays the annual population for ten consecutive years. The program should also write a message “over population” if the population exceeds 30,000.</a:t>
            </a:r>
            <a:endParaRPr lang="en-US" dirty="0"/>
          </a:p>
        </p:txBody>
      </p:sp>
      <p:sp>
        <p:nvSpPr>
          <p:cNvPr id="4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88776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444664"/>
          </a:xfrm>
        </p:spPr>
        <p:txBody>
          <a:bodyPr>
            <a:normAutofit/>
          </a:bodyPr>
          <a:lstStyle/>
          <a:p>
            <a:r>
              <a:rPr lang="en-US" sz="2300" dirty="0">
                <a:solidFill>
                  <a:srgbClr val="24B5A1"/>
                </a:solidFill>
                <a:latin typeface="Arial"/>
              </a:rPr>
              <a:t>17. 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Example (1) – solution (</a:t>
            </a:r>
            <a:r>
              <a:rPr lang="en-US" sz="2300" dirty="0" err="1" smtClean="0">
                <a:solidFill>
                  <a:srgbClr val="24B5A1"/>
                </a:solidFill>
                <a:latin typeface="Arial"/>
              </a:rPr>
              <a:t>cnt’d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)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7715200" cy="5835048"/>
          </a:xfrm>
        </p:spPr>
        <p:txBody>
          <a:bodyPr/>
          <a:lstStyle/>
          <a:p>
            <a:pPr algn="just"/>
            <a:r>
              <a:rPr lang="en-US" dirty="0" smtClean="0"/>
              <a:t>There are 9,870 people in a town whose population increases by 10 percent each year. Write a loop that displays the annual population for ten consecutive years. </a:t>
            </a:r>
          </a:p>
          <a:p>
            <a:pPr algn="just"/>
            <a:r>
              <a:rPr lang="en-US" dirty="0" smtClean="0">
                <a:solidFill>
                  <a:srgbClr val="0000FF"/>
                </a:solidFill>
              </a:rPr>
              <a:t>The program should also write a message “over population” if the population exceeds 30,000.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0522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444664"/>
          </a:xfrm>
        </p:spPr>
        <p:txBody>
          <a:bodyPr>
            <a:normAutofit/>
          </a:bodyPr>
          <a:lstStyle/>
          <a:p>
            <a:r>
              <a:rPr lang="en-US" sz="2300" dirty="0">
                <a:solidFill>
                  <a:srgbClr val="24B5A1"/>
                </a:solidFill>
                <a:latin typeface="Arial"/>
              </a:rPr>
              <a:t>17. 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Example (1) – solution (</a:t>
            </a:r>
            <a:r>
              <a:rPr lang="en-US" sz="2300" dirty="0" err="1" smtClean="0">
                <a:solidFill>
                  <a:srgbClr val="24B5A1"/>
                </a:solidFill>
                <a:latin typeface="Arial"/>
              </a:rPr>
              <a:t>cnt’d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)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7715200" cy="5835048"/>
          </a:xfrm>
        </p:spPr>
        <p:txBody>
          <a:bodyPr/>
          <a:lstStyle/>
          <a:p>
            <a:pPr algn="just"/>
            <a:r>
              <a:rPr lang="en-US" dirty="0" smtClean="0"/>
              <a:t>There are 9,870 people in a town whose population increases by 10 percent each year. Write a loop that displays the annual population for </a:t>
            </a:r>
            <a:r>
              <a:rPr lang="en-US" u="sng" dirty="0" smtClean="0"/>
              <a:t>ten consecutive years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Counter = years</a:t>
            </a:r>
          </a:p>
          <a:p>
            <a:pPr lvl="1" algn="just"/>
            <a:r>
              <a:rPr lang="en-US" dirty="0" smtClean="0"/>
              <a:t>Initial value = 0</a:t>
            </a:r>
          </a:p>
          <a:p>
            <a:pPr lvl="1" algn="just"/>
            <a:r>
              <a:rPr lang="en-US" dirty="0" smtClean="0"/>
              <a:t>Final value = </a:t>
            </a:r>
            <a:r>
              <a:rPr lang="en-US" dirty="0" smtClean="0"/>
              <a:t>9 </a:t>
            </a:r>
            <a:r>
              <a:rPr lang="en-US" dirty="0" smtClean="0">
                <a:sym typeface="Wingdings" panose="05000000000000000000" pitchFamily="2" charset="2"/>
              </a:rPr>
              <a:t> condition is (years &lt;= 9)</a:t>
            </a:r>
          </a:p>
          <a:p>
            <a:pPr lvl="1" algn="just"/>
            <a:r>
              <a:rPr lang="en-US" dirty="0" smtClean="0">
                <a:sym typeface="Wingdings" panose="05000000000000000000" pitchFamily="2" charset="2"/>
              </a:rPr>
              <a:t>Step = </a:t>
            </a:r>
            <a:r>
              <a:rPr lang="en-US" dirty="0" smtClean="0">
                <a:sym typeface="Wingdings" panose="05000000000000000000" pitchFamily="2" charset="2"/>
              </a:rPr>
              <a:t>+1</a:t>
            </a:r>
            <a:endParaRPr lang="en-US" dirty="0" smtClean="0">
              <a:sym typeface="Wingdings" panose="05000000000000000000" pitchFamily="2" charset="2"/>
            </a:endParaRPr>
          </a:p>
          <a:p>
            <a:pPr marL="0" indent="0" algn="just">
              <a:buNone/>
            </a:pPr>
            <a:endParaRPr lang="en-US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2411760" y="4149080"/>
            <a:ext cx="4320480" cy="504056"/>
          </a:xfrm>
          <a:prstGeom prst="round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bg1"/>
                </a:solidFill>
              </a:rPr>
              <a:t>for (years = 0; years &lt;= 9; years++)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81407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435280" cy="516672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solidFill>
                  <a:srgbClr val="24B5A1"/>
                </a:solidFill>
                <a:latin typeface="Arial"/>
              </a:rPr>
              <a:t>2. Compound assignment operators - example</a:t>
            </a:r>
            <a:endParaRPr lang="en-US" sz="28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8254107"/>
              </p:ext>
            </p:extLst>
          </p:nvPr>
        </p:nvGraphicFramePr>
        <p:xfrm>
          <a:off x="251520" y="1397000"/>
          <a:ext cx="8424936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75265"/>
                <a:gridCol w="364967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Statement with Simple Assignment Operator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Equivalent</a:t>
                      </a:r>
                      <a:r>
                        <a:rPr lang="en-US" baseline="0" dirty="0" smtClean="0"/>
                        <a:t> statement with Compound Assignment Operator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count_emp</a:t>
                      </a:r>
                      <a:r>
                        <a:rPr lang="en-US" dirty="0" smtClean="0"/>
                        <a:t> = </a:t>
                      </a:r>
                      <a:r>
                        <a:rPr lang="en-US" dirty="0" err="1" smtClean="0"/>
                        <a:t>count_emp</a:t>
                      </a:r>
                      <a:r>
                        <a:rPr lang="en-US" dirty="0" smtClean="0"/>
                        <a:t> + 1;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count_emp</a:t>
                      </a:r>
                      <a:r>
                        <a:rPr lang="en-US" dirty="0" smtClean="0"/>
                        <a:t> += 1;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time = time – 1;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 -= 1;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total_time</a:t>
                      </a:r>
                      <a:r>
                        <a:rPr lang="en-US" dirty="0" smtClean="0"/>
                        <a:t> = </a:t>
                      </a:r>
                      <a:r>
                        <a:rPr lang="en-US" dirty="0" err="1" smtClean="0"/>
                        <a:t>total_time</a:t>
                      </a:r>
                      <a:r>
                        <a:rPr lang="en-US" baseline="0" dirty="0" smtClean="0"/>
                        <a:t> + time;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total_time</a:t>
                      </a:r>
                      <a:r>
                        <a:rPr lang="en-US" dirty="0" smtClean="0"/>
                        <a:t> += time;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product = product * time;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product *= time;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 = n * (x + 1);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 *= x</a:t>
                      </a:r>
                      <a:r>
                        <a:rPr lang="en-US" baseline="0" dirty="0" smtClean="0"/>
                        <a:t> + 1;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 = x / y;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 /= y;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r>
                        <a:rPr lang="en-US" baseline="0" dirty="0" smtClean="0"/>
                        <a:t> = a % b;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%= b;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5837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444664"/>
          </a:xfrm>
        </p:spPr>
        <p:txBody>
          <a:bodyPr>
            <a:normAutofit/>
          </a:bodyPr>
          <a:lstStyle/>
          <a:p>
            <a:r>
              <a:rPr lang="en-US" sz="2300" dirty="0">
                <a:solidFill>
                  <a:srgbClr val="24B5A1"/>
                </a:solidFill>
                <a:latin typeface="Arial"/>
              </a:rPr>
              <a:t>17. 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Example (1) – solution (</a:t>
            </a:r>
            <a:r>
              <a:rPr lang="en-US" sz="2300" dirty="0" err="1" smtClean="0">
                <a:solidFill>
                  <a:srgbClr val="24B5A1"/>
                </a:solidFill>
                <a:latin typeface="Arial"/>
              </a:rPr>
              <a:t>cnt’d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)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7715200" cy="5835048"/>
          </a:xfrm>
        </p:spPr>
        <p:txBody>
          <a:bodyPr/>
          <a:lstStyle/>
          <a:p>
            <a:pPr algn="just"/>
            <a:r>
              <a:rPr lang="en-US" dirty="0" smtClean="0"/>
              <a:t>There are </a:t>
            </a:r>
            <a:r>
              <a:rPr lang="en-US" u="sng" dirty="0" smtClean="0"/>
              <a:t>9,870 people</a:t>
            </a:r>
            <a:r>
              <a:rPr lang="en-US" dirty="0" smtClean="0"/>
              <a:t> in a town whose </a:t>
            </a:r>
            <a:r>
              <a:rPr lang="en-US" u="sng" dirty="0" smtClean="0"/>
              <a:t>population increases by 10 percent each year</a:t>
            </a:r>
            <a:r>
              <a:rPr lang="en-US" dirty="0" smtClean="0"/>
              <a:t>. Write a loop that </a:t>
            </a:r>
            <a:r>
              <a:rPr lang="en-US" u="sng" dirty="0" smtClean="0"/>
              <a:t>displays the annual population</a:t>
            </a:r>
            <a:r>
              <a:rPr lang="en-US" dirty="0" smtClean="0"/>
              <a:t> for ten consecutive years. </a:t>
            </a:r>
          </a:p>
          <a:p>
            <a:pPr algn="just"/>
            <a:r>
              <a:rPr lang="en-US" dirty="0" smtClean="0"/>
              <a:t>Initial value of </a:t>
            </a:r>
            <a:r>
              <a:rPr lang="en-US" i="1" dirty="0" smtClean="0"/>
              <a:t>people </a:t>
            </a:r>
            <a:r>
              <a:rPr lang="en-US" dirty="0" smtClean="0"/>
              <a:t>is 9870</a:t>
            </a:r>
          </a:p>
          <a:p>
            <a:pPr algn="just"/>
            <a:r>
              <a:rPr lang="en-US" dirty="0" smtClean="0"/>
              <a:t>Ten percent of </a:t>
            </a:r>
            <a:r>
              <a:rPr lang="en-US" i="1" dirty="0" smtClean="0"/>
              <a:t>people </a:t>
            </a:r>
            <a:r>
              <a:rPr lang="en-US" dirty="0" smtClean="0"/>
              <a:t>is (</a:t>
            </a:r>
            <a:r>
              <a:rPr lang="en-US" i="1" dirty="0" smtClean="0"/>
              <a:t>people * 0.01)</a:t>
            </a:r>
          </a:p>
          <a:p>
            <a:pPr algn="just"/>
            <a:r>
              <a:rPr lang="en-US" i="1" dirty="0"/>
              <a:t>p</a:t>
            </a:r>
            <a:r>
              <a:rPr lang="en-US" i="1" dirty="0" smtClean="0"/>
              <a:t>eople </a:t>
            </a:r>
            <a:r>
              <a:rPr lang="en-US" dirty="0" smtClean="0"/>
              <a:t>increases by 0.01 each year </a:t>
            </a:r>
            <a:r>
              <a:rPr lang="en-US" dirty="0" smtClean="0">
                <a:sym typeface="Wingdings" panose="05000000000000000000" pitchFamily="2" charset="2"/>
              </a:rPr>
              <a:t></a:t>
            </a:r>
          </a:p>
          <a:p>
            <a:pPr algn="just"/>
            <a:r>
              <a:rPr lang="en-US" i="1" dirty="0">
                <a:sym typeface="Wingdings" panose="05000000000000000000" pitchFamily="2" charset="2"/>
              </a:rPr>
              <a:t>p</a:t>
            </a:r>
            <a:r>
              <a:rPr lang="en-US" i="1" dirty="0" smtClean="0">
                <a:sym typeface="Wingdings" panose="05000000000000000000" pitchFamily="2" charset="2"/>
              </a:rPr>
              <a:t>eople = people + (people * 0.01);</a:t>
            </a:r>
          </a:p>
          <a:p>
            <a:pPr algn="just"/>
            <a:r>
              <a:rPr lang="en-US" dirty="0" smtClean="0">
                <a:sym typeface="Wingdings" panose="05000000000000000000" pitchFamily="2" charset="2"/>
              </a:rPr>
              <a:t>Display the annual population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611560" y="4725144"/>
            <a:ext cx="7704856" cy="1944216"/>
          </a:xfrm>
          <a:prstGeom prst="round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bg1"/>
                </a:solidFill>
              </a:rPr>
              <a:t>people = 9870;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for (years = 0; years &lt;= 9; years++)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{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   people = people + (0.01 * people</a:t>
            </a:r>
            <a:r>
              <a:rPr lang="en-US" dirty="0" smtClean="0">
                <a:solidFill>
                  <a:schemeClr val="bg1"/>
                </a:solidFill>
              </a:rPr>
              <a:t>); </a:t>
            </a:r>
            <a:r>
              <a:rPr lang="en-US" b="1" dirty="0" smtClean="0">
                <a:solidFill>
                  <a:srgbClr val="FFFF00"/>
                </a:solidFill>
              </a:rPr>
              <a:t>// or people += (0.01 * people)</a:t>
            </a:r>
            <a:endParaRPr lang="en-US" b="1" dirty="0" smtClean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</a:t>
            </a:r>
            <a:r>
              <a:rPr lang="en-US" dirty="0" err="1" smtClean="0">
                <a:solidFill>
                  <a:schemeClr val="bg1"/>
                </a:solidFill>
              </a:rPr>
              <a:t>printf</a:t>
            </a:r>
            <a:r>
              <a:rPr lang="en-US" dirty="0" smtClean="0">
                <a:solidFill>
                  <a:schemeClr val="bg1"/>
                </a:solidFill>
              </a:rPr>
              <a:t> (“Annual Population = %7.1f”, people);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}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89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444664"/>
          </a:xfrm>
        </p:spPr>
        <p:txBody>
          <a:bodyPr>
            <a:normAutofit/>
          </a:bodyPr>
          <a:lstStyle/>
          <a:p>
            <a:r>
              <a:rPr lang="en-US" sz="2300" dirty="0">
                <a:solidFill>
                  <a:srgbClr val="24B5A1"/>
                </a:solidFill>
                <a:latin typeface="Arial"/>
              </a:rPr>
              <a:t>17. 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Example (1) – solution (</a:t>
            </a:r>
            <a:r>
              <a:rPr lang="en-US" sz="2300" dirty="0" err="1" smtClean="0">
                <a:solidFill>
                  <a:srgbClr val="24B5A1"/>
                </a:solidFill>
                <a:latin typeface="Arial"/>
              </a:rPr>
              <a:t>cnt’d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)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7715200" cy="5835048"/>
          </a:xfrm>
        </p:spPr>
        <p:txBody>
          <a:bodyPr/>
          <a:lstStyle/>
          <a:p>
            <a:pPr algn="just"/>
            <a:r>
              <a:rPr lang="en-US" dirty="0" smtClean="0">
                <a:solidFill>
                  <a:srgbClr val="0000FF"/>
                </a:solidFill>
              </a:rPr>
              <a:t>The program should also write a message “over population” </a:t>
            </a:r>
            <a:r>
              <a:rPr lang="en-US" u="sng" dirty="0" smtClean="0">
                <a:solidFill>
                  <a:srgbClr val="0000FF"/>
                </a:solidFill>
              </a:rPr>
              <a:t>if the population exceeds 30,000</a:t>
            </a:r>
            <a:r>
              <a:rPr lang="en-US" dirty="0" smtClean="0">
                <a:solidFill>
                  <a:srgbClr val="0000FF"/>
                </a:solidFill>
              </a:rPr>
              <a:t>.</a:t>
            </a:r>
          </a:p>
          <a:p>
            <a:pPr algn="just"/>
            <a:r>
              <a:rPr lang="en-US" dirty="0" smtClean="0">
                <a:solidFill>
                  <a:srgbClr val="0000FF"/>
                </a:solidFill>
              </a:rPr>
              <a:t>Condition: (people &gt; 30,000)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619672" y="2204864"/>
            <a:ext cx="5904656" cy="2808312"/>
          </a:xfrm>
          <a:prstGeom prst="round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bg1"/>
                </a:solidFill>
              </a:rPr>
              <a:t>people = 9870;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for (years = 0; years &lt;= 9; years++)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 {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   people = people + (0.01 * people);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   </a:t>
            </a:r>
            <a:r>
              <a:rPr lang="en-US" dirty="0" err="1" smtClean="0">
                <a:solidFill>
                  <a:schemeClr val="bg1"/>
                </a:solidFill>
              </a:rPr>
              <a:t>printf</a:t>
            </a:r>
            <a:r>
              <a:rPr lang="en-US" dirty="0" smtClean="0">
                <a:solidFill>
                  <a:schemeClr val="bg1"/>
                </a:solidFill>
              </a:rPr>
              <a:t> (“annual population = %7.1f”, people);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 }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if (people &gt; 30000)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</a:t>
            </a:r>
            <a:r>
              <a:rPr lang="en-US" dirty="0" err="1" smtClean="0">
                <a:solidFill>
                  <a:schemeClr val="bg1"/>
                </a:solidFill>
              </a:rPr>
              <a:t>printf</a:t>
            </a:r>
            <a:r>
              <a:rPr lang="en-US" dirty="0" smtClean="0">
                <a:solidFill>
                  <a:schemeClr val="bg1"/>
                </a:solidFill>
              </a:rPr>
              <a:t> (“over population \n”);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68986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" y="116632"/>
            <a:ext cx="8219256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18. 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Example 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(2) 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– 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Self-check exercise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115616" y="908720"/>
            <a:ext cx="6912768" cy="5616624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002060"/>
                </a:solidFill>
              </a:rPr>
              <a:t>#include &lt;</a:t>
            </a:r>
            <a:r>
              <a:rPr lang="en-US" dirty="0" err="1" smtClean="0">
                <a:solidFill>
                  <a:srgbClr val="002060"/>
                </a:solidFill>
              </a:rPr>
              <a:t>stdio.h</a:t>
            </a:r>
            <a:r>
              <a:rPr lang="en-US" dirty="0" smtClean="0">
                <a:solidFill>
                  <a:srgbClr val="002060"/>
                </a:solidFill>
              </a:rPr>
              <a:t>&gt;</a:t>
            </a:r>
          </a:p>
          <a:p>
            <a:r>
              <a:rPr lang="en-US" dirty="0" err="1" smtClean="0">
                <a:solidFill>
                  <a:srgbClr val="002060"/>
                </a:solidFill>
              </a:rPr>
              <a:t>int</a:t>
            </a:r>
            <a:r>
              <a:rPr lang="en-US" dirty="0" smtClean="0">
                <a:solidFill>
                  <a:srgbClr val="002060"/>
                </a:solidFill>
              </a:rPr>
              <a:t> main (void)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{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   </a:t>
            </a:r>
            <a:r>
              <a:rPr lang="en-US" dirty="0" err="1" smtClean="0">
                <a:solidFill>
                  <a:srgbClr val="002060"/>
                </a:solidFill>
              </a:rPr>
              <a:t>int</a:t>
            </a:r>
            <a:r>
              <a:rPr lang="en-US" dirty="0" smtClean="0">
                <a:solidFill>
                  <a:srgbClr val="002060"/>
                </a:solidFill>
              </a:rPr>
              <a:t> years;</a:t>
            </a:r>
          </a:p>
          <a:p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  double people;</a:t>
            </a:r>
          </a:p>
          <a:p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  people = 9870;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   for (years = 0; years &lt;= 9; years++)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       {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         people = people + (0.01 * people);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         </a:t>
            </a:r>
            <a:r>
              <a:rPr lang="en-US" dirty="0" err="1" smtClean="0">
                <a:solidFill>
                  <a:srgbClr val="002060"/>
                </a:solidFill>
              </a:rPr>
              <a:t>printf</a:t>
            </a:r>
            <a:r>
              <a:rPr lang="en-US" dirty="0" smtClean="0">
                <a:solidFill>
                  <a:srgbClr val="002060"/>
                </a:solidFill>
              </a:rPr>
              <a:t> (“annual population = %7.1f”, people);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       } //end for</a:t>
            </a:r>
          </a:p>
          <a:p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  if (people &gt; 30000)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      </a:t>
            </a:r>
            <a:r>
              <a:rPr lang="en-US" dirty="0" err="1" smtClean="0">
                <a:solidFill>
                  <a:srgbClr val="002060"/>
                </a:solidFill>
              </a:rPr>
              <a:t>printf</a:t>
            </a:r>
            <a:r>
              <a:rPr lang="en-US" dirty="0" smtClean="0">
                <a:solidFill>
                  <a:srgbClr val="002060"/>
                </a:solidFill>
              </a:rPr>
              <a:t> (“over population \n”);</a:t>
            </a:r>
          </a:p>
          <a:p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  </a:t>
            </a:r>
          </a:p>
          <a:p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  return (0);</a:t>
            </a:r>
          </a:p>
          <a:p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 } // end main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179512" y="836712"/>
            <a:ext cx="7848872" cy="5904656"/>
          </a:xfrm>
          <a:solidFill>
            <a:srgbClr val="FFFF00"/>
          </a:solidFill>
          <a:ln w="38100">
            <a:solidFill>
              <a:srgbClr val="0000FF"/>
            </a:solidFill>
          </a:ln>
        </p:spPr>
        <p:txBody>
          <a:bodyPr>
            <a:normAutofit/>
          </a:bodyPr>
          <a:lstStyle/>
          <a:p>
            <a:pPr marL="0" lvl="0" indent="0" algn="just" hangingPunct="0">
              <a:buNone/>
            </a:pPr>
            <a:r>
              <a:rPr lang="en-US" sz="2400" dirty="0">
                <a:latin typeface="Bell MT" panose="02020503060305020303" pitchFamily="18" charset="0"/>
              </a:rPr>
              <a:t>The table below shows the normal boiling points of several substances. Write a program that prompts the user </a:t>
            </a:r>
            <a:r>
              <a:rPr lang="en-US" sz="2400" dirty="0" smtClean="0">
                <a:solidFill>
                  <a:srgbClr val="0000FF"/>
                </a:solidFill>
                <a:latin typeface="Bell MT" panose="02020503060305020303" pitchFamily="18" charset="0"/>
              </a:rPr>
              <a:t>to enter 1000 observed </a:t>
            </a:r>
            <a:r>
              <a:rPr lang="en-US" sz="2400" dirty="0">
                <a:solidFill>
                  <a:srgbClr val="0000FF"/>
                </a:solidFill>
                <a:latin typeface="Bell MT" panose="02020503060305020303" pitchFamily="18" charset="0"/>
              </a:rPr>
              <a:t>boiling </a:t>
            </a:r>
            <a:r>
              <a:rPr lang="en-US" sz="2400" dirty="0" smtClean="0">
                <a:solidFill>
                  <a:srgbClr val="0000FF"/>
                </a:solidFill>
                <a:latin typeface="Bell MT" panose="02020503060305020303" pitchFamily="18" charset="0"/>
              </a:rPr>
              <a:t>points </a:t>
            </a:r>
            <a:r>
              <a:rPr lang="en-US" sz="2400" dirty="0">
                <a:solidFill>
                  <a:srgbClr val="0000FF"/>
                </a:solidFill>
                <a:latin typeface="Bell MT" panose="02020503060305020303" pitchFamily="18" charset="0"/>
              </a:rPr>
              <a:t>of a substance in ºC</a:t>
            </a:r>
            <a:r>
              <a:rPr lang="en-US" sz="2400" dirty="0">
                <a:latin typeface="Bell MT" panose="02020503060305020303" pitchFamily="18" charset="0"/>
              </a:rPr>
              <a:t>. The program then identifies the substance if the observed boiling point is within 5% (more or less) of the expected boiling point. If the data input is more than 5% higher or lower than any of the boiling points in the table, the program should output the message “Substance unknown”.</a:t>
            </a:r>
          </a:p>
          <a:p>
            <a:pPr marL="0" indent="0" algn="just" hangingPunct="0">
              <a:buNone/>
            </a:pPr>
            <a:r>
              <a:rPr lang="en-US" sz="2400" dirty="0">
                <a:latin typeface="Bell MT" panose="02020503060305020303" pitchFamily="18" charset="0"/>
              </a:rPr>
              <a:t>Substance	Expected Boiling Point (ºC)</a:t>
            </a:r>
          </a:p>
          <a:p>
            <a:pPr marL="0" indent="0" algn="just" hangingPunct="0">
              <a:buNone/>
            </a:pPr>
            <a:r>
              <a:rPr lang="en-US" sz="2400" dirty="0">
                <a:latin typeface="Bell MT" panose="02020503060305020303" pitchFamily="18" charset="0"/>
              </a:rPr>
              <a:t>Water			</a:t>
            </a:r>
            <a:r>
              <a:rPr lang="en-US" sz="2400" dirty="0" smtClean="0">
                <a:latin typeface="Bell MT" panose="02020503060305020303" pitchFamily="18" charset="0"/>
              </a:rPr>
              <a:t>	100</a:t>
            </a:r>
            <a:endParaRPr lang="en-US" sz="2400" dirty="0">
              <a:latin typeface="Bell MT" panose="02020503060305020303" pitchFamily="18" charset="0"/>
            </a:endParaRPr>
          </a:p>
          <a:p>
            <a:pPr marL="0" indent="0" algn="just" hangingPunct="0">
              <a:buNone/>
            </a:pPr>
            <a:r>
              <a:rPr lang="en-US" sz="2400" dirty="0">
                <a:latin typeface="Bell MT" panose="02020503060305020303" pitchFamily="18" charset="0"/>
              </a:rPr>
              <a:t>Mercury			357</a:t>
            </a:r>
          </a:p>
          <a:p>
            <a:pPr marL="0" indent="0" algn="just" hangingPunct="0">
              <a:buNone/>
            </a:pPr>
            <a:r>
              <a:rPr lang="en-US" sz="2400" dirty="0">
                <a:latin typeface="Bell MT" panose="02020503060305020303" pitchFamily="18" charset="0"/>
              </a:rPr>
              <a:t>Copper			</a:t>
            </a:r>
            <a:r>
              <a:rPr lang="en-US" sz="2400" dirty="0" smtClean="0">
                <a:latin typeface="Bell MT" panose="02020503060305020303" pitchFamily="18" charset="0"/>
              </a:rPr>
              <a:t>	1187</a:t>
            </a:r>
            <a:endParaRPr lang="en-US" sz="2400" dirty="0">
              <a:latin typeface="Bell MT" panose="02020503060305020303" pitchFamily="18" charset="0"/>
            </a:endParaRPr>
          </a:p>
          <a:p>
            <a:pPr marL="0" indent="0" algn="just" hangingPunct="0">
              <a:buNone/>
            </a:pPr>
            <a:r>
              <a:rPr lang="en-US" sz="2400" dirty="0">
                <a:latin typeface="Bell MT" panose="02020503060305020303" pitchFamily="18" charset="0"/>
              </a:rPr>
              <a:t>Silver			</a:t>
            </a:r>
            <a:r>
              <a:rPr lang="en-US" sz="2400" dirty="0" smtClean="0">
                <a:latin typeface="Bell MT" panose="02020503060305020303" pitchFamily="18" charset="0"/>
              </a:rPr>
              <a:t>	2193</a:t>
            </a:r>
            <a:endParaRPr lang="en-US" sz="2400" dirty="0">
              <a:latin typeface="Bell MT" panose="02020503060305020303" pitchFamily="18" charset="0"/>
            </a:endParaRPr>
          </a:p>
          <a:p>
            <a:pPr marL="0" indent="0" algn="just" hangingPunct="0">
              <a:buNone/>
            </a:pPr>
            <a:r>
              <a:rPr lang="en-US" sz="2400" dirty="0">
                <a:latin typeface="Bell MT" panose="02020503060305020303" pitchFamily="18" charset="0"/>
              </a:rPr>
              <a:t>Gold			</a:t>
            </a:r>
            <a:r>
              <a:rPr lang="en-US" sz="2400" dirty="0" smtClean="0">
                <a:latin typeface="Bell MT" panose="02020503060305020303" pitchFamily="18" charset="0"/>
              </a:rPr>
              <a:t>	2660</a:t>
            </a:r>
            <a:endParaRPr lang="en-US" sz="2400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96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>
                <a:solidFill>
                  <a:srgbClr val="24B5A1"/>
                </a:solidFill>
                <a:latin typeface="Arial"/>
              </a:rPr>
              <a:t>19. Example (3) – self-check exercise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9512" y="836712"/>
            <a:ext cx="7848872" cy="4392488"/>
          </a:xfrm>
          <a:solidFill>
            <a:srgbClr val="FFFF00"/>
          </a:solidFill>
          <a:ln w="38100">
            <a:solidFill>
              <a:srgbClr val="0000FF"/>
            </a:solidFill>
          </a:ln>
        </p:spPr>
        <p:txBody>
          <a:bodyPr anchor="t">
            <a:normAutofit/>
          </a:bodyPr>
          <a:lstStyle/>
          <a:p>
            <a:pPr marL="0" lvl="0" indent="0" algn="just" hangingPunct="0">
              <a:buNone/>
            </a:pPr>
            <a:r>
              <a:rPr lang="en-US" sz="2400" dirty="0">
                <a:latin typeface="Bell MT" panose="02020503060305020303" pitchFamily="18" charset="0"/>
              </a:rPr>
              <a:t>Write a program that calculates and prints the bill for Riyadh’s power </a:t>
            </a:r>
            <a:r>
              <a:rPr lang="en-US" sz="2400" dirty="0" smtClean="0">
                <a:latin typeface="Bell MT" panose="02020503060305020303" pitchFamily="18" charset="0"/>
              </a:rPr>
              <a:t>consumption </a:t>
            </a:r>
            <a:r>
              <a:rPr lang="en-US" sz="2400" dirty="0" smtClean="0">
                <a:solidFill>
                  <a:srgbClr val="0000FF"/>
                </a:solidFill>
                <a:latin typeface="Bell MT" panose="02020503060305020303" pitchFamily="18" charset="0"/>
              </a:rPr>
              <a:t>for 100 customers</a:t>
            </a:r>
            <a:r>
              <a:rPr lang="en-US" sz="2400" dirty="0" smtClean="0">
                <a:latin typeface="Bell MT" panose="02020503060305020303" pitchFamily="18" charset="0"/>
              </a:rPr>
              <a:t>. </a:t>
            </a:r>
            <a:r>
              <a:rPr lang="en-US" sz="2400" dirty="0">
                <a:latin typeface="Bell MT" panose="02020503060305020303" pitchFamily="18" charset="0"/>
              </a:rPr>
              <a:t>The rates vary depending on whether the user is residential, commercial, or industrial. A code of R corresponds to a Residential, C corresponds to a Commercial, and I to Industrial. Any other code should be treated as an error.</a:t>
            </a:r>
          </a:p>
          <a:p>
            <a:pPr marL="0" indent="0" algn="just" hangingPunct="0">
              <a:buNone/>
            </a:pPr>
            <a:r>
              <a:rPr lang="en-US" sz="2400" dirty="0">
                <a:latin typeface="Bell MT" panose="02020503060305020303" pitchFamily="18" charset="0"/>
              </a:rPr>
              <a:t>The program should read the power consumption rate in KWH (Kilowatt per Hour); then it calculates the due amount according to the following:</a:t>
            </a:r>
          </a:p>
          <a:p>
            <a:pPr marL="0" indent="0" algn="just">
              <a:buNone/>
            </a:pPr>
            <a:r>
              <a:rPr lang="en-US" sz="2400" dirty="0">
                <a:latin typeface="Bell MT" panose="02020503060305020303" pitchFamily="18" charset="0"/>
              </a:rPr>
              <a:t>The rate is SAR 5 per KWH for Residential, SAR 10 per KWH for Commercial and SAR 20 per KWH for Industrial.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20055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715200" cy="444664"/>
          </a:xfrm>
        </p:spPr>
        <p:txBody>
          <a:bodyPr>
            <a:normAutofit/>
          </a:bodyPr>
          <a:lstStyle/>
          <a:p>
            <a:r>
              <a:rPr lang="en-US" sz="2500" dirty="0">
                <a:solidFill>
                  <a:srgbClr val="24B5A1"/>
                </a:solidFill>
                <a:latin typeface="Arial"/>
              </a:rPr>
              <a:t>3. </a:t>
            </a:r>
            <a:r>
              <a:rPr lang="en-US" sz="2500" dirty="0" smtClean="0">
                <a:solidFill>
                  <a:srgbClr val="24B5A1"/>
                </a:solidFill>
                <a:latin typeface="Arial"/>
              </a:rPr>
              <a:t>The Increment operator</a:t>
            </a:r>
            <a:endParaRPr lang="en-US" sz="25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147248" cy="5547016"/>
          </a:xfrm>
        </p:spPr>
        <p:txBody>
          <a:bodyPr/>
          <a:lstStyle/>
          <a:p>
            <a:r>
              <a:rPr lang="en-US" dirty="0" smtClean="0"/>
              <a:t>This is another concise notation for writing C statements.</a:t>
            </a:r>
          </a:p>
          <a:p>
            <a:r>
              <a:rPr lang="en-US" dirty="0" smtClean="0"/>
              <a:t>The statement: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00B0F0"/>
                </a:solidFill>
              </a:rPr>
              <a:t>counter = counter + 1;</a:t>
            </a:r>
          </a:p>
          <a:p>
            <a:pPr marL="0" indent="0">
              <a:buNone/>
            </a:pPr>
            <a:r>
              <a:rPr lang="en-US" dirty="0" smtClean="0"/>
              <a:t>may be written as: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00B0F0"/>
                </a:solidFill>
              </a:rPr>
              <a:t>counter += 1; </a:t>
            </a:r>
          </a:p>
          <a:p>
            <a:pPr marL="0" indent="0">
              <a:buNone/>
            </a:pPr>
            <a:r>
              <a:rPr lang="en-US" dirty="0" smtClean="0"/>
              <a:t>or just simply as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00B0F0"/>
                </a:solidFill>
              </a:rPr>
              <a:t>counter++; </a:t>
            </a:r>
            <a:r>
              <a:rPr lang="en-US" dirty="0" smtClean="0"/>
              <a:t>// postfix increment (after the operand)</a:t>
            </a:r>
          </a:p>
          <a:p>
            <a:pPr marL="0" indent="0">
              <a:buNone/>
            </a:pPr>
            <a:r>
              <a:rPr lang="en-US" dirty="0" smtClean="0"/>
              <a:t>or as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00B0F0"/>
                </a:solidFill>
              </a:rPr>
              <a:t>++counter</a:t>
            </a:r>
            <a:r>
              <a:rPr lang="en-US" dirty="0" smtClean="0"/>
              <a:t>; // prefix increment (before the operand)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5508104" y="2276872"/>
            <a:ext cx="576064" cy="432048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900430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715200" cy="444664"/>
          </a:xfrm>
        </p:spPr>
        <p:txBody>
          <a:bodyPr>
            <a:normAutofit/>
          </a:bodyPr>
          <a:lstStyle/>
          <a:p>
            <a:r>
              <a:rPr lang="en-US" sz="2500" dirty="0" smtClean="0">
                <a:solidFill>
                  <a:srgbClr val="24B5A1"/>
                </a:solidFill>
                <a:latin typeface="Arial"/>
              </a:rPr>
              <a:t>4. The decrement operator</a:t>
            </a:r>
            <a:endParaRPr lang="en-US" sz="25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147248" cy="5547016"/>
          </a:xfrm>
        </p:spPr>
        <p:txBody>
          <a:bodyPr/>
          <a:lstStyle/>
          <a:p>
            <a:r>
              <a:rPr lang="en-US" dirty="0" smtClean="0"/>
              <a:t>This is another concise notation for writing C statements.</a:t>
            </a:r>
          </a:p>
          <a:p>
            <a:r>
              <a:rPr lang="en-US" dirty="0" smtClean="0"/>
              <a:t>The statement: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00B0F0"/>
                </a:solidFill>
              </a:rPr>
              <a:t>counter = counter - 1;</a:t>
            </a:r>
          </a:p>
          <a:p>
            <a:pPr marL="0" indent="0">
              <a:buNone/>
            </a:pPr>
            <a:r>
              <a:rPr lang="en-US" dirty="0" smtClean="0"/>
              <a:t>may be written as: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00B0F0"/>
                </a:solidFill>
              </a:rPr>
              <a:t>counter -= 1; </a:t>
            </a:r>
          </a:p>
          <a:p>
            <a:pPr marL="0" indent="0">
              <a:buNone/>
            </a:pPr>
            <a:r>
              <a:rPr lang="en-US" dirty="0" smtClean="0"/>
              <a:t>or just simply as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00B0F0"/>
                </a:solidFill>
              </a:rPr>
              <a:t>counter--; </a:t>
            </a:r>
            <a:r>
              <a:rPr lang="en-US" dirty="0" smtClean="0"/>
              <a:t>// postfix decrement (after the operand)</a:t>
            </a:r>
          </a:p>
          <a:p>
            <a:pPr marL="0" indent="0">
              <a:buNone/>
            </a:pPr>
            <a:r>
              <a:rPr lang="en-US" dirty="0" smtClean="0"/>
              <a:t>or as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00B0F0"/>
                </a:solidFill>
              </a:rPr>
              <a:t>--counter</a:t>
            </a:r>
            <a:r>
              <a:rPr lang="en-US" dirty="0" smtClean="0"/>
              <a:t>; // prefix decrement (before the operand)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5508104" y="2276872"/>
            <a:ext cx="576064" cy="432048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74547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320040"/>
            <a:ext cx="8003232" cy="444664"/>
          </a:xfrm>
        </p:spPr>
        <p:txBody>
          <a:bodyPr>
            <a:normAutofit/>
          </a:bodyPr>
          <a:lstStyle/>
          <a:p>
            <a:r>
              <a:rPr lang="en-US" sz="2500" dirty="0">
                <a:solidFill>
                  <a:srgbClr val="24B5A1"/>
                </a:solidFill>
                <a:latin typeface="Arial"/>
              </a:rPr>
              <a:t>5</a:t>
            </a:r>
            <a:r>
              <a:rPr lang="en-US" sz="2500" dirty="0" smtClean="0">
                <a:solidFill>
                  <a:srgbClr val="24B5A1"/>
                </a:solidFill>
                <a:latin typeface="Arial"/>
              </a:rPr>
              <a:t>. The postfix and prefix operators</a:t>
            </a:r>
            <a:endParaRPr lang="en-US" sz="25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08720"/>
            <a:ext cx="8147248" cy="5547016"/>
          </a:xfrm>
        </p:spPr>
        <p:txBody>
          <a:bodyPr/>
          <a:lstStyle/>
          <a:p>
            <a:pPr algn="just"/>
            <a:r>
              <a:rPr lang="en-US" dirty="0" smtClean="0"/>
              <a:t>When the ++ is placed immediately in front of its operand (</a:t>
            </a:r>
            <a:r>
              <a:rPr lang="en-US" u="sng" dirty="0" smtClean="0">
                <a:solidFill>
                  <a:srgbClr val="00B0F0"/>
                </a:solidFill>
              </a:rPr>
              <a:t>prefix</a:t>
            </a:r>
            <a:r>
              <a:rPr lang="en-US" dirty="0" smtClean="0"/>
              <a:t> increment), then increment the operand first, then use it.</a:t>
            </a:r>
          </a:p>
          <a:p>
            <a:pPr algn="just"/>
            <a:r>
              <a:rPr lang="en-US" dirty="0" smtClean="0"/>
              <a:t>When the ++ is placed immediately after its operand (</a:t>
            </a:r>
            <a:r>
              <a:rPr lang="en-US" u="sng" dirty="0" smtClean="0">
                <a:solidFill>
                  <a:srgbClr val="00B0F0"/>
                </a:solidFill>
              </a:rPr>
              <a:t>postfix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/>
              <a:t>increment), then use the operand first, then increment it.</a:t>
            </a:r>
          </a:p>
          <a:p>
            <a:pPr algn="just"/>
            <a:r>
              <a:rPr lang="en-US" dirty="0" smtClean="0"/>
              <a:t>The same applies for the prefix and postfix decrement operators.</a:t>
            </a:r>
            <a:endParaRPr lang="en-US" dirty="0"/>
          </a:p>
        </p:txBody>
      </p:sp>
      <p:sp>
        <p:nvSpPr>
          <p:cNvPr id="4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90820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424936" cy="444664"/>
          </a:xfrm>
        </p:spPr>
        <p:txBody>
          <a:bodyPr>
            <a:normAutofit fontScale="90000"/>
          </a:bodyPr>
          <a:lstStyle/>
          <a:p>
            <a:r>
              <a:rPr lang="en-US" sz="2500" dirty="0" smtClean="0">
                <a:solidFill>
                  <a:srgbClr val="24B5A1"/>
                </a:solidFill>
                <a:latin typeface="Arial"/>
              </a:rPr>
              <a:t>6. The postfix and prefix operators – example 1</a:t>
            </a:r>
            <a:endParaRPr lang="en-US" sz="25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548680"/>
            <a:ext cx="8147248" cy="612068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Assume the initial value of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dirty="0" smtClean="0"/>
              <a:t>is 2. Consider the following expressions:</a:t>
            </a:r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522538"/>
              </p:ext>
            </p:extLst>
          </p:nvPr>
        </p:nvGraphicFramePr>
        <p:xfrm>
          <a:off x="251520" y="1556792"/>
          <a:ext cx="8352928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9497"/>
                <a:gridCol w="2778975"/>
                <a:gridCol w="2232248"/>
                <a:gridCol w="187220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Expression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Explanation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Equivalent to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Values</a:t>
                      </a:r>
                      <a:r>
                        <a:rPr lang="en-US" baseline="0" dirty="0" smtClean="0"/>
                        <a:t> after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 = ++</a:t>
                      </a:r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;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increment </a:t>
                      </a:r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 then use (assign)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it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 = </a:t>
                      </a:r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 + 1;</a:t>
                      </a:r>
                    </a:p>
                    <a:p>
                      <a:r>
                        <a:rPr lang="en-US" dirty="0" smtClean="0"/>
                        <a:t>j = </a:t>
                      </a:r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;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 = 3</a:t>
                      </a:r>
                    </a:p>
                    <a:p>
                      <a:r>
                        <a:rPr lang="en-US" dirty="0" smtClean="0"/>
                        <a:t>j =</a:t>
                      </a:r>
                      <a:r>
                        <a:rPr lang="en-US" baseline="0" dirty="0" smtClean="0"/>
                        <a:t> 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 = </a:t>
                      </a:r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++;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 (assign) </a:t>
                      </a:r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 then increment it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 = </a:t>
                      </a:r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;</a:t>
                      </a:r>
                    </a:p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 = </a:t>
                      </a:r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 + 1;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 = 2</a:t>
                      </a:r>
                    </a:p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 = 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29899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424936" cy="444664"/>
          </a:xfrm>
        </p:spPr>
        <p:txBody>
          <a:bodyPr>
            <a:normAutofit fontScale="90000"/>
          </a:bodyPr>
          <a:lstStyle/>
          <a:p>
            <a:r>
              <a:rPr lang="en-US" sz="2500" dirty="0">
                <a:solidFill>
                  <a:srgbClr val="24B5A1"/>
                </a:solidFill>
                <a:latin typeface="Arial"/>
              </a:rPr>
              <a:t>7</a:t>
            </a:r>
            <a:r>
              <a:rPr lang="en-US" sz="2500" dirty="0" smtClean="0">
                <a:solidFill>
                  <a:srgbClr val="24B5A1"/>
                </a:solidFill>
                <a:latin typeface="Arial"/>
              </a:rPr>
              <a:t>. The postfix and prefix operators – example 2</a:t>
            </a:r>
            <a:endParaRPr lang="en-US" sz="25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548680"/>
            <a:ext cx="8147248" cy="612068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Assume the initial value of </a:t>
            </a:r>
            <a:r>
              <a:rPr lang="en-US" i="1" dirty="0" smtClean="0"/>
              <a:t>n </a:t>
            </a:r>
            <a:r>
              <a:rPr lang="en-US" dirty="0" smtClean="0"/>
              <a:t>is 4. Consider the following code fragments:</a:t>
            </a:r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Assume that the statement:</a:t>
            </a:r>
          </a:p>
          <a:p>
            <a:pPr marL="0" indent="0" algn="ctr">
              <a:buNone/>
            </a:pPr>
            <a:r>
              <a:rPr lang="en-US" dirty="0" err="1" smtClean="0">
                <a:solidFill>
                  <a:srgbClr val="00B0F0"/>
                </a:solidFill>
              </a:rPr>
              <a:t>printf</a:t>
            </a:r>
            <a:r>
              <a:rPr lang="en-US" dirty="0" smtClean="0">
                <a:solidFill>
                  <a:srgbClr val="00B0F0"/>
                </a:solidFill>
              </a:rPr>
              <a:t> (“n = %3d”, n);</a:t>
            </a:r>
          </a:p>
          <a:p>
            <a:pPr marL="0" indent="0" algn="just">
              <a:buNone/>
            </a:pPr>
            <a:r>
              <a:rPr lang="en-US" dirty="0" smtClean="0"/>
              <a:t>Comes next to each of the above statements. What will be the output?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333407"/>
              </p:ext>
            </p:extLst>
          </p:nvPr>
        </p:nvGraphicFramePr>
        <p:xfrm>
          <a:off x="251520" y="1556792"/>
          <a:ext cx="8352928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/>
                <a:gridCol w="2232248"/>
                <a:gridCol w="2016224"/>
                <a:gridCol w="100811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Expression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Explanation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Equivalent to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Output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printf</a:t>
                      </a:r>
                      <a:r>
                        <a:rPr lang="en-US" dirty="0" smtClean="0"/>
                        <a:t> (“%3d”, --n);</a:t>
                      </a: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decrement n then use (print)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it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 = n – 1;</a:t>
                      </a:r>
                    </a:p>
                    <a:p>
                      <a:r>
                        <a:rPr lang="en-US" dirty="0" err="1" smtClean="0"/>
                        <a:t>printf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(“%3d”, n);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printf</a:t>
                      </a:r>
                      <a:r>
                        <a:rPr lang="en-US" baseline="0" dirty="0" smtClean="0"/>
                        <a:t> (“%3d”, n--);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 (print) n then decrement it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printf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/>
                        <a:t>(“%3d”, n);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n = n – 1;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611560" y="5301208"/>
            <a:ext cx="7056784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 both cases, the output is </a:t>
            </a:r>
            <a:r>
              <a:rPr lang="en-US" b="1" dirty="0" smtClean="0">
                <a:solidFill>
                  <a:srgbClr val="FFFF00"/>
                </a:solidFill>
              </a:rPr>
              <a:t>n = ~~3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627861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444664"/>
          </a:xfrm>
        </p:spPr>
        <p:txBody>
          <a:bodyPr>
            <a:normAutofit/>
          </a:bodyPr>
          <a:lstStyle/>
          <a:p>
            <a:r>
              <a:rPr lang="en-US" sz="2300" dirty="0">
                <a:solidFill>
                  <a:srgbClr val="24B5A1"/>
                </a:solidFill>
                <a:latin typeface="Arial"/>
              </a:rPr>
              <a:t>8. The </a:t>
            </a:r>
            <a:r>
              <a:rPr lang="en-US" sz="2300" cap="none" dirty="0" smtClean="0">
                <a:solidFill>
                  <a:srgbClr val="24B5A1"/>
                </a:solidFill>
                <a:latin typeface="Arial"/>
              </a:rPr>
              <a:t>for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 </a:t>
            </a:r>
            <a:r>
              <a:rPr lang="en-US" sz="2300" dirty="0">
                <a:solidFill>
                  <a:srgbClr val="24B5A1"/>
                </a:solidFill>
                <a:latin typeface="Arial"/>
              </a:rPr>
              <a:t>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7715200" cy="5835048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The for statement executes a number of statements many times using a loop control variable (counter).</a:t>
            </a:r>
          </a:p>
          <a:p>
            <a:r>
              <a:rPr lang="en-US" dirty="0" smtClean="0"/>
              <a:t>The counter defines three main parts:</a:t>
            </a:r>
          </a:p>
          <a:p>
            <a:pPr lvl="1"/>
            <a:r>
              <a:rPr lang="en-US" dirty="0" smtClean="0"/>
              <a:t>The initial value</a:t>
            </a:r>
          </a:p>
          <a:p>
            <a:pPr lvl="1"/>
            <a:r>
              <a:rPr lang="en-US" dirty="0" smtClean="0"/>
              <a:t>The condition</a:t>
            </a:r>
          </a:p>
          <a:p>
            <a:pPr lvl="1"/>
            <a:r>
              <a:rPr lang="en-US" dirty="0" smtClean="0"/>
              <a:t>The step</a:t>
            </a:r>
          </a:p>
          <a:p>
            <a:r>
              <a:rPr lang="en-US" dirty="0" smtClean="0"/>
              <a:t>For example: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for (</a:t>
            </a:r>
            <a:r>
              <a:rPr lang="en-US" dirty="0" err="1" smtClean="0">
                <a:solidFill>
                  <a:srgbClr val="00B0F0"/>
                </a:solidFill>
              </a:rPr>
              <a:t>i</a:t>
            </a:r>
            <a:r>
              <a:rPr lang="en-US" dirty="0" smtClean="0">
                <a:solidFill>
                  <a:srgbClr val="00B0F0"/>
                </a:solidFill>
              </a:rPr>
              <a:t> = 0; </a:t>
            </a:r>
            <a:r>
              <a:rPr lang="en-US" dirty="0" err="1" smtClean="0">
                <a:solidFill>
                  <a:srgbClr val="00B0F0"/>
                </a:solidFill>
              </a:rPr>
              <a:t>i</a:t>
            </a:r>
            <a:r>
              <a:rPr lang="en-US" dirty="0" smtClean="0">
                <a:solidFill>
                  <a:srgbClr val="00B0F0"/>
                </a:solidFill>
              </a:rPr>
              <a:t> &lt; 5; </a:t>
            </a:r>
            <a:r>
              <a:rPr lang="en-US" dirty="0" err="1" smtClean="0">
                <a:solidFill>
                  <a:srgbClr val="00B0F0"/>
                </a:solidFill>
              </a:rPr>
              <a:t>i</a:t>
            </a:r>
            <a:r>
              <a:rPr lang="en-US" dirty="0" smtClean="0">
                <a:solidFill>
                  <a:srgbClr val="00B0F0"/>
                </a:solidFill>
              </a:rPr>
              <a:t>++)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   {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     </a:t>
            </a:r>
            <a:r>
              <a:rPr lang="en-US" dirty="0" err="1" smtClean="0">
                <a:solidFill>
                  <a:srgbClr val="00B0F0"/>
                </a:solidFill>
              </a:rPr>
              <a:t>printf</a:t>
            </a:r>
            <a:r>
              <a:rPr lang="en-US" dirty="0" smtClean="0">
                <a:solidFill>
                  <a:srgbClr val="00B0F0"/>
                </a:solidFill>
              </a:rPr>
              <a:t> (“</a:t>
            </a:r>
            <a:r>
              <a:rPr lang="en-US" dirty="0" err="1" smtClean="0">
                <a:solidFill>
                  <a:srgbClr val="00B0F0"/>
                </a:solidFill>
              </a:rPr>
              <a:t>i</a:t>
            </a:r>
            <a:r>
              <a:rPr lang="en-US" dirty="0" smtClean="0">
                <a:solidFill>
                  <a:srgbClr val="00B0F0"/>
                </a:solidFill>
              </a:rPr>
              <a:t> = %3d\n”, </a:t>
            </a:r>
            <a:r>
              <a:rPr lang="en-US" dirty="0" err="1" smtClean="0">
                <a:solidFill>
                  <a:srgbClr val="00B0F0"/>
                </a:solidFill>
              </a:rPr>
              <a:t>i</a:t>
            </a:r>
            <a:r>
              <a:rPr lang="en-US" dirty="0" smtClean="0">
                <a:solidFill>
                  <a:srgbClr val="00B0F0"/>
                </a:solidFill>
              </a:rPr>
              <a:t>);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   }</a:t>
            </a:r>
          </a:p>
          <a:p>
            <a:r>
              <a:rPr lang="en-US" dirty="0" smtClean="0"/>
              <a:t>The counter used in the previous loop is the variable </a:t>
            </a:r>
            <a:r>
              <a:rPr lang="en-US" i="1" dirty="0" err="1" smtClean="0"/>
              <a:t>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187624" y="3861048"/>
            <a:ext cx="720080" cy="288032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>
            <a:stCxn id="4" idx="0"/>
          </p:cNvCxnSpPr>
          <p:nvPr/>
        </p:nvCxnSpPr>
        <p:spPr>
          <a:xfrm flipV="1">
            <a:off x="1547664" y="2564904"/>
            <a:ext cx="2160240" cy="129614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3275856" y="2204864"/>
            <a:ext cx="151216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Initial value</a:t>
            </a:r>
            <a:endParaRPr lang="en-US" b="1" dirty="0"/>
          </a:p>
        </p:txBody>
      </p:sp>
      <p:sp>
        <p:nvSpPr>
          <p:cNvPr id="9" name="Rounded Rectangle 8"/>
          <p:cNvSpPr/>
          <p:nvPr/>
        </p:nvSpPr>
        <p:spPr>
          <a:xfrm>
            <a:off x="1979712" y="3861048"/>
            <a:ext cx="936104" cy="288032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699792" y="2492896"/>
            <a:ext cx="2304256" cy="136815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4860032" y="2132856"/>
            <a:ext cx="151216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Condition</a:t>
            </a:r>
            <a:endParaRPr lang="en-US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2915816" y="3861048"/>
            <a:ext cx="432048" cy="288032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347864" y="3140968"/>
            <a:ext cx="1224136" cy="72008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4283968" y="2780928"/>
            <a:ext cx="936104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Step</a:t>
            </a:r>
            <a:endParaRPr lang="en-US" b="1" dirty="0"/>
          </a:p>
        </p:txBody>
      </p:sp>
      <p:sp>
        <p:nvSpPr>
          <p:cNvPr id="16" name="Rounded Rectangle 15"/>
          <p:cNvSpPr/>
          <p:nvPr/>
        </p:nvSpPr>
        <p:spPr>
          <a:xfrm>
            <a:off x="971600" y="4653136"/>
            <a:ext cx="3240360" cy="576064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3500264" y="3933056"/>
            <a:ext cx="1224136" cy="72008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4355976" y="3573016"/>
            <a:ext cx="3240360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Statements to be repeated</a:t>
            </a:r>
            <a:endParaRPr lang="en-US" b="1" dirty="0"/>
          </a:p>
        </p:txBody>
      </p:sp>
      <p:sp>
        <p:nvSpPr>
          <p:cNvPr id="19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376813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9" grpId="0" animBg="1"/>
      <p:bldP spid="11" grpId="0" animBg="1"/>
      <p:bldP spid="12" grpId="0" animBg="1"/>
      <p:bldP spid="15" grpId="0" animBg="1"/>
      <p:bldP spid="16" grpId="0" animBg="1"/>
      <p:bldP spid="1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384</TotalTime>
  <Words>3576</Words>
  <Application>Microsoft Office PowerPoint</Application>
  <PresentationFormat>On-screen Show (4:3)</PresentationFormat>
  <Paragraphs>665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Opulent</vt:lpstr>
      <vt:lpstr>Repetition statements</vt:lpstr>
      <vt:lpstr>1. Compound assignment operators</vt:lpstr>
      <vt:lpstr>2. Compound assignment operators - example</vt:lpstr>
      <vt:lpstr>3. The Increment operator</vt:lpstr>
      <vt:lpstr>4. The decrement operator</vt:lpstr>
      <vt:lpstr>5. The postfix and prefix operators</vt:lpstr>
      <vt:lpstr>6. The postfix and prefix operators – example 1</vt:lpstr>
      <vt:lpstr>7. The postfix and prefix operators – example 2</vt:lpstr>
      <vt:lpstr>8. The for statement</vt:lpstr>
      <vt:lpstr>9. The for statement – cont’d</vt:lpstr>
      <vt:lpstr>10. The for statement – example 1</vt:lpstr>
      <vt:lpstr>11. The for statement – example 2</vt:lpstr>
      <vt:lpstr>12. The for statement – example 3</vt:lpstr>
      <vt:lpstr>13. The for statement – example 4</vt:lpstr>
      <vt:lpstr>13. The for statement – example 4 (cont’d)</vt:lpstr>
      <vt:lpstr>13. The for statement – example 4 (cont’d)</vt:lpstr>
      <vt:lpstr>13. The for statement – example 4 (cont’d)</vt:lpstr>
      <vt:lpstr>13. The for statement – example 4 (cont’d)</vt:lpstr>
      <vt:lpstr>13. The for statement – example 4 - trace</vt:lpstr>
      <vt:lpstr>14. Nested loops</vt:lpstr>
      <vt:lpstr>15. Nested loops – simple example</vt:lpstr>
      <vt:lpstr>15. Nested loops – simple example (cont’d)</vt:lpstr>
      <vt:lpstr>16. Nested for – example 1</vt:lpstr>
      <vt:lpstr>16. Nested for – example 1 (cont’d)</vt:lpstr>
      <vt:lpstr>16. Nested for – example 1 (cont’d)</vt:lpstr>
      <vt:lpstr>16. Nested for – complete program</vt:lpstr>
      <vt:lpstr>17. Example (1)</vt:lpstr>
      <vt:lpstr>17. Example (1) – solution (cnt’d)</vt:lpstr>
      <vt:lpstr>17. Example (1) – solution (cnt’d)</vt:lpstr>
      <vt:lpstr>17. Example (1) – solution (cnt’d)</vt:lpstr>
      <vt:lpstr>17. Example (1) – solution (cnt’d)</vt:lpstr>
      <vt:lpstr>18. Example (2) – Self-check exercise</vt:lpstr>
      <vt:lpstr>19. Example (3) – self-check exercise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Repetition statements</dc:title>
  <dc:creator>Soha S.Zaghloul</dc:creator>
  <cp:lastModifiedBy>Soha S.Zaghloul</cp:lastModifiedBy>
  <cp:revision>43</cp:revision>
  <dcterms:created xsi:type="dcterms:W3CDTF">2014-09-28T17:12:31Z</dcterms:created>
  <dcterms:modified xsi:type="dcterms:W3CDTF">2014-10-10T22:55:30Z</dcterms:modified>
</cp:coreProperties>
</file>