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32"/>
  </p:notesMasterIdLst>
  <p:sldIdLst>
    <p:sldId id="256" r:id="rId2"/>
    <p:sldId id="257" r:id="rId3"/>
    <p:sldId id="273" r:id="rId4"/>
    <p:sldId id="278" r:id="rId5"/>
    <p:sldId id="304" r:id="rId6"/>
    <p:sldId id="302" r:id="rId7"/>
    <p:sldId id="306" r:id="rId8"/>
    <p:sldId id="298" r:id="rId9"/>
    <p:sldId id="276" r:id="rId10"/>
    <p:sldId id="264" r:id="rId11"/>
    <p:sldId id="281" r:id="rId12"/>
    <p:sldId id="280" r:id="rId13"/>
    <p:sldId id="265" r:id="rId14"/>
    <p:sldId id="282" r:id="rId15"/>
    <p:sldId id="271" r:id="rId16"/>
    <p:sldId id="283" r:id="rId17"/>
    <p:sldId id="287" r:id="rId18"/>
    <p:sldId id="286" r:id="rId19"/>
    <p:sldId id="288" r:id="rId20"/>
    <p:sldId id="289" r:id="rId21"/>
    <p:sldId id="259" r:id="rId22"/>
    <p:sldId id="275" r:id="rId23"/>
    <p:sldId id="290" r:id="rId24"/>
    <p:sldId id="266" r:id="rId25"/>
    <p:sldId id="285" r:id="rId26"/>
    <p:sldId id="296" r:id="rId27"/>
    <p:sldId id="297" r:id="rId28"/>
    <p:sldId id="291" r:id="rId29"/>
    <p:sldId id="292" r:id="rId30"/>
    <p:sldId id="2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99" autoAdjust="0"/>
    <p:restoredTop sz="94660"/>
  </p:normalViewPr>
  <p:slideViewPr>
    <p:cSldViewPr snapToGrid="0">
      <p:cViewPr varScale="1">
        <p:scale>
          <a:sx n="92" d="100"/>
          <a:sy n="92" d="100"/>
        </p:scale>
        <p:origin x="-240" y="-102"/>
      </p:cViewPr>
      <p:guideLst>
        <p:guide orient="horz" pos="2160"/>
        <p:guide pos="3840"/>
      </p:guideLst>
    </p:cSldViewPr>
  </p:slideViewPr>
  <p:notesTextViewPr>
    <p:cViewPr>
      <p:scale>
        <a:sx n="1" d="1"/>
        <a:sy n="1" d="1"/>
      </p:scale>
      <p:origin x="0" y="0"/>
    </p:cViewPr>
  </p:notesTextViewPr>
  <p:sorterViewPr>
    <p:cViewPr>
      <p:scale>
        <a:sx n="134" d="100"/>
        <a:sy n="134" d="100"/>
      </p:scale>
      <p:origin x="0" y="-17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7853E-D231-4497-80C6-1CAE464D9248}" type="datetimeFigureOut">
              <a:rPr lang="en-US" smtClean="0"/>
              <a:t>3/15/2017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FD33BC-93A6-430B-8E23-57C455D7ABC7}" type="slidenum">
              <a:rPr lang="en-US" smtClean="0"/>
              <a:t>‹#›</a:t>
            </a:fld>
            <a:endParaRPr lang="en-US"/>
          </a:p>
        </p:txBody>
      </p:sp>
    </p:spTree>
    <p:extLst>
      <p:ext uri="{BB962C8B-B14F-4D97-AF65-F5344CB8AC3E}">
        <p14:creationId xmlns:p14="http://schemas.microsoft.com/office/powerpoint/2010/main" val="2021825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DC4BD5BE-25CD-4117-A970-F9078F00CF19}" type="datetime1">
              <a:rPr lang="en-US" smtClean="0"/>
              <a:t>3/15/2017</a:t>
            </a:fld>
            <a:endParaRPr lang="en-US"/>
          </a:p>
        </p:txBody>
      </p:sp>
      <p:sp>
        <p:nvSpPr>
          <p:cNvPr id="9" name="Footer Placeholder 8"/>
          <p:cNvSpPr>
            <a:spLocks noGrp="1"/>
          </p:cNvSpPr>
          <p:nvPr>
            <p:ph type="ftr" sz="quarter" idx="11"/>
          </p:nvPr>
        </p:nvSpPr>
        <p:spPr/>
        <p:txBody>
          <a:bodyPr/>
          <a:lstStyle/>
          <a:p>
            <a:r>
              <a:rPr lang="en-US"/>
              <a:t>Dr.IEcheverry_KSU_CAMS_CHS_HE 2nd3637</a:t>
            </a:r>
          </a:p>
        </p:txBody>
      </p:sp>
      <p:sp>
        <p:nvSpPr>
          <p:cNvPr id="10" name="Slide Number Placeholder 9"/>
          <p:cNvSpPr>
            <a:spLocks noGrp="1"/>
          </p:cNvSpPr>
          <p:nvPr>
            <p:ph type="sldNum" sz="quarter" idx="12"/>
          </p:nvPr>
        </p:nvSpPr>
        <p:spPr/>
        <p:txBody>
          <a:bodyPr/>
          <a:lstStyle/>
          <a:p>
            <a:fld id="{706A3DB3-EDA4-4903-8066-3AF10E3BAF69}" type="slidenum">
              <a:rPr lang="en-US" smtClean="0"/>
              <a:t>‹#›</a:t>
            </a:fld>
            <a:endParaRPr lang="en-US"/>
          </a:p>
        </p:txBody>
      </p:sp>
    </p:spTree>
    <p:extLst>
      <p:ext uri="{BB962C8B-B14F-4D97-AF65-F5344CB8AC3E}">
        <p14:creationId xmlns:p14="http://schemas.microsoft.com/office/powerpoint/2010/main" val="13043910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EDBE49-CD81-487D-9091-29923D0D210A}" type="datetime1">
              <a:rPr lang="en-US" smtClean="0"/>
              <a:t>3/15/2017</a:t>
            </a:fld>
            <a:endParaRPr lang="en-US"/>
          </a:p>
        </p:txBody>
      </p:sp>
      <p:sp>
        <p:nvSpPr>
          <p:cNvPr id="5" name="Footer Placeholder 4"/>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lstStyle/>
          <a:p>
            <a:fld id="{706A3DB3-EDA4-4903-8066-3AF10E3BAF69}"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2219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C9B360-27E4-4FE5-BAE9-5BA8CCEC4B33}" type="datetime1">
              <a:rPr lang="en-US" smtClean="0"/>
              <a:t>3/15/2017</a:t>
            </a:fld>
            <a:endParaRPr lang="en-US"/>
          </a:p>
        </p:txBody>
      </p:sp>
      <p:sp>
        <p:nvSpPr>
          <p:cNvPr id="5" name="Footer Placeholder 4"/>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lstStyle/>
          <a:p>
            <a:fld id="{706A3DB3-EDA4-4903-8066-3AF10E3BAF69}"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188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78BBB6-6989-4F45-95F8-84035686E024}" type="datetime1">
              <a:rPr lang="en-US" smtClean="0"/>
              <a:t>3/15/2017</a:t>
            </a:fld>
            <a:endParaRPr lang="en-US"/>
          </a:p>
        </p:txBody>
      </p:sp>
      <p:sp>
        <p:nvSpPr>
          <p:cNvPr id="5" name="Footer Placeholder 4"/>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lstStyle/>
          <a:p>
            <a:fld id="{706A3DB3-EDA4-4903-8066-3AF10E3BAF69}"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6333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8CCD93-F5A6-40AA-8A22-ECE1C2E29057}" type="datetime1">
              <a:rPr lang="en-US" smtClean="0"/>
              <a:t>3/15/2017</a:t>
            </a:fld>
            <a:endParaRPr lang="en-US"/>
          </a:p>
        </p:txBody>
      </p:sp>
      <p:sp>
        <p:nvSpPr>
          <p:cNvPr id="5" name="Footer Placeholder 4"/>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lstStyle/>
          <a:p>
            <a:fld id="{706A3DB3-EDA4-4903-8066-3AF10E3BAF69}"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4556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76F741-B47E-43AD-AE6C-762F53A566CF}" type="datetime1">
              <a:rPr lang="en-US" smtClean="0"/>
              <a:t>3/15/2017</a:t>
            </a:fld>
            <a:endParaRPr lang="en-US"/>
          </a:p>
        </p:txBody>
      </p:sp>
      <p:sp>
        <p:nvSpPr>
          <p:cNvPr id="6" name="Footer Placeholder 5"/>
          <p:cNvSpPr>
            <a:spLocks noGrp="1"/>
          </p:cNvSpPr>
          <p:nvPr>
            <p:ph type="ftr" sz="quarter" idx="11"/>
          </p:nvPr>
        </p:nvSpPr>
        <p:spPr/>
        <p:txBody>
          <a:bodyPr/>
          <a:lstStyle/>
          <a:p>
            <a:r>
              <a:rPr lang="en-US"/>
              <a:t>Dr.IEcheverry_KSU_CAMS_CHS_HE 2nd3637</a:t>
            </a:r>
          </a:p>
        </p:txBody>
      </p:sp>
      <p:sp>
        <p:nvSpPr>
          <p:cNvPr id="7" name="Slide Number Placeholder 6"/>
          <p:cNvSpPr>
            <a:spLocks noGrp="1"/>
          </p:cNvSpPr>
          <p:nvPr>
            <p:ph type="sldNum" sz="quarter" idx="12"/>
          </p:nvPr>
        </p:nvSpPr>
        <p:spPr/>
        <p:txBody>
          <a:bodyPr/>
          <a:lstStyle/>
          <a:p>
            <a:fld id="{706A3DB3-EDA4-4903-8066-3AF10E3BAF69}"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27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9C3BDF-C9D6-4E79-863B-9142D557890D}" type="datetime1">
              <a:rPr lang="en-US" smtClean="0"/>
              <a:t>3/15/2017</a:t>
            </a:fld>
            <a:endParaRPr lang="en-US"/>
          </a:p>
        </p:txBody>
      </p:sp>
      <p:sp>
        <p:nvSpPr>
          <p:cNvPr id="8" name="Footer Placeholder 7"/>
          <p:cNvSpPr>
            <a:spLocks noGrp="1"/>
          </p:cNvSpPr>
          <p:nvPr>
            <p:ph type="ftr" sz="quarter" idx="11"/>
          </p:nvPr>
        </p:nvSpPr>
        <p:spPr/>
        <p:txBody>
          <a:bodyPr/>
          <a:lstStyle/>
          <a:p>
            <a:r>
              <a:rPr lang="en-US"/>
              <a:t>Dr.IEcheverry_KSU_CAMS_CHS_HE 2nd3637</a:t>
            </a:r>
          </a:p>
        </p:txBody>
      </p:sp>
      <p:sp>
        <p:nvSpPr>
          <p:cNvPr id="9" name="Slide Number Placeholder 8"/>
          <p:cNvSpPr>
            <a:spLocks noGrp="1"/>
          </p:cNvSpPr>
          <p:nvPr>
            <p:ph type="sldNum" sz="quarter" idx="12"/>
          </p:nvPr>
        </p:nvSpPr>
        <p:spPr/>
        <p:txBody>
          <a:bodyPr/>
          <a:lstStyle/>
          <a:p>
            <a:fld id="{706A3DB3-EDA4-4903-8066-3AF10E3BAF69}" type="slidenum">
              <a:rPr lang="en-US" smtClean="0"/>
              <a:t>‹#›</a:t>
            </a:fld>
            <a:endParaRPr lang="en-US"/>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5727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76BAF2-2931-4FBF-9E08-A01CE3F56E82}" type="datetime1">
              <a:rPr lang="en-US" smtClean="0"/>
              <a:t>3/15/2017</a:t>
            </a:fld>
            <a:endParaRPr lang="en-US"/>
          </a:p>
        </p:txBody>
      </p:sp>
      <p:sp>
        <p:nvSpPr>
          <p:cNvPr id="4" name="Footer Placeholder 3"/>
          <p:cNvSpPr>
            <a:spLocks noGrp="1"/>
          </p:cNvSpPr>
          <p:nvPr>
            <p:ph type="ftr" sz="quarter" idx="11"/>
          </p:nvPr>
        </p:nvSpPr>
        <p:spPr/>
        <p:txBody>
          <a:bodyPr/>
          <a:lstStyle/>
          <a:p>
            <a:r>
              <a:rPr lang="en-US"/>
              <a:t>Dr.IEcheverry_KSU_CAMS_CHS_HE 2nd3637</a:t>
            </a:r>
          </a:p>
        </p:txBody>
      </p:sp>
      <p:sp>
        <p:nvSpPr>
          <p:cNvPr id="5" name="Slide Number Placeholder 4"/>
          <p:cNvSpPr>
            <a:spLocks noGrp="1"/>
          </p:cNvSpPr>
          <p:nvPr>
            <p:ph type="sldNum" sz="quarter" idx="12"/>
          </p:nvPr>
        </p:nvSpPr>
        <p:spPr/>
        <p:txBody>
          <a:bodyPr/>
          <a:lstStyle/>
          <a:p>
            <a:fld id="{706A3DB3-EDA4-4903-8066-3AF10E3BAF69}"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8806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1AF38-A34B-445A-AC9D-A76624A4C35A}" type="datetime1">
              <a:rPr lang="en-US" smtClean="0"/>
              <a:t>3/15/2017</a:t>
            </a:fld>
            <a:endParaRPr lang="en-US"/>
          </a:p>
        </p:txBody>
      </p:sp>
      <p:sp>
        <p:nvSpPr>
          <p:cNvPr id="3" name="Footer Placeholder 2"/>
          <p:cNvSpPr>
            <a:spLocks noGrp="1"/>
          </p:cNvSpPr>
          <p:nvPr>
            <p:ph type="ftr" sz="quarter" idx="11"/>
          </p:nvPr>
        </p:nvSpPr>
        <p:spPr/>
        <p:txBody>
          <a:bodyPr/>
          <a:lstStyle/>
          <a:p>
            <a:r>
              <a:rPr lang="en-US"/>
              <a:t>Dr.IEcheverry_KSU_CAMS_CHS_HE 2nd3637</a:t>
            </a:r>
          </a:p>
        </p:txBody>
      </p:sp>
      <p:sp>
        <p:nvSpPr>
          <p:cNvPr id="4" name="Slide Number Placeholder 3"/>
          <p:cNvSpPr>
            <a:spLocks noGrp="1"/>
          </p:cNvSpPr>
          <p:nvPr>
            <p:ph type="sldNum" sz="quarter" idx="12"/>
          </p:nvPr>
        </p:nvSpPr>
        <p:spPr/>
        <p:txBody>
          <a:bodyPr/>
          <a:lstStyle/>
          <a:p>
            <a:fld id="{706A3DB3-EDA4-4903-8066-3AF10E3BAF69}" type="slidenum">
              <a:rPr lang="en-US" smtClean="0"/>
              <a:t>‹#›</a:t>
            </a:fld>
            <a:endParaRPr lang="en-US"/>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6527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254A793-104B-4EFD-9A0A-977F18777924}" type="datetime1">
              <a:rPr lang="en-US" smtClean="0"/>
              <a:t>3/15/2017</a:t>
            </a:fld>
            <a:endParaRPr lang="en-US"/>
          </a:p>
        </p:txBody>
      </p:sp>
      <p:sp>
        <p:nvSpPr>
          <p:cNvPr id="6" name="Footer Placeholder 5"/>
          <p:cNvSpPr>
            <a:spLocks noGrp="1"/>
          </p:cNvSpPr>
          <p:nvPr>
            <p:ph type="ftr" sz="quarter" idx="11"/>
          </p:nvPr>
        </p:nvSpPr>
        <p:spPr/>
        <p:txBody>
          <a:bodyPr/>
          <a:lstStyle/>
          <a:p>
            <a:r>
              <a:rPr lang="en-US"/>
              <a:t>Dr.IEcheverry_KSU_CAMS_CHS_HE 2nd3637</a:t>
            </a:r>
          </a:p>
        </p:txBody>
      </p:sp>
      <p:sp>
        <p:nvSpPr>
          <p:cNvPr id="7" name="Slide Number Placeholder 6"/>
          <p:cNvSpPr>
            <a:spLocks noGrp="1"/>
          </p:cNvSpPr>
          <p:nvPr>
            <p:ph type="sldNum" sz="quarter" idx="12"/>
          </p:nvPr>
        </p:nvSpPr>
        <p:spPr/>
        <p:txBody>
          <a:bodyPr/>
          <a:lstStyle/>
          <a:p>
            <a:fld id="{706A3DB3-EDA4-4903-8066-3AF10E3BAF69}" type="slidenum">
              <a:rPr lang="en-US" smtClean="0"/>
              <a:t>‹#›</a:t>
            </a:fld>
            <a:endParaRPr lang="en-US"/>
          </a:p>
        </p:txBody>
      </p:sp>
    </p:spTree>
    <p:extLst>
      <p:ext uri="{BB962C8B-B14F-4D97-AF65-F5344CB8AC3E}">
        <p14:creationId xmlns:p14="http://schemas.microsoft.com/office/powerpoint/2010/main" val="2172349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5A691C0-793A-49C4-BF06-799C2C73207A}" type="datetime1">
              <a:rPr lang="en-US" smtClean="0"/>
              <a:t>3/15/2017</a:t>
            </a:fld>
            <a:endParaRPr lang="en-US"/>
          </a:p>
        </p:txBody>
      </p:sp>
      <p:sp>
        <p:nvSpPr>
          <p:cNvPr id="6" name="Footer Placeholder 5"/>
          <p:cNvSpPr>
            <a:spLocks noGrp="1"/>
          </p:cNvSpPr>
          <p:nvPr>
            <p:ph type="ftr" sz="quarter" idx="11"/>
          </p:nvPr>
        </p:nvSpPr>
        <p:spPr/>
        <p:txBody>
          <a:bodyPr/>
          <a:lstStyle/>
          <a:p>
            <a:r>
              <a:rPr lang="en-US"/>
              <a:t>Dr.IEcheverry_KSU_CAMS_CHS_HE 2nd3637</a:t>
            </a:r>
          </a:p>
        </p:txBody>
      </p:sp>
      <p:sp>
        <p:nvSpPr>
          <p:cNvPr id="7" name="Slide Number Placeholder 6"/>
          <p:cNvSpPr>
            <a:spLocks noGrp="1"/>
          </p:cNvSpPr>
          <p:nvPr>
            <p:ph type="sldNum" sz="quarter" idx="12"/>
          </p:nvPr>
        </p:nvSpPr>
        <p:spPr/>
        <p:txBody>
          <a:bodyPr/>
          <a:lstStyle/>
          <a:p>
            <a:fld id="{706A3DB3-EDA4-4903-8066-3AF10E3BAF69}" type="slidenum">
              <a:rPr lang="en-US" smtClean="0"/>
              <a:t>‹#›</a:t>
            </a:fld>
            <a:endParaRPr lang="en-US"/>
          </a:p>
        </p:txBody>
      </p:sp>
    </p:spTree>
    <p:extLst>
      <p:ext uri="{BB962C8B-B14F-4D97-AF65-F5344CB8AC3E}">
        <p14:creationId xmlns:p14="http://schemas.microsoft.com/office/powerpoint/2010/main" val="618611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fld id="{6124AFF5-0398-4148-B17D-D456BC4D5186}" type="datetime1">
              <a:rPr lang="en-US" smtClean="0"/>
              <a:t>3/15/2017</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r>
              <a:rPr lang="en-US"/>
              <a:t>Dr.IEcheverry_KSU_CAMS_CHS_HE 2nd3637</a:t>
            </a: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706A3DB3-EDA4-4903-8066-3AF10E3BAF69}" type="slidenum">
              <a:rPr lang="en-US" smtClean="0"/>
              <a:t>‹#›</a:t>
            </a:fld>
            <a:endParaRPr lang="en-US"/>
          </a:p>
        </p:txBody>
      </p:sp>
    </p:spTree>
    <p:extLst>
      <p:ext uri="{BB962C8B-B14F-4D97-AF65-F5344CB8AC3E}">
        <p14:creationId xmlns:p14="http://schemas.microsoft.com/office/powerpoint/2010/main" val="82757038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hyperlink" Target="http://www.asha.org/public/hearing/Noise/" TargetMode="External"/><Relationship Id="rId3" Type="http://schemas.openxmlformats.org/officeDocument/2006/relationships/hyperlink" Target="http://www.nrc.gov/about-nrc/radiation/health-effects/radiation-basics.html" TargetMode="External"/><Relationship Id="rId7" Type="http://schemas.openxmlformats.org/officeDocument/2006/relationships/hyperlink" Target="http://ccnmtl.columbia.edu/projects/eprep/radiological/partidx_09_01.html" TargetMode="External"/><Relationship Id="rId2" Type="http://schemas.openxmlformats.org/officeDocument/2006/relationships/hyperlink" Target="http://www.who.int/ceh/capacity/noise.pdf" TargetMode="External"/><Relationship Id="rId1" Type="http://schemas.openxmlformats.org/officeDocument/2006/relationships/slideLayout" Target="../slideLayouts/slideLayout4.xml"/><Relationship Id="rId6" Type="http://schemas.openxmlformats.org/officeDocument/2006/relationships/hyperlink" Target="https://www.ucdmc.ucdavis.edu/mindinstitute/resources/resources_pdf/Noise_Pollution_7_14.pdf" TargetMode="External"/><Relationship Id="rId5" Type="http://schemas.openxmlformats.org/officeDocument/2006/relationships/hyperlink" Target="http://www.who.int/topics/radiation_non_ionizing/en/" TargetMode="External"/><Relationship Id="rId10" Type="http://schemas.openxmlformats.org/officeDocument/2006/relationships/hyperlink" Target="http://www.fda.gov/Radiation-EmittingProducts/ResourcesforYouRadiationEmittingProducts/ucm252762.htm" TargetMode="External"/><Relationship Id="rId4" Type="http://schemas.openxmlformats.org/officeDocument/2006/relationships/hyperlink" Target="http://www.who.int/ionizing_radiation/about/what_is_ir/en/" TargetMode="External"/><Relationship Id="rId9" Type="http://schemas.openxmlformats.org/officeDocument/2006/relationships/hyperlink" Target="http://www.ncbi.nlm.nih.gov/pmc/articles/PMC368330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tx2">
                    <a:lumMod val="25000"/>
                  </a:schemeClr>
                </a:solidFill>
                <a:effectLst>
                  <a:outerShdw blurRad="38100" dist="38100" dir="2700000" algn="tl">
                    <a:srgbClr val="000000">
                      <a:alpha val="43137"/>
                    </a:srgbClr>
                  </a:outerShdw>
                </a:effectLst>
              </a:rPr>
              <a:t>Other sources of pollution</a:t>
            </a:r>
          </a:p>
        </p:txBody>
      </p:sp>
      <p:sp>
        <p:nvSpPr>
          <p:cNvPr id="3" name="Subtitle 2"/>
          <p:cNvSpPr>
            <a:spLocks noGrp="1"/>
          </p:cNvSpPr>
          <p:nvPr>
            <p:ph type="subTitle" idx="1"/>
          </p:nvPr>
        </p:nvSpPr>
        <p:spPr/>
        <p:txBody>
          <a:bodyPr/>
          <a:lstStyle/>
          <a:p>
            <a:r>
              <a:rPr lang="en-US" dirty="0">
                <a:solidFill>
                  <a:schemeClr val="tx2">
                    <a:lumMod val="25000"/>
                  </a:schemeClr>
                </a:solidFill>
              </a:rPr>
              <a:t>Lecture 8</a:t>
            </a:r>
          </a:p>
        </p:txBody>
      </p:sp>
      <p:pic>
        <p:nvPicPr>
          <p:cNvPr id="5122" name="Picture 2" descr="http://www.designgurukul.in/Home_files/articles-on-sick-building-syndrome_clip_image002_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6767" y="3922306"/>
            <a:ext cx="3502025" cy="263413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a:t>Dr.IEcheverry_KSU_CAMS_CHS_HE 2nd3637</a:t>
            </a:r>
          </a:p>
        </p:txBody>
      </p:sp>
      <p:sp>
        <p:nvSpPr>
          <p:cNvPr id="5" name="Slide Number Placeholder 4"/>
          <p:cNvSpPr>
            <a:spLocks noGrp="1"/>
          </p:cNvSpPr>
          <p:nvPr>
            <p:ph type="sldNum" sz="quarter" idx="12"/>
          </p:nvPr>
        </p:nvSpPr>
        <p:spPr/>
        <p:txBody>
          <a:bodyPr>
            <a:normAutofit lnSpcReduction="10000"/>
          </a:bodyPr>
          <a:lstStyle/>
          <a:p>
            <a:fld id="{706A3DB3-EDA4-4903-8066-3AF10E3BAF69}" type="slidenum">
              <a:rPr lang="en-US" smtClean="0"/>
              <a:t>1</a:t>
            </a:fld>
            <a:endParaRPr lang="en-US"/>
          </a:p>
        </p:txBody>
      </p:sp>
    </p:spTree>
    <p:extLst>
      <p:ext uri="{BB962C8B-B14F-4D97-AF65-F5344CB8AC3E}">
        <p14:creationId xmlns:p14="http://schemas.microsoft.com/office/powerpoint/2010/main" val="3694852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0"/>
            <a:ext cx="9692640" cy="1397124"/>
          </a:xfrm>
        </p:spPr>
        <p:txBody>
          <a:bodyPr/>
          <a:lstStyle/>
          <a:p>
            <a:r>
              <a:rPr lang="en-US" i="1" dirty="0">
                <a:effectLst>
                  <a:outerShdw blurRad="38100" dist="38100" dir="2700000" algn="tl">
                    <a:srgbClr val="000000">
                      <a:alpha val="43137"/>
                    </a:srgbClr>
                  </a:outerShdw>
                </a:effectLst>
              </a:rPr>
              <a:t>Radiation</a:t>
            </a:r>
            <a:endParaRPr lang="en-US" i="1" dirty="0"/>
          </a:p>
        </p:txBody>
      </p:sp>
      <p:sp>
        <p:nvSpPr>
          <p:cNvPr id="3" name="Content Placeholder 2"/>
          <p:cNvSpPr>
            <a:spLocks noGrp="1"/>
          </p:cNvSpPr>
          <p:nvPr>
            <p:ph sz="half" idx="1"/>
          </p:nvPr>
        </p:nvSpPr>
        <p:spPr>
          <a:xfrm>
            <a:off x="1027573" y="1610139"/>
            <a:ext cx="4690739" cy="4562061"/>
          </a:xfrm>
        </p:spPr>
        <p:txBody>
          <a:bodyPr>
            <a:noAutofit/>
          </a:bodyPr>
          <a:lstStyle/>
          <a:p>
            <a:pPr marL="0" indent="0">
              <a:buNone/>
            </a:pPr>
            <a:r>
              <a:rPr lang="en-US" sz="2600" i="1" dirty="0">
                <a:effectLst>
                  <a:outerShdw blurRad="38100" dist="38100" dir="2700000" algn="tl">
                    <a:srgbClr val="000000">
                      <a:alpha val="43137"/>
                    </a:srgbClr>
                  </a:outerShdw>
                </a:effectLst>
              </a:rPr>
              <a:t>Effects on humans</a:t>
            </a:r>
          </a:p>
          <a:p>
            <a:pPr marL="182880" lvl="1" fontAlgn="base">
              <a:lnSpc>
                <a:spcPct val="95000"/>
              </a:lnSpc>
              <a:spcBef>
                <a:spcPts val="600"/>
              </a:spcBef>
              <a:spcAft>
                <a:spcPts val="200"/>
              </a:spcAft>
              <a:buSzPct val="80000"/>
              <a:buFont typeface="Arial" pitchFamily="34" charset="0"/>
              <a:buChar char="•"/>
            </a:pPr>
            <a:r>
              <a:rPr lang="en-US" sz="2400" i="1" dirty="0">
                <a:effectLst>
                  <a:outerShdw blurRad="38100" dist="38100" dir="2700000" algn="tl">
                    <a:srgbClr val="000000">
                      <a:alpha val="43137"/>
                    </a:srgbClr>
                  </a:outerShdw>
                </a:effectLst>
              </a:rPr>
              <a:t>Ionizing radiation exposure</a:t>
            </a:r>
          </a:p>
          <a:p>
            <a:pPr marL="457200" lvl="2" fontAlgn="base">
              <a:lnSpc>
                <a:spcPct val="95000"/>
              </a:lnSpc>
              <a:spcBef>
                <a:spcPts val="600"/>
              </a:spcBef>
              <a:spcAft>
                <a:spcPts val="200"/>
              </a:spcAft>
              <a:buSzPct val="80000"/>
              <a:buFont typeface="Arial" pitchFamily="34" charset="0"/>
              <a:buChar char="•"/>
            </a:pPr>
            <a:r>
              <a:rPr lang="en-US" sz="2200" dirty="0"/>
              <a:t>Low levels of exposure for a short time usually do not produced immediate detectable harm.</a:t>
            </a:r>
          </a:p>
          <a:p>
            <a:pPr marL="457200" lvl="2" fontAlgn="base">
              <a:lnSpc>
                <a:spcPct val="95000"/>
              </a:lnSpc>
              <a:spcBef>
                <a:spcPts val="600"/>
              </a:spcBef>
              <a:spcAft>
                <a:spcPts val="200"/>
              </a:spcAft>
              <a:buSzPct val="80000"/>
              <a:buFont typeface="Arial" pitchFamily="34" charset="0"/>
              <a:buChar char="•"/>
            </a:pPr>
            <a:r>
              <a:rPr lang="en-US" sz="2200" dirty="0"/>
              <a:t>Chronic low-level exposure over long periods can lead to cancer years after exposure.</a:t>
            </a:r>
          </a:p>
          <a:p>
            <a:pPr marL="731520" lvl="3" fontAlgn="base">
              <a:lnSpc>
                <a:spcPct val="95000"/>
              </a:lnSpc>
              <a:spcBef>
                <a:spcPts val="600"/>
              </a:spcBef>
              <a:spcAft>
                <a:spcPts val="200"/>
              </a:spcAft>
              <a:buSzPct val="80000"/>
              <a:buFont typeface="Arial" pitchFamily="34" charset="0"/>
              <a:buChar char="•"/>
            </a:pPr>
            <a:r>
              <a:rPr lang="en-US" sz="2000" dirty="0"/>
              <a:t>Skin, lung and thyroid cancers.</a:t>
            </a:r>
          </a:p>
          <a:p>
            <a:pPr marL="182880" lvl="1" fontAlgn="base">
              <a:lnSpc>
                <a:spcPct val="95000"/>
              </a:lnSpc>
              <a:spcBef>
                <a:spcPts val="600"/>
              </a:spcBef>
              <a:spcAft>
                <a:spcPts val="200"/>
              </a:spcAft>
              <a:buSzPct val="80000"/>
              <a:buFont typeface="Arial" pitchFamily="34" charset="0"/>
              <a:buChar char="•"/>
            </a:pPr>
            <a:r>
              <a:rPr lang="en-US" sz="2200" dirty="0"/>
              <a:t>Extent of damage is associated with the magnitude of the dose.</a:t>
            </a:r>
          </a:p>
          <a:p>
            <a:pPr marL="182880" lvl="1" fontAlgn="base">
              <a:lnSpc>
                <a:spcPct val="95000"/>
              </a:lnSpc>
              <a:spcBef>
                <a:spcPts val="600"/>
              </a:spcBef>
              <a:spcAft>
                <a:spcPts val="200"/>
              </a:spcAft>
              <a:buSzPct val="80000"/>
              <a:buFont typeface="Arial" pitchFamily="34" charset="0"/>
              <a:buChar char="•"/>
            </a:pPr>
            <a:endParaRPr lang="en-US" sz="2200" dirty="0"/>
          </a:p>
        </p:txBody>
      </p:sp>
      <p:sp>
        <p:nvSpPr>
          <p:cNvPr id="4" name="Content Placeholder 3"/>
          <p:cNvSpPr>
            <a:spLocks noGrp="1"/>
          </p:cNvSpPr>
          <p:nvPr>
            <p:ph sz="half" idx="2"/>
          </p:nvPr>
        </p:nvSpPr>
        <p:spPr>
          <a:xfrm>
            <a:off x="6818244" y="2385390"/>
            <a:ext cx="3935895" cy="3786809"/>
          </a:xfrm>
        </p:spPr>
        <p:txBody>
          <a:bodyPr>
            <a:noAutofit/>
          </a:bodyPr>
          <a:lstStyle/>
          <a:p>
            <a:pPr marL="182880" lvl="1" fontAlgn="base">
              <a:lnSpc>
                <a:spcPct val="95000"/>
              </a:lnSpc>
              <a:spcBef>
                <a:spcPts val="1400"/>
              </a:spcBef>
              <a:spcAft>
                <a:spcPts val="200"/>
              </a:spcAft>
              <a:buSzPct val="80000"/>
              <a:buFont typeface="Arial" pitchFamily="34" charset="0"/>
              <a:buChar char="•"/>
            </a:pPr>
            <a:r>
              <a:rPr lang="en-US" sz="2200" dirty="0"/>
              <a:t>Skin redness, hair loss, radiation burns, nausea, weakness in </a:t>
            </a:r>
            <a:r>
              <a:rPr lang="en-US" sz="2200" i="1" dirty="0">
                <a:effectLst>
                  <a:outerShdw blurRad="38100" dist="38100" dir="2700000" algn="tl">
                    <a:srgbClr val="000000">
                      <a:alpha val="43137"/>
                    </a:srgbClr>
                  </a:outerShdw>
                </a:effectLst>
              </a:rPr>
              <a:t>acute exposure.</a:t>
            </a:r>
          </a:p>
          <a:p>
            <a:pPr marL="182880" lvl="1" fontAlgn="base">
              <a:lnSpc>
                <a:spcPct val="95000"/>
              </a:lnSpc>
              <a:spcBef>
                <a:spcPts val="1400"/>
              </a:spcBef>
              <a:spcAft>
                <a:spcPts val="200"/>
              </a:spcAft>
              <a:buSzPct val="80000"/>
              <a:buFont typeface="Arial" pitchFamily="34" charset="0"/>
              <a:buChar char="•"/>
            </a:pPr>
            <a:r>
              <a:rPr lang="en-US" sz="2200" i="1" dirty="0">
                <a:effectLst>
                  <a:outerShdw blurRad="38100" dist="38100" dir="2700000" algn="tl">
                    <a:srgbClr val="000000">
                      <a:alpha val="43137"/>
                    </a:srgbClr>
                  </a:outerShdw>
                </a:effectLst>
              </a:rPr>
              <a:t>Acute radiation syndrome </a:t>
            </a:r>
            <a:r>
              <a:rPr lang="en-US" sz="2200" dirty="0"/>
              <a:t>– loss of appetite, fatigue, fever, nausea, vomiting, diarrhea, and possibly even seizures and coma after high dose of radiation in a short time. </a:t>
            </a:r>
          </a:p>
        </p:txBody>
      </p:sp>
      <p:pic>
        <p:nvPicPr>
          <p:cNvPr id="5" name="Picture 2" descr="https://edc2.healthtap.com/ht-staging/user_answer/reference_image/6464/large/Exposure_to_radiation.jpeg?13866696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8697" y="69009"/>
            <a:ext cx="3073644" cy="21925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r>
              <a:rPr lang="en-US"/>
              <a:t>Dr.IEcheverry_KSU_CAMS_CHS_HE 2nd3637</a:t>
            </a:r>
          </a:p>
        </p:txBody>
      </p:sp>
      <p:sp>
        <p:nvSpPr>
          <p:cNvPr id="7" name="Slide Number Placeholder 6"/>
          <p:cNvSpPr>
            <a:spLocks noGrp="1"/>
          </p:cNvSpPr>
          <p:nvPr>
            <p:ph type="sldNum" sz="quarter" idx="12"/>
          </p:nvPr>
        </p:nvSpPr>
        <p:spPr/>
        <p:txBody>
          <a:bodyPr>
            <a:normAutofit lnSpcReduction="10000"/>
          </a:bodyPr>
          <a:lstStyle/>
          <a:p>
            <a:fld id="{706A3DB3-EDA4-4903-8066-3AF10E3BAF69}" type="slidenum">
              <a:rPr lang="en-US" smtClean="0"/>
              <a:t>10</a:t>
            </a:fld>
            <a:endParaRPr lang="en-US"/>
          </a:p>
        </p:txBody>
      </p:sp>
    </p:spTree>
    <p:extLst>
      <p:ext uri="{BB962C8B-B14F-4D97-AF65-F5344CB8AC3E}">
        <p14:creationId xmlns:p14="http://schemas.microsoft.com/office/powerpoint/2010/main" val="21365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0"/>
            <a:ext cx="9692640" cy="1073426"/>
          </a:xfrm>
        </p:spPr>
        <p:txBody>
          <a:bodyPr/>
          <a:lstStyle/>
          <a:p>
            <a:r>
              <a:rPr lang="en-US" i="1" dirty="0">
                <a:effectLst>
                  <a:outerShdw blurRad="38100" dist="38100" dir="2700000" algn="tl">
                    <a:srgbClr val="000000">
                      <a:alpha val="43137"/>
                    </a:srgbClr>
                  </a:outerShdw>
                </a:effectLst>
              </a:rPr>
              <a:t>Radiation</a:t>
            </a:r>
            <a:endParaRPr lang="en-US" i="1" dirty="0"/>
          </a:p>
        </p:txBody>
      </p:sp>
      <p:sp>
        <p:nvSpPr>
          <p:cNvPr id="3" name="Content Placeholder 2"/>
          <p:cNvSpPr>
            <a:spLocks noGrp="1"/>
          </p:cNvSpPr>
          <p:nvPr>
            <p:ph sz="half" idx="1"/>
          </p:nvPr>
        </p:nvSpPr>
        <p:spPr>
          <a:xfrm>
            <a:off x="1067330" y="1528864"/>
            <a:ext cx="4048009" cy="4946824"/>
          </a:xfrm>
        </p:spPr>
        <p:txBody>
          <a:bodyPr>
            <a:noAutofit/>
          </a:bodyPr>
          <a:lstStyle/>
          <a:p>
            <a:pPr marL="0" indent="0">
              <a:buNone/>
            </a:pPr>
            <a:r>
              <a:rPr lang="en-US" sz="2600" i="1" dirty="0">
                <a:effectLst>
                  <a:outerShdw blurRad="38100" dist="38100" dir="2700000" algn="tl">
                    <a:srgbClr val="000000">
                      <a:alpha val="43137"/>
                    </a:srgbClr>
                  </a:outerShdw>
                </a:effectLst>
              </a:rPr>
              <a:t>Effects on humans</a:t>
            </a:r>
          </a:p>
          <a:p>
            <a:pPr fontAlgn="base"/>
            <a:r>
              <a:rPr lang="en-US" sz="2200" dirty="0"/>
              <a:t>Damage to tissues/organs depends on the absorbed dose, the type of radiation and the sensitivity of the tissues/organs. </a:t>
            </a:r>
          </a:p>
          <a:p>
            <a:pPr lvl="1" fontAlgn="base"/>
            <a:r>
              <a:rPr lang="en-US" sz="2000" dirty="0"/>
              <a:t>Risk is proportional to the radiation dose. </a:t>
            </a:r>
          </a:p>
          <a:p>
            <a:pPr marL="182880" lvl="1" fontAlgn="base">
              <a:lnSpc>
                <a:spcPct val="95000"/>
              </a:lnSpc>
              <a:spcBef>
                <a:spcPts val="1400"/>
              </a:spcBef>
              <a:spcAft>
                <a:spcPts val="200"/>
              </a:spcAft>
              <a:buSzPct val="80000"/>
              <a:buFont typeface="Arial" pitchFamily="34" charset="0"/>
              <a:buChar char="•"/>
            </a:pPr>
            <a:r>
              <a:rPr lang="en-US" sz="2200" dirty="0"/>
              <a:t>High levels of long-term exposure and DNA damage, and possibly death. </a:t>
            </a:r>
          </a:p>
          <a:p>
            <a:pPr marL="182880" lvl="1" fontAlgn="base">
              <a:lnSpc>
                <a:spcPct val="95000"/>
              </a:lnSpc>
              <a:spcBef>
                <a:spcPts val="1400"/>
              </a:spcBef>
              <a:spcAft>
                <a:spcPts val="200"/>
              </a:spcAft>
              <a:buSzPct val="80000"/>
              <a:buFont typeface="Arial" pitchFamily="34" charset="0"/>
              <a:buChar char="•"/>
            </a:pPr>
            <a:endParaRPr lang="en-US" sz="2400" dirty="0"/>
          </a:p>
          <a:p>
            <a:pPr fontAlgn="base"/>
            <a:endParaRPr lang="en-US" sz="1000" dirty="0"/>
          </a:p>
        </p:txBody>
      </p:sp>
      <p:sp>
        <p:nvSpPr>
          <p:cNvPr id="4" name="Content Placeholder 3"/>
          <p:cNvSpPr>
            <a:spLocks noGrp="1"/>
          </p:cNvSpPr>
          <p:nvPr>
            <p:ph sz="half" idx="2"/>
          </p:nvPr>
        </p:nvSpPr>
        <p:spPr>
          <a:xfrm>
            <a:off x="6394175" y="1212574"/>
            <a:ext cx="4432852" cy="5256488"/>
          </a:xfrm>
        </p:spPr>
        <p:txBody>
          <a:bodyPr>
            <a:noAutofit/>
          </a:bodyPr>
          <a:lstStyle/>
          <a:p>
            <a:pPr marL="182880" lvl="1">
              <a:lnSpc>
                <a:spcPct val="95000"/>
              </a:lnSpc>
              <a:spcBef>
                <a:spcPts val="1400"/>
              </a:spcBef>
              <a:spcAft>
                <a:spcPts val="200"/>
              </a:spcAft>
              <a:buSzPct val="80000"/>
              <a:buFont typeface="Arial" pitchFamily="34" charset="0"/>
              <a:buChar char="•"/>
            </a:pPr>
            <a:r>
              <a:rPr lang="en-US" sz="2200" dirty="0"/>
              <a:t>Skin and bone marrow cells are more sensitive to radiation because these cells grow and divide rapidly.</a:t>
            </a:r>
          </a:p>
          <a:p>
            <a:r>
              <a:rPr lang="en-US" sz="2200" dirty="0"/>
              <a:t>Children and adolescents at higher risk – more sensitive to radiation exposure than adults.</a:t>
            </a:r>
          </a:p>
          <a:p>
            <a:pPr fontAlgn="base"/>
            <a:r>
              <a:rPr lang="en-US" sz="2200" dirty="0"/>
              <a:t>Acute dose exposure and brain damage in fetuses between weeks 8 to 25 of pregnancy. </a:t>
            </a:r>
          </a:p>
          <a:p>
            <a:pPr fontAlgn="base"/>
            <a:r>
              <a:rPr lang="en-US" sz="2200" dirty="0"/>
              <a:t>Risk of developing cancer after radiation exposure is the same for fetuses and infants.  </a:t>
            </a:r>
          </a:p>
          <a:p>
            <a:pPr marL="0" indent="0">
              <a:buNone/>
            </a:pPr>
            <a:endParaRPr lang="en-US" sz="2400" dirty="0"/>
          </a:p>
          <a:p>
            <a:pPr marL="182880" lvl="1" fontAlgn="base">
              <a:lnSpc>
                <a:spcPct val="95000"/>
              </a:lnSpc>
              <a:spcBef>
                <a:spcPts val="1400"/>
              </a:spcBef>
              <a:spcAft>
                <a:spcPts val="200"/>
              </a:spcAft>
              <a:buSzPct val="80000"/>
              <a:buFont typeface="Arial" pitchFamily="34" charset="0"/>
              <a:buChar char="•"/>
            </a:pPr>
            <a:endParaRPr lang="en-US" sz="2400" dirty="0"/>
          </a:p>
        </p:txBody>
      </p:sp>
      <p:sp>
        <p:nvSpPr>
          <p:cNvPr id="6" name="Footer Placeholder 5"/>
          <p:cNvSpPr>
            <a:spLocks noGrp="1"/>
          </p:cNvSpPr>
          <p:nvPr>
            <p:ph type="ftr" sz="quarter" idx="11"/>
          </p:nvPr>
        </p:nvSpPr>
        <p:spPr/>
        <p:txBody>
          <a:bodyPr/>
          <a:lstStyle/>
          <a:p>
            <a:r>
              <a:rPr lang="en-US"/>
              <a:t>Dr.IEcheverry_KSU_CAMS_CHS_HE 2nd3637</a:t>
            </a:r>
          </a:p>
        </p:txBody>
      </p:sp>
      <p:sp>
        <p:nvSpPr>
          <p:cNvPr id="7" name="Slide Number Placeholder 6"/>
          <p:cNvSpPr>
            <a:spLocks noGrp="1"/>
          </p:cNvSpPr>
          <p:nvPr>
            <p:ph type="sldNum" sz="quarter" idx="12"/>
          </p:nvPr>
        </p:nvSpPr>
        <p:spPr/>
        <p:txBody>
          <a:bodyPr>
            <a:normAutofit lnSpcReduction="10000"/>
          </a:bodyPr>
          <a:lstStyle/>
          <a:p>
            <a:fld id="{706A3DB3-EDA4-4903-8066-3AF10E3BAF69}" type="slidenum">
              <a:rPr lang="en-US" smtClean="0"/>
              <a:t>11</a:t>
            </a:fld>
            <a:endParaRPr lang="en-US"/>
          </a:p>
        </p:txBody>
      </p:sp>
    </p:spTree>
    <p:extLst>
      <p:ext uri="{BB962C8B-B14F-4D97-AF65-F5344CB8AC3E}">
        <p14:creationId xmlns:p14="http://schemas.microsoft.com/office/powerpoint/2010/main" val="163839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0"/>
            <a:ext cx="9692640" cy="1397124"/>
          </a:xfrm>
        </p:spPr>
        <p:txBody>
          <a:bodyPr/>
          <a:lstStyle/>
          <a:p>
            <a:r>
              <a:rPr lang="en-US" i="1" dirty="0">
                <a:effectLst>
                  <a:outerShdw blurRad="38100" dist="38100" dir="2700000" algn="tl">
                    <a:srgbClr val="000000">
                      <a:alpha val="43137"/>
                    </a:srgbClr>
                  </a:outerShdw>
                </a:effectLst>
              </a:rPr>
              <a:t>Radiation</a:t>
            </a:r>
            <a:endParaRPr lang="en-US" i="1" dirty="0"/>
          </a:p>
        </p:txBody>
      </p:sp>
      <p:sp>
        <p:nvSpPr>
          <p:cNvPr id="3" name="Content Placeholder 2"/>
          <p:cNvSpPr>
            <a:spLocks noGrp="1"/>
          </p:cNvSpPr>
          <p:nvPr>
            <p:ph sz="half" idx="1"/>
          </p:nvPr>
        </p:nvSpPr>
        <p:spPr>
          <a:xfrm>
            <a:off x="1141171" y="2018994"/>
            <a:ext cx="4272077" cy="4286708"/>
          </a:xfrm>
        </p:spPr>
        <p:txBody>
          <a:bodyPr>
            <a:noAutofit/>
          </a:bodyPr>
          <a:lstStyle/>
          <a:p>
            <a:pPr marL="0" indent="0">
              <a:buNone/>
            </a:pPr>
            <a:r>
              <a:rPr lang="en-US" sz="2800" i="1" dirty="0">
                <a:effectLst>
                  <a:outerShdw blurRad="38100" dist="38100" dir="2700000" algn="tl">
                    <a:srgbClr val="000000">
                      <a:alpha val="43137"/>
                    </a:srgbClr>
                  </a:outerShdw>
                </a:effectLst>
              </a:rPr>
              <a:t>Effects on humans</a:t>
            </a:r>
          </a:p>
          <a:p>
            <a:pPr fontAlgn="base"/>
            <a:r>
              <a:rPr lang="en-US" sz="2200" dirty="0"/>
              <a:t>A single chest </a:t>
            </a:r>
            <a:r>
              <a:rPr lang="en-US" sz="2200" b="1" dirty="0"/>
              <a:t>x-ray </a:t>
            </a:r>
            <a:r>
              <a:rPr lang="en-US" sz="2200" dirty="0"/>
              <a:t>exposes a person to the </a:t>
            </a:r>
            <a:r>
              <a:rPr lang="en-US" sz="2200" b="1" dirty="0"/>
              <a:t>radiation dose</a:t>
            </a:r>
            <a:r>
              <a:rPr lang="en-US" sz="2200" dirty="0"/>
              <a:t> people are naturally exposed to over the course of about 10 days. </a:t>
            </a:r>
          </a:p>
          <a:p>
            <a:pPr fontAlgn="base"/>
            <a:r>
              <a:rPr lang="en-US" sz="2200" dirty="0"/>
              <a:t>A mammogram exposes a woman to the amount of exposure a person would expect to get in about 7 weeks.</a:t>
            </a:r>
          </a:p>
          <a:p>
            <a:pPr fontAlgn="base"/>
            <a:endParaRPr lang="en-US" sz="2200" dirty="0"/>
          </a:p>
          <a:p>
            <a:pPr lvl="1"/>
            <a:endParaRPr lang="en-US" sz="2200" dirty="0"/>
          </a:p>
        </p:txBody>
      </p:sp>
      <p:sp>
        <p:nvSpPr>
          <p:cNvPr id="4" name="Content Placeholder 3"/>
          <p:cNvSpPr>
            <a:spLocks noGrp="1"/>
          </p:cNvSpPr>
          <p:nvPr>
            <p:ph sz="half" idx="2"/>
          </p:nvPr>
        </p:nvSpPr>
        <p:spPr>
          <a:xfrm>
            <a:off x="6912864" y="2018993"/>
            <a:ext cx="3894284" cy="4411067"/>
          </a:xfrm>
        </p:spPr>
        <p:txBody>
          <a:bodyPr>
            <a:noAutofit/>
          </a:bodyPr>
          <a:lstStyle/>
          <a:p>
            <a:pPr fontAlgn="base"/>
            <a:r>
              <a:rPr lang="en-US" sz="2200" i="1" dirty="0">
                <a:effectLst>
                  <a:outerShdw blurRad="38100" dist="38100" dir="2700000" algn="tl">
                    <a:srgbClr val="000000">
                      <a:alpha val="43137"/>
                    </a:srgbClr>
                  </a:outerShdw>
                </a:effectLst>
              </a:rPr>
              <a:t>Non-ionizing radiation </a:t>
            </a:r>
            <a:r>
              <a:rPr lang="en-US" sz="2200" dirty="0"/>
              <a:t>and skin burns, eye injuries, nausea and vertigo from electromagnetic fields.</a:t>
            </a:r>
          </a:p>
          <a:p>
            <a:pPr marL="0" indent="0" fontAlgn="base">
              <a:buNone/>
            </a:pPr>
            <a:endParaRPr lang="en-US" sz="2400" dirty="0"/>
          </a:p>
        </p:txBody>
      </p:sp>
      <p:sp>
        <p:nvSpPr>
          <p:cNvPr id="5" name="Footer Placeholder 4"/>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normAutofit lnSpcReduction="10000"/>
          </a:bodyPr>
          <a:lstStyle/>
          <a:p>
            <a:fld id="{706A3DB3-EDA4-4903-8066-3AF10E3BAF69}" type="slidenum">
              <a:rPr lang="en-US" smtClean="0"/>
              <a:t>12</a:t>
            </a:fld>
            <a:endParaRPr lang="en-US"/>
          </a:p>
        </p:txBody>
      </p:sp>
      <p:pic>
        <p:nvPicPr>
          <p:cNvPr id="1026" name="Picture 2" descr="http://rgvpci.com/wp-content/uploads/2014/06/Xra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1524" y="4098657"/>
            <a:ext cx="2972316" cy="2444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620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effectLst>
                  <a:outerShdw blurRad="38100" dist="38100" dir="2700000" algn="tl">
                    <a:srgbClr val="000000">
                      <a:alpha val="43137"/>
                    </a:srgbClr>
                  </a:outerShdw>
                </a:effectLst>
              </a:rPr>
              <a:t>Radiation</a:t>
            </a:r>
            <a:endParaRPr lang="en-US" i="1" dirty="0"/>
          </a:p>
        </p:txBody>
      </p:sp>
      <p:sp>
        <p:nvSpPr>
          <p:cNvPr id="3" name="Content Placeholder 2"/>
          <p:cNvSpPr>
            <a:spLocks noGrp="1"/>
          </p:cNvSpPr>
          <p:nvPr>
            <p:ph sz="half" idx="1"/>
          </p:nvPr>
        </p:nvSpPr>
        <p:spPr>
          <a:xfrm>
            <a:off x="1261872" y="2209190"/>
            <a:ext cx="4180637" cy="4279392"/>
          </a:xfrm>
        </p:spPr>
        <p:txBody>
          <a:bodyPr>
            <a:normAutofit/>
          </a:bodyPr>
          <a:lstStyle/>
          <a:p>
            <a:pPr marL="0" indent="0">
              <a:buNone/>
            </a:pPr>
            <a:r>
              <a:rPr lang="en-US" sz="2600" i="1" dirty="0">
                <a:effectLst>
                  <a:outerShdw blurRad="38100" dist="38100" dir="2700000" algn="tl">
                    <a:srgbClr val="000000">
                      <a:alpha val="43137"/>
                    </a:srgbClr>
                  </a:outerShdw>
                </a:effectLst>
              </a:rPr>
              <a:t>Prevention</a:t>
            </a:r>
          </a:p>
          <a:p>
            <a:r>
              <a:rPr lang="en-US" sz="2400" dirty="0"/>
              <a:t>Use of adequate protective gear and measures to prevent exposure and/or contamination.</a:t>
            </a:r>
          </a:p>
          <a:p>
            <a:pPr fontAlgn="base"/>
            <a:r>
              <a:rPr lang="en-US" sz="2400" dirty="0"/>
              <a:t>Nuclear medicines and radiation therapies should be used only if necessary and at the minimum effective dose.</a:t>
            </a:r>
          </a:p>
          <a:p>
            <a:pPr fontAlgn="base"/>
            <a:endParaRPr lang="en-US" dirty="0"/>
          </a:p>
        </p:txBody>
      </p:sp>
      <p:sp>
        <p:nvSpPr>
          <p:cNvPr id="4" name="Content Placeholder 3"/>
          <p:cNvSpPr>
            <a:spLocks noGrp="1"/>
          </p:cNvSpPr>
          <p:nvPr>
            <p:ph sz="half" idx="2"/>
          </p:nvPr>
        </p:nvSpPr>
        <p:spPr>
          <a:xfrm>
            <a:off x="6671461" y="4352543"/>
            <a:ext cx="4030675" cy="2136039"/>
          </a:xfrm>
        </p:spPr>
        <p:txBody>
          <a:bodyPr>
            <a:noAutofit/>
          </a:bodyPr>
          <a:lstStyle/>
          <a:p>
            <a:r>
              <a:rPr lang="en-US" sz="2400" dirty="0"/>
              <a:t>Strict control of operations involving mining, operating with, destroying and disposing of radioactive materials.</a:t>
            </a:r>
          </a:p>
          <a:p>
            <a:endParaRPr lang="en-US" sz="2400" dirty="0"/>
          </a:p>
        </p:txBody>
      </p:sp>
      <p:pic>
        <p:nvPicPr>
          <p:cNvPr id="1026" name="Picture 2" descr="https://res.cloudinary.com/the-news-hub/image/upload/q_60,f_auto/v1440283856/ckwwyqbrlgt8ktec6vs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4677" y="616852"/>
            <a:ext cx="4664241" cy="28286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normAutofit lnSpcReduction="10000"/>
          </a:bodyPr>
          <a:lstStyle/>
          <a:p>
            <a:fld id="{706A3DB3-EDA4-4903-8066-3AF10E3BAF69}" type="slidenum">
              <a:rPr lang="en-US" smtClean="0"/>
              <a:t>13</a:t>
            </a:fld>
            <a:endParaRPr lang="en-US"/>
          </a:p>
        </p:txBody>
      </p:sp>
    </p:spTree>
    <p:extLst>
      <p:ext uri="{BB962C8B-B14F-4D97-AF65-F5344CB8AC3E}">
        <p14:creationId xmlns:p14="http://schemas.microsoft.com/office/powerpoint/2010/main" val="107890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effectLst>
                  <a:outerShdw blurRad="38100" dist="38100" dir="2700000" algn="tl">
                    <a:srgbClr val="000000">
                      <a:alpha val="43137"/>
                    </a:srgbClr>
                  </a:outerShdw>
                </a:effectLst>
              </a:rPr>
              <a:t>Radiation</a:t>
            </a:r>
            <a:endParaRPr lang="en-US" i="1" dirty="0"/>
          </a:p>
        </p:txBody>
      </p:sp>
      <p:sp>
        <p:nvSpPr>
          <p:cNvPr id="3" name="Content Placeholder 2"/>
          <p:cNvSpPr>
            <a:spLocks noGrp="1"/>
          </p:cNvSpPr>
          <p:nvPr>
            <p:ph sz="half" idx="1"/>
          </p:nvPr>
        </p:nvSpPr>
        <p:spPr>
          <a:xfrm>
            <a:off x="1261872" y="2435962"/>
            <a:ext cx="4065502" cy="4052620"/>
          </a:xfrm>
        </p:spPr>
        <p:txBody>
          <a:bodyPr>
            <a:normAutofit/>
          </a:bodyPr>
          <a:lstStyle/>
          <a:p>
            <a:pPr marL="0" indent="0">
              <a:buNone/>
            </a:pPr>
            <a:r>
              <a:rPr lang="en-US" sz="2600" i="1" dirty="0">
                <a:effectLst>
                  <a:outerShdw blurRad="38100" dist="38100" dir="2700000" algn="tl">
                    <a:srgbClr val="000000">
                      <a:alpha val="43137"/>
                    </a:srgbClr>
                  </a:outerShdw>
                </a:effectLst>
              </a:rPr>
              <a:t>Bioremediation</a:t>
            </a:r>
          </a:p>
          <a:p>
            <a:r>
              <a:rPr lang="en-US" sz="2400" dirty="0"/>
              <a:t>Microbial  bioremediation – uses bacteria to convert uranium found in contaminated water into an insoluble form for easy removal.</a:t>
            </a:r>
          </a:p>
          <a:p>
            <a:pPr fontAlgn="base"/>
            <a:endParaRPr lang="en-US" dirty="0"/>
          </a:p>
        </p:txBody>
      </p:sp>
      <p:sp>
        <p:nvSpPr>
          <p:cNvPr id="4" name="Content Placeholder 3"/>
          <p:cNvSpPr>
            <a:spLocks noGrp="1"/>
          </p:cNvSpPr>
          <p:nvPr>
            <p:ph sz="half" idx="2"/>
          </p:nvPr>
        </p:nvSpPr>
        <p:spPr>
          <a:xfrm>
            <a:off x="6586330" y="2666046"/>
            <a:ext cx="4368182" cy="3822536"/>
          </a:xfrm>
        </p:spPr>
        <p:txBody>
          <a:bodyPr>
            <a:noAutofit/>
          </a:bodyPr>
          <a:lstStyle/>
          <a:p>
            <a:pPr marL="0" indent="0" fontAlgn="base">
              <a:buNone/>
            </a:pPr>
            <a:endParaRPr lang="en-US" sz="2200" dirty="0"/>
          </a:p>
        </p:txBody>
      </p:sp>
      <p:sp>
        <p:nvSpPr>
          <p:cNvPr id="5" name="Footer Placeholder 4"/>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normAutofit lnSpcReduction="10000"/>
          </a:bodyPr>
          <a:lstStyle/>
          <a:p>
            <a:fld id="{706A3DB3-EDA4-4903-8066-3AF10E3BAF69}" type="slidenum">
              <a:rPr lang="en-US" smtClean="0"/>
              <a:t>14</a:t>
            </a:fld>
            <a:endParaRPr lang="en-US"/>
          </a:p>
        </p:txBody>
      </p:sp>
    </p:spTree>
    <p:extLst>
      <p:ext uri="{BB962C8B-B14F-4D97-AF65-F5344CB8AC3E}">
        <p14:creationId xmlns:p14="http://schemas.microsoft.com/office/powerpoint/2010/main" val="3688718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96035" y="351129"/>
            <a:ext cx="9692640" cy="980237"/>
          </a:xfrm>
        </p:spPr>
        <p:txBody>
          <a:bodyPr/>
          <a:lstStyle/>
          <a:p>
            <a:r>
              <a:rPr lang="en-US" i="1" dirty="0">
                <a:effectLst>
                  <a:outerShdw blurRad="38100" dist="38100" dir="2700000" algn="tl">
                    <a:srgbClr val="000000">
                      <a:alpha val="43137"/>
                    </a:srgbClr>
                  </a:outerShdw>
                </a:effectLst>
              </a:rPr>
              <a:t>Light</a:t>
            </a:r>
          </a:p>
        </p:txBody>
      </p:sp>
      <p:sp>
        <p:nvSpPr>
          <p:cNvPr id="4" name="Content Placeholder 3"/>
          <p:cNvSpPr>
            <a:spLocks noGrp="1"/>
          </p:cNvSpPr>
          <p:nvPr>
            <p:ph sz="half" idx="2"/>
          </p:nvPr>
        </p:nvSpPr>
        <p:spPr>
          <a:xfrm>
            <a:off x="1196035" y="1236518"/>
            <a:ext cx="4830692" cy="5259376"/>
          </a:xfrm>
        </p:spPr>
        <p:txBody>
          <a:bodyPr>
            <a:noAutofit/>
          </a:bodyPr>
          <a:lstStyle/>
          <a:p>
            <a:r>
              <a:rPr lang="en-US" sz="2400" i="1" dirty="0">
                <a:effectLst>
                  <a:outerShdw blurRad="38100" dist="38100" dir="2700000" algn="tl">
                    <a:srgbClr val="000000">
                      <a:alpha val="43137"/>
                    </a:srgbClr>
                  </a:outerShdw>
                </a:effectLst>
              </a:rPr>
              <a:t>Light pollution </a:t>
            </a:r>
            <a:r>
              <a:rPr lang="en-US" sz="2400" dirty="0"/>
              <a:t>is the inefficient, annoying and/or excessive use of artificial </a:t>
            </a:r>
            <a:r>
              <a:rPr lang="en-US" sz="2400" dirty="0" smtClean="0"/>
              <a:t>lighting.</a:t>
            </a:r>
          </a:p>
          <a:p>
            <a:pPr marL="0" indent="0">
              <a:buNone/>
            </a:pPr>
            <a:r>
              <a:rPr lang="en-US" sz="2400" b="1" dirty="0" smtClean="0"/>
              <a:t>Group </a:t>
            </a:r>
            <a:r>
              <a:rPr lang="en-US" sz="2400" b="1" dirty="0" smtClean="0"/>
              <a:t>Activity (examples)</a:t>
            </a:r>
            <a:endParaRPr lang="en-US" sz="2400" b="1" dirty="0"/>
          </a:p>
          <a:p>
            <a:pPr marL="0" indent="0">
              <a:buNone/>
            </a:pPr>
            <a:r>
              <a:rPr lang="en-US" sz="2600" i="1" dirty="0">
                <a:effectLst>
                  <a:outerShdw blurRad="38100" dist="38100" dir="2700000" algn="tl">
                    <a:srgbClr val="000000">
                      <a:alpha val="43137"/>
                    </a:srgbClr>
                  </a:outerShdw>
                </a:effectLst>
              </a:rPr>
              <a:t>Types of light pollution</a:t>
            </a:r>
          </a:p>
          <a:p>
            <a:r>
              <a:rPr lang="en-US" sz="2400" i="1" dirty="0">
                <a:effectLst>
                  <a:outerShdw blurRad="38100" dist="38100" dir="2700000" algn="tl">
                    <a:srgbClr val="000000">
                      <a:alpha val="43137"/>
                    </a:srgbClr>
                  </a:outerShdw>
                </a:effectLst>
              </a:rPr>
              <a:t>Sky glow </a:t>
            </a:r>
            <a:r>
              <a:rPr lang="en-US" sz="2400" dirty="0"/>
              <a:t>is a brightening of the sky over the cities caused by light scattered by water droplets or particles in the air.</a:t>
            </a:r>
          </a:p>
          <a:p>
            <a:r>
              <a:rPr lang="en-US" sz="2400" i="1" dirty="0">
                <a:effectLst>
                  <a:outerShdw blurRad="38100" dist="38100" dir="2700000" algn="tl">
                    <a:srgbClr val="000000">
                      <a:alpha val="43137"/>
                    </a:srgbClr>
                  </a:outerShdw>
                </a:effectLst>
              </a:rPr>
              <a:t>Glare</a:t>
            </a:r>
            <a:r>
              <a:rPr lang="en-US" sz="2400" dirty="0"/>
              <a:t> is unshielded light that shines horizontally and causes discomfort. </a:t>
            </a:r>
          </a:p>
          <a:p>
            <a:endParaRPr lang="en-US" sz="2400" dirty="0"/>
          </a:p>
          <a:p>
            <a:pPr lvl="1"/>
            <a:endParaRPr lang="en-US" sz="2400" dirty="0"/>
          </a:p>
        </p:txBody>
      </p:sp>
      <p:sp>
        <p:nvSpPr>
          <p:cNvPr id="5" name="Content Placeholder 4"/>
          <p:cNvSpPr>
            <a:spLocks noGrp="1"/>
          </p:cNvSpPr>
          <p:nvPr>
            <p:ph sz="quarter" idx="4"/>
          </p:nvPr>
        </p:nvSpPr>
        <p:spPr>
          <a:xfrm>
            <a:off x="6517844" y="2660072"/>
            <a:ext cx="4593501" cy="3835821"/>
          </a:xfrm>
        </p:spPr>
        <p:txBody>
          <a:bodyPr>
            <a:noAutofit/>
          </a:bodyPr>
          <a:lstStyle/>
          <a:p>
            <a:r>
              <a:rPr lang="en-US" sz="2400" i="1" dirty="0">
                <a:effectLst>
                  <a:outerShdw blurRad="38100" dist="38100" dir="2700000" algn="tl">
                    <a:srgbClr val="000000">
                      <a:alpha val="43137"/>
                    </a:srgbClr>
                  </a:outerShdw>
                </a:effectLst>
              </a:rPr>
              <a:t>Light clutter </a:t>
            </a:r>
            <a:r>
              <a:rPr lang="en-US" sz="2400" dirty="0"/>
              <a:t>is bright, excessive and confusing grouping of lights.</a:t>
            </a:r>
            <a:endParaRPr lang="en-US" sz="2400" i="1" dirty="0">
              <a:effectLst>
                <a:outerShdw blurRad="38100" dist="38100" dir="2700000" algn="tl">
                  <a:srgbClr val="000000">
                    <a:alpha val="43137"/>
                  </a:srgbClr>
                </a:outerShdw>
              </a:effectLst>
            </a:endParaRPr>
          </a:p>
          <a:p>
            <a:r>
              <a:rPr lang="en-US" sz="2400" i="1" dirty="0">
                <a:effectLst>
                  <a:outerShdw blurRad="38100" dist="38100" dir="2700000" algn="tl">
                    <a:srgbClr val="000000">
                      <a:alpha val="43137"/>
                    </a:srgbClr>
                  </a:outerShdw>
                </a:effectLst>
              </a:rPr>
              <a:t>Light trespass </a:t>
            </a:r>
            <a:r>
              <a:rPr lang="en-US" sz="2400" dirty="0"/>
              <a:t>is light cast/spillover where it is not wanted or needed</a:t>
            </a:r>
            <a:r>
              <a:rPr lang="en-US" sz="2600" dirty="0"/>
              <a:t>.</a:t>
            </a:r>
          </a:p>
          <a:p>
            <a:r>
              <a:rPr lang="en-US" sz="2400" i="1" dirty="0">
                <a:effectLst>
                  <a:outerShdw blurRad="38100" dist="38100" dir="2700000" algn="tl">
                    <a:srgbClr val="000000">
                      <a:alpha val="43137"/>
                    </a:srgbClr>
                  </a:outerShdw>
                </a:effectLst>
              </a:rPr>
              <a:t>Over-illumination </a:t>
            </a:r>
            <a:r>
              <a:rPr lang="en-US" sz="2400" dirty="0"/>
              <a:t>is the use of unnecessarily large amounts of artificial lighting.</a:t>
            </a:r>
          </a:p>
        </p:txBody>
      </p:sp>
      <p:pic>
        <p:nvPicPr>
          <p:cNvPr id="19" name="Picture 2" descr="An external file that holds a picture, illustration, etc.&#10;Object name is ehp-117-a20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255" y="153881"/>
            <a:ext cx="3545322" cy="2354970"/>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13"/>
          <p:cNvSpPr>
            <a:spLocks noGrp="1"/>
          </p:cNvSpPr>
          <p:nvPr>
            <p:ph type="ftr" sz="quarter" idx="11"/>
          </p:nvPr>
        </p:nvSpPr>
        <p:spPr/>
        <p:txBody>
          <a:bodyPr/>
          <a:lstStyle/>
          <a:p>
            <a:r>
              <a:rPr lang="en-US"/>
              <a:t>Dr.IEcheverry_KSU_CAMS_CHS_HE 2nd3637</a:t>
            </a:r>
          </a:p>
        </p:txBody>
      </p:sp>
      <p:sp>
        <p:nvSpPr>
          <p:cNvPr id="15" name="Slide Number Placeholder 14"/>
          <p:cNvSpPr>
            <a:spLocks noGrp="1"/>
          </p:cNvSpPr>
          <p:nvPr>
            <p:ph type="sldNum" sz="quarter" idx="12"/>
          </p:nvPr>
        </p:nvSpPr>
        <p:spPr/>
        <p:txBody>
          <a:bodyPr>
            <a:normAutofit lnSpcReduction="10000"/>
          </a:bodyPr>
          <a:lstStyle/>
          <a:p>
            <a:fld id="{706A3DB3-EDA4-4903-8066-3AF10E3BAF69}" type="slidenum">
              <a:rPr lang="en-US" smtClean="0"/>
              <a:t>15</a:t>
            </a:fld>
            <a:endParaRPr lang="en-US"/>
          </a:p>
        </p:txBody>
      </p:sp>
    </p:spTree>
    <p:extLst>
      <p:ext uri="{BB962C8B-B14F-4D97-AF65-F5344CB8AC3E}">
        <p14:creationId xmlns:p14="http://schemas.microsoft.com/office/powerpoint/2010/main" val="2488077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96035" y="0"/>
            <a:ext cx="9692640" cy="1088375"/>
          </a:xfrm>
        </p:spPr>
        <p:txBody>
          <a:bodyPr>
            <a:normAutofit/>
          </a:bodyPr>
          <a:lstStyle/>
          <a:p>
            <a:pPr fontAlgn="t"/>
            <a:r>
              <a:rPr lang="en-US" dirty="0">
                <a:effectLst>
                  <a:outerShdw blurRad="38100" dist="38100" dir="2700000" algn="tl">
                    <a:srgbClr val="000000">
                      <a:alpha val="43137"/>
                    </a:srgbClr>
                  </a:outerShdw>
                </a:effectLst>
              </a:rPr>
              <a:t>Light</a:t>
            </a:r>
            <a:endParaRPr lang="en-US" dirty="0"/>
          </a:p>
        </p:txBody>
      </p:sp>
      <p:sp>
        <p:nvSpPr>
          <p:cNvPr id="3" name="Content Placeholder 2"/>
          <p:cNvSpPr>
            <a:spLocks noGrp="1"/>
          </p:cNvSpPr>
          <p:nvPr>
            <p:ph sz="half" idx="1"/>
          </p:nvPr>
        </p:nvSpPr>
        <p:spPr>
          <a:xfrm>
            <a:off x="1196035" y="1441094"/>
            <a:ext cx="4539082" cy="4776826"/>
          </a:xfrm>
        </p:spPr>
        <p:txBody>
          <a:bodyPr>
            <a:normAutofit fontScale="92500"/>
          </a:bodyPr>
          <a:lstStyle/>
          <a:p>
            <a:r>
              <a:rPr lang="en-US" sz="2600" dirty="0"/>
              <a:t>Light pollution can adversely affect both human and wildlife health. </a:t>
            </a:r>
          </a:p>
          <a:p>
            <a:r>
              <a:rPr lang="en-US" sz="2600" dirty="0"/>
              <a:t>Light pollution has been shown to affect both flora and fauna.</a:t>
            </a:r>
          </a:p>
          <a:p>
            <a:pPr lvl="1"/>
            <a:r>
              <a:rPr lang="en-US" sz="2400" dirty="0"/>
              <a:t>Ability of frogs to mate decreases when exposed to excessive night light.</a:t>
            </a:r>
          </a:p>
          <a:p>
            <a:pPr lvl="1"/>
            <a:r>
              <a:rPr lang="en-US" sz="2400" dirty="0"/>
              <a:t>Bats alter their feeding behaviors and many small animals feed and mate and night.</a:t>
            </a:r>
          </a:p>
          <a:p>
            <a:pPr lvl="1"/>
            <a:endParaRPr lang="en-US" sz="2400" dirty="0"/>
          </a:p>
        </p:txBody>
      </p:sp>
      <p:sp>
        <p:nvSpPr>
          <p:cNvPr id="4" name="Content Placeholder 3"/>
          <p:cNvSpPr>
            <a:spLocks noGrp="1"/>
          </p:cNvSpPr>
          <p:nvPr>
            <p:ph sz="half" idx="2"/>
          </p:nvPr>
        </p:nvSpPr>
        <p:spPr>
          <a:xfrm>
            <a:off x="6137453" y="2176749"/>
            <a:ext cx="5127955" cy="4428875"/>
          </a:xfrm>
        </p:spPr>
        <p:txBody>
          <a:bodyPr>
            <a:noAutofit/>
          </a:bodyPr>
          <a:lstStyle/>
          <a:p>
            <a:pPr marL="457200" lvl="2">
              <a:lnSpc>
                <a:spcPct val="95000"/>
              </a:lnSpc>
              <a:spcBef>
                <a:spcPts val="1400"/>
              </a:spcBef>
              <a:spcAft>
                <a:spcPts val="200"/>
              </a:spcAft>
              <a:buSzPct val="80000"/>
              <a:buFont typeface="Arial" pitchFamily="34" charset="0"/>
              <a:buChar char="•"/>
            </a:pPr>
            <a:r>
              <a:rPr lang="en-US" sz="2200" dirty="0"/>
              <a:t>Night lights can disorient birds during their migration at night.</a:t>
            </a:r>
          </a:p>
          <a:p>
            <a:pPr marL="457200" lvl="2">
              <a:lnSpc>
                <a:spcPct val="95000"/>
              </a:lnSpc>
              <a:spcBef>
                <a:spcPts val="1400"/>
              </a:spcBef>
              <a:spcAft>
                <a:spcPts val="200"/>
              </a:spcAft>
              <a:buSzPct val="80000"/>
              <a:buFont typeface="Arial" pitchFamily="34" charset="0"/>
              <a:buChar char="•"/>
            </a:pPr>
            <a:r>
              <a:rPr lang="en-US" sz="2200" dirty="0"/>
              <a:t>Artificial light on beaches can disrupt and disorient sea turtles.</a:t>
            </a:r>
          </a:p>
          <a:p>
            <a:pPr marL="548640" lvl="3" indent="0">
              <a:lnSpc>
                <a:spcPct val="95000"/>
              </a:lnSpc>
              <a:spcBef>
                <a:spcPts val="1400"/>
              </a:spcBef>
              <a:spcAft>
                <a:spcPts val="200"/>
              </a:spcAft>
              <a:buSzPct val="80000"/>
              <a:buNone/>
            </a:pPr>
            <a:r>
              <a:rPr lang="en-US" sz="2000" dirty="0" smtClean="0"/>
              <a:t>(Keeping </a:t>
            </a:r>
            <a:r>
              <a:rPr lang="en-US" sz="2000" dirty="0"/>
              <a:t>the females from laying their </a:t>
            </a:r>
            <a:r>
              <a:rPr lang="en-US" sz="2000" dirty="0" smtClean="0"/>
              <a:t>eggs).</a:t>
            </a:r>
            <a:endParaRPr lang="en-US" sz="2000" dirty="0"/>
          </a:p>
          <a:p>
            <a:pPr marL="457200" lvl="2">
              <a:lnSpc>
                <a:spcPct val="95000"/>
              </a:lnSpc>
              <a:spcBef>
                <a:spcPts val="1400"/>
              </a:spcBef>
              <a:spcAft>
                <a:spcPts val="200"/>
              </a:spcAft>
              <a:buSzPct val="80000"/>
              <a:buFont typeface="Arial" pitchFamily="34" charset="0"/>
              <a:buChar char="•"/>
            </a:pPr>
            <a:r>
              <a:rPr lang="en-US" sz="2200" dirty="0"/>
              <a:t>Prolonged exposure to artificial light alters seasonal changes in trees, affecting the wildlife that depend on them for habitat.</a:t>
            </a:r>
          </a:p>
        </p:txBody>
      </p:sp>
      <p:pic>
        <p:nvPicPr>
          <p:cNvPr id="7172" name="Picture 4" descr="An external file that holds a picture, illustration, etc.&#10;Object name is ehp-117-a20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8938" y="35636"/>
            <a:ext cx="2807208" cy="21101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normAutofit lnSpcReduction="10000"/>
          </a:bodyPr>
          <a:lstStyle/>
          <a:p>
            <a:fld id="{706A3DB3-EDA4-4903-8066-3AF10E3BAF69}" type="slidenum">
              <a:rPr lang="en-US" smtClean="0"/>
              <a:t>16</a:t>
            </a:fld>
            <a:endParaRPr lang="en-US"/>
          </a:p>
        </p:txBody>
      </p:sp>
    </p:spTree>
    <p:extLst>
      <p:ext uri="{BB962C8B-B14F-4D97-AF65-F5344CB8AC3E}">
        <p14:creationId xmlns:p14="http://schemas.microsoft.com/office/powerpoint/2010/main" val="1381320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116572"/>
            <a:ext cx="9692640" cy="1122218"/>
          </a:xfrm>
        </p:spPr>
        <p:txBody>
          <a:bodyPr/>
          <a:lstStyle/>
          <a:p>
            <a:r>
              <a:rPr lang="en-US" dirty="0">
                <a:effectLst>
                  <a:outerShdw blurRad="38100" dist="38100" dir="2700000" algn="tl">
                    <a:srgbClr val="000000">
                      <a:alpha val="43137"/>
                    </a:srgbClr>
                  </a:outerShdw>
                </a:effectLst>
              </a:rPr>
              <a:t>Light</a:t>
            </a:r>
            <a:endParaRPr lang="en-US" dirty="0"/>
          </a:p>
        </p:txBody>
      </p:sp>
      <p:sp>
        <p:nvSpPr>
          <p:cNvPr id="3" name="Content Placeholder 2"/>
          <p:cNvSpPr>
            <a:spLocks noGrp="1"/>
          </p:cNvSpPr>
          <p:nvPr>
            <p:ph sz="half" idx="1"/>
          </p:nvPr>
        </p:nvSpPr>
        <p:spPr>
          <a:xfrm>
            <a:off x="1261872" y="1547370"/>
            <a:ext cx="4760366" cy="4802223"/>
          </a:xfrm>
        </p:spPr>
        <p:txBody>
          <a:bodyPr>
            <a:noAutofit/>
          </a:bodyPr>
          <a:lstStyle/>
          <a:p>
            <a:r>
              <a:rPr lang="en-US" sz="2400" i="1" dirty="0">
                <a:effectLst>
                  <a:outerShdw blurRad="38100" dist="38100" dir="2700000" algn="tl">
                    <a:srgbClr val="000000">
                      <a:alpha val="43137"/>
                    </a:srgbClr>
                  </a:outerShdw>
                </a:effectLst>
              </a:rPr>
              <a:t>Indoor light pollution </a:t>
            </a:r>
            <a:r>
              <a:rPr lang="en-US" sz="2400" dirty="0"/>
              <a:t>is excessive exposure to indoor artificial light, which can negatively affect health.</a:t>
            </a:r>
          </a:p>
          <a:p>
            <a:r>
              <a:rPr lang="en-US" sz="2400" dirty="0"/>
              <a:t>The 24-hour day/night cycle, known as the circadian clock, affects physiologic processes in almost all organisms. </a:t>
            </a:r>
          </a:p>
          <a:p>
            <a:r>
              <a:rPr lang="en-US" sz="2400" dirty="0"/>
              <a:t>These processes include brain wave patterns, hormone production, cell regulation, and other biologic activities. </a:t>
            </a:r>
          </a:p>
          <a:p>
            <a:endParaRPr lang="en-US" sz="2400" dirty="0"/>
          </a:p>
        </p:txBody>
      </p:sp>
      <p:sp>
        <p:nvSpPr>
          <p:cNvPr id="4" name="Content Placeholder 3"/>
          <p:cNvSpPr>
            <a:spLocks noGrp="1"/>
          </p:cNvSpPr>
          <p:nvPr>
            <p:ph sz="half" idx="2"/>
          </p:nvPr>
        </p:nvSpPr>
        <p:spPr>
          <a:xfrm>
            <a:off x="6708037" y="2535382"/>
            <a:ext cx="4403307" cy="3814211"/>
          </a:xfrm>
        </p:spPr>
        <p:txBody>
          <a:bodyPr>
            <a:normAutofit/>
          </a:bodyPr>
          <a:lstStyle/>
          <a:p>
            <a:r>
              <a:rPr lang="en-US" sz="2400" dirty="0"/>
              <a:t>Disruption of the circadian clock is linked to several medical disorders in humans, including depression, insomnia, cardiovascular disease, and cancer.</a:t>
            </a:r>
          </a:p>
          <a:p>
            <a:r>
              <a:rPr lang="en-US" sz="2400" dirty="0"/>
              <a:t>Exposure of the retina to photons may disrupt circadian rhythm.</a:t>
            </a:r>
          </a:p>
          <a:p>
            <a:endParaRPr lang="en-US" sz="2400" dirty="0"/>
          </a:p>
          <a:p>
            <a:endParaRPr lang="en-US" sz="2400" dirty="0"/>
          </a:p>
        </p:txBody>
      </p:sp>
      <p:pic>
        <p:nvPicPr>
          <p:cNvPr id="9218" name="Picture 2" descr="http://a.static.trunity.net/files/141201_141300/141277/circadian_rhyth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206" y="31919"/>
            <a:ext cx="3374967" cy="24137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normAutofit lnSpcReduction="10000"/>
          </a:bodyPr>
          <a:lstStyle/>
          <a:p>
            <a:fld id="{706A3DB3-EDA4-4903-8066-3AF10E3BAF69}" type="slidenum">
              <a:rPr lang="en-US" smtClean="0"/>
              <a:t>17</a:t>
            </a:fld>
            <a:endParaRPr lang="en-US"/>
          </a:p>
        </p:txBody>
      </p:sp>
    </p:spTree>
    <p:extLst>
      <p:ext uri="{BB962C8B-B14F-4D97-AF65-F5344CB8AC3E}">
        <p14:creationId xmlns:p14="http://schemas.microsoft.com/office/powerpoint/2010/main" val="1094242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94198"/>
            <a:ext cx="9692640" cy="1081060"/>
          </a:xfrm>
        </p:spPr>
        <p:txBody>
          <a:bodyPr/>
          <a:lstStyle/>
          <a:p>
            <a:r>
              <a:rPr lang="en-US" dirty="0">
                <a:effectLst>
                  <a:outerShdw blurRad="38100" dist="38100" dir="2700000" algn="tl">
                    <a:srgbClr val="000000">
                      <a:alpha val="43137"/>
                    </a:srgbClr>
                  </a:outerShdw>
                </a:effectLst>
              </a:rPr>
              <a:t>Light</a:t>
            </a:r>
            <a:endParaRPr lang="en-US" dirty="0"/>
          </a:p>
        </p:txBody>
      </p:sp>
      <p:sp>
        <p:nvSpPr>
          <p:cNvPr id="3" name="Content Placeholder 2"/>
          <p:cNvSpPr>
            <a:spLocks noGrp="1"/>
          </p:cNvSpPr>
          <p:nvPr>
            <p:ph sz="half" idx="1"/>
          </p:nvPr>
        </p:nvSpPr>
        <p:spPr>
          <a:xfrm>
            <a:off x="1261872" y="1645920"/>
            <a:ext cx="4626864" cy="4798771"/>
          </a:xfrm>
        </p:spPr>
        <p:txBody>
          <a:bodyPr>
            <a:noAutofit/>
          </a:bodyPr>
          <a:lstStyle/>
          <a:p>
            <a:r>
              <a:rPr lang="en-US" sz="2400" dirty="0"/>
              <a:t>Studies show that the circadian cycle controls from ten to fifteen percent of our genes. </a:t>
            </a:r>
          </a:p>
          <a:p>
            <a:r>
              <a:rPr lang="en-US" sz="2400" dirty="0"/>
              <a:t>Association between exposure to indoor artificial nighttime light and health problems such as breast cancer. </a:t>
            </a:r>
          </a:p>
          <a:p>
            <a:r>
              <a:rPr lang="en-US" sz="2400" dirty="0"/>
              <a:t>Night light exposure disrupts circadian and neuroendocrine systems, and accelerate tumor growth.</a:t>
            </a:r>
          </a:p>
          <a:p>
            <a:pPr lvl="1"/>
            <a:endParaRPr lang="en-US" sz="2200" dirty="0"/>
          </a:p>
          <a:p>
            <a:endParaRPr lang="en-US" sz="2400" dirty="0"/>
          </a:p>
        </p:txBody>
      </p:sp>
      <p:sp>
        <p:nvSpPr>
          <p:cNvPr id="4" name="Content Placeholder 3"/>
          <p:cNvSpPr>
            <a:spLocks noGrp="1"/>
          </p:cNvSpPr>
          <p:nvPr>
            <p:ph sz="half" idx="2"/>
          </p:nvPr>
        </p:nvSpPr>
        <p:spPr>
          <a:xfrm>
            <a:off x="6729983" y="2466311"/>
            <a:ext cx="4433011" cy="4067251"/>
          </a:xfrm>
        </p:spPr>
        <p:txBody>
          <a:bodyPr>
            <a:normAutofit/>
          </a:bodyPr>
          <a:lstStyle/>
          <a:p>
            <a:r>
              <a:rPr lang="en-US" sz="2400" i="1" dirty="0">
                <a:effectLst>
                  <a:outerShdw blurRad="38100" dist="38100" dir="2700000" algn="tl">
                    <a:srgbClr val="000000">
                      <a:alpha val="43137"/>
                    </a:srgbClr>
                  </a:outerShdw>
                </a:effectLst>
              </a:rPr>
              <a:t>Melatonin</a:t>
            </a:r>
            <a:r>
              <a:rPr lang="en-US" sz="2400" dirty="0"/>
              <a:t> is a hormone produced by the pineal gland. It is secreted at night and helps to regulate the body’s biologic clock. </a:t>
            </a:r>
          </a:p>
          <a:p>
            <a:r>
              <a:rPr lang="en-US" sz="2400" dirty="0"/>
              <a:t>Melatonin regulates many biologic activities, that may include a nocturnal reduction in the body’s production of estrogen.</a:t>
            </a:r>
          </a:p>
          <a:p>
            <a:endParaRPr lang="en-US" sz="2400" dirty="0"/>
          </a:p>
        </p:txBody>
      </p:sp>
      <p:pic>
        <p:nvPicPr>
          <p:cNvPr id="5" name="Picture 2" descr="https://www.researchgate.net/profile/Erik_St_Louis/publication/40454967/figure/fig1/Figure-1-Physiology-of-Melatonin-Secretion-Melatonin-in-set-is-produced-in-th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760" y="129692"/>
            <a:ext cx="2423580" cy="20814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a.static.trunity.net/files/141201_141300/141277/circadian_rhyth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917" y="129692"/>
            <a:ext cx="3009900" cy="2152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a:t>Dr.IEcheverry_KSU_CAMS_CHS_HE 2nd3637</a:t>
            </a:r>
          </a:p>
        </p:txBody>
      </p:sp>
      <p:sp>
        <p:nvSpPr>
          <p:cNvPr id="8" name="Slide Number Placeholder 7"/>
          <p:cNvSpPr>
            <a:spLocks noGrp="1"/>
          </p:cNvSpPr>
          <p:nvPr>
            <p:ph type="sldNum" sz="quarter" idx="12"/>
          </p:nvPr>
        </p:nvSpPr>
        <p:spPr/>
        <p:txBody>
          <a:bodyPr>
            <a:normAutofit lnSpcReduction="10000"/>
          </a:bodyPr>
          <a:lstStyle/>
          <a:p>
            <a:fld id="{706A3DB3-EDA4-4903-8066-3AF10E3BAF69}" type="slidenum">
              <a:rPr lang="en-US" smtClean="0"/>
              <a:t>18</a:t>
            </a:fld>
            <a:endParaRPr lang="en-US"/>
          </a:p>
        </p:txBody>
      </p:sp>
    </p:spTree>
    <p:extLst>
      <p:ext uri="{BB962C8B-B14F-4D97-AF65-F5344CB8AC3E}">
        <p14:creationId xmlns:p14="http://schemas.microsoft.com/office/powerpoint/2010/main" val="83399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Light</a:t>
            </a:r>
            <a:endParaRPr lang="en-US" dirty="0"/>
          </a:p>
        </p:txBody>
      </p:sp>
      <p:sp>
        <p:nvSpPr>
          <p:cNvPr id="3" name="Content Placeholder 2"/>
          <p:cNvSpPr>
            <a:spLocks noGrp="1"/>
          </p:cNvSpPr>
          <p:nvPr>
            <p:ph sz="half" idx="1"/>
          </p:nvPr>
        </p:nvSpPr>
        <p:spPr>
          <a:xfrm>
            <a:off x="1320394" y="2596896"/>
            <a:ext cx="3814876" cy="3759996"/>
          </a:xfrm>
        </p:spPr>
        <p:txBody>
          <a:bodyPr>
            <a:noAutofit/>
          </a:bodyPr>
          <a:lstStyle/>
          <a:p>
            <a:r>
              <a:rPr lang="en-US" sz="2400" dirty="0"/>
              <a:t>Melatonin levels drop in the presence of artificial or natural light. </a:t>
            </a:r>
          </a:p>
          <a:p>
            <a:r>
              <a:rPr lang="en-US" sz="2400" dirty="0"/>
              <a:t>Studies suggest that decreasing production of melatonin at night increases an individual’s risk of developing cancer. </a:t>
            </a:r>
          </a:p>
          <a:p>
            <a:endParaRPr lang="en-US" sz="2400" dirty="0"/>
          </a:p>
          <a:p>
            <a:endParaRPr lang="en-US" sz="2400" dirty="0"/>
          </a:p>
        </p:txBody>
      </p:sp>
      <p:sp>
        <p:nvSpPr>
          <p:cNvPr id="4" name="Content Placeholder 3"/>
          <p:cNvSpPr>
            <a:spLocks noGrp="1"/>
          </p:cNvSpPr>
          <p:nvPr>
            <p:ph sz="half" idx="2"/>
          </p:nvPr>
        </p:nvSpPr>
        <p:spPr>
          <a:xfrm>
            <a:off x="6653174" y="2596896"/>
            <a:ext cx="4301338" cy="3984821"/>
          </a:xfrm>
        </p:spPr>
        <p:txBody>
          <a:bodyPr>
            <a:normAutofit/>
          </a:bodyPr>
          <a:lstStyle/>
          <a:p>
            <a:r>
              <a:rPr lang="en-US" sz="2400" dirty="0"/>
              <a:t>Increase in risk of breast and prostate cancers, obesity, and early-onset diabetes associated with increases in the amount and pattern of artificial light generated during the night and day.</a:t>
            </a:r>
          </a:p>
          <a:p>
            <a:pPr lvl="1"/>
            <a:r>
              <a:rPr lang="en-US" sz="2200" dirty="0"/>
              <a:t>Rotating night shift work in women and increased breast cancer risk.</a:t>
            </a:r>
          </a:p>
          <a:p>
            <a:endParaRPr lang="en-US" sz="2400" dirty="0"/>
          </a:p>
        </p:txBody>
      </p:sp>
      <p:pic>
        <p:nvPicPr>
          <p:cNvPr id="12290" name="Picture 2" descr="http://palgrave.nature.com/nature/journal/v497/n7450_supp/images/497S10a-i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192" y="120652"/>
            <a:ext cx="4848022" cy="231089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p:cNvSpPr>
            <a:spLocks noGrp="1"/>
          </p:cNvSpPr>
          <p:nvPr>
            <p:ph type="ftr" sz="quarter" idx="11"/>
          </p:nvPr>
        </p:nvSpPr>
        <p:spPr/>
        <p:txBody>
          <a:bodyPr/>
          <a:lstStyle/>
          <a:p>
            <a:r>
              <a:rPr lang="en-US"/>
              <a:t>Dr.IEcheverry_KSU_CAMS_CHS_HE 2nd3637</a:t>
            </a:r>
          </a:p>
        </p:txBody>
      </p:sp>
      <p:sp>
        <p:nvSpPr>
          <p:cNvPr id="8" name="Slide Number Placeholder 7"/>
          <p:cNvSpPr>
            <a:spLocks noGrp="1"/>
          </p:cNvSpPr>
          <p:nvPr>
            <p:ph type="sldNum" sz="quarter" idx="12"/>
          </p:nvPr>
        </p:nvSpPr>
        <p:spPr/>
        <p:txBody>
          <a:bodyPr>
            <a:normAutofit lnSpcReduction="10000"/>
          </a:bodyPr>
          <a:lstStyle/>
          <a:p>
            <a:fld id="{706A3DB3-EDA4-4903-8066-3AF10E3BAF69}" type="slidenum">
              <a:rPr lang="en-US" smtClean="0"/>
              <a:t>19</a:t>
            </a:fld>
            <a:endParaRPr lang="en-US"/>
          </a:p>
        </p:txBody>
      </p:sp>
    </p:spTree>
    <p:extLst>
      <p:ext uri="{BB962C8B-B14F-4D97-AF65-F5344CB8AC3E}">
        <p14:creationId xmlns:p14="http://schemas.microsoft.com/office/powerpoint/2010/main" val="103060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effectLst>
                  <a:outerShdw blurRad="38100" dist="38100" dir="2700000" algn="tl">
                    <a:srgbClr val="000000">
                      <a:alpha val="43137"/>
                    </a:srgbClr>
                  </a:outerShdw>
                </a:effectLst>
              </a:rPr>
              <a:t>Outline</a:t>
            </a:r>
          </a:p>
        </p:txBody>
      </p:sp>
      <p:sp>
        <p:nvSpPr>
          <p:cNvPr id="3" name="Content Placeholder 2"/>
          <p:cNvSpPr>
            <a:spLocks noGrp="1"/>
          </p:cNvSpPr>
          <p:nvPr>
            <p:ph idx="1"/>
          </p:nvPr>
        </p:nvSpPr>
        <p:spPr/>
        <p:txBody>
          <a:bodyPr>
            <a:normAutofit/>
          </a:bodyPr>
          <a:lstStyle/>
          <a:p>
            <a:r>
              <a:rPr lang="en-US" sz="2800" dirty="0"/>
              <a:t>Describe additional sources of environmental threats to human health</a:t>
            </a:r>
          </a:p>
          <a:p>
            <a:pPr lvl="1"/>
            <a:r>
              <a:rPr lang="en-US" sz="2600" dirty="0"/>
              <a:t>Radiation</a:t>
            </a:r>
          </a:p>
          <a:p>
            <a:pPr lvl="1"/>
            <a:r>
              <a:rPr lang="en-US" sz="2600" dirty="0"/>
              <a:t>Thermal</a:t>
            </a:r>
          </a:p>
          <a:p>
            <a:pPr lvl="1"/>
            <a:r>
              <a:rPr lang="en-US" sz="2600" dirty="0"/>
              <a:t>Light</a:t>
            </a:r>
          </a:p>
          <a:p>
            <a:pPr lvl="1"/>
            <a:r>
              <a:rPr lang="en-US" sz="2600"/>
              <a:t>Noise</a:t>
            </a:r>
            <a:endParaRPr lang="en-US" sz="2600" dirty="0"/>
          </a:p>
        </p:txBody>
      </p:sp>
      <p:sp>
        <p:nvSpPr>
          <p:cNvPr id="4" name="Footer Placeholder 3"/>
          <p:cNvSpPr>
            <a:spLocks noGrp="1"/>
          </p:cNvSpPr>
          <p:nvPr>
            <p:ph type="ftr" sz="quarter" idx="11"/>
          </p:nvPr>
        </p:nvSpPr>
        <p:spPr/>
        <p:txBody>
          <a:bodyPr/>
          <a:lstStyle/>
          <a:p>
            <a:r>
              <a:rPr lang="en-US"/>
              <a:t>Dr.IEcheverry_KSU_CAMS_CHS_HE 2nd3637</a:t>
            </a:r>
          </a:p>
        </p:txBody>
      </p:sp>
      <p:sp>
        <p:nvSpPr>
          <p:cNvPr id="5" name="Slide Number Placeholder 4"/>
          <p:cNvSpPr>
            <a:spLocks noGrp="1"/>
          </p:cNvSpPr>
          <p:nvPr>
            <p:ph type="sldNum" sz="quarter" idx="12"/>
          </p:nvPr>
        </p:nvSpPr>
        <p:spPr/>
        <p:txBody>
          <a:bodyPr>
            <a:normAutofit lnSpcReduction="10000"/>
          </a:bodyPr>
          <a:lstStyle/>
          <a:p>
            <a:fld id="{706A3DB3-EDA4-4903-8066-3AF10E3BAF69}" type="slidenum">
              <a:rPr lang="en-US" smtClean="0"/>
              <a:t>2</a:t>
            </a:fld>
            <a:endParaRPr lang="en-US"/>
          </a:p>
        </p:txBody>
      </p:sp>
    </p:spTree>
    <p:extLst>
      <p:ext uri="{BB962C8B-B14F-4D97-AF65-F5344CB8AC3E}">
        <p14:creationId xmlns:p14="http://schemas.microsoft.com/office/powerpoint/2010/main" val="2294914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94198"/>
            <a:ext cx="9692640" cy="1022538"/>
          </a:xfrm>
        </p:spPr>
        <p:txBody>
          <a:bodyPr/>
          <a:lstStyle/>
          <a:p>
            <a:r>
              <a:rPr lang="en-US" dirty="0">
                <a:effectLst>
                  <a:outerShdw blurRad="38100" dist="38100" dir="2700000" algn="tl">
                    <a:srgbClr val="000000">
                      <a:alpha val="43137"/>
                    </a:srgbClr>
                  </a:outerShdw>
                </a:effectLst>
              </a:rPr>
              <a:t>Light</a:t>
            </a:r>
            <a:endParaRPr lang="en-US" dirty="0"/>
          </a:p>
        </p:txBody>
      </p:sp>
      <p:sp>
        <p:nvSpPr>
          <p:cNvPr id="3" name="Content Placeholder 2"/>
          <p:cNvSpPr>
            <a:spLocks noGrp="1"/>
          </p:cNvSpPr>
          <p:nvPr>
            <p:ph sz="half" idx="1"/>
          </p:nvPr>
        </p:nvSpPr>
        <p:spPr>
          <a:xfrm>
            <a:off x="1261872" y="1938528"/>
            <a:ext cx="4114800" cy="4296773"/>
          </a:xfrm>
        </p:spPr>
        <p:txBody>
          <a:bodyPr>
            <a:noAutofit/>
          </a:bodyPr>
          <a:lstStyle/>
          <a:p>
            <a:r>
              <a:rPr lang="en-US" sz="2400" dirty="0"/>
              <a:t>Research into the effect of constant artificial light exposure in neonatal intensive care units on the developing circadian rhythm of premature babies.</a:t>
            </a:r>
          </a:p>
          <a:p>
            <a:r>
              <a:rPr lang="en-US" sz="2400" dirty="0"/>
              <a:t>Possible links between artificial light exposure and insomnia and depression.</a:t>
            </a:r>
          </a:p>
        </p:txBody>
      </p:sp>
      <p:sp>
        <p:nvSpPr>
          <p:cNvPr id="4" name="Content Placeholder 3"/>
          <p:cNvSpPr>
            <a:spLocks noGrp="1"/>
          </p:cNvSpPr>
          <p:nvPr>
            <p:ph sz="half" idx="2"/>
          </p:nvPr>
        </p:nvSpPr>
        <p:spPr>
          <a:xfrm>
            <a:off x="6729984" y="1938528"/>
            <a:ext cx="4074566" cy="4562872"/>
          </a:xfrm>
        </p:spPr>
        <p:txBody>
          <a:bodyPr>
            <a:normAutofit/>
          </a:bodyPr>
          <a:lstStyle/>
          <a:p>
            <a:pPr marL="0" indent="0">
              <a:buNone/>
            </a:pPr>
            <a:r>
              <a:rPr lang="en-US" sz="2600" i="1" dirty="0">
                <a:effectLst>
                  <a:outerShdw blurRad="38100" dist="38100" dir="2700000" algn="tl">
                    <a:srgbClr val="000000">
                      <a:alpha val="43137"/>
                    </a:srgbClr>
                  </a:outerShdw>
                </a:effectLst>
              </a:rPr>
              <a:t>Prevention/Remediation</a:t>
            </a:r>
          </a:p>
          <a:p>
            <a:pPr lvl="1"/>
            <a:r>
              <a:rPr lang="en-US" sz="2400" dirty="0"/>
              <a:t>Lighting what is needed, when it is needed, and to the appropriate level.</a:t>
            </a:r>
          </a:p>
          <a:p>
            <a:pPr lvl="1"/>
            <a:r>
              <a:rPr lang="en-US" sz="2400" dirty="0"/>
              <a:t>Control light/dark patterns for sleep and wakefulness.</a:t>
            </a:r>
          </a:p>
          <a:p>
            <a:pPr lvl="2"/>
            <a:r>
              <a:rPr lang="en-US" sz="2200" dirty="0"/>
              <a:t>Maintaining a constant shift appears less harmful than rotating shifts.</a:t>
            </a:r>
          </a:p>
          <a:p>
            <a:endParaRPr lang="en-US" dirty="0"/>
          </a:p>
        </p:txBody>
      </p:sp>
      <p:sp>
        <p:nvSpPr>
          <p:cNvPr id="5" name="Footer Placeholder 4"/>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normAutofit lnSpcReduction="10000"/>
          </a:bodyPr>
          <a:lstStyle/>
          <a:p>
            <a:fld id="{706A3DB3-EDA4-4903-8066-3AF10E3BAF69}" type="slidenum">
              <a:rPr lang="en-US" smtClean="0"/>
              <a:t>20</a:t>
            </a:fld>
            <a:endParaRPr lang="en-US"/>
          </a:p>
        </p:txBody>
      </p:sp>
    </p:spTree>
    <p:extLst>
      <p:ext uri="{BB962C8B-B14F-4D97-AF65-F5344CB8AC3E}">
        <p14:creationId xmlns:p14="http://schemas.microsoft.com/office/powerpoint/2010/main" val="3005212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3351" y="0"/>
            <a:ext cx="9692640" cy="1397124"/>
          </a:xfrm>
        </p:spPr>
        <p:txBody>
          <a:bodyPr/>
          <a:lstStyle/>
          <a:p>
            <a:r>
              <a:rPr lang="en-US" i="1" dirty="0">
                <a:effectLst>
                  <a:outerShdw blurRad="38100" dist="38100" dir="2700000" algn="tl">
                    <a:srgbClr val="000000">
                      <a:alpha val="43137"/>
                    </a:srgbClr>
                  </a:outerShdw>
                </a:effectLst>
              </a:rPr>
              <a:t>Noise</a:t>
            </a:r>
          </a:p>
        </p:txBody>
      </p:sp>
      <p:sp>
        <p:nvSpPr>
          <p:cNvPr id="4" name="Content Placeholder 3"/>
          <p:cNvSpPr>
            <a:spLocks noGrp="1"/>
          </p:cNvSpPr>
          <p:nvPr>
            <p:ph sz="half" idx="1"/>
          </p:nvPr>
        </p:nvSpPr>
        <p:spPr>
          <a:xfrm>
            <a:off x="1203351" y="1821485"/>
            <a:ext cx="4546397" cy="4527766"/>
          </a:xfrm>
        </p:spPr>
        <p:txBody>
          <a:bodyPr>
            <a:normAutofit lnSpcReduction="10000"/>
          </a:bodyPr>
          <a:lstStyle/>
          <a:p>
            <a:r>
              <a:rPr lang="en-US" sz="2400" i="1" dirty="0">
                <a:effectLst>
                  <a:outerShdw blurRad="38100" dist="38100" dir="2700000" algn="tl">
                    <a:srgbClr val="000000">
                      <a:alpha val="43137"/>
                    </a:srgbClr>
                  </a:outerShdw>
                </a:effectLst>
              </a:rPr>
              <a:t>Noise</a:t>
            </a:r>
            <a:r>
              <a:rPr lang="en-US" sz="2400" dirty="0"/>
              <a:t> is any unwanted sound that is loud, unpleasant or unexpected and that disrupts normal life and can harm physical and mental health.</a:t>
            </a:r>
          </a:p>
          <a:p>
            <a:pPr lvl="1"/>
            <a:r>
              <a:rPr lang="en-US" sz="2200" dirty="0"/>
              <a:t>Human, animal or machine-created. </a:t>
            </a:r>
          </a:p>
          <a:p>
            <a:pPr lvl="1"/>
            <a:r>
              <a:rPr lang="en-US" sz="2200" dirty="0"/>
              <a:t>It can interfere with sleep, concentration, communication, and recreation.</a:t>
            </a:r>
          </a:p>
          <a:p>
            <a:pPr lvl="1"/>
            <a:r>
              <a:rPr lang="en-US" sz="2200" dirty="0"/>
              <a:t>“Noise must be recognized as a major threat to human well- being.” (WHO)</a:t>
            </a:r>
          </a:p>
        </p:txBody>
      </p:sp>
      <p:sp>
        <p:nvSpPr>
          <p:cNvPr id="5" name="Content Placeholder 4"/>
          <p:cNvSpPr>
            <a:spLocks noGrp="1"/>
          </p:cNvSpPr>
          <p:nvPr>
            <p:ph sz="half" idx="2"/>
          </p:nvPr>
        </p:nvSpPr>
        <p:spPr>
          <a:xfrm>
            <a:off x="6561978" y="2801721"/>
            <a:ext cx="4101983" cy="3774644"/>
          </a:xfrm>
        </p:spPr>
        <p:txBody>
          <a:bodyPr>
            <a:normAutofit lnSpcReduction="10000"/>
          </a:bodyPr>
          <a:lstStyle/>
          <a:p>
            <a:pPr marL="0" indent="0">
              <a:buNone/>
            </a:pPr>
            <a:r>
              <a:rPr lang="en-US" sz="2600" i="1" dirty="0">
                <a:effectLst>
                  <a:outerShdw blurRad="38100" dist="38100" dir="2700000" algn="tl">
                    <a:srgbClr val="000000">
                      <a:alpha val="43137"/>
                    </a:srgbClr>
                  </a:outerShdw>
                </a:effectLst>
              </a:rPr>
              <a:t>Sources</a:t>
            </a:r>
          </a:p>
          <a:p>
            <a:pPr lvl="1"/>
            <a:r>
              <a:rPr lang="en-US" sz="2200" dirty="0"/>
              <a:t>Loud voices, animal sounds.</a:t>
            </a:r>
          </a:p>
          <a:p>
            <a:pPr lvl="1"/>
            <a:r>
              <a:rPr lang="en-US" sz="2200" dirty="0"/>
              <a:t>Transportation systems, roads, vehicles.</a:t>
            </a:r>
          </a:p>
          <a:p>
            <a:pPr lvl="1"/>
            <a:r>
              <a:rPr lang="en-US" sz="2200" dirty="0"/>
              <a:t>Construction and industrial equipment and activities.</a:t>
            </a:r>
          </a:p>
          <a:p>
            <a:pPr lvl="1"/>
            <a:r>
              <a:rPr lang="en-US" sz="2200" dirty="0"/>
              <a:t>Household appliances, medical equipment, electronic devices, toys, loud speakers.</a:t>
            </a:r>
          </a:p>
        </p:txBody>
      </p:sp>
      <p:pic>
        <p:nvPicPr>
          <p:cNvPr id="13314" name="Picture 2" descr="http://www.greenworld365.com/wp-content/uploads/2010/10/effects-noise-pol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085" y="263268"/>
            <a:ext cx="3344876" cy="2267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normAutofit lnSpcReduction="10000"/>
          </a:bodyPr>
          <a:lstStyle/>
          <a:p>
            <a:fld id="{706A3DB3-EDA4-4903-8066-3AF10E3BAF69}" type="slidenum">
              <a:rPr lang="en-US" smtClean="0"/>
              <a:t>21</a:t>
            </a:fld>
            <a:endParaRPr lang="en-US"/>
          </a:p>
        </p:txBody>
      </p:sp>
    </p:spTree>
    <p:extLst>
      <p:ext uri="{BB962C8B-B14F-4D97-AF65-F5344CB8AC3E}">
        <p14:creationId xmlns:p14="http://schemas.microsoft.com/office/powerpoint/2010/main" val="1550636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03350" y="23844"/>
            <a:ext cx="9692640" cy="1397124"/>
          </a:xfrm>
        </p:spPr>
        <p:txBody>
          <a:bodyPr/>
          <a:lstStyle/>
          <a:p>
            <a:r>
              <a:rPr lang="en-US" i="1" dirty="0">
                <a:effectLst>
                  <a:outerShdw blurRad="38100" dist="38100" dir="2700000" algn="tl">
                    <a:srgbClr val="000000">
                      <a:alpha val="43137"/>
                    </a:srgbClr>
                  </a:outerShdw>
                </a:effectLst>
              </a:rPr>
              <a:t>Noise</a:t>
            </a:r>
          </a:p>
        </p:txBody>
      </p:sp>
      <p:sp>
        <p:nvSpPr>
          <p:cNvPr id="3" name="Text Placeholder 2"/>
          <p:cNvSpPr>
            <a:spLocks noGrp="1"/>
          </p:cNvSpPr>
          <p:nvPr>
            <p:ph type="body" idx="1"/>
          </p:nvPr>
        </p:nvSpPr>
        <p:spPr>
          <a:xfrm>
            <a:off x="1203350" y="1823383"/>
            <a:ext cx="4480560" cy="731520"/>
          </a:xfrm>
        </p:spPr>
        <p:txBody>
          <a:bodyPr>
            <a:normAutofit/>
          </a:bodyPr>
          <a:lstStyle/>
          <a:p>
            <a:r>
              <a:rPr lang="en-US" sz="2800" i="1" dirty="0">
                <a:effectLst>
                  <a:outerShdw blurRad="38100" dist="38100" dir="2700000" algn="tl">
                    <a:srgbClr val="000000">
                      <a:alpha val="43137"/>
                    </a:srgbClr>
                  </a:outerShdw>
                </a:effectLst>
              </a:rPr>
              <a:t>Susceptible groups</a:t>
            </a:r>
          </a:p>
        </p:txBody>
      </p:sp>
      <p:sp>
        <p:nvSpPr>
          <p:cNvPr id="4" name="Content Placeholder 3"/>
          <p:cNvSpPr>
            <a:spLocks noGrp="1"/>
          </p:cNvSpPr>
          <p:nvPr>
            <p:ph sz="half" idx="2"/>
          </p:nvPr>
        </p:nvSpPr>
        <p:spPr>
          <a:xfrm>
            <a:off x="1203350" y="2653658"/>
            <a:ext cx="4304995" cy="3812978"/>
          </a:xfrm>
        </p:spPr>
        <p:txBody>
          <a:bodyPr>
            <a:normAutofit/>
          </a:bodyPr>
          <a:lstStyle/>
          <a:p>
            <a:r>
              <a:rPr lang="en-US" sz="2400" dirty="0"/>
              <a:t>Anyone, but specially vulnerable are newborns, infants, children, those with mental or physical illnesses, and the elderly.  </a:t>
            </a:r>
          </a:p>
          <a:p>
            <a:r>
              <a:rPr lang="en-US" sz="2400" dirty="0"/>
              <a:t>Noise in the NICU may cause cochlear damage and may impair the growth and development of the premature infant.</a:t>
            </a:r>
            <a:r>
              <a:rPr lang="en-US" sz="2400" baseline="30000" dirty="0"/>
              <a:t> </a:t>
            </a:r>
            <a:endParaRPr lang="en-US" sz="2400" dirty="0"/>
          </a:p>
        </p:txBody>
      </p:sp>
      <p:sp>
        <p:nvSpPr>
          <p:cNvPr id="6" name="Content Placeholder 5"/>
          <p:cNvSpPr>
            <a:spLocks noGrp="1"/>
          </p:cNvSpPr>
          <p:nvPr>
            <p:ph sz="quarter" idx="4"/>
          </p:nvPr>
        </p:nvSpPr>
        <p:spPr>
          <a:xfrm>
            <a:off x="6627572" y="2554903"/>
            <a:ext cx="4440326" cy="4101929"/>
          </a:xfrm>
        </p:spPr>
        <p:txBody>
          <a:bodyPr>
            <a:noAutofit/>
          </a:bodyPr>
          <a:lstStyle/>
          <a:p>
            <a:r>
              <a:rPr lang="en-US" sz="2400" dirty="0"/>
              <a:t>The effects of noise on the fetus and newborn are unclear.  </a:t>
            </a:r>
          </a:p>
          <a:p>
            <a:r>
              <a:rPr lang="en-US" sz="2400" dirty="0"/>
              <a:t>Exposure to noise during pregnancy may increase the risk of high-frequency hearing loss in the newborn, shortened gestation, prematurity, and intrauterine growth retardation.</a:t>
            </a:r>
            <a:r>
              <a:rPr lang="en-US" sz="2400" baseline="30000" dirty="0"/>
              <a:t> </a:t>
            </a:r>
          </a:p>
          <a:p>
            <a:endParaRPr lang="en-US" sz="2400" dirty="0"/>
          </a:p>
        </p:txBody>
      </p:sp>
      <p:sp>
        <p:nvSpPr>
          <p:cNvPr id="5" name="Footer Placeholder 4"/>
          <p:cNvSpPr>
            <a:spLocks noGrp="1"/>
          </p:cNvSpPr>
          <p:nvPr>
            <p:ph type="ftr" sz="quarter" idx="11"/>
          </p:nvPr>
        </p:nvSpPr>
        <p:spPr/>
        <p:txBody>
          <a:bodyPr/>
          <a:lstStyle/>
          <a:p>
            <a:r>
              <a:rPr lang="en-US"/>
              <a:t>Dr.IEcheverry_KSU_CAMS_CHS_HE 2nd3637</a:t>
            </a:r>
          </a:p>
        </p:txBody>
      </p:sp>
      <p:sp>
        <p:nvSpPr>
          <p:cNvPr id="7" name="Slide Number Placeholder 6"/>
          <p:cNvSpPr>
            <a:spLocks noGrp="1"/>
          </p:cNvSpPr>
          <p:nvPr>
            <p:ph type="sldNum" sz="quarter" idx="12"/>
          </p:nvPr>
        </p:nvSpPr>
        <p:spPr/>
        <p:txBody>
          <a:bodyPr>
            <a:normAutofit lnSpcReduction="10000"/>
          </a:bodyPr>
          <a:lstStyle/>
          <a:p>
            <a:fld id="{706A3DB3-EDA4-4903-8066-3AF10E3BAF69}" type="slidenum">
              <a:rPr lang="en-US" smtClean="0"/>
              <a:t>22</a:t>
            </a:fld>
            <a:endParaRPr lang="en-US"/>
          </a:p>
        </p:txBody>
      </p:sp>
      <p:pic>
        <p:nvPicPr>
          <p:cNvPr id="14340" name="Picture 4" descr="http://www.todaysparent.com/wp-content/uploads/2011/10/toddler-hearing-concerns-Sept2004-iSt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353" y="151370"/>
            <a:ext cx="3446763" cy="22870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23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136766"/>
            <a:ext cx="9692640" cy="1044175"/>
          </a:xfrm>
        </p:spPr>
        <p:txBody>
          <a:bodyPr/>
          <a:lstStyle/>
          <a:p>
            <a:r>
              <a:rPr lang="en-US" i="1" dirty="0">
                <a:effectLst>
                  <a:outerShdw blurRad="38100" dist="38100" dir="2700000" algn="tl">
                    <a:srgbClr val="000000">
                      <a:alpha val="43137"/>
                    </a:srgbClr>
                  </a:outerShdw>
                </a:effectLst>
              </a:rPr>
              <a:t>Noise</a:t>
            </a:r>
          </a:p>
        </p:txBody>
      </p:sp>
      <p:sp>
        <p:nvSpPr>
          <p:cNvPr id="3" name="Text Placeholder 2"/>
          <p:cNvSpPr>
            <a:spLocks noGrp="1"/>
          </p:cNvSpPr>
          <p:nvPr>
            <p:ph type="body" idx="1"/>
          </p:nvPr>
        </p:nvSpPr>
        <p:spPr>
          <a:xfrm>
            <a:off x="1261872" y="1350565"/>
            <a:ext cx="4480560" cy="731520"/>
          </a:xfrm>
        </p:spPr>
        <p:txBody>
          <a:bodyPr>
            <a:normAutofit/>
          </a:bodyPr>
          <a:lstStyle/>
          <a:p>
            <a:r>
              <a:rPr lang="en-US" sz="2800" i="1" dirty="0">
                <a:effectLst>
                  <a:outerShdw blurRad="38100" dist="38100" dir="2700000" algn="tl">
                    <a:srgbClr val="000000">
                      <a:alpha val="43137"/>
                    </a:srgbClr>
                  </a:outerShdw>
                </a:effectLst>
              </a:rPr>
              <a:t>Susceptible groups</a:t>
            </a:r>
          </a:p>
        </p:txBody>
      </p:sp>
      <p:sp>
        <p:nvSpPr>
          <p:cNvPr id="4" name="Content Placeholder 3"/>
          <p:cNvSpPr>
            <a:spLocks noGrp="1"/>
          </p:cNvSpPr>
          <p:nvPr>
            <p:ph sz="half" idx="2"/>
          </p:nvPr>
        </p:nvSpPr>
        <p:spPr>
          <a:xfrm>
            <a:off x="1261872" y="2157984"/>
            <a:ext cx="4019702" cy="4381805"/>
          </a:xfrm>
        </p:spPr>
        <p:txBody>
          <a:bodyPr>
            <a:normAutofit lnSpcReduction="10000"/>
          </a:bodyPr>
          <a:lstStyle/>
          <a:p>
            <a:r>
              <a:rPr lang="en-US" sz="2400" dirty="0"/>
              <a:t>Hearing loss is not just an ailment of old age. It can strike at any time and any age, even childhood. </a:t>
            </a:r>
          </a:p>
          <a:p>
            <a:r>
              <a:rPr lang="en-US" sz="2400" dirty="0"/>
              <a:t>Children’s vulnerability to noise may be because of their age, stage of development and behavior.</a:t>
            </a:r>
          </a:p>
          <a:p>
            <a:pPr lvl="1"/>
            <a:r>
              <a:rPr lang="en-US" sz="2200" dirty="0"/>
              <a:t>Use of loud toys and electronics, lack of self-control. </a:t>
            </a:r>
          </a:p>
        </p:txBody>
      </p:sp>
      <p:sp>
        <p:nvSpPr>
          <p:cNvPr id="6" name="Content Placeholder 5"/>
          <p:cNvSpPr>
            <a:spLocks noGrp="1"/>
          </p:cNvSpPr>
          <p:nvPr>
            <p:ph sz="quarter" idx="4"/>
          </p:nvPr>
        </p:nvSpPr>
        <p:spPr>
          <a:xfrm>
            <a:off x="6708038" y="2421332"/>
            <a:ext cx="4319626" cy="4118457"/>
          </a:xfrm>
        </p:spPr>
        <p:txBody>
          <a:bodyPr>
            <a:noAutofit/>
          </a:bodyPr>
          <a:lstStyle/>
          <a:p>
            <a:r>
              <a:rPr lang="en-US" sz="2400" dirty="0"/>
              <a:t>In children, even a mild or moderate case of hearing loss could bring difficulty learning, developing speech and building interpersonal life skills.</a:t>
            </a:r>
            <a:endParaRPr lang="en-US" sz="3200" dirty="0"/>
          </a:p>
          <a:p>
            <a:r>
              <a:rPr lang="en-US" sz="2400" dirty="0"/>
              <a:t>There is no cure for hearing loss caused by noise as hearing aids do not restore noise-damaged hearing. </a:t>
            </a:r>
          </a:p>
        </p:txBody>
      </p:sp>
      <p:pic>
        <p:nvPicPr>
          <p:cNvPr id="7" name="Picture 2" descr="https://upload.wikimedia.org/wikipedia/commons/5/59/Ru%C3%ADdo_Noise_041113GFD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4471" y="14552"/>
            <a:ext cx="3211466" cy="24085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Footer Placeholder 7"/>
          <p:cNvSpPr>
            <a:spLocks noGrp="1"/>
          </p:cNvSpPr>
          <p:nvPr>
            <p:ph type="ftr" sz="quarter" idx="11"/>
          </p:nvPr>
        </p:nvSpPr>
        <p:spPr/>
        <p:txBody>
          <a:bodyPr/>
          <a:lstStyle/>
          <a:p>
            <a:r>
              <a:rPr lang="en-US"/>
              <a:t>Dr.IEcheverry_KSU_CAMS_CHS_HE 2nd3637</a:t>
            </a:r>
          </a:p>
        </p:txBody>
      </p:sp>
      <p:sp>
        <p:nvSpPr>
          <p:cNvPr id="9" name="Slide Number Placeholder 8"/>
          <p:cNvSpPr>
            <a:spLocks noGrp="1"/>
          </p:cNvSpPr>
          <p:nvPr>
            <p:ph type="sldNum" sz="quarter" idx="12"/>
          </p:nvPr>
        </p:nvSpPr>
        <p:spPr/>
        <p:txBody>
          <a:bodyPr>
            <a:normAutofit lnSpcReduction="10000"/>
          </a:bodyPr>
          <a:lstStyle/>
          <a:p>
            <a:fld id="{706A3DB3-EDA4-4903-8066-3AF10E3BAF69}" type="slidenum">
              <a:rPr lang="en-US" smtClean="0"/>
              <a:t>23</a:t>
            </a:fld>
            <a:endParaRPr lang="en-US"/>
          </a:p>
        </p:txBody>
      </p:sp>
    </p:spTree>
    <p:extLst>
      <p:ext uri="{BB962C8B-B14F-4D97-AF65-F5344CB8AC3E}">
        <p14:creationId xmlns:p14="http://schemas.microsoft.com/office/powerpoint/2010/main" val="324407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0"/>
            <a:ext cx="9692640" cy="1397124"/>
          </a:xfrm>
        </p:spPr>
        <p:txBody>
          <a:bodyPr/>
          <a:lstStyle/>
          <a:p>
            <a:r>
              <a:rPr lang="en-US" i="1" dirty="0">
                <a:effectLst>
                  <a:outerShdw blurRad="38100" dist="38100" dir="2700000" algn="tl">
                    <a:srgbClr val="000000">
                      <a:alpha val="43137"/>
                    </a:srgbClr>
                  </a:outerShdw>
                </a:effectLst>
              </a:rPr>
              <a:t>Noise</a:t>
            </a:r>
          </a:p>
        </p:txBody>
      </p:sp>
      <p:sp>
        <p:nvSpPr>
          <p:cNvPr id="5" name="Text Placeholder 4"/>
          <p:cNvSpPr>
            <a:spLocks noGrp="1"/>
          </p:cNvSpPr>
          <p:nvPr>
            <p:ph type="body" idx="1"/>
          </p:nvPr>
        </p:nvSpPr>
        <p:spPr>
          <a:xfrm>
            <a:off x="1261872" y="1397124"/>
            <a:ext cx="4480560" cy="731520"/>
          </a:xfrm>
        </p:spPr>
        <p:txBody>
          <a:bodyPr>
            <a:normAutofit/>
          </a:bodyPr>
          <a:lstStyle/>
          <a:p>
            <a:r>
              <a:rPr lang="en-US" sz="2800" i="1" dirty="0">
                <a:effectLst>
                  <a:outerShdw blurRad="38100" dist="38100" dir="2700000" algn="tl">
                    <a:srgbClr val="000000">
                      <a:alpha val="43137"/>
                    </a:srgbClr>
                  </a:outerShdw>
                </a:effectLst>
              </a:rPr>
              <a:t>Health effects</a:t>
            </a:r>
          </a:p>
        </p:txBody>
      </p:sp>
      <p:sp>
        <p:nvSpPr>
          <p:cNvPr id="3" name="Content Placeholder 2"/>
          <p:cNvSpPr>
            <a:spLocks noGrp="1"/>
          </p:cNvSpPr>
          <p:nvPr>
            <p:ph sz="half" idx="2"/>
          </p:nvPr>
        </p:nvSpPr>
        <p:spPr>
          <a:xfrm>
            <a:off x="1261872" y="2255597"/>
            <a:ext cx="4480560" cy="4037992"/>
          </a:xfrm>
        </p:spPr>
        <p:txBody>
          <a:bodyPr numCol="1">
            <a:noAutofit/>
          </a:bodyPr>
          <a:lstStyle/>
          <a:p>
            <a:pPr>
              <a:spcBef>
                <a:spcPts val="600"/>
              </a:spcBef>
            </a:pPr>
            <a:r>
              <a:rPr lang="en-US" sz="2200" dirty="0"/>
              <a:t>Hearing losses.</a:t>
            </a:r>
          </a:p>
          <a:p>
            <a:pPr>
              <a:spcBef>
                <a:spcPts val="600"/>
              </a:spcBef>
            </a:pPr>
            <a:r>
              <a:rPr lang="en-US" sz="2200" dirty="0"/>
              <a:t>Tinnitus – ringing in the ears.</a:t>
            </a:r>
          </a:p>
          <a:p>
            <a:pPr>
              <a:spcBef>
                <a:spcPts val="600"/>
              </a:spcBef>
            </a:pPr>
            <a:r>
              <a:rPr lang="en-US" sz="2200" dirty="0"/>
              <a:t>Sleep disturbances. </a:t>
            </a:r>
          </a:p>
          <a:p>
            <a:pPr>
              <a:spcBef>
                <a:spcPts val="600"/>
              </a:spcBef>
            </a:pPr>
            <a:r>
              <a:rPr lang="en-US" sz="2200" dirty="0"/>
              <a:t>High blood pressure. </a:t>
            </a:r>
          </a:p>
          <a:p>
            <a:pPr>
              <a:spcBef>
                <a:spcPts val="600"/>
              </a:spcBef>
            </a:pPr>
            <a:r>
              <a:rPr lang="en-US" sz="2200" dirty="0"/>
              <a:t>Cardiovascular problems.</a:t>
            </a:r>
          </a:p>
          <a:p>
            <a:pPr>
              <a:spcBef>
                <a:spcPts val="600"/>
              </a:spcBef>
            </a:pPr>
            <a:r>
              <a:rPr lang="en-US" sz="2200" dirty="0"/>
              <a:t>Fatigue.</a:t>
            </a:r>
          </a:p>
          <a:p>
            <a:pPr>
              <a:spcBef>
                <a:spcPts val="600"/>
              </a:spcBef>
            </a:pPr>
            <a:r>
              <a:rPr lang="en-US" sz="2200" dirty="0"/>
              <a:t>Elevated levels of stress-induced hormones.</a:t>
            </a:r>
          </a:p>
          <a:p>
            <a:pPr>
              <a:spcBef>
                <a:spcPts val="600"/>
              </a:spcBef>
            </a:pPr>
            <a:r>
              <a:rPr lang="en-US" sz="2200" dirty="0"/>
              <a:t>Chronic stress.</a:t>
            </a:r>
          </a:p>
        </p:txBody>
      </p:sp>
      <p:sp>
        <p:nvSpPr>
          <p:cNvPr id="4" name="Content Placeholder 3"/>
          <p:cNvSpPr>
            <a:spLocks noGrp="1"/>
          </p:cNvSpPr>
          <p:nvPr>
            <p:ph sz="quarter" idx="4"/>
          </p:nvPr>
        </p:nvSpPr>
        <p:spPr>
          <a:xfrm>
            <a:off x="6590995" y="1397124"/>
            <a:ext cx="4363517" cy="4037991"/>
          </a:xfrm>
        </p:spPr>
        <p:txBody>
          <a:bodyPr>
            <a:noAutofit/>
          </a:bodyPr>
          <a:lstStyle/>
          <a:p>
            <a:pPr>
              <a:spcBef>
                <a:spcPts val="600"/>
              </a:spcBef>
            </a:pPr>
            <a:r>
              <a:rPr lang="en-US" sz="2200" dirty="0"/>
              <a:t>Disturbances in mental health.</a:t>
            </a:r>
          </a:p>
          <a:p>
            <a:pPr>
              <a:spcBef>
                <a:spcPts val="600"/>
              </a:spcBef>
            </a:pPr>
            <a:r>
              <a:rPr lang="en-US" sz="2200" dirty="0"/>
              <a:t>Aggressivity and negative social behavior. </a:t>
            </a:r>
          </a:p>
          <a:p>
            <a:pPr>
              <a:spcBef>
                <a:spcPts val="600"/>
              </a:spcBef>
            </a:pPr>
            <a:r>
              <a:rPr lang="en-US" sz="2200" dirty="0"/>
              <a:t>Depression.</a:t>
            </a:r>
          </a:p>
          <a:p>
            <a:pPr>
              <a:spcBef>
                <a:spcPts val="600"/>
              </a:spcBef>
            </a:pPr>
            <a:r>
              <a:rPr lang="en-US" sz="2200" dirty="0"/>
              <a:t>Memory losses.</a:t>
            </a:r>
          </a:p>
          <a:p>
            <a:pPr>
              <a:spcBef>
                <a:spcPts val="600"/>
              </a:spcBef>
            </a:pPr>
            <a:r>
              <a:rPr lang="en-US" sz="2200" dirty="0"/>
              <a:t>Panic attacks.</a:t>
            </a:r>
          </a:p>
          <a:p>
            <a:pPr>
              <a:spcBef>
                <a:spcPts val="600"/>
              </a:spcBef>
            </a:pPr>
            <a:r>
              <a:rPr lang="en-US" sz="2200" dirty="0"/>
              <a:t>Affects spoken communication.</a:t>
            </a:r>
          </a:p>
          <a:p>
            <a:pPr>
              <a:spcBef>
                <a:spcPts val="600"/>
              </a:spcBef>
            </a:pPr>
            <a:r>
              <a:rPr lang="en-US" sz="2200" dirty="0"/>
              <a:t>Affects learning and concentration.</a:t>
            </a:r>
          </a:p>
          <a:p>
            <a:pPr>
              <a:spcBef>
                <a:spcPts val="600"/>
              </a:spcBef>
            </a:pPr>
            <a:r>
              <a:rPr lang="en-US" sz="2200" dirty="0"/>
              <a:t>Increased risk of accidents.</a:t>
            </a:r>
          </a:p>
        </p:txBody>
      </p:sp>
      <p:sp>
        <p:nvSpPr>
          <p:cNvPr id="6" name="Footer Placeholder 5"/>
          <p:cNvSpPr>
            <a:spLocks noGrp="1"/>
          </p:cNvSpPr>
          <p:nvPr>
            <p:ph type="ftr" sz="quarter" idx="11"/>
          </p:nvPr>
        </p:nvSpPr>
        <p:spPr/>
        <p:txBody>
          <a:bodyPr/>
          <a:lstStyle/>
          <a:p>
            <a:r>
              <a:rPr lang="en-US"/>
              <a:t>Dr.IEcheverry_KSU_CAMS_CHS_HE 2nd3637</a:t>
            </a:r>
          </a:p>
        </p:txBody>
      </p:sp>
      <p:sp>
        <p:nvSpPr>
          <p:cNvPr id="7" name="Slide Number Placeholder 6"/>
          <p:cNvSpPr>
            <a:spLocks noGrp="1"/>
          </p:cNvSpPr>
          <p:nvPr>
            <p:ph type="sldNum" sz="quarter" idx="12"/>
          </p:nvPr>
        </p:nvSpPr>
        <p:spPr/>
        <p:txBody>
          <a:bodyPr>
            <a:normAutofit lnSpcReduction="10000"/>
          </a:bodyPr>
          <a:lstStyle/>
          <a:p>
            <a:fld id="{706A3DB3-EDA4-4903-8066-3AF10E3BAF69}" type="slidenum">
              <a:rPr lang="en-US" smtClean="0"/>
              <a:t>24</a:t>
            </a:fld>
            <a:endParaRPr lang="en-US"/>
          </a:p>
        </p:txBody>
      </p:sp>
    </p:spTree>
    <p:extLst>
      <p:ext uri="{BB962C8B-B14F-4D97-AF65-F5344CB8AC3E}">
        <p14:creationId xmlns:p14="http://schemas.microsoft.com/office/powerpoint/2010/main" val="3548874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1261872" y="294198"/>
            <a:ext cx="9692640" cy="897293"/>
          </a:xfrm>
        </p:spPr>
        <p:txBody>
          <a:bodyPr/>
          <a:lstStyle/>
          <a:p>
            <a:r>
              <a:rPr lang="en-US" i="1" dirty="0">
                <a:effectLst>
                  <a:outerShdw blurRad="38100" dist="38100" dir="2700000" algn="tl">
                    <a:srgbClr val="000000">
                      <a:alpha val="43137"/>
                    </a:srgbClr>
                  </a:outerShdw>
                </a:effectLst>
              </a:rPr>
              <a:t>Noise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9556882"/>
              </p:ext>
            </p:extLst>
          </p:nvPr>
        </p:nvGraphicFramePr>
        <p:xfrm>
          <a:off x="823887" y="1698986"/>
          <a:ext cx="10210800" cy="3691114"/>
        </p:xfrm>
        <a:graphic>
          <a:graphicData uri="http://schemas.openxmlformats.org/drawingml/2006/table">
            <a:tbl>
              <a:tblPr firstRow="1" bandRow="1">
                <a:tableStyleId>{5C22544A-7EE6-4342-B048-85BDC9FD1C3A}</a:tableStyleId>
              </a:tblPr>
              <a:tblGrid>
                <a:gridCol w="1190443">
                  <a:extLst>
                    <a:ext uri="{9D8B030D-6E8A-4147-A177-3AD203B41FA5}">
                      <a16:colId xmlns:a16="http://schemas.microsoft.com/office/drawing/2014/main" xmlns="" val="248125690"/>
                    </a:ext>
                  </a:extLst>
                </a:gridCol>
                <a:gridCol w="1948069">
                  <a:extLst>
                    <a:ext uri="{9D8B030D-6E8A-4147-A177-3AD203B41FA5}">
                      <a16:colId xmlns:a16="http://schemas.microsoft.com/office/drawing/2014/main" xmlns="" val="950454019"/>
                    </a:ext>
                  </a:extLst>
                </a:gridCol>
                <a:gridCol w="2385392">
                  <a:extLst>
                    <a:ext uri="{9D8B030D-6E8A-4147-A177-3AD203B41FA5}">
                      <a16:colId xmlns:a16="http://schemas.microsoft.com/office/drawing/2014/main" xmlns="" val="233726761"/>
                    </a:ext>
                  </a:extLst>
                </a:gridCol>
                <a:gridCol w="4686896">
                  <a:extLst>
                    <a:ext uri="{9D8B030D-6E8A-4147-A177-3AD203B41FA5}">
                      <a16:colId xmlns:a16="http://schemas.microsoft.com/office/drawing/2014/main" xmlns="" val="1035190616"/>
                    </a:ext>
                  </a:extLst>
                </a:gridCol>
              </a:tblGrid>
              <a:tr h="485634">
                <a:tc>
                  <a:txBody>
                    <a:bodyPr/>
                    <a:lstStyle/>
                    <a:p>
                      <a:pPr algn="ctr"/>
                      <a:r>
                        <a:rPr lang="en-US" sz="1200" b="1" dirty="0"/>
                        <a:t>DECIBELS</a:t>
                      </a:r>
                      <a:endParaRPr lang="en-US" sz="1200" dirty="0"/>
                    </a:p>
                  </a:txBody>
                  <a:tcPr marL="84093" marR="84093" anchor="ctr"/>
                </a:tc>
                <a:tc>
                  <a:txBody>
                    <a:bodyPr/>
                    <a:lstStyle/>
                    <a:p>
                      <a:pPr algn="ctr"/>
                      <a:r>
                        <a:rPr lang="en-US" sz="1200" dirty="0"/>
                        <a:t>SOUND CATEGORY</a:t>
                      </a:r>
                    </a:p>
                  </a:txBody>
                  <a:tcPr marL="84093" marR="84093" anchor="ctr"/>
                </a:tc>
                <a:tc>
                  <a:txBody>
                    <a:bodyPr/>
                    <a:lstStyle/>
                    <a:p>
                      <a:pPr algn="ctr"/>
                      <a:r>
                        <a:rPr lang="en-US" sz="1200" b="1" dirty="0"/>
                        <a:t>EXPOSURE</a:t>
                      </a:r>
                      <a:endParaRPr lang="en-US" sz="1200" dirty="0"/>
                    </a:p>
                  </a:txBody>
                  <a:tcPr marL="84093" marR="84093" anchor="ctr"/>
                </a:tc>
                <a:tc>
                  <a:txBody>
                    <a:bodyPr/>
                    <a:lstStyle/>
                    <a:p>
                      <a:pPr algn="ctr"/>
                      <a:r>
                        <a:rPr lang="en-US" sz="1200" b="1" dirty="0"/>
                        <a:t>EFFECTS</a:t>
                      </a:r>
                      <a:endParaRPr lang="en-US" sz="1200" dirty="0"/>
                    </a:p>
                  </a:txBody>
                  <a:tcPr marL="84093" marR="84093" anchor="ctr"/>
                </a:tc>
                <a:extLst>
                  <a:ext uri="{0D108BD9-81ED-4DB2-BD59-A6C34878D82A}">
                    <a16:rowId xmlns:a16="http://schemas.microsoft.com/office/drawing/2014/main" xmlns="" val="2467181044"/>
                  </a:ext>
                </a:extLst>
              </a:tr>
              <a:tr h="274320">
                <a:tc>
                  <a:txBody>
                    <a:bodyPr/>
                    <a:lstStyle/>
                    <a:p>
                      <a:pPr algn="ctr"/>
                      <a:r>
                        <a:rPr lang="en-US" sz="1200" b="1" dirty="0"/>
                        <a:t>30</a:t>
                      </a:r>
                    </a:p>
                  </a:txBody>
                  <a:tcPr marL="84093" marR="84093" anchor="ctr"/>
                </a:tc>
                <a:tc>
                  <a:txBody>
                    <a:bodyPr/>
                    <a:lstStyle/>
                    <a:p>
                      <a:pPr algn="ctr"/>
                      <a:r>
                        <a:rPr lang="en-US" sz="1200" dirty="0"/>
                        <a:t>Faint</a:t>
                      </a:r>
                    </a:p>
                  </a:txBody>
                  <a:tcPr marL="84093" marR="84093" anchor="ctr"/>
                </a:tc>
                <a:tc>
                  <a:txBody>
                    <a:bodyPr/>
                    <a:lstStyle/>
                    <a:p>
                      <a:r>
                        <a:rPr lang="en-US" sz="1200" dirty="0"/>
                        <a:t>Whisper,</a:t>
                      </a:r>
                      <a:r>
                        <a:rPr lang="en-US" sz="1200" baseline="0" dirty="0"/>
                        <a:t> quiet library</a:t>
                      </a:r>
                      <a:endParaRPr lang="en-US" sz="1200" dirty="0"/>
                    </a:p>
                  </a:txBody>
                  <a:tcPr marL="84093" marR="8409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Exposure will</a:t>
                      </a:r>
                      <a:r>
                        <a:rPr lang="en-US" sz="1200" baseline="0" dirty="0"/>
                        <a:t> not lead to hearing loss, no matter the amount of time.</a:t>
                      </a:r>
                      <a:endParaRPr lang="en-US" sz="1200" dirty="0"/>
                    </a:p>
                  </a:txBody>
                  <a:tcPr marL="84093" marR="84093" anchor="ctr"/>
                </a:tc>
                <a:extLst>
                  <a:ext uri="{0D108BD9-81ED-4DB2-BD59-A6C34878D82A}">
                    <a16:rowId xmlns:a16="http://schemas.microsoft.com/office/drawing/2014/main" xmlns="" val="1123630029"/>
                  </a:ext>
                </a:extLst>
              </a:tr>
              <a:tr h="548640">
                <a:tc>
                  <a:txBody>
                    <a:bodyPr/>
                    <a:lstStyle/>
                    <a:p>
                      <a:pPr algn="ctr"/>
                      <a:r>
                        <a:rPr lang="en-US" sz="1200" b="1"/>
                        <a:t>40-60</a:t>
                      </a:r>
                      <a:endParaRPr lang="en-US" sz="1200" b="1" dirty="0"/>
                    </a:p>
                  </a:txBody>
                  <a:tcPr marL="84093" marR="84093" anchor="ctr"/>
                </a:tc>
                <a:tc>
                  <a:txBody>
                    <a:bodyPr/>
                    <a:lstStyle/>
                    <a:p>
                      <a:pPr algn="ctr"/>
                      <a:r>
                        <a:rPr lang="en-US" sz="1200"/>
                        <a:t>Moderate</a:t>
                      </a:r>
                      <a:endParaRPr lang="en-US" sz="1200" dirty="0"/>
                    </a:p>
                  </a:txBody>
                  <a:tcPr marL="84093" marR="84093" anchor="ctr"/>
                </a:tc>
                <a:tc>
                  <a:txBody>
                    <a:bodyPr/>
                    <a:lstStyle/>
                    <a:p>
                      <a:r>
                        <a:rPr lang="en-US" sz="1200" dirty="0"/>
                        <a:t>Moderate rainfall, normal conversation</a:t>
                      </a:r>
                    </a:p>
                  </a:txBody>
                  <a:tcPr marL="84093" marR="8409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Exposure will</a:t>
                      </a:r>
                      <a:r>
                        <a:rPr lang="en-US" sz="1200" baseline="0" dirty="0"/>
                        <a:t> not lead to hearing loss, no matter the amount of time.</a:t>
                      </a:r>
                      <a:endParaRPr lang="en-US" sz="1200" dirty="0"/>
                    </a:p>
                  </a:txBody>
                  <a:tcPr marL="84093" marR="84093" anchor="ctr"/>
                </a:tc>
                <a:extLst>
                  <a:ext uri="{0D108BD9-81ED-4DB2-BD59-A6C34878D82A}">
                    <a16:rowId xmlns:a16="http://schemas.microsoft.com/office/drawing/2014/main" xmlns="" val="2506693875"/>
                  </a:ext>
                </a:extLst>
              </a:tr>
              <a:tr h="274320">
                <a:tc>
                  <a:txBody>
                    <a:bodyPr/>
                    <a:lstStyle/>
                    <a:p>
                      <a:pPr algn="ctr"/>
                      <a:r>
                        <a:rPr lang="en-US" sz="1200" b="1" dirty="0"/>
                        <a:t>70-90</a:t>
                      </a:r>
                    </a:p>
                  </a:txBody>
                  <a:tcPr marL="84093" marR="84093" anchor="ctr"/>
                </a:tc>
                <a:tc>
                  <a:txBody>
                    <a:bodyPr/>
                    <a:lstStyle/>
                    <a:p>
                      <a:pPr algn="ctr"/>
                      <a:r>
                        <a:rPr lang="en-US" sz="1200" dirty="0"/>
                        <a:t>Very</a:t>
                      </a:r>
                      <a:r>
                        <a:rPr lang="en-US" sz="1200" baseline="0" dirty="0"/>
                        <a:t> loud</a:t>
                      </a:r>
                      <a:endParaRPr lang="en-US" sz="1200" dirty="0"/>
                    </a:p>
                  </a:txBody>
                  <a:tcPr marL="84093" marR="84093" anchor="ctr"/>
                </a:tc>
                <a:tc>
                  <a:txBody>
                    <a:bodyPr/>
                    <a:lstStyle/>
                    <a:p>
                      <a:r>
                        <a:rPr lang="en-US" sz="1200" dirty="0"/>
                        <a:t>Loud shouts, vacuum cleaner, blow dryer, food processor..</a:t>
                      </a:r>
                    </a:p>
                  </a:txBody>
                  <a:tcPr marL="84093" marR="84093" anchor="ctr"/>
                </a:tc>
                <a:tc rowSpan="2">
                  <a:txBody>
                    <a:bodyPr/>
                    <a:lstStyle/>
                    <a:p>
                      <a:r>
                        <a:rPr lang="en-US" sz="1200" dirty="0"/>
                        <a:t>Above this level of exposure, the noise can be uncomfortable and exposure over</a:t>
                      </a:r>
                      <a:r>
                        <a:rPr lang="en-US" sz="1200" baseline="0" dirty="0"/>
                        <a:t> a length of time causes hearing loss </a:t>
                      </a:r>
                      <a:r>
                        <a:rPr lang="en-US" sz="1200" dirty="0"/>
                        <a:t>– weeks, months or years.  No pain at this level of exposure.</a:t>
                      </a:r>
                    </a:p>
                  </a:txBody>
                  <a:tcPr marL="84093" marR="84093" anchor="ctr"/>
                </a:tc>
                <a:extLst>
                  <a:ext uri="{0D108BD9-81ED-4DB2-BD59-A6C34878D82A}">
                    <a16:rowId xmlns:a16="http://schemas.microsoft.com/office/drawing/2014/main" xmlns="" val="361422805"/>
                  </a:ext>
                </a:extLst>
              </a:tr>
              <a:tr h="370840">
                <a:tc>
                  <a:txBody>
                    <a:bodyPr/>
                    <a:lstStyle/>
                    <a:p>
                      <a:pPr algn="ctr"/>
                      <a:r>
                        <a:rPr lang="en-US" sz="1200" b="1" dirty="0"/>
                        <a:t>90-110</a:t>
                      </a:r>
                    </a:p>
                  </a:txBody>
                  <a:tcPr marL="84093" marR="84093" anchor="ctr"/>
                </a:tc>
                <a:tc>
                  <a:txBody>
                    <a:bodyPr/>
                    <a:lstStyle/>
                    <a:p>
                      <a:pPr algn="ctr"/>
                      <a:r>
                        <a:rPr lang="en-US" sz="1200" dirty="0"/>
                        <a:t>Extremely loud</a:t>
                      </a:r>
                    </a:p>
                  </a:txBody>
                  <a:tcPr marL="84093" marR="84093" anchor="ctr"/>
                </a:tc>
                <a:tc>
                  <a:txBody>
                    <a:bodyPr/>
                    <a:lstStyle/>
                    <a:p>
                      <a:r>
                        <a:rPr lang="en-US" sz="1200" dirty="0"/>
                        <a:t>Power tools, motorcycle.</a:t>
                      </a:r>
                    </a:p>
                  </a:txBody>
                  <a:tcPr marL="84093" marR="84093" anchor="ctr"/>
                </a:tc>
                <a:tc vMerge="1">
                  <a:txBody>
                    <a:bodyPr/>
                    <a:lstStyle/>
                    <a:p>
                      <a:endParaRPr lang="en-US" sz="1200" dirty="0"/>
                    </a:p>
                  </a:txBody>
                  <a:tcPr marL="84093" marR="84093" anchor="ctr"/>
                </a:tc>
                <a:extLst>
                  <a:ext uri="{0D108BD9-81ED-4DB2-BD59-A6C34878D82A}">
                    <a16:rowId xmlns:a16="http://schemas.microsoft.com/office/drawing/2014/main" xmlns="" val="3602963965"/>
                  </a:ext>
                </a:extLst>
              </a:tr>
              <a:tr h="370840">
                <a:tc>
                  <a:txBody>
                    <a:bodyPr/>
                    <a:lstStyle/>
                    <a:p>
                      <a:pPr algn="ctr"/>
                      <a:r>
                        <a:rPr lang="en-US" sz="1200" b="1" dirty="0"/>
                        <a:t>Above 120</a:t>
                      </a:r>
                    </a:p>
                  </a:txBody>
                  <a:tcPr marL="84093" marR="84093" anchor="ctr"/>
                </a:tc>
                <a:tc>
                  <a:txBody>
                    <a:bodyPr/>
                    <a:lstStyle/>
                    <a:p>
                      <a:pPr algn="ctr"/>
                      <a:r>
                        <a:rPr lang="en-US" sz="1200" dirty="0"/>
                        <a:t>Painful</a:t>
                      </a:r>
                    </a:p>
                  </a:txBody>
                  <a:tcPr marL="84093" marR="84093" anchor="ctr"/>
                </a:tc>
                <a:tc>
                  <a:txBody>
                    <a:bodyPr/>
                    <a:lstStyle/>
                    <a:p>
                      <a:r>
                        <a:rPr lang="en-US" sz="1200" dirty="0"/>
                        <a:t>Exposure over a short period of time causes hearing loss – rock concert, siren, jet plane takeoff,</a:t>
                      </a:r>
                      <a:r>
                        <a:rPr lang="en-US" sz="1200" baseline="0" dirty="0"/>
                        <a:t> </a:t>
                      </a:r>
                      <a:r>
                        <a:rPr lang="en-US" sz="1200" dirty="0"/>
                        <a:t>maximum output from electronics, jackhammer.</a:t>
                      </a:r>
                    </a:p>
                  </a:txBody>
                  <a:tcPr marL="84093" marR="84093" anchor="ctr"/>
                </a:tc>
                <a:tc>
                  <a:txBody>
                    <a:bodyPr/>
                    <a:lstStyle/>
                    <a:p>
                      <a:r>
                        <a:rPr lang="en-US" sz="1200" dirty="0"/>
                        <a:t>Tinnitus (ringing in the ears) may occur after an exposure at this level. </a:t>
                      </a:r>
                    </a:p>
                    <a:p>
                      <a:r>
                        <a:rPr lang="en-US" sz="1200" dirty="0"/>
                        <a:t>Discomfort threshold is 120 </a:t>
                      </a:r>
                      <a:r>
                        <a:rPr lang="en-US" sz="1200" dirty="0" err="1"/>
                        <a:t>dB.</a:t>
                      </a:r>
                      <a:endParaRPr lang="en-US" sz="1200" dirty="0"/>
                    </a:p>
                    <a:p>
                      <a:r>
                        <a:rPr lang="en-US" sz="1200" dirty="0"/>
                        <a:t>Above</a:t>
                      </a:r>
                      <a:r>
                        <a:rPr lang="en-US" sz="1200" baseline="0" dirty="0"/>
                        <a:t> this level e</a:t>
                      </a:r>
                      <a:r>
                        <a:rPr lang="en-US" sz="1200" dirty="0"/>
                        <a:t>xposure over a short period of time causes hearing loss.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Pain threshold</a:t>
                      </a:r>
                      <a:r>
                        <a:rPr lang="en-US" sz="1200" baseline="0" dirty="0"/>
                        <a:t> is above 140 </a:t>
                      </a:r>
                      <a:r>
                        <a:rPr lang="en-US" sz="1200" baseline="0" dirty="0" err="1"/>
                        <a:t>dB.</a:t>
                      </a:r>
                      <a:r>
                        <a:rPr lang="en-US" sz="1200" baseline="0" dirty="0"/>
                        <a:t> A single exposure may cause permanent hearing loss.</a:t>
                      </a:r>
                      <a:endParaRPr lang="en-US" sz="1200" dirty="0"/>
                    </a:p>
                  </a:txBody>
                  <a:tcPr marL="84093" marR="84093" anchor="ctr"/>
                </a:tc>
                <a:extLst>
                  <a:ext uri="{0D108BD9-81ED-4DB2-BD59-A6C34878D82A}">
                    <a16:rowId xmlns:a16="http://schemas.microsoft.com/office/drawing/2014/main" xmlns="" val="3696975894"/>
                  </a:ext>
                </a:extLst>
              </a:tr>
            </a:tbl>
          </a:graphicData>
        </a:graphic>
      </p:graphicFrame>
      <p:sp>
        <p:nvSpPr>
          <p:cNvPr id="10" name="Footer Placeholder 9"/>
          <p:cNvSpPr>
            <a:spLocks noGrp="1"/>
          </p:cNvSpPr>
          <p:nvPr>
            <p:ph type="ftr" sz="quarter" idx="11"/>
          </p:nvPr>
        </p:nvSpPr>
        <p:spPr/>
        <p:txBody>
          <a:bodyPr/>
          <a:lstStyle/>
          <a:p>
            <a:r>
              <a:rPr lang="en-US"/>
              <a:t>Dr.IEcheverry_KSU_CAMS_CHS_HE 2nd3637</a:t>
            </a:r>
          </a:p>
        </p:txBody>
      </p:sp>
      <p:sp>
        <p:nvSpPr>
          <p:cNvPr id="11" name="Slide Number Placeholder 10"/>
          <p:cNvSpPr>
            <a:spLocks noGrp="1"/>
          </p:cNvSpPr>
          <p:nvPr>
            <p:ph type="sldNum" sz="quarter" idx="12"/>
          </p:nvPr>
        </p:nvSpPr>
        <p:spPr/>
        <p:txBody>
          <a:bodyPr>
            <a:normAutofit lnSpcReduction="10000"/>
          </a:bodyPr>
          <a:lstStyle/>
          <a:p>
            <a:fld id="{706A3DB3-EDA4-4903-8066-3AF10E3BAF69}" type="slidenum">
              <a:rPr lang="en-US" smtClean="0"/>
              <a:t>25</a:t>
            </a:fld>
            <a:endParaRPr lang="en-US"/>
          </a:p>
        </p:txBody>
      </p:sp>
      <p:sp>
        <p:nvSpPr>
          <p:cNvPr id="12" name="TextBox 11"/>
          <p:cNvSpPr txBox="1"/>
          <p:nvPr/>
        </p:nvSpPr>
        <p:spPr>
          <a:xfrm>
            <a:off x="823887" y="1234716"/>
            <a:ext cx="4708340" cy="646331"/>
          </a:xfrm>
          <a:prstGeom prst="rect">
            <a:avLst/>
          </a:prstGeom>
          <a:noFill/>
        </p:spPr>
        <p:txBody>
          <a:bodyPr wrap="none" rtlCol="0">
            <a:spAutoFit/>
          </a:bodyPr>
          <a:lstStyle/>
          <a:p>
            <a:r>
              <a:rPr lang="en-US" dirty="0"/>
              <a:t>Average decibel levels for everyday noises.</a:t>
            </a:r>
          </a:p>
          <a:p>
            <a:endParaRPr lang="en-US" dirty="0"/>
          </a:p>
        </p:txBody>
      </p:sp>
      <p:sp>
        <p:nvSpPr>
          <p:cNvPr id="13" name="TextBox 12"/>
          <p:cNvSpPr txBox="1"/>
          <p:nvPr/>
        </p:nvSpPr>
        <p:spPr>
          <a:xfrm>
            <a:off x="823887" y="5476460"/>
            <a:ext cx="9801081" cy="646331"/>
          </a:xfrm>
          <a:prstGeom prst="rect">
            <a:avLst/>
          </a:prstGeom>
          <a:noFill/>
        </p:spPr>
        <p:txBody>
          <a:bodyPr wrap="none" rtlCol="0">
            <a:spAutoFit/>
          </a:bodyPr>
          <a:lstStyle/>
          <a:p>
            <a:r>
              <a:rPr lang="en-US" dirty="0"/>
              <a:t>This is how long it takes before a particular sound level causes damage to the human ear. </a:t>
            </a:r>
          </a:p>
          <a:p>
            <a:endParaRPr lang="en-US" dirty="0"/>
          </a:p>
        </p:txBody>
      </p:sp>
      <p:pic>
        <p:nvPicPr>
          <p:cNvPr id="15" name="Picture 2" descr="sound meter ranging from 85 to 112 d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520" y="5838247"/>
            <a:ext cx="4479925" cy="42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766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effectLst>
                  <a:outerShdw blurRad="38100" dist="38100" dir="2700000" algn="tl">
                    <a:srgbClr val="000000">
                      <a:alpha val="43137"/>
                    </a:srgbClr>
                  </a:outerShdw>
                </a:effectLst>
              </a:rPr>
              <a:t>Noise</a:t>
            </a:r>
            <a:endParaRPr lang="en-US" dirty="0"/>
          </a:p>
        </p:txBody>
      </p:sp>
      <p:sp>
        <p:nvSpPr>
          <p:cNvPr id="3" name="Content Placeholder 2"/>
          <p:cNvSpPr>
            <a:spLocks noGrp="1"/>
          </p:cNvSpPr>
          <p:nvPr>
            <p:ph sz="half" idx="1"/>
          </p:nvPr>
        </p:nvSpPr>
        <p:spPr>
          <a:xfrm>
            <a:off x="1261872" y="1828800"/>
            <a:ext cx="4383554" cy="4777409"/>
          </a:xfrm>
        </p:spPr>
        <p:txBody>
          <a:bodyPr>
            <a:noAutofit/>
          </a:bodyPr>
          <a:lstStyle/>
          <a:p>
            <a:r>
              <a:rPr lang="en-US" sz="2400" dirty="0"/>
              <a:t>Noise-Induced Hearing Loss (NIHL) can happen from a one-time exposure to a loud sound or by repeated exposure to sounds at various loudness levels over a long time. </a:t>
            </a:r>
          </a:p>
          <a:p>
            <a:r>
              <a:rPr lang="en-US" sz="2400" dirty="0"/>
              <a:t>Exposure to loud sound over time causes the microscopic hair cells inside the cochlea to get damaged or broken, leading to hearing loss.</a:t>
            </a:r>
          </a:p>
        </p:txBody>
      </p:sp>
      <p:sp>
        <p:nvSpPr>
          <p:cNvPr id="4" name="Content Placeholder 3"/>
          <p:cNvSpPr>
            <a:spLocks noGrp="1"/>
          </p:cNvSpPr>
          <p:nvPr>
            <p:ph sz="half" idx="2"/>
          </p:nvPr>
        </p:nvSpPr>
        <p:spPr>
          <a:xfrm>
            <a:off x="6381577" y="3856383"/>
            <a:ext cx="4449749" cy="2749826"/>
          </a:xfrm>
        </p:spPr>
        <p:txBody>
          <a:bodyPr>
            <a:normAutofit/>
          </a:bodyPr>
          <a:lstStyle/>
          <a:p>
            <a:r>
              <a:rPr lang="en-US" sz="2400" dirty="0"/>
              <a:t>Different groups of hair cells are responsible for different frequencies (rate of vibrations). The high frequency area of the cochlea is often damaged by loud sound. </a:t>
            </a:r>
          </a:p>
        </p:txBody>
      </p:sp>
      <p:sp>
        <p:nvSpPr>
          <p:cNvPr id="5" name="Footer Placeholder 4"/>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normAutofit lnSpcReduction="10000"/>
          </a:bodyPr>
          <a:lstStyle/>
          <a:p>
            <a:fld id="{706A3DB3-EDA4-4903-8066-3AF10E3BAF69}" type="slidenum">
              <a:rPr lang="en-US" smtClean="0"/>
              <a:t>26</a:t>
            </a:fld>
            <a:endParaRPr lang="en-US"/>
          </a:p>
        </p:txBody>
      </p:sp>
      <p:pic>
        <p:nvPicPr>
          <p:cNvPr id="7" name="Picture 4" descr="http://www.patienteducationcenter.org/wp-content/themes/default/image.php?image=2055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6804" y="294198"/>
            <a:ext cx="4276370" cy="317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721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effectLst>
                  <a:outerShdw blurRad="38100" dist="38100" dir="2700000" algn="tl">
                    <a:srgbClr val="000000">
                      <a:alpha val="43137"/>
                    </a:srgbClr>
                  </a:outerShdw>
                </a:effectLst>
              </a:rPr>
              <a:t>Noise</a:t>
            </a:r>
            <a:endParaRPr lang="en-US" dirty="0"/>
          </a:p>
        </p:txBody>
      </p:sp>
      <p:sp>
        <p:nvSpPr>
          <p:cNvPr id="3" name="Content Placeholder 2"/>
          <p:cNvSpPr>
            <a:spLocks noGrp="1"/>
          </p:cNvSpPr>
          <p:nvPr>
            <p:ph sz="half" idx="1"/>
          </p:nvPr>
        </p:nvSpPr>
        <p:spPr>
          <a:xfrm>
            <a:off x="1195612" y="2117725"/>
            <a:ext cx="4480560" cy="4351337"/>
          </a:xfrm>
        </p:spPr>
        <p:txBody>
          <a:bodyPr>
            <a:normAutofit/>
          </a:bodyPr>
          <a:lstStyle/>
          <a:p>
            <a:r>
              <a:rPr lang="en-US" sz="2400" dirty="0"/>
              <a:t>When listening to music on earphones at </a:t>
            </a:r>
            <a:r>
              <a:rPr lang="en-US" sz="2400" dirty="0" err="1"/>
              <a:t>maxiumum</a:t>
            </a:r>
            <a:r>
              <a:rPr lang="en-US" sz="2400" dirty="0"/>
              <a:t> volume level, the sound generated reaches a level of over 100 dB, loud enough to begin to cause permanent damage after just 15 minutes per day! </a:t>
            </a:r>
          </a:p>
          <a:p>
            <a:r>
              <a:rPr lang="en-US" sz="2400" dirty="0"/>
              <a:t>Cases of noise-induced hearing loss and/or tinnitus can also happen in children.</a:t>
            </a:r>
          </a:p>
          <a:p>
            <a:endParaRPr lang="en-US" dirty="0"/>
          </a:p>
        </p:txBody>
      </p:sp>
      <p:sp>
        <p:nvSpPr>
          <p:cNvPr id="4" name="Content Placeholder 3"/>
          <p:cNvSpPr>
            <a:spLocks noGrp="1"/>
          </p:cNvSpPr>
          <p:nvPr>
            <p:ph sz="half" idx="2"/>
          </p:nvPr>
        </p:nvSpPr>
        <p:spPr>
          <a:xfrm>
            <a:off x="6473952" y="2117725"/>
            <a:ext cx="4480560" cy="4351337"/>
          </a:xfrm>
        </p:spPr>
        <p:txBody>
          <a:bodyPr>
            <a:noAutofit/>
          </a:bodyPr>
          <a:lstStyle/>
          <a:p>
            <a:r>
              <a:rPr lang="en-US" sz="2400" dirty="0"/>
              <a:t>Noise-induced hearing loss is usually gradual and painless but permanent.</a:t>
            </a:r>
          </a:p>
          <a:p>
            <a:r>
              <a:rPr lang="en-US" sz="2400" dirty="0"/>
              <a:t>Once destroyed, the hearing nerve and its sensory nerve cells do not repair.</a:t>
            </a:r>
          </a:p>
          <a:p>
            <a:r>
              <a:rPr lang="en-US" sz="2400" dirty="0"/>
              <a:t>Not such a thing as “getting used” to a high noise level.</a:t>
            </a:r>
          </a:p>
          <a:p>
            <a:pPr lvl="1"/>
            <a:r>
              <a:rPr lang="en-US" sz="2200" dirty="0"/>
              <a:t>It may mean that some hearing damage may have already occurred.</a:t>
            </a:r>
          </a:p>
          <a:p>
            <a:endParaRPr lang="en-US" sz="2400" dirty="0"/>
          </a:p>
        </p:txBody>
      </p:sp>
      <p:sp>
        <p:nvSpPr>
          <p:cNvPr id="5" name="Footer Placeholder 4"/>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normAutofit lnSpcReduction="10000"/>
          </a:bodyPr>
          <a:lstStyle/>
          <a:p>
            <a:fld id="{706A3DB3-EDA4-4903-8066-3AF10E3BAF69}" type="slidenum">
              <a:rPr lang="en-US" smtClean="0"/>
              <a:t>27</a:t>
            </a:fld>
            <a:endParaRPr lang="en-US"/>
          </a:p>
        </p:txBody>
      </p:sp>
      <p:pic>
        <p:nvPicPr>
          <p:cNvPr id="7" name="Picture 6" descr="http://legroupeforget.com/blog-en/files/2013/11/myth-and-reality-hearing-lo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646" y="-47536"/>
            <a:ext cx="3343172" cy="208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172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94198"/>
            <a:ext cx="9692640" cy="938254"/>
          </a:xfrm>
        </p:spPr>
        <p:txBody>
          <a:bodyPr/>
          <a:lstStyle/>
          <a:p>
            <a:r>
              <a:rPr lang="en-US" i="1">
                <a:effectLst>
                  <a:outerShdw blurRad="38100" dist="38100" dir="2700000" algn="tl">
                    <a:srgbClr val="000000">
                      <a:alpha val="43137"/>
                    </a:srgbClr>
                  </a:outerShdw>
                </a:effectLst>
              </a:rPr>
              <a:t>Noise</a:t>
            </a:r>
            <a:endParaRPr lang="en-US" dirty="0"/>
          </a:p>
        </p:txBody>
      </p:sp>
      <p:sp>
        <p:nvSpPr>
          <p:cNvPr id="5" name="Content Placeholder 4"/>
          <p:cNvSpPr>
            <a:spLocks noGrp="1"/>
          </p:cNvSpPr>
          <p:nvPr>
            <p:ph sz="half" idx="1"/>
          </p:nvPr>
        </p:nvSpPr>
        <p:spPr>
          <a:xfrm>
            <a:off x="1261872" y="1391478"/>
            <a:ext cx="4416685" cy="5227983"/>
          </a:xfrm>
        </p:spPr>
        <p:txBody>
          <a:bodyPr>
            <a:normAutofit fontScale="47500" lnSpcReduction="20000"/>
          </a:bodyPr>
          <a:lstStyle/>
          <a:p>
            <a:pPr marL="0" indent="0">
              <a:buNone/>
            </a:pPr>
            <a:r>
              <a:rPr lang="en-US" sz="5500" i="1" dirty="0">
                <a:effectLst>
                  <a:outerShdw blurRad="38100" dist="38100" dir="2700000" algn="tl">
                    <a:srgbClr val="000000">
                      <a:alpha val="43137"/>
                    </a:srgbClr>
                  </a:outerShdw>
                </a:effectLst>
              </a:rPr>
              <a:t>Preventing hearing damage</a:t>
            </a:r>
          </a:p>
          <a:p>
            <a:r>
              <a:rPr lang="en-US" sz="5100" b="1" dirty="0"/>
              <a:t>Wear hearing protection </a:t>
            </a:r>
          </a:p>
          <a:p>
            <a:pPr lvl="1"/>
            <a:r>
              <a:rPr lang="en-US" sz="4600" dirty="0"/>
              <a:t>Earmuffs or earplugs can reduce noise by up to 15-30 </a:t>
            </a:r>
            <a:r>
              <a:rPr lang="en-US" sz="4600" dirty="0" err="1"/>
              <a:t>dB.</a:t>
            </a:r>
            <a:r>
              <a:rPr lang="en-US" sz="4600" dirty="0"/>
              <a:t> </a:t>
            </a:r>
          </a:p>
          <a:p>
            <a:pPr lvl="1"/>
            <a:r>
              <a:rPr lang="en-US" sz="4600" b="1" dirty="0"/>
              <a:t>Earplugs</a:t>
            </a:r>
            <a:r>
              <a:rPr lang="en-US" sz="4600" dirty="0"/>
              <a:t> are placed </a:t>
            </a:r>
            <a:r>
              <a:rPr lang="en-US" sz="4600" i="1" dirty="0"/>
              <a:t>into </a:t>
            </a:r>
            <a:r>
              <a:rPr lang="en-US" sz="4600" dirty="0"/>
              <a:t>the ear canal so that they totally block the canal. </a:t>
            </a:r>
          </a:p>
          <a:p>
            <a:pPr lvl="1"/>
            <a:r>
              <a:rPr lang="en-US" sz="4600" b="1" dirty="0"/>
              <a:t>Earmuffs</a:t>
            </a:r>
            <a:r>
              <a:rPr lang="en-US" sz="4600" dirty="0"/>
              <a:t> fit completely </a:t>
            </a:r>
            <a:r>
              <a:rPr lang="en-US" sz="4600" i="1" dirty="0"/>
              <a:t>over </a:t>
            </a:r>
            <a:r>
              <a:rPr lang="en-US" sz="4600" dirty="0"/>
              <a:t>both ears. They must fit tightly so that sound is blocked from entering the ears. </a:t>
            </a:r>
          </a:p>
          <a:p>
            <a:pPr lvl="1"/>
            <a:r>
              <a:rPr lang="en-US" sz="4600" b="1" dirty="0"/>
              <a:t>Earplugs and earmuffs</a:t>
            </a:r>
            <a:r>
              <a:rPr lang="en-US" sz="4600" dirty="0"/>
              <a:t> can be used together to achieve greater sound reduction. </a:t>
            </a:r>
          </a:p>
        </p:txBody>
      </p:sp>
      <p:sp>
        <p:nvSpPr>
          <p:cNvPr id="10" name="Content Placeholder 9"/>
          <p:cNvSpPr>
            <a:spLocks noGrp="1"/>
          </p:cNvSpPr>
          <p:nvPr>
            <p:ph sz="half" idx="2"/>
          </p:nvPr>
        </p:nvSpPr>
        <p:spPr>
          <a:xfrm>
            <a:off x="6765234" y="1146312"/>
            <a:ext cx="4280453" cy="5473149"/>
          </a:xfrm>
        </p:spPr>
        <p:txBody>
          <a:bodyPr>
            <a:normAutofit fontScale="47500" lnSpcReduction="20000"/>
          </a:bodyPr>
          <a:lstStyle/>
          <a:p>
            <a:r>
              <a:rPr lang="en-US" sz="4600" b="1" dirty="0"/>
              <a:t>Do not listen to loud sounds for too long</a:t>
            </a:r>
            <a:r>
              <a:rPr lang="en-US" sz="4600" dirty="0"/>
              <a:t>. </a:t>
            </a:r>
          </a:p>
          <a:p>
            <a:pPr lvl="1"/>
            <a:r>
              <a:rPr lang="en-US" sz="4400" dirty="0"/>
              <a:t>If you don’t have hearing protection, move away from the loud sound. </a:t>
            </a:r>
          </a:p>
          <a:p>
            <a:r>
              <a:rPr lang="en-US" sz="4600" b="1" dirty="0"/>
              <a:t>Lower the loudness of the sound</a:t>
            </a:r>
            <a:r>
              <a:rPr lang="en-US" sz="4600" dirty="0"/>
              <a:t>. </a:t>
            </a:r>
          </a:p>
          <a:p>
            <a:pPr lvl="1"/>
            <a:r>
              <a:rPr lang="en-US" sz="4400" dirty="0"/>
              <a:t>Keep personal listening devices set to no more than half volume. </a:t>
            </a:r>
          </a:p>
          <a:p>
            <a:r>
              <a:rPr lang="en-US" sz="4600" b="1" dirty="0"/>
              <a:t>Purchase quieter products. </a:t>
            </a:r>
          </a:p>
          <a:p>
            <a:pPr lvl="1"/>
            <a:r>
              <a:rPr lang="en-US" sz="4400" dirty="0"/>
              <a:t>Look for noise ratings on appliances and other products – especially important for children’s toys.</a:t>
            </a:r>
          </a:p>
          <a:p>
            <a:r>
              <a:rPr lang="en-US" sz="4600" b="1" dirty="0"/>
              <a:t>Encourage others to keep the volume down.</a:t>
            </a:r>
            <a:endParaRPr lang="en-US" sz="4600" dirty="0"/>
          </a:p>
          <a:p>
            <a:endParaRPr lang="en-US" dirty="0"/>
          </a:p>
        </p:txBody>
      </p:sp>
      <p:sp>
        <p:nvSpPr>
          <p:cNvPr id="7" name="Footer Placeholder 6"/>
          <p:cNvSpPr>
            <a:spLocks noGrp="1"/>
          </p:cNvSpPr>
          <p:nvPr>
            <p:ph type="ftr" sz="quarter" idx="11"/>
          </p:nvPr>
        </p:nvSpPr>
        <p:spPr/>
        <p:txBody>
          <a:bodyPr/>
          <a:lstStyle/>
          <a:p>
            <a:r>
              <a:rPr lang="en-US"/>
              <a:t>Dr.IEcheverry_KSU_CAMS_CHS_HE 2nd3637</a:t>
            </a:r>
          </a:p>
        </p:txBody>
      </p:sp>
      <p:sp>
        <p:nvSpPr>
          <p:cNvPr id="8" name="Slide Number Placeholder 7"/>
          <p:cNvSpPr>
            <a:spLocks noGrp="1"/>
          </p:cNvSpPr>
          <p:nvPr>
            <p:ph type="sldNum" sz="quarter" idx="12"/>
          </p:nvPr>
        </p:nvSpPr>
        <p:spPr/>
        <p:txBody>
          <a:bodyPr>
            <a:normAutofit lnSpcReduction="10000"/>
          </a:bodyPr>
          <a:lstStyle/>
          <a:p>
            <a:fld id="{706A3DB3-EDA4-4903-8066-3AF10E3BAF69}" type="slidenum">
              <a:rPr lang="en-US" smtClean="0"/>
              <a:t>28</a:t>
            </a:fld>
            <a:endParaRPr lang="en-US"/>
          </a:p>
        </p:txBody>
      </p:sp>
    </p:spTree>
    <p:extLst>
      <p:ext uri="{BB962C8B-B14F-4D97-AF65-F5344CB8AC3E}">
        <p14:creationId xmlns:p14="http://schemas.microsoft.com/office/powerpoint/2010/main" val="2055409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69107" y="296185"/>
            <a:ext cx="9692640" cy="812359"/>
          </a:xfrm>
        </p:spPr>
        <p:txBody>
          <a:bodyPr/>
          <a:lstStyle/>
          <a:p>
            <a:r>
              <a:rPr lang="en-US" i="1" dirty="0">
                <a:effectLst>
                  <a:outerShdw blurRad="38100" dist="38100" dir="2700000" algn="tl">
                    <a:srgbClr val="000000">
                      <a:alpha val="43137"/>
                    </a:srgbClr>
                  </a:outerShdw>
                </a:effectLst>
              </a:rPr>
              <a:t>Noise</a:t>
            </a:r>
            <a:endParaRPr lang="en-US" dirty="0"/>
          </a:p>
        </p:txBody>
      </p:sp>
      <p:sp>
        <p:nvSpPr>
          <p:cNvPr id="4" name="Content Placeholder 3"/>
          <p:cNvSpPr>
            <a:spLocks noGrp="1"/>
          </p:cNvSpPr>
          <p:nvPr>
            <p:ph sz="half" idx="1"/>
          </p:nvPr>
        </p:nvSpPr>
        <p:spPr>
          <a:xfrm>
            <a:off x="987287" y="1252330"/>
            <a:ext cx="4923183" cy="5400261"/>
          </a:xfrm>
        </p:spPr>
        <p:txBody>
          <a:bodyPr>
            <a:noAutofit/>
          </a:bodyPr>
          <a:lstStyle/>
          <a:p>
            <a:pPr marL="0" indent="0">
              <a:spcBef>
                <a:spcPts val="600"/>
              </a:spcBef>
              <a:buNone/>
            </a:pPr>
            <a:r>
              <a:rPr lang="en-US" sz="2600" i="1" dirty="0">
                <a:effectLst>
                  <a:outerShdw blurRad="38100" dist="38100" dir="2700000" algn="tl">
                    <a:srgbClr val="000000">
                      <a:alpha val="43137"/>
                    </a:srgbClr>
                  </a:outerShdw>
                </a:effectLst>
              </a:rPr>
              <a:t>Reducing noise</a:t>
            </a:r>
          </a:p>
          <a:p>
            <a:pPr>
              <a:spcBef>
                <a:spcPts val="600"/>
              </a:spcBef>
            </a:pPr>
            <a:r>
              <a:rPr lang="en-US" sz="2200" dirty="0"/>
              <a:t>Turn off appliances if not needed.</a:t>
            </a:r>
          </a:p>
          <a:p>
            <a:pPr>
              <a:spcBef>
                <a:spcPts val="600"/>
              </a:spcBef>
            </a:pPr>
            <a:r>
              <a:rPr lang="en-US" sz="2200" dirty="0"/>
              <a:t>Reduce the volume level of electronics.  </a:t>
            </a:r>
          </a:p>
          <a:p>
            <a:pPr>
              <a:spcBef>
                <a:spcPts val="600"/>
              </a:spcBef>
            </a:pPr>
            <a:r>
              <a:rPr lang="en-US" sz="2200" dirty="0"/>
              <a:t>Avoid playing music as white noise. </a:t>
            </a:r>
          </a:p>
          <a:p>
            <a:pPr>
              <a:spcBef>
                <a:spcPts val="600"/>
              </a:spcBef>
            </a:pPr>
            <a:r>
              <a:rPr lang="en-US" sz="2200" dirty="0"/>
              <a:t>Install sound-proof windows, and noise absorbent materials on ceilings and walls – wall quilts and carpeting, cork board.</a:t>
            </a:r>
          </a:p>
          <a:p>
            <a:pPr>
              <a:spcBef>
                <a:spcPts val="600"/>
              </a:spcBef>
            </a:pPr>
            <a:r>
              <a:rPr lang="en-US" sz="2200" dirty="0"/>
              <a:t>Close windows and doors to shut out outdoor loud noise. </a:t>
            </a:r>
          </a:p>
          <a:p>
            <a:pPr>
              <a:spcBef>
                <a:spcPts val="600"/>
              </a:spcBef>
            </a:pPr>
            <a:r>
              <a:rPr lang="en-US" sz="2200" dirty="0"/>
              <a:t>Avoid places and activities that have high levels of noise.</a:t>
            </a:r>
          </a:p>
          <a:p>
            <a:pPr>
              <a:spcBef>
                <a:spcPts val="600"/>
              </a:spcBef>
            </a:pPr>
            <a:endParaRPr lang="en-US" sz="2200" dirty="0"/>
          </a:p>
        </p:txBody>
      </p:sp>
      <p:sp>
        <p:nvSpPr>
          <p:cNvPr id="5" name="Content Placeholder 4"/>
          <p:cNvSpPr>
            <a:spLocks noGrp="1"/>
          </p:cNvSpPr>
          <p:nvPr>
            <p:ph sz="half" idx="2"/>
          </p:nvPr>
        </p:nvSpPr>
        <p:spPr>
          <a:xfrm>
            <a:off x="6449972" y="702365"/>
            <a:ext cx="4578003" cy="5408198"/>
          </a:xfrm>
        </p:spPr>
        <p:txBody>
          <a:bodyPr>
            <a:noAutofit/>
          </a:bodyPr>
          <a:lstStyle/>
          <a:p>
            <a:pPr>
              <a:spcBef>
                <a:spcPts val="600"/>
              </a:spcBef>
            </a:pPr>
            <a:r>
              <a:rPr lang="en-US" sz="2200" dirty="0"/>
              <a:t>When around loud sounds, use hearing protection (ear plugs or ear muffs).</a:t>
            </a:r>
          </a:p>
          <a:p>
            <a:pPr>
              <a:spcBef>
                <a:spcPts val="600"/>
              </a:spcBef>
            </a:pPr>
            <a:r>
              <a:rPr lang="en-US" sz="2200" dirty="0"/>
              <a:t>Allow children to nap in quiet – do not play music or use white nose machines while children are sleeping. </a:t>
            </a:r>
          </a:p>
          <a:p>
            <a:pPr>
              <a:spcBef>
                <a:spcPts val="600"/>
              </a:spcBef>
            </a:pPr>
            <a:r>
              <a:rPr lang="en-US" sz="2200" dirty="0"/>
              <a:t>Place noisy activities away from “quiet areas” reserved for learning activities requiring concentration. </a:t>
            </a:r>
          </a:p>
          <a:p>
            <a:pPr>
              <a:spcBef>
                <a:spcPts val="600"/>
              </a:spcBef>
            </a:pPr>
            <a:r>
              <a:rPr lang="en-US" sz="2200" dirty="0"/>
              <a:t>Monitoring programs in schools and elsewhere to protect children from noise exposure.</a:t>
            </a:r>
            <a:r>
              <a:rPr lang="en-US" sz="2200" baseline="30000" dirty="0"/>
              <a:t>  </a:t>
            </a:r>
            <a:endParaRPr lang="en-US" sz="2200" dirty="0"/>
          </a:p>
          <a:p>
            <a:pPr fontAlgn="base">
              <a:spcBef>
                <a:spcPts val="600"/>
              </a:spcBef>
            </a:pPr>
            <a:r>
              <a:rPr lang="en-US" sz="2200" b="1" i="1" dirty="0">
                <a:solidFill>
                  <a:schemeClr val="accent1">
                    <a:lumMod val="75000"/>
                  </a:schemeClr>
                </a:solidFill>
                <a:effectLst>
                  <a:outerShdw blurRad="38100" dist="38100" dir="2700000" algn="tl">
                    <a:srgbClr val="000000">
                      <a:alpha val="43137"/>
                    </a:srgbClr>
                  </a:outerShdw>
                </a:effectLst>
              </a:rPr>
              <a:t>International Noise Awareness Day 2016: Wednesday, April 27</a:t>
            </a:r>
          </a:p>
          <a:p>
            <a:pPr>
              <a:spcBef>
                <a:spcPts val="600"/>
              </a:spcBef>
            </a:pPr>
            <a:endParaRPr lang="en-US" dirty="0"/>
          </a:p>
        </p:txBody>
      </p:sp>
      <p:sp>
        <p:nvSpPr>
          <p:cNvPr id="3" name="Footer Placeholder 2"/>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normAutofit lnSpcReduction="10000"/>
          </a:bodyPr>
          <a:lstStyle/>
          <a:p>
            <a:fld id="{706A3DB3-EDA4-4903-8066-3AF10E3BAF69}" type="slidenum">
              <a:rPr lang="en-US" smtClean="0"/>
              <a:t>29</a:t>
            </a:fld>
            <a:endParaRPr lang="en-US"/>
          </a:p>
        </p:txBody>
      </p:sp>
    </p:spTree>
    <p:extLst>
      <p:ext uri="{BB962C8B-B14F-4D97-AF65-F5344CB8AC3E}">
        <p14:creationId xmlns:p14="http://schemas.microsoft.com/office/powerpoint/2010/main" val="4066781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131198" y="88789"/>
            <a:ext cx="9692640" cy="1123399"/>
          </a:xfrm>
        </p:spPr>
        <p:txBody>
          <a:bodyPr/>
          <a:lstStyle/>
          <a:p>
            <a:r>
              <a:rPr lang="en-US" i="1" dirty="0">
                <a:effectLst>
                  <a:outerShdw blurRad="38100" dist="38100" dir="2700000" algn="tl">
                    <a:srgbClr val="000000">
                      <a:alpha val="43137"/>
                    </a:srgbClr>
                  </a:outerShdw>
                </a:effectLst>
              </a:rPr>
              <a:t>Radiation</a:t>
            </a:r>
          </a:p>
        </p:txBody>
      </p:sp>
      <p:sp>
        <p:nvSpPr>
          <p:cNvPr id="8" name="Content Placeholder 7"/>
          <p:cNvSpPr>
            <a:spLocks noGrp="1"/>
          </p:cNvSpPr>
          <p:nvPr>
            <p:ph sz="quarter" idx="4"/>
          </p:nvPr>
        </p:nvSpPr>
        <p:spPr>
          <a:xfrm>
            <a:off x="1022828" y="1478413"/>
            <a:ext cx="4108173" cy="3733498"/>
          </a:xfrm>
        </p:spPr>
        <p:txBody>
          <a:bodyPr>
            <a:noAutofit/>
          </a:bodyPr>
          <a:lstStyle/>
          <a:p>
            <a:pPr marL="182880" lvl="1">
              <a:lnSpc>
                <a:spcPct val="95000"/>
              </a:lnSpc>
              <a:spcBef>
                <a:spcPts val="1400"/>
              </a:spcBef>
              <a:spcAft>
                <a:spcPts val="200"/>
              </a:spcAft>
              <a:buSzPct val="80000"/>
              <a:buFont typeface="Arial" pitchFamily="34" charset="0"/>
              <a:buChar char="•"/>
            </a:pPr>
            <a:r>
              <a:rPr lang="en-US" sz="2400" i="1" dirty="0">
                <a:effectLst>
                  <a:outerShdw blurRad="38100" dist="38100" dir="2700000" algn="tl">
                    <a:srgbClr val="000000">
                      <a:alpha val="43137"/>
                    </a:srgbClr>
                  </a:outerShdw>
                </a:effectLst>
              </a:rPr>
              <a:t>A radioactive element </a:t>
            </a:r>
            <a:r>
              <a:rPr lang="en-US" sz="2400" dirty="0"/>
              <a:t>is unstable and its atomic nucleus spontaneously breaks down into smaller particles. </a:t>
            </a:r>
          </a:p>
          <a:p>
            <a:pPr marL="182880" lvl="1">
              <a:lnSpc>
                <a:spcPct val="95000"/>
              </a:lnSpc>
              <a:spcBef>
                <a:spcPts val="1400"/>
              </a:spcBef>
              <a:spcAft>
                <a:spcPts val="200"/>
              </a:spcAft>
              <a:buSzPct val="80000"/>
              <a:buFont typeface="Arial" pitchFamily="34" charset="0"/>
              <a:buChar char="•"/>
            </a:pPr>
            <a:r>
              <a:rPr lang="en-US" sz="2400" i="1" dirty="0">
                <a:effectLst>
                  <a:outerShdw blurRad="38100" dist="38100" dir="2700000" algn="tl">
                    <a:srgbClr val="000000">
                      <a:alpha val="43137"/>
                    </a:srgbClr>
                  </a:outerShdw>
                </a:effectLst>
              </a:rPr>
              <a:t>Radiation</a:t>
            </a:r>
            <a:r>
              <a:rPr lang="en-US" sz="2400" dirty="0"/>
              <a:t> is the energy that radioactive materials  matter give off in the form of  waves or high-moving particles.</a:t>
            </a:r>
          </a:p>
          <a:p>
            <a:endParaRPr lang="en-US" sz="2000" dirty="0"/>
          </a:p>
        </p:txBody>
      </p:sp>
      <p:sp>
        <p:nvSpPr>
          <p:cNvPr id="2" name="Footer Placeholder 1"/>
          <p:cNvSpPr>
            <a:spLocks noGrp="1"/>
          </p:cNvSpPr>
          <p:nvPr>
            <p:ph type="ftr" sz="quarter" idx="11"/>
          </p:nvPr>
        </p:nvSpPr>
        <p:spPr/>
        <p:txBody>
          <a:bodyPr/>
          <a:lstStyle/>
          <a:p>
            <a:r>
              <a:rPr lang="en-US"/>
              <a:t>Dr.IEcheverry_KSU_CAMS_CHS_HE 2nd3637</a:t>
            </a:r>
          </a:p>
        </p:txBody>
      </p:sp>
      <p:sp>
        <p:nvSpPr>
          <p:cNvPr id="3" name="Slide Number Placeholder 2"/>
          <p:cNvSpPr>
            <a:spLocks noGrp="1"/>
          </p:cNvSpPr>
          <p:nvPr>
            <p:ph type="sldNum" sz="quarter" idx="12"/>
          </p:nvPr>
        </p:nvSpPr>
        <p:spPr/>
        <p:txBody>
          <a:bodyPr>
            <a:normAutofit lnSpcReduction="10000"/>
          </a:bodyPr>
          <a:lstStyle/>
          <a:p>
            <a:fld id="{706A3DB3-EDA4-4903-8066-3AF10E3BAF69}" type="slidenum">
              <a:rPr lang="en-US" smtClean="0"/>
              <a:t>3</a:t>
            </a:fld>
            <a:endParaRPr lang="en-US"/>
          </a:p>
        </p:txBody>
      </p:sp>
      <p:grpSp>
        <p:nvGrpSpPr>
          <p:cNvPr id="12" name="Group 11"/>
          <p:cNvGrpSpPr/>
          <p:nvPr/>
        </p:nvGrpSpPr>
        <p:grpSpPr>
          <a:xfrm>
            <a:off x="5883966" y="549965"/>
            <a:ext cx="5051004" cy="5977035"/>
            <a:chOff x="1081365" y="1616765"/>
            <a:chExt cx="4231085" cy="4960723"/>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952" y="4187687"/>
              <a:ext cx="4228109" cy="2389801"/>
            </a:xfrm>
            <a:prstGeom prst="rect">
              <a:avLst/>
            </a:prstGeom>
          </p:spPr>
        </p:pic>
        <p:pic>
          <p:nvPicPr>
            <p:cNvPr id="13" name="Picture 2" descr="The energy of the radiation shown on the spectrum below increases from left to right as the frequency rises. Non-ionizing radiation ranges from extremely low frequency radiation, shown on the far left through the audible, microwave, and visible portions of the spectrum into the ultraviolet range. Higher frequency ultraviolet radiation begins to have enough energy to break chemical bonds. X-ray and gamma ray radiation, which are at the upper end of magnetic radiation have very high frequency in the range of 100 billion billion Hertz and very short wavelengths 1 million millionth of a meter. Radiation in this range has extremely high energy. It has enough energy to strip off electrons or, in the case of very high-energy radiation, break up the nucleus of atom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365" y="1616765"/>
              <a:ext cx="4231085" cy="2637183"/>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https://www.nde-ed.org/EducationResources/CommunityCollege/RadiationSafety/Graphics/ISU0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067" y="5332249"/>
            <a:ext cx="3397333" cy="14336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575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effectLst>
                  <a:outerShdw blurRad="38100" dist="38100" dir="2700000" algn="tl">
                    <a:srgbClr val="000000">
                      <a:alpha val="43137"/>
                    </a:srgbClr>
                  </a:outerShdw>
                </a:effectLst>
              </a:rPr>
              <a:t>References</a:t>
            </a:r>
          </a:p>
        </p:txBody>
      </p:sp>
      <p:sp>
        <p:nvSpPr>
          <p:cNvPr id="3" name="Content Placeholder 2"/>
          <p:cNvSpPr>
            <a:spLocks noGrp="1"/>
          </p:cNvSpPr>
          <p:nvPr>
            <p:ph sz="half" idx="1"/>
          </p:nvPr>
        </p:nvSpPr>
        <p:spPr>
          <a:xfrm>
            <a:off x="1261872" y="2126974"/>
            <a:ext cx="4480560" cy="4045226"/>
          </a:xfrm>
        </p:spPr>
        <p:txBody>
          <a:bodyPr>
            <a:normAutofit fontScale="70000" lnSpcReduction="20000"/>
          </a:bodyPr>
          <a:lstStyle/>
          <a:p>
            <a:r>
              <a:rPr lang="en-US" b="1" dirty="0">
                <a:hlinkClick r:id="rId2"/>
              </a:rPr>
              <a:t>http://www.who.int/ceh/capacity/noise.pdf</a:t>
            </a:r>
            <a:r>
              <a:rPr lang="en-US" b="1" dirty="0"/>
              <a:t> </a:t>
            </a:r>
          </a:p>
          <a:p>
            <a:r>
              <a:rPr lang="en-US" dirty="0"/>
              <a:t>Radiation basics </a:t>
            </a:r>
            <a:r>
              <a:rPr lang="en-US" dirty="0">
                <a:hlinkClick r:id="rId3"/>
              </a:rPr>
              <a:t>http://www.nrc.gov/about-nrc/radiation/health-effects/radiation-basics.html</a:t>
            </a:r>
            <a:r>
              <a:rPr lang="en-US" dirty="0"/>
              <a:t> </a:t>
            </a:r>
          </a:p>
          <a:p>
            <a:r>
              <a:rPr lang="en-US" dirty="0"/>
              <a:t>What is ionizing radiation? </a:t>
            </a:r>
            <a:r>
              <a:rPr lang="en-US" dirty="0">
                <a:hlinkClick r:id="rId4"/>
              </a:rPr>
              <a:t>http://www.who.int/ionizing_radiation/about/what_is_ir/en/</a:t>
            </a:r>
            <a:r>
              <a:rPr lang="en-US" dirty="0"/>
              <a:t> </a:t>
            </a:r>
          </a:p>
          <a:p>
            <a:r>
              <a:rPr lang="en-US" dirty="0">
                <a:hlinkClick r:id="rId5"/>
              </a:rPr>
              <a:t>http://www.who.int/topics/radiation_non_ionizing/en/</a:t>
            </a:r>
            <a:r>
              <a:rPr lang="en-US" dirty="0"/>
              <a:t> </a:t>
            </a:r>
          </a:p>
          <a:p>
            <a:r>
              <a:rPr lang="en-US" dirty="0"/>
              <a:t>Eco-healthy child care. Noise pollution. </a:t>
            </a:r>
            <a:r>
              <a:rPr lang="en-US" dirty="0">
                <a:hlinkClick r:id="rId6"/>
              </a:rPr>
              <a:t>https://www.ucdmc.ucdavis.edu/mindinstitute/resources/resources_pdf/Noise_Pollution_7_14.pdf</a:t>
            </a:r>
            <a:r>
              <a:rPr lang="en-US" dirty="0"/>
              <a:t> </a:t>
            </a:r>
          </a:p>
          <a:p>
            <a:r>
              <a:rPr lang="en-US" dirty="0"/>
              <a:t>Radioactive contamination and radiation exposure </a:t>
            </a:r>
            <a:r>
              <a:rPr lang="en-US" dirty="0">
                <a:hlinkClick r:id="rId7"/>
              </a:rPr>
              <a:t>http://ccnmtl.columbia.edu/projects/eprep/radiological/partidx_09_01.html</a:t>
            </a:r>
            <a:r>
              <a:rPr lang="en-US" dirty="0"/>
              <a:t> </a:t>
            </a:r>
          </a:p>
          <a:p>
            <a:r>
              <a:rPr lang="en-US" dirty="0"/>
              <a:t>American Speech Language Hearing Association </a:t>
            </a:r>
            <a:r>
              <a:rPr lang="en-US" dirty="0">
                <a:hlinkClick r:id="rId8"/>
              </a:rPr>
              <a:t>http://www.asha.org/public/hearing/Noise/</a:t>
            </a:r>
            <a:r>
              <a:rPr lang="en-US" dirty="0"/>
              <a:t> </a:t>
            </a:r>
          </a:p>
        </p:txBody>
      </p:sp>
      <p:sp>
        <p:nvSpPr>
          <p:cNvPr id="4" name="Content Placeholder 3"/>
          <p:cNvSpPr>
            <a:spLocks noGrp="1"/>
          </p:cNvSpPr>
          <p:nvPr>
            <p:ph sz="half" idx="2"/>
          </p:nvPr>
        </p:nvSpPr>
        <p:spPr>
          <a:xfrm>
            <a:off x="6126479" y="1828800"/>
            <a:ext cx="4958963" cy="4671391"/>
          </a:xfrm>
        </p:spPr>
        <p:txBody>
          <a:bodyPr>
            <a:normAutofit fontScale="70000" lnSpcReduction="20000"/>
          </a:bodyPr>
          <a:lstStyle/>
          <a:p>
            <a:r>
              <a:rPr lang="en-US" b="1" dirty="0"/>
              <a:t>On the risk to low doses (&lt;100 </a:t>
            </a:r>
            <a:r>
              <a:rPr lang="en-US" b="1" dirty="0" err="1"/>
              <a:t>mSv</a:t>
            </a:r>
            <a:r>
              <a:rPr lang="en-US" b="1" dirty="0"/>
              <a:t>) of ionizing radiation during medical imaging procedures - IOMP policy statement </a:t>
            </a:r>
            <a:r>
              <a:rPr lang="en-US" dirty="0">
                <a:hlinkClick r:id="rId9"/>
              </a:rPr>
              <a:t>http://www.ncbi.nlm.nih.gov/pmc/articles/PMC3683301/</a:t>
            </a:r>
            <a:r>
              <a:rPr lang="en-US" dirty="0"/>
              <a:t> </a:t>
            </a:r>
          </a:p>
          <a:p>
            <a:r>
              <a:rPr lang="en-US" dirty="0" err="1"/>
              <a:t>Chepesiuk</a:t>
            </a:r>
            <a:r>
              <a:rPr lang="en-US" dirty="0"/>
              <a:t>, R. Missing the Dark: Health Effects of Light </a:t>
            </a:r>
            <a:r>
              <a:rPr lang="en-US" dirty="0" err="1"/>
              <a:t>Pollution.Environ</a:t>
            </a:r>
            <a:r>
              <a:rPr lang="en-US" dirty="0"/>
              <a:t> Health </a:t>
            </a:r>
            <a:r>
              <a:rPr lang="en-US" dirty="0" err="1"/>
              <a:t>Perspect</a:t>
            </a:r>
            <a:r>
              <a:rPr lang="en-US" dirty="0"/>
              <a:t>. 2009. Jan; 117(1): A20–A27.</a:t>
            </a:r>
            <a:br>
              <a:rPr lang="en-US" dirty="0"/>
            </a:br>
            <a:r>
              <a:rPr lang="en-US" dirty="0"/>
              <a:t>PMCID: PMC2627884</a:t>
            </a:r>
          </a:p>
          <a:p>
            <a:r>
              <a:rPr lang="en-US" b="1" dirty="0"/>
              <a:t>How Light Pollution Affects Human Health </a:t>
            </a:r>
            <a:r>
              <a:rPr lang="en-US" dirty="0"/>
              <a:t>http://physics.fau.edu/observatory/lightpol-health.html</a:t>
            </a:r>
            <a:br>
              <a:rPr lang="en-US" dirty="0"/>
            </a:br>
            <a:endParaRPr lang="en-US" dirty="0"/>
          </a:p>
          <a:p>
            <a:r>
              <a:rPr lang="en-US" b="1" dirty="0"/>
              <a:t>Microwave Oven Radiation </a:t>
            </a:r>
            <a:r>
              <a:rPr lang="en-US" b="1" dirty="0">
                <a:hlinkClick r:id="rId10"/>
              </a:rPr>
              <a:t>http://www.fda.gov/Radiation-EmittingProducts/ResourcesforYouRadiationEmittingProducts/ucm252762.htm</a:t>
            </a:r>
            <a:r>
              <a:rPr lang="en-US" b="1" dirty="0"/>
              <a:t> </a:t>
            </a:r>
            <a:r>
              <a:rPr lang="en-US" dirty="0"/>
              <a:t>Page Last Updated: 10/08/2014 </a:t>
            </a:r>
          </a:p>
        </p:txBody>
      </p:sp>
      <p:sp>
        <p:nvSpPr>
          <p:cNvPr id="5" name="Footer Placeholder 4"/>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normAutofit lnSpcReduction="10000"/>
          </a:bodyPr>
          <a:lstStyle/>
          <a:p>
            <a:fld id="{706A3DB3-EDA4-4903-8066-3AF10E3BAF69}" type="slidenum">
              <a:rPr lang="en-US" smtClean="0"/>
              <a:t>30</a:t>
            </a:fld>
            <a:endParaRPr lang="en-US"/>
          </a:p>
        </p:txBody>
      </p:sp>
    </p:spTree>
    <p:extLst>
      <p:ext uri="{BB962C8B-B14F-4D97-AF65-F5344CB8AC3E}">
        <p14:creationId xmlns:p14="http://schemas.microsoft.com/office/powerpoint/2010/main" val="90618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294198"/>
            <a:ext cx="9692640" cy="951506"/>
          </a:xfrm>
        </p:spPr>
        <p:txBody>
          <a:bodyPr/>
          <a:lstStyle/>
          <a:p>
            <a:r>
              <a:rPr lang="en-US" dirty="0">
                <a:effectLst>
                  <a:outerShdw blurRad="38100" dist="38100" dir="2700000" algn="tl">
                    <a:srgbClr val="000000">
                      <a:alpha val="43137"/>
                    </a:srgbClr>
                  </a:outerShdw>
                </a:effectLst>
              </a:rPr>
              <a:t>Radiation</a:t>
            </a:r>
            <a:endParaRPr lang="en-US" dirty="0"/>
          </a:p>
        </p:txBody>
      </p:sp>
      <p:sp>
        <p:nvSpPr>
          <p:cNvPr id="3" name="Content Placeholder 2"/>
          <p:cNvSpPr>
            <a:spLocks noGrp="1"/>
          </p:cNvSpPr>
          <p:nvPr>
            <p:ph sz="half" idx="1"/>
          </p:nvPr>
        </p:nvSpPr>
        <p:spPr>
          <a:xfrm>
            <a:off x="1082968" y="2073965"/>
            <a:ext cx="4429936" cy="4322858"/>
          </a:xfrm>
        </p:spPr>
        <p:txBody>
          <a:bodyPr>
            <a:noAutofit/>
          </a:bodyPr>
          <a:lstStyle/>
          <a:p>
            <a:r>
              <a:rPr lang="en-US" sz="2400" dirty="0"/>
              <a:t>Radioactive contamination and radiation exposure occur when radioactive materials are released into the environment.</a:t>
            </a:r>
          </a:p>
          <a:p>
            <a:r>
              <a:rPr lang="en-US" sz="2400" dirty="0"/>
              <a:t>Objects or living organisms become contaminated when a radioactive material is deposited in or on them.</a:t>
            </a:r>
          </a:p>
          <a:p>
            <a:pPr lvl="1"/>
            <a:r>
              <a:rPr lang="en-US" sz="2000" dirty="0"/>
              <a:t>Air, water, soil, plants, buildings, people, or animals.</a:t>
            </a:r>
            <a:endParaRPr lang="en-US" sz="2200" dirty="0"/>
          </a:p>
          <a:p>
            <a:pPr marL="274320" lvl="1" indent="0">
              <a:buNone/>
            </a:pPr>
            <a:endParaRPr lang="en-US" sz="2400" dirty="0"/>
          </a:p>
        </p:txBody>
      </p:sp>
      <p:sp>
        <p:nvSpPr>
          <p:cNvPr id="4" name="Content Placeholder 3"/>
          <p:cNvSpPr>
            <a:spLocks noGrp="1"/>
          </p:cNvSpPr>
          <p:nvPr>
            <p:ph sz="half" idx="2"/>
          </p:nvPr>
        </p:nvSpPr>
        <p:spPr>
          <a:xfrm>
            <a:off x="6765235" y="3263899"/>
            <a:ext cx="4101548" cy="3132924"/>
          </a:xfrm>
        </p:spPr>
        <p:txBody>
          <a:bodyPr>
            <a:noAutofit/>
          </a:bodyPr>
          <a:lstStyle/>
          <a:p>
            <a:r>
              <a:rPr lang="en-US" sz="2400" dirty="0"/>
              <a:t>When a person is exposed to radiation, the energy that radioactive materials give off penetrates the body – CT scan.</a:t>
            </a:r>
          </a:p>
          <a:p>
            <a:r>
              <a:rPr lang="en-US" sz="2400" dirty="0"/>
              <a:t>Exposure does not necessarily lead to contamination.</a:t>
            </a:r>
            <a:endParaRPr lang="en-US" sz="2800" dirty="0"/>
          </a:p>
        </p:txBody>
      </p:sp>
      <p:sp>
        <p:nvSpPr>
          <p:cNvPr id="7" name="Footer Placeholder 6"/>
          <p:cNvSpPr>
            <a:spLocks noGrp="1"/>
          </p:cNvSpPr>
          <p:nvPr>
            <p:ph type="ftr" sz="quarter" idx="11"/>
          </p:nvPr>
        </p:nvSpPr>
        <p:spPr/>
        <p:txBody>
          <a:bodyPr/>
          <a:lstStyle/>
          <a:p>
            <a:r>
              <a:rPr lang="en-US"/>
              <a:t>Dr.IEcheverry_KSU_CAMS_CHS_HE 2nd3637</a:t>
            </a:r>
          </a:p>
        </p:txBody>
      </p:sp>
      <p:sp>
        <p:nvSpPr>
          <p:cNvPr id="8" name="Slide Number Placeholder 7"/>
          <p:cNvSpPr>
            <a:spLocks noGrp="1"/>
          </p:cNvSpPr>
          <p:nvPr>
            <p:ph type="sldNum" sz="quarter" idx="12"/>
          </p:nvPr>
        </p:nvSpPr>
        <p:spPr/>
        <p:txBody>
          <a:bodyPr>
            <a:normAutofit lnSpcReduction="10000"/>
          </a:bodyPr>
          <a:lstStyle/>
          <a:p>
            <a:fld id="{706A3DB3-EDA4-4903-8066-3AF10E3BAF69}" type="slidenum">
              <a:rPr lang="en-US" smtClean="0"/>
              <a:t>4</a:t>
            </a:fld>
            <a:endParaRPr lang="en-US"/>
          </a:p>
        </p:txBody>
      </p:sp>
      <p:pic>
        <p:nvPicPr>
          <p:cNvPr id="1026" name="Picture 2" descr="http://chemwiki.ucdavis.edu/@api/deki/files/63483/=20.12.jpg?revisio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620" y="104803"/>
            <a:ext cx="3134484" cy="296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524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151036" y="0"/>
            <a:ext cx="9692640" cy="1397124"/>
          </a:xfrm>
        </p:spPr>
        <p:txBody>
          <a:bodyPr/>
          <a:lstStyle/>
          <a:p>
            <a:r>
              <a:rPr lang="en-US" dirty="0">
                <a:effectLst>
                  <a:outerShdw blurRad="38100" dist="38100" dir="2700000" algn="tl">
                    <a:srgbClr val="000000">
                      <a:alpha val="43137"/>
                    </a:srgbClr>
                  </a:outerShdw>
                </a:effectLst>
              </a:rPr>
              <a:t>Radiation</a:t>
            </a:r>
          </a:p>
        </p:txBody>
      </p:sp>
      <p:sp>
        <p:nvSpPr>
          <p:cNvPr id="14" name="Content Placeholder 13"/>
          <p:cNvSpPr>
            <a:spLocks noGrp="1"/>
          </p:cNvSpPr>
          <p:nvPr>
            <p:ph sz="half" idx="1"/>
          </p:nvPr>
        </p:nvSpPr>
        <p:spPr>
          <a:xfrm>
            <a:off x="1151036" y="1570381"/>
            <a:ext cx="4032371" cy="4943061"/>
          </a:xfrm>
        </p:spPr>
        <p:txBody>
          <a:bodyPr>
            <a:normAutofit/>
          </a:bodyPr>
          <a:lstStyle/>
          <a:p>
            <a:pPr marL="0" indent="0">
              <a:buNone/>
            </a:pPr>
            <a:r>
              <a:rPr lang="en-US" sz="2600" i="1" dirty="0">
                <a:effectLst>
                  <a:outerShdw blurRad="38100" dist="38100" dir="2700000" algn="tl">
                    <a:srgbClr val="000000">
                      <a:alpha val="43137"/>
                    </a:srgbClr>
                  </a:outerShdw>
                </a:effectLst>
              </a:rPr>
              <a:t>Types of exposure</a:t>
            </a:r>
          </a:p>
          <a:p>
            <a:r>
              <a:rPr lang="en-US" sz="2400" i="1" dirty="0">
                <a:effectLst>
                  <a:outerShdw blurRad="38100" dist="38100" dir="2700000" algn="tl">
                    <a:srgbClr val="000000">
                      <a:alpha val="43137"/>
                    </a:srgbClr>
                  </a:outerShdw>
                </a:effectLst>
              </a:rPr>
              <a:t>Continuous – </a:t>
            </a:r>
            <a:r>
              <a:rPr lang="en-US" sz="2400" dirty="0"/>
              <a:t>constant exposure to radioactive materials. Protective clothing is necessary.</a:t>
            </a:r>
          </a:p>
          <a:p>
            <a:pPr lvl="1"/>
            <a:r>
              <a:rPr lang="en-US" sz="2200" dirty="0"/>
              <a:t>Uranium/phosphate mines, nuclear labs and plants. </a:t>
            </a:r>
          </a:p>
          <a:p>
            <a:r>
              <a:rPr lang="en-US" sz="2400" i="1" dirty="0">
                <a:effectLst>
                  <a:outerShdw blurRad="38100" dist="38100" dir="2700000" algn="tl">
                    <a:srgbClr val="000000">
                      <a:alpha val="43137"/>
                    </a:srgbClr>
                  </a:outerShdw>
                </a:effectLst>
              </a:rPr>
              <a:t>Accidental – </a:t>
            </a:r>
            <a:r>
              <a:rPr lang="en-US" sz="2400" dirty="0"/>
              <a:t>failure of protective equipment. </a:t>
            </a:r>
          </a:p>
          <a:p>
            <a:pPr lvl="1"/>
            <a:r>
              <a:rPr lang="en-US" sz="2200" dirty="0"/>
              <a:t>Accidents and radiation leaks. </a:t>
            </a:r>
          </a:p>
          <a:p>
            <a:endParaRPr lang="en-US" dirty="0"/>
          </a:p>
        </p:txBody>
      </p:sp>
      <p:sp>
        <p:nvSpPr>
          <p:cNvPr id="16" name="Content Placeholder 15"/>
          <p:cNvSpPr>
            <a:spLocks noGrp="1"/>
          </p:cNvSpPr>
          <p:nvPr>
            <p:ph sz="half" idx="2"/>
          </p:nvPr>
        </p:nvSpPr>
        <p:spPr>
          <a:xfrm>
            <a:off x="6367670" y="4313975"/>
            <a:ext cx="4784034" cy="2005310"/>
          </a:xfrm>
        </p:spPr>
        <p:txBody>
          <a:bodyPr>
            <a:normAutofit/>
          </a:bodyPr>
          <a:lstStyle/>
          <a:p>
            <a:r>
              <a:rPr lang="en-US" sz="2400" i="1" dirty="0">
                <a:effectLst>
                  <a:outerShdw blurRad="38100" dist="38100" dir="2700000" algn="tl">
                    <a:srgbClr val="000000">
                      <a:alpha val="43137"/>
                    </a:srgbClr>
                  </a:outerShdw>
                </a:effectLst>
              </a:rPr>
              <a:t>Occasional – </a:t>
            </a:r>
            <a:r>
              <a:rPr lang="en-US" sz="2400" dirty="0"/>
              <a:t>can happen during isolated experiments or tests with radioactive substances.</a:t>
            </a:r>
          </a:p>
          <a:p>
            <a:pPr lvl="1"/>
            <a:r>
              <a:rPr lang="en-US" sz="2200" dirty="0"/>
              <a:t>Medical tests, x-rays, CT scans.</a:t>
            </a:r>
          </a:p>
          <a:p>
            <a:endParaRPr lang="en-US" dirty="0"/>
          </a:p>
        </p:txBody>
      </p:sp>
      <p:sp>
        <p:nvSpPr>
          <p:cNvPr id="2" name="Footer Placeholder 1"/>
          <p:cNvSpPr>
            <a:spLocks noGrp="1"/>
          </p:cNvSpPr>
          <p:nvPr>
            <p:ph type="ftr" sz="quarter" idx="11"/>
          </p:nvPr>
        </p:nvSpPr>
        <p:spPr/>
        <p:txBody>
          <a:bodyPr/>
          <a:lstStyle/>
          <a:p>
            <a:r>
              <a:rPr lang="en-US"/>
              <a:t>Dr.IEcheverry_KSU_CAMS_CHS_HE 2nd3637</a:t>
            </a:r>
          </a:p>
        </p:txBody>
      </p:sp>
      <p:sp>
        <p:nvSpPr>
          <p:cNvPr id="3" name="Slide Number Placeholder 2"/>
          <p:cNvSpPr>
            <a:spLocks noGrp="1"/>
          </p:cNvSpPr>
          <p:nvPr>
            <p:ph type="sldNum" sz="quarter" idx="12"/>
          </p:nvPr>
        </p:nvSpPr>
        <p:spPr/>
        <p:txBody>
          <a:bodyPr>
            <a:normAutofit lnSpcReduction="10000"/>
          </a:bodyPr>
          <a:lstStyle/>
          <a:p>
            <a:fld id="{706A3DB3-EDA4-4903-8066-3AF10E3BAF69}" type="slidenum">
              <a:rPr lang="en-US" smtClean="0"/>
              <a:pPr/>
              <a:t>5</a:t>
            </a:fld>
            <a:endParaRPr lang="en-US"/>
          </a:p>
        </p:txBody>
      </p:sp>
      <p:grpSp>
        <p:nvGrpSpPr>
          <p:cNvPr id="7" name="Group 6"/>
          <p:cNvGrpSpPr/>
          <p:nvPr/>
        </p:nvGrpSpPr>
        <p:grpSpPr>
          <a:xfrm>
            <a:off x="6631771" y="117429"/>
            <a:ext cx="3651265" cy="3798718"/>
            <a:chOff x="6065135" y="1343354"/>
            <a:chExt cx="4825592" cy="5029260"/>
          </a:xfrm>
        </p:grpSpPr>
        <p:grpSp>
          <p:nvGrpSpPr>
            <p:cNvPr id="8" name="Group 7"/>
            <p:cNvGrpSpPr/>
            <p:nvPr/>
          </p:nvGrpSpPr>
          <p:grpSpPr>
            <a:xfrm>
              <a:off x="6517509" y="1775821"/>
              <a:ext cx="4373218" cy="4596793"/>
              <a:chOff x="6517509" y="1775821"/>
              <a:chExt cx="4373218" cy="4596793"/>
            </a:xfrm>
          </p:grpSpPr>
          <p:pic>
            <p:nvPicPr>
              <p:cNvPr id="10" name="Picture 2" descr="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7509" y="1775821"/>
                <a:ext cx="4373218" cy="45355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067010" y="6026259"/>
                <a:ext cx="1699512" cy="346355"/>
              </a:xfrm>
              <a:prstGeom prst="rect">
                <a:avLst/>
              </a:prstGeom>
              <a:solidFill>
                <a:schemeClr val="bg1"/>
              </a:solidFill>
            </p:spPr>
            <p:txBody>
              <a:bodyPr wrap="none" rtlCol="0">
                <a:spAutoFit/>
              </a:bodyPr>
              <a:lstStyle/>
              <a:p>
                <a:r>
                  <a:rPr lang="en-US" sz="1100" dirty="0">
                    <a:latin typeface="Myanmar Text" panose="020B0502040204020203" pitchFamily="34" charset="0"/>
                    <a:cs typeface="Myanmar Text" panose="020B0502040204020203" pitchFamily="34" charset="0"/>
                  </a:rPr>
                  <a:t>Artificial radiation</a:t>
                </a:r>
              </a:p>
            </p:txBody>
          </p:sp>
        </p:grpSp>
        <p:sp>
          <p:nvSpPr>
            <p:cNvPr id="9" name="TextBox 8"/>
            <p:cNvSpPr txBox="1"/>
            <p:nvPr/>
          </p:nvSpPr>
          <p:spPr>
            <a:xfrm>
              <a:off x="6065135" y="1343354"/>
              <a:ext cx="4382930" cy="276999"/>
            </a:xfrm>
            <a:prstGeom prst="rect">
              <a:avLst/>
            </a:prstGeom>
            <a:noFill/>
          </p:spPr>
          <p:txBody>
            <a:bodyPr wrap="none" rtlCol="0">
              <a:spAutoFit/>
            </a:bodyPr>
            <a:lstStyle/>
            <a:p>
              <a:r>
                <a:rPr lang="en-US" sz="1200" i="1" dirty="0"/>
                <a:t>Radiation Exposure of a Typical Adult in the United States</a:t>
              </a:r>
              <a:endParaRPr lang="en-US" sz="1200" dirty="0"/>
            </a:p>
          </p:txBody>
        </p:sp>
      </p:grpSp>
    </p:spTree>
    <p:extLst>
      <p:ext uri="{BB962C8B-B14F-4D97-AF65-F5344CB8AC3E}">
        <p14:creationId xmlns:p14="http://schemas.microsoft.com/office/powerpoint/2010/main" val="1497980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1" y="221311"/>
            <a:ext cx="9692640" cy="1163541"/>
          </a:xfrm>
        </p:spPr>
        <p:txBody>
          <a:bodyPr/>
          <a:lstStyle/>
          <a:p>
            <a:r>
              <a:rPr lang="en-US" dirty="0">
                <a:effectLst>
                  <a:outerShdw blurRad="38100" dist="38100" dir="2700000" algn="tl">
                    <a:srgbClr val="000000">
                      <a:alpha val="43137"/>
                    </a:srgbClr>
                  </a:outerShdw>
                </a:effectLst>
              </a:rPr>
              <a:t>Radiation</a:t>
            </a:r>
          </a:p>
        </p:txBody>
      </p:sp>
      <p:sp>
        <p:nvSpPr>
          <p:cNvPr id="3" name="Content Placeholder 2"/>
          <p:cNvSpPr>
            <a:spLocks noGrp="1"/>
          </p:cNvSpPr>
          <p:nvPr>
            <p:ph sz="half" idx="1"/>
          </p:nvPr>
        </p:nvSpPr>
        <p:spPr>
          <a:xfrm>
            <a:off x="1261872" y="2219738"/>
            <a:ext cx="3979363" cy="3960399"/>
          </a:xfrm>
        </p:spPr>
        <p:txBody>
          <a:bodyPr>
            <a:noAutofit/>
          </a:bodyPr>
          <a:lstStyle/>
          <a:p>
            <a:r>
              <a:rPr lang="en-US" sz="2600" i="1" dirty="0">
                <a:effectLst>
                  <a:outerShdw blurRad="38100" dist="38100" dir="2700000" algn="tl">
                    <a:srgbClr val="000000">
                      <a:alpha val="43137"/>
                    </a:srgbClr>
                  </a:outerShdw>
                </a:effectLst>
              </a:rPr>
              <a:t>Types of contamination</a:t>
            </a:r>
          </a:p>
          <a:p>
            <a:r>
              <a:rPr lang="en-US" sz="2400" i="1" dirty="0">
                <a:effectLst>
                  <a:outerShdw blurRad="38100" dist="38100" dir="2700000" algn="tl">
                    <a:srgbClr val="000000">
                      <a:alpha val="43137"/>
                    </a:srgbClr>
                  </a:outerShdw>
                </a:effectLst>
              </a:rPr>
              <a:t>External</a:t>
            </a:r>
            <a:r>
              <a:rPr lang="en-US" sz="2400" dirty="0"/>
              <a:t> – radioactive material, in the form of dust, powder, or liquid, comes into contact with the skin, hair, or clothing. </a:t>
            </a:r>
          </a:p>
          <a:p>
            <a:pPr lvl="1"/>
            <a:r>
              <a:rPr lang="en-US" sz="2200" dirty="0"/>
              <a:t>External contamination can become internal. </a:t>
            </a:r>
          </a:p>
          <a:p>
            <a:endParaRPr lang="en-US" sz="2400" dirty="0"/>
          </a:p>
        </p:txBody>
      </p:sp>
      <p:sp>
        <p:nvSpPr>
          <p:cNvPr id="11" name="Content Placeholder 10"/>
          <p:cNvSpPr>
            <a:spLocks noGrp="1"/>
          </p:cNvSpPr>
          <p:nvPr>
            <p:ph sz="half" idx="2"/>
          </p:nvPr>
        </p:nvSpPr>
        <p:spPr>
          <a:xfrm>
            <a:off x="6738730" y="2219738"/>
            <a:ext cx="4041913" cy="4200939"/>
          </a:xfrm>
        </p:spPr>
        <p:txBody>
          <a:bodyPr>
            <a:normAutofit/>
          </a:bodyPr>
          <a:lstStyle/>
          <a:p>
            <a:r>
              <a:rPr lang="en-US" sz="2400" i="1" dirty="0">
                <a:effectLst>
                  <a:outerShdw blurRad="38100" dist="38100" dir="2700000" algn="tl">
                    <a:srgbClr val="000000">
                      <a:alpha val="43137"/>
                    </a:srgbClr>
                  </a:outerShdw>
                </a:effectLst>
              </a:rPr>
              <a:t>Internal</a:t>
            </a:r>
            <a:r>
              <a:rPr lang="en-US" sz="2400" dirty="0"/>
              <a:t> – the radioactive materials enter the body through inhalation, ingestion or through a skin wound.</a:t>
            </a:r>
          </a:p>
          <a:p>
            <a:pPr lvl="1"/>
            <a:r>
              <a:rPr lang="en-US" sz="2200" dirty="0"/>
              <a:t>Radioactive materials may </a:t>
            </a:r>
            <a:r>
              <a:rPr lang="en-US" sz="2200" dirty="0" err="1"/>
              <a:t>bioaccumulate</a:t>
            </a:r>
            <a:r>
              <a:rPr lang="en-US" sz="2200" dirty="0"/>
              <a:t> in different body organs, while others are eliminated via blood, sweat, urine, and/or feces.</a:t>
            </a:r>
          </a:p>
        </p:txBody>
      </p:sp>
      <p:sp>
        <p:nvSpPr>
          <p:cNvPr id="7" name="Footer Placeholder 6"/>
          <p:cNvSpPr>
            <a:spLocks noGrp="1"/>
          </p:cNvSpPr>
          <p:nvPr>
            <p:ph type="ftr" sz="quarter" idx="11"/>
          </p:nvPr>
        </p:nvSpPr>
        <p:spPr/>
        <p:txBody>
          <a:bodyPr/>
          <a:lstStyle/>
          <a:p>
            <a:r>
              <a:rPr lang="en-US"/>
              <a:t>Dr.IEcheverry_KSU_CAMS_CHS_HE 2nd3637</a:t>
            </a:r>
          </a:p>
        </p:txBody>
      </p:sp>
      <p:sp>
        <p:nvSpPr>
          <p:cNvPr id="8" name="Slide Number Placeholder 7"/>
          <p:cNvSpPr>
            <a:spLocks noGrp="1"/>
          </p:cNvSpPr>
          <p:nvPr>
            <p:ph type="sldNum" sz="quarter" idx="12"/>
          </p:nvPr>
        </p:nvSpPr>
        <p:spPr/>
        <p:txBody>
          <a:bodyPr>
            <a:normAutofit lnSpcReduction="10000"/>
          </a:bodyPr>
          <a:lstStyle/>
          <a:p>
            <a:fld id="{706A3DB3-EDA4-4903-8066-3AF10E3BAF69}" type="slidenum">
              <a:rPr lang="en-US" smtClean="0"/>
              <a:pPr/>
              <a:t>6</a:t>
            </a:fld>
            <a:endParaRPr lang="en-US"/>
          </a:p>
        </p:txBody>
      </p:sp>
      <p:pic>
        <p:nvPicPr>
          <p:cNvPr id="9" name="Picture 2" descr="http://news.nationalgeographic.com/content/dam/news/photos/000/701/701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193" y="132522"/>
            <a:ext cx="3095893" cy="19863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88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effectLst>
                  <a:outerShdw blurRad="38100" dist="38100" dir="2700000" algn="tl">
                    <a:srgbClr val="000000">
                      <a:alpha val="43137"/>
                    </a:srgbClr>
                  </a:outerShdw>
                </a:effectLst>
              </a:rPr>
              <a:t>Radiation</a:t>
            </a:r>
          </a:p>
        </p:txBody>
      </p:sp>
      <p:sp>
        <p:nvSpPr>
          <p:cNvPr id="14" name="Content Placeholder 13"/>
          <p:cNvSpPr>
            <a:spLocks noGrp="1"/>
          </p:cNvSpPr>
          <p:nvPr>
            <p:ph sz="half" idx="1"/>
          </p:nvPr>
        </p:nvSpPr>
        <p:spPr>
          <a:xfrm>
            <a:off x="1261872" y="1828800"/>
            <a:ext cx="4480560" cy="4605130"/>
          </a:xfrm>
        </p:spPr>
        <p:txBody>
          <a:bodyPr>
            <a:normAutofit fontScale="92500"/>
          </a:bodyPr>
          <a:lstStyle/>
          <a:p>
            <a:pPr marL="0" indent="0">
              <a:buNone/>
            </a:pPr>
            <a:r>
              <a:rPr lang="en-US" sz="2600" i="1" dirty="0">
                <a:effectLst>
                  <a:outerShdw blurRad="38100" dist="38100" dir="2700000" algn="tl">
                    <a:srgbClr val="000000">
                      <a:alpha val="43137"/>
                    </a:srgbClr>
                  </a:outerShdw>
                </a:effectLst>
              </a:rPr>
              <a:t>Types of radiation</a:t>
            </a:r>
          </a:p>
          <a:p>
            <a:r>
              <a:rPr lang="en-US" sz="2400" i="1" dirty="0">
                <a:effectLst>
                  <a:outerShdw blurRad="38100" dist="38100" dir="2700000" algn="tl">
                    <a:srgbClr val="000000">
                      <a:alpha val="43137"/>
                    </a:srgbClr>
                  </a:outerShdw>
                </a:effectLst>
              </a:rPr>
              <a:t>Non-ionizing radiation </a:t>
            </a:r>
            <a:r>
              <a:rPr lang="en-US" sz="2400" dirty="0"/>
              <a:t>causes atoms in molecules to vibrate. It  deposits energy in the materials as it passes, but it does not change their internal structure.</a:t>
            </a:r>
          </a:p>
          <a:p>
            <a:pPr lvl="1"/>
            <a:r>
              <a:rPr lang="en-US" sz="2200" dirty="0"/>
              <a:t>Electromagnetic radiation.</a:t>
            </a:r>
          </a:p>
          <a:p>
            <a:pPr lvl="1"/>
            <a:r>
              <a:rPr lang="en-US" sz="2200" dirty="0"/>
              <a:t>Visible light, infrared radiation (heat), microwaves, radio waves, low frequency radiation (from power lines). </a:t>
            </a:r>
          </a:p>
          <a:p>
            <a:endParaRPr lang="en-US" dirty="0"/>
          </a:p>
        </p:txBody>
      </p:sp>
      <p:sp>
        <p:nvSpPr>
          <p:cNvPr id="20" name="Content Placeholder 19"/>
          <p:cNvSpPr>
            <a:spLocks noGrp="1"/>
          </p:cNvSpPr>
          <p:nvPr>
            <p:ph sz="half" idx="2"/>
          </p:nvPr>
        </p:nvSpPr>
        <p:spPr>
          <a:xfrm>
            <a:off x="6732105" y="1828800"/>
            <a:ext cx="4060466" cy="4351337"/>
          </a:xfrm>
        </p:spPr>
        <p:txBody>
          <a:bodyPr>
            <a:normAutofit fontScale="92500"/>
          </a:bodyPr>
          <a:lstStyle/>
          <a:p>
            <a:r>
              <a:rPr lang="en-US" sz="2400" i="1" dirty="0">
                <a:effectLst>
                  <a:outerShdw blurRad="38100" dist="38100" dir="2700000" algn="tl">
                    <a:srgbClr val="000000">
                      <a:alpha val="43137"/>
                    </a:srgbClr>
                  </a:outerShdw>
                </a:effectLst>
              </a:rPr>
              <a:t>Ionizing radiation </a:t>
            </a:r>
            <a:r>
              <a:rPr lang="en-US" sz="2400" dirty="0"/>
              <a:t>has more energy than non-ionizing radiation, can remove electrons from atoms and </a:t>
            </a:r>
            <a:r>
              <a:rPr lang="en-US" sz="2400" i="1" dirty="0">
                <a:effectLst>
                  <a:outerShdw blurRad="38100" dist="38100" dir="2700000" algn="tl">
                    <a:srgbClr val="000000">
                      <a:alpha val="43137"/>
                    </a:srgbClr>
                  </a:outerShdw>
                </a:effectLst>
              </a:rPr>
              <a:t>may cause changes in living cells of living organisms</a:t>
            </a:r>
            <a:r>
              <a:rPr lang="en-US" sz="2400" dirty="0"/>
              <a:t>. </a:t>
            </a:r>
          </a:p>
          <a:p>
            <a:pPr lvl="1"/>
            <a:r>
              <a:rPr lang="en-US" sz="2200" dirty="0"/>
              <a:t>UV rays (*), X-rays, gamma rays, and cosmic rays are potentially  harmful.</a:t>
            </a:r>
          </a:p>
          <a:p>
            <a:pPr lvl="2"/>
            <a:r>
              <a:rPr lang="en-US" sz="2000" dirty="0"/>
              <a:t>Can be used to generate electric power, kill cancer cells, or to perform medical tests.</a:t>
            </a:r>
          </a:p>
        </p:txBody>
      </p:sp>
      <p:sp>
        <p:nvSpPr>
          <p:cNvPr id="2" name="Footer Placeholder 1"/>
          <p:cNvSpPr>
            <a:spLocks noGrp="1"/>
          </p:cNvSpPr>
          <p:nvPr>
            <p:ph type="ftr" sz="quarter" idx="11"/>
          </p:nvPr>
        </p:nvSpPr>
        <p:spPr/>
        <p:txBody>
          <a:bodyPr/>
          <a:lstStyle/>
          <a:p>
            <a:r>
              <a:rPr lang="en-US"/>
              <a:t>Dr.IEcheverry_KSU_CAMS_CHS_HE 2nd3637</a:t>
            </a:r>
          </a:p>
        </p:txBody>
      </p:sp>
      <p:sp>
        <p:nvSpPr>
          <p:cNvPr id="3" name="Slide Number Placeholder 2"/>
          <p:cNvSpPr>
            <a:spLocks noGrp="1"/>
          </p:cNvSpPr>
          <p:nvPr>
            <p:ph type="sldNum" sz="quarter" idx="12"/>
          </p:nvPr>
        </p:nvSpPr>
        <p:spPr/>
        <p:txBody>
          <a:bodyPr>
            <a:normAutofit lnSpcReduction="10000"/>
          </a:bodyPr>
          <a:lstStyle/>
          <a:p>
            <a:fld id="{706A3DB3-EDA4-4903-8066-3AF10E3BAF69}" type="slidenum">
              <a:rPr lang="en-US" smtClean="0"/>
              <a:pPr/>
              <a:t>7</a:t>
            </a:fld>
            <a:endParaRPr lang="en-US"/>
          </a:p>
        </p:txBody>
      </p:sp>
    </p:spTree>
    <p:extLst>
      <p:ext uri="{BB962C8B-B14F-4D97-AF65-F5344CB8AC3E}">
        <p14:creationId xmlns:p14="http://schemas.microsoft.com/office/powerpoint/2010/main" val="2153960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261872" y="294198"/>
            <a:ext cx="9692640" cy="1123399"/>
          </a:xfrm>
        </p:spPr>
        <p:txBody>
          <a:bodyPr/>
          <a:lstStyle/>
          <a:p>
            <a:r>
              <a:rPr lang="en-US" i="1" dirty="0">
                <a:effectLst>
                  <a:outerShdw blurRad="38100" dist="38100" dir="2700000" algn="tl">
                    <a:srgbClr val="000000">
                      <a:alpha val="43137"/>
                    </a:srgbClr>
                  </a:outerShdw>
                </a:effectLst>
              </a:rPr>
              <a:t>Radiation</a:t>
            </a:r>
          </a:p>
        </p:txBody>
      </p:sp>
      <p:sp>
        <p:nvSpPr>
          <p:cNvPr id="6" name="Content Placeholder 5"/>
          <p:cNvSpPr>
            <a:spLocks noGrp="1"/>
          </p:cNvSpPr>
          <p:nvPr>
            <p:ph sz="half" idx="2"/>
          </p:nvPr>
        </p:nvSpPr>
        <p:spPr>
          <a:xfrm>
            <a:off x="987554" y="1716157"/>
            <a:ext cx="4326568" cy="4837043"/>
          </a:xfrm>
        </p:spPr>
        <p:txBody>
          <a:bodyPr>
            <a:noAutofit/>
          </a:bodyPr>
          <a:lstStyle/>
          <a:p>
            <a:endParaRPr lang="en-US" sz="2400" dirty="0"/>
          </a:p>
          <a:p>
            <a:pPr marL="182880" lvl="1">
              <a:lnSpc>
                <a:spcPct val="95000"/>
              </a:lnSpc>
              <a:spcBef>
                <a:spcPts val="1400"/>
              </a:spcBef>
              <a:spcAft>
                <a:spcPts val="200"/>
              </a:spcAft>
              <a:buSzPct val="80000"/>
              <a:buFont typeface="Arial" pitchFamily="34" charset="0"/>
              <a:buChar char="•"/>
            </a:pPr>
            <a:endParaRPr lang="en-US" sz="2800" dirty="0"/>
          </a:p>
        </p:txBody>
      </p:sp>
      <p:sp>
        <p:nvSpPr>
          <p:cNvPr id="8" name="Content Placeholder 7"/>
          <p:cNvSpPr>
            <a:spLocks noGrp="1"/>
          </p:cNvSpPr>
          <p:nvPr>
            <p:ph sz="quarter" idx="4"/>
          </p:nvPr>
        </p:nvSpPr>
        <p:spPr>
          <a:xfrm>
            <a:off x="976745" y="1778502"/>
            <a:ext cx="9009749" cy="4752905"/>
          </a:xfrm>
        </p:spPr>
        <p:txBody>
          <a:bodyPr>
            <a:noAutofit/>
          </a:bodyPr>
          <a:lstStyle/>
          <a:p>
            <a:pPr marL="182880" lvl="1" fontAlgn="base">
              <a:lnSpc>
                <a:spcPct val="100000"/>
              </a:lnSpc>
              <a:spcBef>
                <a:spcPts val="0"/>
              </a:spcBef>
              <a:spcAft>
                <a:spcPts val="200"/>
              </a:spcAft>
              <a:buSzPct val="80000"/>
              <a:buFont typeface="Arial" pitchFamily="34" charset="0"/>
              <a:buChar char="•"/>
            </a:pPr>
            <a:r>
              <a:rPr lang="en-US" sz="2400" dirty="0"/>
              <a:t>The amount of radiation absorbed by an individual depends on</a:t>
            </a:r>
          </a:p>
          <a:p>
            <a:pPr marL="457200" lvl="2" fontAlgn="base">
              <a:lnSpc>
                <a:spcPct val="100000"/>
              </a:lnSpc>
              <a:spcBef>
                <a:spcPts val="0"/>
              </a:spcBef>
              <a:spcAft>
                <a:spcPts val="200"/>
              </a:spcAft>
              <a:buSzPct val="80000"/>
              <a:buFont typeface="Arial" pitchFamily="34" charset="0"/>
              <a:buChar char="•"/>
            </a:pPr>
            <a:r>
              <a:rPr lang="en-US" sz="2400" dirty="0"/>
              <a:t>Individual susceptibility</a:t>
            </a:r>
          </a:p>
          <a:p>
            <a:pPr marL="731520" lvl="3" fontAlgn="base">
              <a:lnSpc>
                <a:spcPct val="100000"/>
              </a:lnSpc>
              <a:spcBef>
                <a:spcPts val="0"/>
              </a:spcBef>
              <a:spcAft>
                <a:spcPts val="200"/>
              </a:spcAft>
              <a:buSzPct val="80000"/>
              <a:buFont typeface="Arial" pitchFamily="34" charset="0"/>
              <a:buChar char="•"/>
            </a:pPr>
            <a:r>
              <a:rPr lang="en-US" sz="2200" dirty="0"/>
              <a:t>Age</a:t>
            </a:r>
          </a:p>
          <a:p>
            <a:pPr marL="731520" lvl="3" fontAlgn="base">
              <a:lnSpc>
                <a:spcPct val="100000"/>
              </a:lnSpc>
              <a:spcBef>
                <a:spcPts val="0"/>
              </a:spcBef>
              <a:spcAft>
                <a:spcPts val="200"/>
              </a:spcAft>
              <a:buSzPct val="80000"/>
              <a:buFont typeface="Arial" pitchFamily="34" charset="0"/>
              <a:buChar char="•"/>
            </a:pPr>
            <a:r>
              <a:rPr lang="en-US" sz="2200" dirty="0"/>
              <a:t>Genetics</a:t>
            </a:r>
          </a:p>
          <a:p>
            <a:pPr marL="457200" lvl="2" fontAlgn="base">
              <a:lnSpc>
                <a:spcPct val="100000"/>
              </a:lnSpc>
              <a:spcBef>
                <a:spcPts val="0"/>
              </a:spcBef>
              <a:spcAft>
                <a:spcPts val="200"/>
              </a:spcAft>
              <a:buSzPct val="80000"/>
              <a:buFont typeface="Arial" pitchFamily="34" charset="0"/>
              <a:buChar char="•"/>
            </a:pPr>
            <a:r>
              <a:rPr lang="en-US" sz="2400" dirty="0"/>
              <a:t>Amount of exposure</a:t>
            </a:r>
          </a:p>
          <a:p>
            <a:pPr marL="731520" lvl="3" fontAlgn="base">
              <a:lnSpc>
                <a:spcPct val="100000"/>
              </a:lnSpc>
              <a:spcBef>
                <a:spcPts val="0"/>
              </a:spcBef>
              <a:spcAft>
                <a:spcPts val="200"/>
              </a:spcAft>
              <a:buSzPct val="80000"/>
              <a:buFont typeface="Arial" pitchFamily="34" charset="0"/>
              <a:buChar char="•"/>
            </a:pPr>
            <a:r>
              <a:rPr lang="en-US" sz="2200" dirty="0"/>
              <a:t>Total amount of time exposed to the source.</a:t>
            </a:r>
          </a:p>
          <a:p>
            <a:pPr marL="731520" lvl="3" fontAlgn="base">
              <a:lnSpc>
                <a:spcPct val="100000"/>
              </a:lnSpc>
              <a:spcBef>
                <a:spcPts val="0"/>
              </a:spcBef>
              <a:spcAft>
                <a:spcPts val="200"/>
              </a:spcAft>
              <a:buSzPct val="80000"/>
              <a:buFont typeface="Arial" pitchFamily="34" charset="0"/>
              <a:buChar char="•"/>
            </a:pPr>
            <a:r>
              <a:rPr lang="en-US" sz="2200" dirty="0"/>
              <a:t>Distance from the source.</a:t>
            </a:r>
          </a:p>
          <a:p>
            <a:pPr marL="731520" lvl="3" fontAlgn="base">
              <a:lnSpc>
                <a:spcPct val="100000"/>
              </a:lnSpc>
              <a:spcBef>
                <a:spcPts val="0"/>
              </a:spcBef>
              <a:spcAft>
                <a:spcPts val="200"/>
              </a:spcAft>
              <a:buSzPct val="80000"/>
              <a:buFont typeface="Arial" pitchFamily="34" charset="0"/>
              <a:buChar char="•"/>
            </a:pPr>
            <a:r>
              <a:rPr lang="en-US" sz="2200" dirty="0"/>
              <a:t>Degree of radioactivity of the material. </a:t>
            </a:r>
          </a:p>
          <a:p>
            <a:endParaRPr lang="en-US" sz="2000" dirty="0"/>
          </a:p>
        </p:txBody>
      </p:sp>
      <p:sp>
        <p:nvSpPr>
          <p:cNvPr id="2" name="Footer Placeholder 1"/>
          <p:cNvSpPr>
            <a:spLocks noGrp="1"/>
          </p:cNvSpPr>
          <p:nvPr>
            <p:ph type="ftr" sz="quarter" idx="11"/>
          </p:nvPr>
        </p:nvSpPr>
        <p:spPr/>
        <p:txBody>
          <a:bodyPr/>
          <a:lstStyle/>
          <a:p>
            <a:r>
              <a:rPr lang="en-US"/>
              <a:t>Dr.IEcheverry_KSU_CAMS_CHS_HE 2nd3637</a:t>
            </a:r>
          </a:p>
        </p:txBody>
      </p:sp>
      <p:sp>
        <p:nvSpPr>
          <p:cNvPr id="3" name="Slide Number Placeholder 2"/>
          <p:cNvSpPr>
            <a:spLocks noGrp="1"/>
          </p:cNvSpPr>
          <p:nvPr>
            <p:ph type="sldNum" sz="quarter" idx="12"/>
          </p:nvPr>
        </p:nvSpPr>
        <p:spPr/>
        <p:txBody>
          <a:bodyPr>
            <a:normAutofit lnSpcReduction="10000"/>
          </a:bodyPr>
          <a:lstStyle/>
          <a:p>
            <a:fld id="{706A3DB3-EDA4-4903-8066-3AF10E3BAF69}" type="slidenum">
              <a:rPr lang="en-US" smtClean="0"/>
              <a:t>8</a:t>
            </a:fld>
            <a:endParaRPr lang="en-US"/>
          </a:p>
        </p:txBody>
      </p:sp>
    </p:spTree>
    <p:extLst>
      <p:ext uri="{BB962C8B-B14F-4D97-AF65-F5344CB8AC3E}">
        <p14:creationId xmlns:p14="http://schemas.microsoft.com/office/powerpoint/2010/main" val="46049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Radiation</a:t>
            </a:r>
            <a:endParaRPr lang="en-US" dirty="0"/>
          </a:p>
        </p:txBody>
      </p:sp>
      <p:sp>
        <p:nvSpPr>
          <p:cNvPr id="3" name="Content Placeholder 2"/>
          <p:cNvSpPr>
            <a:spLocks noGrp="1"/>
          </p:cNvSpPr>
          <p:nvPr>
            <p:ph sz="half" idx="1"/>
          </p:nvPr>
        </p:nvSpPr>
        <p:spPr>
          <a:xfrm>
            <a:off x="1034877" y="1946506"/>
            <a:ext cx="4067210" cy="4500677"/>
          </a:xfrm>
        </p:spPr>
        <p:txBody>
          <a:bodyPr>
            <a:noAutofit/>
          </a:bodyPr>
          <a:lstStyle/>
          <a:p>
            <a:r>
              <a:rPr lang="en-US" sz="2600" i="1" dirty="0">
                <a:effectLst>
                  <a:outerShdw blurRad="38100" dist="38100" dir="2700000" algn="tl">
                    <a:srgbClr val="000000">
                      <a:alpha val="43137"/>
                    </a:srgbClr>
                  </a:outerShdw>
                </a:effectLst>
              </a:rPr>
              <a:t>Sources of man-made radioactive pollution </a:t>
            </a:r>
          </a:p>
          <a:p>
            <a:pPr lvl="1"/>
            <a:r>
              <a:rPr lang="en-US" sz="2200" dirty="0"/>
              <a:t>Mining of radioactive materials (uranium from phosphate deposits).</a:t>
            </a:r>
          </a:p>
          <a:p>
            <a:pPr lvl="1"/>
            <a:r>
              <a:rPr lang="en-US" sz="2200" dirty="0"/>
              <a:t>Coal ash from coal burning and release of radioactive particles in the air.</a:t>
            </a:r>
          </a:p>
          <a:p>
            <a:pPr lvl="1"/>
            <a:r>
              <a:rPr lang="en-US" sz="2200" dirty="0"/>
              <a:t>Military applications – nuclear weapons.</a:t>
            </a:r>
          </a:p>
          <a:p>
            <a:pPr lvl="1"/>
            <a:endParaRPr lang="en-US" sz="2200" dirty="0"/>
          </a:p>
        </p:txBody>
      </p:sp>
      <p:sp>
        <p:nvSpPr>
          <p:cNvPr id="4" name="Content Placeholder 3"/>
          <p:cNvSpPr>
            <a:spLocks noGrp="1"/>
          </p:cNvSpPr>
          <p:nvPr>
            <p:ph sz="half" idx="2"/>
          </p:nvPr>
        </p:nvSpPr>
        <p:spPr>
          <a:xfrm>
            <a:off x="7496144" y="3074505"/>
            <a:ext cx="3624469" cy="2750654"/>
          </a:xfrm>
        </p:spPr>
        <p:txBody>
          <a:bodyPr>
            <a:noAutofit/>
          </a:bodyPr>
          <a:lstStyle/>
          <a:p>
            <a:r>
              <a:rPr lang="en-US" sz="2200" dirty="0"/>
              <a:t>Nuclear waste.</a:t>
            </a:r>
          </a:p>
          <a:p>
            <a:r>
              <a:rPr lang="en-US" sz="2200" dirty="0"/>
              <a:t>Nuclear medicine – radioactive isotopes used in medical treatment and diagnostics.</a:t>
            </a:r>
          </a:p>
          <a:p>
            <a:pPr marL="182880" lvl="1">
              <a:lnSpc>
                <a:spcPct val="95000"/>
              </a:lnSpc>
              <a:spcBef>
                <a:spcPts val="1400"/>
              </a:spcBef>
              <a:spcAft>
                <a:spcPts val="200"/>
              </a:spcAft>
              <a:buSzPct val="80000"/>
              <a:buFont typeface="Arial" pitchFamily="34" charset="0"/>
              <a:buChar char="•"/>
            </a:pPr>
            <a:r>
              <a:rPr lang="en-US" sz="2200" dirty="0"/>
              <a:t>Consumer products and industrial applications.</a:t>
            </a:r>
          </a:p>
          <a:p>
            <a:pPr marL="0" indent="0">
              <a:buNone/>
            </a:pPr>
            <a:endParaRPr lang="en-US" sz="2400" dirty="0"/>
          </a:p>
        </p:txBody>
      </p:sp>
      <p:pic>
        <p:nvPicPr>
          <p:cNvPr id="2050" name="Picture 2" descr="https://www.jaea.go.jp/english/04/ntokai/houkan/images/pic_02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609" y="105275"/>
            <a:ext cx="4761958" cy="2525281"/>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a:t>Dr.IEcheverry_KSU_CAMS_CHS_HE 2nd3637</a:t>
            </a:r>
          </a:p>
        </p:txBody>
      </p:sp>
      <p:sp>
        <p:nvSpPr>
          <p:cNvPr id="6" name="Slide Number Placeholder 5"/>
          <p:cNvSpPr>
            <a:spLocks noGrp="1"/>
          </p:cNvSpPr>
          <p:nvPr>
            <p:ph type="sldNum" sz="quarter" idx="12"/>
          </p:nvPr>
        </p:nvSpPr>
        <p:spPr/>
        <p:txBody>
          <a:bodyPr>
            <a:normAutofit lnSpcReduction="10000"/>
          </a:bodyPr>
          <a:lstStyle/>
          <a:p>
            <a:fld id="{706A3DB3-EDA4-4903-8066-3AF10E3BAF69}" type="slidenum">
              <a:rPr lang="en-US" smtClean="0"/>
              <a:t>9</a:t>
            </a:fld>
            <a:endParaRPr lang="en-US"/>
          </a:p>
        </p:txBody>
      </p:sp>
      <p:pic>
        <p:nvPicPr>
          <p:cNvPr id="1026" name="Picture 2" descr="http://www.frankswebspace.org.uk/ScienceAndMaths/physics/physicsGCSE/images/thickn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412" y="4851123"/>
            <a:ext cx="2400300" cy="1466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oer.edu.vn/file/550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5416" y="2419720"/>
            <a:ext cx="2097295" cy="1703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371464"/>
      </p:ext>
    </p:extLst>
  </p:cSld>
  <p:clrMapOvr>
    <a:masterClrMapping/>
  </p:clrMapOvr>
</p:sld>
</file>

<file path=ppt/theme/theme1.xml><?xml version="1.0" encoding="utf-8"?>
<a:theme xmlns:a="http://schemas.openxmlformats.org/drawingml/2006/main" name="View">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ew">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6437</TotalTime>
  <Words>2368</Words>
  <Application>Microsoft Office PowerPoint</Application>
  <PresentationFormat>Custom</PresentationFormat>
  <Paragraphs>311</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View</vt:lpstr>
      <vt:lpstr>Other sources of pollution</vt:lpstr>
      <vt:lpstr>Outline</vt:lpstr>
      <vt:lpstr>Radiation</vt:lpstr>
      <vt:lpstr>Radiation</vt:lpstr>
      <vt:lpstr>Radiation</vt:lpstr>
      <vt:lpstr>Radiation</vt:lpstr>
      <vt:lpstr>Radiation</vt:lpstr>
      <vt:lpstr>Radiation</vt:lpstr>
      <vt:lpstr>Radiation</vt:lpstr>
      <vt:lpstr>Radiation</vt:lpstr>
      <vt:lpstr>Radiation</vt:lpstr>
      <vt:lpstr>Radiation</vt:lpstr>
      <vt:lpstr>Radiation</vt:lpstr>
      <vt:lpstr>Radiation</vt:lpstr>
      <vt:lpstr>Light</vt:lpstr>
      <vt:lpstr>Light</vt:lpstr>
      <vt:lpstr>Light</vt:lpstr>
      <vt:lpstr>Light</vt:lpstr>
      <vt:lpstr>Light</vt:lpstr>
      <vt:lpstr>Light</vt:lpstr>
      <vt:lpstr>Noise</vt:lpstr>
      <vt:lpstr>Noise</vt:lpstr>
      <vt:lpstr>Noise</vt:lpstr>
      <vt:lpstr>Noise</vt:lpstr>
      <vt:lpstr>Noise</vt:lpstr>
      <vt:lpstr>Noise</vt:lpstr>
      <vt:lpstr>Noise</vt:lpstr>
      <vt:lpstr>Noise</vt:lpstr>
      <vt:lpstr>Noise</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sources of pollution</dc:title>
  <dc:creator>Ingrid Echeverry</dc:creator>
  <cp:lastModifiedBy>Yara Almuhtadi</cp:lastModifiedBy>
  <cp:revision>283</cp:revision>
  <dcterms:created xsi:type="dcterms:W3CDTF">2015-11-10T18:17:04Z</dcterms:created>
  <dcterms:modified xsi:type="dcterms:W3CDTF">2017-03-16T08:03:11Z</dcterms:modified>
</cp:coreProperties>
</file>