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323" r:id="rId2"/>
    <p:sldId id="285" r:id="rId3"/>
    <p:sldId id="391" r:id="rId4"/>
    <p:sldId id="397" r:id="rId5"/>
    <p:sldId id="392" r:id="rId6"/>
    <p:sldId id="400" r:id="rId7"/>
    <p:sldId id="398" r:id="rId8"/>
    <p:sldId id="403" r:id="rId9"/>
    <p:sldId id="402" r:id="rId10"/>
    <p:sldId id="404" r:id="rId11"/>
    <p:sldId id="405" r:id="rId12"/>
    <p:sldId id="406" r:id="rId13"/>
    <p:sldId id="407" r:id="rId14"/>
    <p:sldId id="411" r:id="rId15"/>
    <p:sldId id="420" r:id="rId16"/>
    <p:sldId id="412" r:id="rId17"/>
    <p:sldId id="413" r:id="rId18"/>
    <p:sldId id="409" r:id="rId19"/>
    <p:sldId id="410" r:id="rId20"/>
    <p:sldId id="418" r:id="rId21"/>
    <p:sldId id="419" r:id="rId22"/>
    <p:sldId id="414" r:id="rId23"/>
    <p:sldId id="421" r:id="rId24"/>
    <p:sldId id="424" r:id="rId25"/>
    <p:sldId id="422" r:id="rId26"/>
    <p:sldId id="428" r:id="rId27"/>
    <p:sldId id="433" r:id="rId28"/>
    <p:sldId id="434" r:id="rId29"/>
    <p:sldId id="435" r:id="rId30"/>
    <p:sldId id="436" r:id="rId31"/>
    <p:sldId id="437" r:id="rId32"/>
    <p:sldId id="438" r:id="rId33"/>
    <p:sldId id="425" r:id="rId34"/>
    <p:sldId id="396" r:id="rId35"/>
    <p:sldId id="430" r:id="rId36"/>
    <p:sldId id="431" r:id="rId37"/>
    <p:sldId id="441" r:id="rId38"/>
    <p:sldId id="432" r:id="rId39"/>
    <p:sldId id="429" r:id="rId40"/>
    <p:sldId id="439" r:id="rId41"/>
    <p:sldId id="44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5" autoAdjust="0"/>
    <p:restoredTop sz="94444" autoAdjust="0"/>
  </p:normalViewPr>
  <p:slideViewPr>
    <p:cSldViewPr snapToGrid="0">
      <p:cViewPr varScale="1">
        <p:scale>
          <a:sx n="88" d="100"/>
          <a:sy n="88" d="100"/>
        </p:scale>
        <p:origin x="-9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3728-58ED-449B-B477-2097A9C731FD}" type="datetimeFigureOut">
              <a:rPr lang="en-US" smtClean="0"/>
              <a:t>22/10/2017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9AE0-1E79-462C-94C4-FAF6B008A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22/10/2017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22/10/2017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22/10/2017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22/10/2017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22/10/2017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22/10/2017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22/10/2017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22/10/2017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22/10/2017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22/10/2017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22/10/2017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t>22/10/2017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ac.ksu.edu.sa/melneweh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4500" y="3257602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Lucida Bright" panose="02040602050505020304" pitchFamily="18" charset="0"/>
              </a:rPr>
              <a:t>CHEM 101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Lucida Bright" panose="02040602050505020304" pitchFamily="18" charset="0"/>
              </a:rPr>
              <a:t>(3+1+0)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7012" y="4453898"/>
            <a:ext cx="5067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Lucida Calligraphy" panose="03010101010101010101" pitchFamily="66" charset="0"/>
              </a:rPr>
              <a:t>Dr. Mohamed El-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Lucida Calligraphy" panose="03010101010101010101" pitchFamily="66" charset="0"/>
              </a:rPr>
              <a:t>Newehy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3925" y="5044823"/>
            <a:ext cx="4577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hlinkClick r:id="rId2"/>
              </a:rPr>
              <a:t>http://fac.ksu.edu.sa/melnewehy</a:t>
            </a:r>
            <a:r>
              <a:rPr lang="en-US" sz="24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035" y="1830473"/>
            <a:ext cx="610109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General Chemistry</a:t>
            </a:r>
          </a:p>
        </p:txBody>
      </p:sp>
      <p:pic>
        <p:nvPicPr>
          <p:cNvPr id="8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3"/>
          <a:srcRect l="16842" t="20000" r="13684" b="28000"/>
          <a:stretch>
            <a:fillRect/>
          </a:stretch>
        </p:blipFill>
        <p:spPr bwMode="auto">
          <a:xfrm>
            <a:off x="7219950" y="47625"/>
            <a:ext cx="1885950" cy="74295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95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" y="1208764"/>
            <a:ext cx="267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Mole Fraction (</a:t>
            </a:r>
            <a:r>
              <a:rPr lang="en-US" sz="2400" b="1" i="1" u="sng" dirty="0">
                <a:solidFill>
                  <a:srgbClr val="FF0000"/>
                </a:solidFill>
                <a:latin typeface="TimesLTStd-BoldItalic"/>
              </a:rPr>
              <a:t>X</a:t>
            </a:r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)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445147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Types of Concentration Units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35132" y="1670429"/>
            <a:ext cx="8569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LTStd-Roman"/>
              </a:rPr>
              <a:t>The </a:t>
            </a:r>
            <a:r>
              <a:rPr lang="en-US" sz="2400" b="1" i="1" dirty="0">
                <a:solidFill>
                  <a:srgbClr val="FF0000"/>
                </a:solidFill>
                <a:latin typeface="TimesLTStd-Roman"/>
              </a:rPr>
              <a:t>mole fraction </a:t>
            </a:r>
            <a:r>
              <a:rPr lang="en-US" sz="2400" dirty="0">
                <a:latin typeface="TimesLTStd-Roman"/>
              </a:rPr>
              <a:t>of a </a:t>
            </a:r>
            <a:r>
              <a:rPr lang="en-US" sz="2400" dirty="0" smtClean="0">
                <a:latin typeface="TimesLTStd-Roman"/>
              </a:rPr>
              <a:t>component of </a:t>
            </a:r>
            <a:r>
              <a:rPr lang="en-US" sz="2400" dirty="0">
                <a:latin typeface="TimesLTStd-Roman"/>
              </a:rPr>
              <a:t>a solution, say, component A, is written </a:t>
            </a:r>
            <a:r>
              <a:rPr lang="en-US" sz="2400" i="1" dirty="0">
                <a:latin typeface="TimesLTStd-Italic"/>
              </a:rPr>
              <a:t>X</a:t>
            </a:r>
            <a:r>
              <a:rPr lang="en-US" sz="2400" baseline="-25000" dirty="0">
                <a:latin typeface="TimesLTStd-Roman"/>
              </a:rPr>
              <a:t>A</a:t>
            </a:r>
            <a:r>
              <a:rPr lang="en-US" sz="2400" dirty="0">
                <a:latin typeface="TimesLTStd-Roman"/>
              </a:rPr>
              <a:t> and is </a:t>
            </a:r>
            <a:r>
              <a:rPr lang="en-US" sz="2400" dirty="0" smtClean="0">
                <a:latin typeface="TimesLTStd-Roman"/>
              </a:rPr>
              <a:t>defined </a:t>
            </a:r>
            <a:r>
              <a:rPr lang="en-US" sz="2400" dirty="0">
                <a:latin typeface="TimesLTStd-Roman"/>
              </a:rPr>
              <a:t>as</a:t>
            </a:r>
            <a:endParaRPr lang="en-US" sz="2400" dirty="0"/>
          </a:p>
        </p:txBody>
      </p:sp>
      <p:grpSp>
        <p:nvGrpSpPr>
          <p:cNvPr id="14" name="Group 67"/>
          <p:cNvGrpSpPr>
            <a:grpSpLocks/>
          </p:cNvGrpSpPr>
          <p:nvPr/>
        </p:nvGrpSpPr>
        <p:grpSpPr bwMode="auto">
          <a:xfrm>
            <a:off x="1522349" y="3095043"/>
            <a:ext cx="6034088" cy="963613"/>
            <a:chOff x="1238" y="1344"/>
            <a:chExt cx="3801" cy="607"/>
          </a:xfrm>
        </p:grpSpPr>
        <p:sp>
          <p:nvSpPr>
            <p:cNvPr id="15" name="Text Box 68"/>
            <p:cNvSpPr txBox="1">
              <a:spLocks noChangeArrowheads="1"/>
            </p:cNvSpPr>
            <p:nvPr/>
          </p:nvSpPr>
          <p:spPr bwMode="auto">
            <a:xfrm>
              <a:off x="1238" y="1481"/>
              <a:ext cx="6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 i="1"/>
                <a:t>X</a:t>
              </a:r>
              <a:r>
                <a:rPr lang="en-US" altLang="en-US" sz="2800" baseline="-25000"/>
                <a:t>A</a:t>
              </a:r>
              <a:r>
                <a:rPr lang="en-US" altLang="en-US" sz="2800"/>
                <a:t> = </a:t>
              </a:r>
              <a:endParaRPr lang="en-US" altLang="en-US" sz="2800" i="1"/>
            </a:p>
          </p:txBody>
        </p: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1768" y="1344"/>
              <a:ext cx="3271" cy="607"/>
              <a:chOff x="2064" y="1448"/>
              <a:chExt cx="3271" cy="607"/>
            </a:xfrm>
          </p:grpSpPr>
          <p:sp>
            <p:nvSpPr>
              <p:cNvPr id="17" name="Text Box 70"/>
              <p:cNvSpPr txBox="1">
                <a:spLocks noChangeArrowheads="1"/>
              </p:cNvSpPr>
              <p:nvPr/>
            </p:nvSpPr>
            <p:spPr bwMode="auto">
              <a:xfrm>
                <a:off x="3112" y="1448"/>
                <a:ext cx="117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moles of A</a:t>
                </a:r>
              </a:p>
            </p:txBody>
          </p:sp>
          <p:sp>
            <p:nvSpPr>
              <p:cNvPr id="18" name="Text Box 71"/>
              <p:cNvSpPr txBox="1">
                <a:spLocks noChangeArrowheads="1"/>
              </p:cNvSpPr>
              <p:nvPr/>
            </p:nvSpPr>
            <p:spPr bwMode="auto">
              <a:xfrm>
                <a:off x="2064" y="1728"/>
                <a:ext cx="327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sum of moles of all components</a:t>
                </a:r>
              </a:p>
            </p:txBody>
          </p:sp>
          <p:sp>
            <p:nvSpPr>
              <p:cNvPr id="19" name="Line 72"/>
              <p:cNvSpPr>
                <a:spLocks noChangeShapeType="1"/>
              </p:cNvSpPr>
              <p:nvPr/>
            </p:nvSpPr>
            <p:spPr bwMode="auto">
              <a:xfrm>
                <a:off x="2115" y="1752"/>
                <a:ext cx="31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439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131" y="410167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Molality </a:t>
            </a:r>
            <a:r>
              <a:rPr lang="en-US" sz="2400" b="1" i="1" u="sng" dirty="0">
                <a:solidFill>
                  <a:srgbClr val="FF0000"/>
                </a:solidFill>
                <a:latin typeface="TimesLTStd-Bold"/>
              </a:rPr>
              <a:t>(m)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445147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Types of Concentration Units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35131" y="4633925"/>
            <a:ext cx="8948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LTStd-BoldItalic"/>
              </a:rPr>
              <a:t>Molality</a:t>
            </a:r>
            <a:r>
              <a:rPr lang="en-US" sz="2000" b="1" i="1" dirty="0">
                <a:latin typeface="TimesLTStd-BoldItalic"/>
              </a:rPr>
              <a:t> </a:t>
            </a:r>
            <a:r>
              <a:rPr lang="en-US" sz="2000" dirty="0">
                <a:latin typeface="TimesLTStd-Roman"/>
              </a:rPr>
              <a:t>is </a:t>
            </a:r>
            <a:r>
              <a:rPr lang="en-US" sz="2000" i="1" dirty="0">
                <a:latin typeface="TimesLTStd-Italic"/>
              </a:rPr>
              <a:t>the number of moles of solute dissolved in 1 kg (1000 g) of solvent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82880" y="1147765"/>
            <a:ext cx="191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Molarity (</a:t>
            </a:r>
            <a:r>
              <a:rPr lang="en-US" sz="2400" b="1" i="1" u="sng" dirty="0">
                <a:solidFill>
                  <a:srgbClr val="FF0000"/>
                </a:solidFill>
                <a:latin typeface="TimesLTStd-BoldItalic"/>
              </a:rPr>
              <a:t>M</a:t>
            </a:r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)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132" y="1655877"/>
            <a:ext cx="8569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LTStd-Roman"/>
              </a:rPr>
              <a:t>Molarity</a:t>
            </a:r>
            <a:r>
              <a:rPr lang="en-US" sz="2000" dirty="0" smtClean="0">
                <a:latin typeface="TimesLTStd-Roman"/>
              </a:rPr>
              <a:t> was defined </a:t>
            </a:r>
            <a:r>
              <a:rPr lang="en-US" sz="2000" dirty="0">
                <a:latin typeface="TimesLTStd-Roman"/>
              </a:rPr>
              <a:t>as the number of moles of solute in 1 L of solution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010214" y="3367071"/>
            <a:ext cx="3700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LTStd-Roman"/>
              </a:rPr>
              <a:t>The units </a:t>
            </a:r>
            <a:r>
              <a:rPr lang="en-US" sz="2000" dirty="0">
                <a:latin typeface="TimesLTStd-Roman"/>
              </a:rPr>
              <a:t>of molarity are </a:t>
            </a:r>
            <a:r>
              <a:rPr lang="en-US" sz="2000" dirty="0" err="1">
                <a:latin typeface="TimesLTStd-Roman"/>
              </a:rPr>
              <a:t>mol</a:t>
            </a:r>
            <a:r>
              <a:rPr lang="en-US" sz="2000" dirty="0">
                <a:latin typeface="TimesLTStd-Roman"/>
              </a:rPr>
              <a:t>/L.</a:t>
            </a:r>
            <a:endParaRPr lang="en-US" sz="2000" dirty="0"/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2880465" y="2114593"/>
            <a:ext cx="3651250" cy="1114425"/>
            <a:chOff x="1362" y="3138"/>
            <a:chExt cx="2300" cy="702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362" y="3325"/>
              <a:ext cx="55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 i="1"/>
                <a:t>M </a:t>
              </a:r>
              <a:r>
                <a:rPr lang="en-US" altLang="en-US" sz="2800"/>
                <a:t> =</a:t>
              </a:r>
              <a:endParaRPr lang="en-US" altLang="en-US" sz="2800" b="1" i="1"/>
            </a:p>
          </p:txBody>
        </p: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1982" y="3138"/>
              <a:ext cx="1680" cy="702"/>
              <a:chOff x="2039" y="1977"/>
              <a:chExt cx="1680" cy="702"/>
            </a:xfrm>
          </p:grpSpPr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2067" y="1977"/>
                <a:ext cx="16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800"/>
                  <a:t>moles of solute</a:t>
                </a:r>
              </a:p>
            </p:txBody>
          </p:sp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2042" y="2352"/>
                <a:ext cx="167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800"/>
                  <a:t>liters of solution</a:t>
                </a:r>
              </a:p>
            </p:txBody>
          </p:sp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>
                <a:off x="2039" y="2328"/>
                <a:ext cx="168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4966279" y="2735846"/>
            <a:ext cx="1447800" cy="533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27"/>
          <p:cNvGrpSpPr>
            <a:grpSpLocks/>
          </p:cNvGrpSpPr>
          <p:nvPr/>
        </p:nvGrpSpPr>
        <p:grpSpPr bwMode="auto">
          <a:xfrm>
            <a:off x="2756479" y="5227195"/>
            <a:ext cx="4294188" cy="1114425"/>
            <a:chOff x="666" y="2802"/>
            <a:chExt cx="2705" cy="702"/>
          </a:xfrm>
        </p:grpSpPr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66" y="2989"/>
              <a:ext cx="5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 i="1"/>
                <a:t>m </a:t>
              </a:r>
              <a:r>
                <a:rPr lang="en-US" altLang="en-US" sz="2800"/>
                <a:t> =</a:t>
              </a:r>
              <a:endParaRPr lang="en-US" altLang="en-US" sz="2800" b="1" i="1"/>
            </a:p>
          </p:txBody>
        </p:sp>
        <p:grpSp>
          <p:nvGrpSpPr>
            <p:cNvPr id="23" name="Group 26"/>
            <p:cNvGrpSpPr>
              <a:grpSpLocks/>
            </p:cNvGrpSpPr>
            <p:nvPr/>
          </p:nvGrpSpPr>
          <p:grpSpPr bwMode="auto">
            <a:xfrm>
              <a:off x="1248" y="2802"/>
              <a:ext cx="2123" cy="702"/>
              <a:chOff x="1248" y="2802"/>
              <a:chExt cx="2123" cy="702"/>
            </a:xfrm>
          </p:grpSpPr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1493" y="2802"/>
                <a:ext cx="16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800"/>
                  <a:t>moles of solute</a:t>
                </a:r>
              </a:p>
            </p:txBody>
          </p:sp>
          <p:sp>
            <p:nvSpPr>
              <p:cNvPr id="25" name="Text Box 24"/>
              <p:cNvSpPr txBox="1">
                <a:spLocks noChangeArrowheads="1"/>
              </p:cNvSpPr>
              <p:nvPr/>
            </p:nvSpPr>
            <p:spPr bwMode="auto">
              <a:xfrm>
                <a:off x="1248" y="3177"/>
                <a:ext cx="212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800"/>
                  <a:t>mass of solvent (kg)</a:t>
                </a:r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1296" y="3153"/>
                <a:ext cx="201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4975804" y="5846320"/>
            <a:ext cx="1784226" cy="533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31" descr="HM0003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77" y="2480926"/>
            <a:ext cx="1868609" cy="157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2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1" grpId="0"/>
      <p:bldP spid="13" grpId="0"/>
      <p:bldP spid="20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9124" y="743309"/>
            <a:ext cx="7379664" cy="5866496"/>
            <a:chOff x="1738671" y="1187447"/>
            <a:chExt cx="5405400" cy="49014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8671" y="1187447"/>
              <a:ext cx="5405400" cy="125658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8671" y="2444027"/>
              <a:ext cx="5405400" cy="3644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40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48193" y="1130219"/>
            <a:ext cx="86084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LTStd-Roman"/>
              </a:rPr>
              <a:t>For example;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LTStd-Roman"/>
              </a:rPr>
              <a:t>The </a:t>
            </a:r>
            <a:r>
              <a:rPr lang="en-US" sz="2400" b="1" i="1" dirty="0" smtClean="0">
                <a:solidFill>
                  <a:srgbClr val="FF0000"/>
                </a:solidFill>
                <a:latin typeface="TimesLTStd-Roman"/>
              </a:rPr>
              <a:t>mole </a:t>
            </a:r>
            <a:r>
              <a:rPr lang="en-US" sz="2400" b="1" i="1" dirty="0">
                <a:solidFill>
                  <a:srgbClr val="FF0000"/>
                </a:solidFill>
                <a:latin typeface="TimesLTStd-Roman"/>
              </a:rPr>
              <a:t>fraction </a:t>
            </a:r>
            <a:r>
              <a:rPr lang="en-US" sz="2400" dirty="0">
                <a:latin typeface="TimesLTStd-Roman"/>
              </a:rPr>
              <a:t>is not used to express the concentrations of solutions </a:t>
            </a:r>
            <a:r>
              <a:rPr lang="en-US" sz="2400" dirty="0" smtClean="0">
                <a:latin typeface="TimesLTStd-Roman"/>
              </a:rPr>
              <a:t>for titrations </a:t>
            </a:r>
            <a:r>
              <a:rPr lang="en-US" sz="2400" dirty="0">
                <a:latin typeface="TimesLTStd-Roman"/>
              </a:rPr>
              <a:t>and gravimetric </a:t>
            </a:r>
            <a:r>
              <a:rPr lang="en-US" sz="2400" dirty="0" smtClean="0">
                <a:latin typeface="TimesLTStd-Roman"/>
              </a:rPr>
              <a:t>analyses.</a:t>
            </a:r>
            <a:endParaRPr lang="en-US" sz="2400" dirty="0">
              <a:latin typeface="TimesLTStd-Roman"/>
            </a:endParaRP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LTStd-Roman"/>
              </a:rPr>
              <a:t>It is </a:t>
            </a:r>
            <a:r>
              <a:rPr lang="en-US" sz="2400" dirty="0">
                <a:latin typeface="TimesLTStd-Roman"/>
              </a:rPr>
              <a:t>appropriate for calculating partial </a:t>
            </a:r>
            <a:r>
              <a:rPr lang="en-US" sz="2400" dirty="0" smtClean="0">
                <a:latin typeface="TimesLTStd-Roman"/>
              </a:rPr>
              <a:t>pressures of </a:t>
            </a:r>
            <a:r>
              <a:rPr lang="en-US" sz="2400" dirty="0">
                <a:latin typeface="TimesLTStd-Roman"/>
              </a:rPr>
              <a:t>gases </a:t>
            </a:r>
            <a:r>
              <a:rPr lang="en-US" sz="2400" dirty="0" smtClean="0">
                <a:latin typeface="TimesLTStd-Roman"/>
              </a:rPr>
              <a:t>and </a:t>
            </a:r>
            <a:r>
              <a:rPr lang="en-US" sz="2400" dirty="0">
                <a:latin typeface="TimesLTStd-Roman"/>
              </a:rPr>
              <a:t>for dealing with vapor pressures of </a:t>
            </a:r>
            <a:r>
              <a:rPr lang="en-US" sz="2400" dirty="0" smtClean="0">
                <a:latin typeface="TimesLTStd-Roman"/>
              </a:rPr>
              <a:t>solutions.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48195" y="4024638"/>
            <a:ext cx="86084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by mass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similar to molality in that it is independent of temperature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defined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terms of ratio of mass of solute to mass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solution, We do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need to know the molar mass of the solute in order to calculate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percent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mass.</a:t>
            </a:r>
          </a:p>
        </p:txBody>
      </p:sp>
    </p:spTree>
    <p:extLst>
      <p:ext uri="{BB962C8B-B14F-4D97-AF65-F5344CB8AC3E}">
        <p14:creationId xmlns:p14="http://schemas.microsoft.com/office/powerpoint/2010/main" val="334496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09006" y="1303029"/>
            <a:ext cx="869986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advantage of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that it is generally easier to measure the volume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a solution.</a:t>
            </a:r>
          </a:p>
          <a:p>
            <a:pPr marL="346075" algn="just">
              <a:lnSpc>
                <a:spcPct val="150000"/>
              </a:lnSpc>
            </a:pPr>
            <a:r>
              <a:rPr lang="en-US" sz="20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reason</a:t>
            </a:r>
            <a:r>
              <a:rPr lang="en-US" sz="20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molarity 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often preferred over molality. </a:t>
            </a:r>
            <a:endParaRPr lang="en-US" sz="2000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Molality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independent of temperature, because the concentration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expressed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number of moles of solute and mass of solvent.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8463" algn="just">
              <a:lnSpc>
                <a:spcPct val="150000"/>
              </a:lnSpc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volume of a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solution typically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increases with increasing temperature, so that a solution that is 1.0 M at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25°C may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become 0.97 M at 45°C because of the increase in volume on warming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concentration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dependence on temperature can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affect the accuracy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experiment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8463" algn="just">
              <a:lnSpc>
                <a:spcPct val="150000"/>
              </a:lnSpc>
            </a:pPr>
            <a:r>
              <a:rPr lang="en-US" sz="20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is sometimes preferable to use molality instead of molarity.</a:t>
            </a:r>
          </a:p>
        </p:txBody>
      </p:sp>
    </p:spTree>
    <p:extLst>
      <p:ext uri="{BB962C8B-B14F-4D97-AF65-F5344CB8AC3E}">
        <p14:creationId xmlns:p14="http://schemas.microsoft.com/office/powerpoint/2010/main" val="158607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695093"/>
              </p:ext>
            </p:extLst>
          </p:nvPr>
        </p:nvGraphicFramePr>
        <p:xfrm>
          <a:off x="370149" y="1233487"/>
          <a:ext cx="686356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lip" r:id="rId3" imgW="856440" imgH="1637640" progId="MS_ClipArt_Gallery.2">
                  <p:embed/>
                </p:oleObj>
              </mc:Choice>
              <mc:Fallback>
                <p:oleObj name="Clip" r:id="rId3" imgW="856440" imgH="1637640" progId="MS_ClipArt_Gallery.2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149" y="1233487"/>
                        <a:ext cx="686356" cy="131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39092" y="1233487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What is the molality of a 5.86 </a:t>
            </a:r>
            <a:r>
              <a:rPr lang="en-US" altLang="en-US" sz="2400" i="1">
                <a:solidFill>
                  <a:srgbClr val="3333CC"/>
                </a:solidFill>
                <a:latin typeface="Arial" charset="0"/>
              </a:rPr>
              <a:t>M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 ethanol (C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H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5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OH) solution whose density is 0.927 g/mL?</a:t>
            </a: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134292" y="2147887"/>
            <a:ext cx="3714750" cy="1052513"/>
            <a:chOff x="821" y="816"/>
            <a:chExt cx="2340" cy="663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r>
                <a:rPr kumimoji="0" lang="en-US" altLang="en-US" sz="2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endParaRPr kumimoji="0" lang="en-US" alt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of solute</a:t>
              </a: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mass of solvent (kg)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337992" y="2147887"/>
            <a:ext cx="3035300" cy="1052513"/>
            <a:chOff x="3298" y="992"/>
            <a:chExt cx="1912" cy="663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298" y="1179"/>
              <a:ext cx="4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780" y="992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of solute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3759" y="1367"/>
              <a:ext cx="14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liters of solution</a:t>
              </a: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3840" y="1311"/>
              <a:ext cx="1296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372292" y="3367087"/>
            <a:ext cx="6200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Assume 1 L of solution: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5.86 moles ethanol = 270 g ethanol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927 g of solution (1000 mL x 0.927 g/mL)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372292" y="4662487"/>
            <a:ext cx="715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mass of solvent = mass of solution – mass of solute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582092" y="5119687"/>
            <a:ext cx="493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= 927 g – 270 g = 657 g = 0.657 kg</a:t>
            </a:r>
          </a:p>
        </p:txBody>
      </p: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600892" y="5805487"/>
            <a:ext cx="3714750" cy="1052513"/>
            <a:chOff x="821" y="816"/>
            <a:chExt cx="2340" cy="663"/>
          </a:xfrm>
        </p:grpSpPr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r>
                <a:rPr kumimoji="0" lang="en-US" altLang="en-US" sz="2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endParaRPr kumimoji="0" lang="en-US" alt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of solute</a:t>
              </a:r>
            </a:p>
          </p:txBody>
        </p: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mass of solvent (kg)</a:t>
              </a: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31" name="Group 32"/>
          <p:cNvGrpSpPr>
            <a:grpSpLocks/>
          </p:cNvGrpSpPr>
          <p:nvPr/>
        </p:nvGrpSpPr>
        <p:grpSpPr bwMode="auto">
          <a:xfrm>
            <a:off x="4182292" y="5829300"/>
            <a:ext cx="3214688" cy="1016000"/>
            <a:chOff x="2880" y="3240"/>
            <a:chExt cx="2025" cy="640"/>
          </a:xfrm>
        </p:grpSpPr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2880" y="3400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</a:t>
              </a:r>
            </a:p>
          </p:txBody>
        </p:sp>
        <p:grpSp>
          <p:nvGrpSpPr>
            <p:cNvPr id="33" name="Group 31"/>
            <p:cNvGrpSpPr>
              <a:grpSpLocks/>
            </p:cNvGrpSpPr>
            <p:nvPr/>
          </p:nvGrpSpPr>
          <p:grpSpPr bwMode="auto">
            <a:xfrm>
              <a:off x="3088" y="3240"/>
              <a:ext cx="1817" cy="640"/>
              <a:chOff x="3088" y="3240"/>
              <a:chExt cx="1817" cy="640"/>
            </a:xfrm>
          </p:grpSpPr>
          <p:sp>
            <p:nvSpPr>
              <p:cNvPr id="34" name="Text Box 27"/>
              <p:cNvSpPr txBox="1">
                <a:spLocks noChangeArrowheads="1"/>
              </p:cNvSpPr>
              <p:nvPr/>
            </p:nvSpPr>
            <p:spPr bwMode="auto">
              <a:xfrm>
                <a:off x="3088" y="3240"/>
                <a:ext cx="18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5.86 moles C</a:t>
                </a:r>
                <a:r>
                  <a:rPr kumimoji="0" lang="en-US" altLang="en-US" sz="2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H</a:t>
                </a:r>
                <a:r>
                  <a:rPr kumimoji="0" lang="en-US" altLang="en-US" sz="2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5</a:t>
                </a: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OH</a:t>
                </a:r>
              </a:p>
            </p:txBody>
          </p:sp>
          <p:sp>
            <p:nvSpPr>
              <p:cNvPr id="35" name="Line 28"/>
              <p:cNvSpPr>
                <a:spLocks noChangeShapeType="1"/>
              </p:cNvSpPr>
              <p:nvPr/>
            </p:nvSpPr>
            <p:spPr bwMode="auto">
              <a:xfrm>
                <a:off x="3133" y="3552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6" name="Text Box 29"/>
              <p:cNvSpPr txBox="1">
                <a:spLocks noChangeArrowheads="1"/>
              </p:cNvSpPr>
              <p:nvPr/>
            </p:nvSpPr>
            <p:spPr bwMode="auto">
              <a:xfrm>
                <a:off x="3239" y="3592"/>
                <a:ext cx="15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0.657 kg solvent</a:t>
                </a:r>
              </a:p>
            </p:txBody>
          </p:sp>
        </p:grpSp>
      </p:grp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7382692" y="6083300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= 8.92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bldLvl="2" autoUpdateAnimBg="0"/>
      <p:bldP spid="24" grpId="0" autoUpdateAnimBg="0"/>
      <p:bldP spid="25" grpId="0" autoUpdateAnimBg="0"/>
      <p:bldP spid="3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30629" y="1208764"/>
            <a:ext cx="8804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convert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concentration unit of a solution 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another;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793" y="1653374"/>
            <a:ext cx="8203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Example;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Express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concentration of a 0.396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glucose (C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solution in molarity.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966651" y="3275239"/>
            <a:ext cx="7210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0.396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glucose (C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i.e.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0.396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mole of glucose in 1000 g 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solvent.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6651" y="4074250"/>
            <a:ext cx="7210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calculate molarity; we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need to determine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volume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203" y="5019844"/>
            <a:ext cx="7824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we calculate the mass 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 from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molar mass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glucose: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102" y="5965438"/>
            <a:ext cx="6649018" cy="71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95943" y="1130219"/>
            <a:ext cx="8601891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density of the solution,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found to be 1.16 g/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mL.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now calculate the volume of the solution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liters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542" y="2926568"/>
            <a:ext cx="3290274" cy="15220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542" y="5172282"/>
            <a:ext cx="3290274" cy="15140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4541" y="4617897"/>
            <a:ext cx="5421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LTStd-Roman"/>
              </a:rPr>
              <a:t>The molarity </a:t>
            </a:r>
            <a:r>
              <a:rPr lang="en-US" sz="2400" dirty="0">
                <a:latin typeface="TimesLTStd-Roman"/>
              </a:rPr>
              <a:t>of the solution is given by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531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28117" y="615539"/>
            <a:ext cx="5357138" cy="6242461"/>
            <a:chOff x="1828117" y="615539"/>
            <a:chExt cx="5357138" cy="62424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117" y="615539"/>
              <a:ext cx="5357138" cy="478467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4205" y="5271165"/>
              <a:ext cx="5341050" cy="1586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81" y="656902"/>
            <a:ext cx="7655519" cy="603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2107" y="1980201"/>
            <a:ext cx="818388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800" i="1" dirty="0" smtClean="0">
                <a:latin typeface="Bodoni MT" panose="02070603080606020203" pitchFamily="18" charset="0"/>
              </a:rPr>
              <a:t>Chapter</a:t>
            </a:r>
            <a:r>
              <a:rPr lang="en-US" altLang="en-US" sz="4800" dirty="0" smtClean="0">
                <a:latin typeface="Bodoni MT" panose="02070603080606020203" pitchFamily="18" charset="0"/>
              </a:rPr>
              <a:t> 4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Bodoni MT" panose="02070603080606020203" pitchFamily="18" charset="0"/>
              </a:rPr>
              <a:t>Physical Properties of Solutions</a:t>
            </a:r>
            <a:endParaRPr lang="en-US" altLang="en-US" sz="6000" b="1" i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280" y="104736"/>
            <a:ext cx="718200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Temperature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Solubility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03414" y="681335"/>
            <a:ext cx="485285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Solid solubility and temperature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84908" y="1143000"/>
            <a:ext cx="8882743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maximum amount of a solute that will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dissolve in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given quantity of solvent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at a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temperature. </a:t>
            </a:r>
            <a:endParaRPr lang="en-US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affects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solubility of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most substances. </a:t>
            </a:r>
          </a:p>
        </p:txBody>
      </p:sp>
      <p:pic>
        <p:nvPicPr>
          <p:cNvPr id="5" name="Picture 20" descr="12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"/>
          <a:stretch>
            <a:fillRect/>
          </a:stretch>
        </p:blipFill>
        <p:spPr bwMode="auto">
          <a:xfrm>
            <a:off x="533400" y="2830816"/>
            <a:ext cx="3992880" cy="389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956425" y="3139045"/>
            <a:ext cx="5495926" cy="2549525"/>
            <a:chOff x="2175" y="1344"/>
            <a:chExt cx="3462" cy="1606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506" y="1344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506" y="1786"/>
              <a:ext cx="3" cy="23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2630" y="2082"/>
              <a:ext cx="3" cy="22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2175" y="2399"/>
              <a:ext cx="1" cy="19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630" y="2662"/>
              <a:ext cx="0" cy="21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506" y="2662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370" y="1455"/>
              <a:ext cx="226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FF3300"/>
                  </a:solidFill>
                  <a:latin typeface="Arial" charset="0"/>
                </a:rPr>
                <a:t>solubility increases with increasing temperature</a:t>
              </a:r>
            </a:p>
          </p:txBody>
        </p: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2530475" y="4479718"/>
            <a:ext cx="6169025" cy="1665288"/>
            <a:chOff x="1594" y="2587"/>
            <a:chExt cx="3886" cy="1049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1776" y="3094"/>
              <a:ext cx="7" cy="218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1594" y="3452"/>
              <a:ext cx="2" cy="18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008" y="2587"/>
              <a:ext cx="247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solubility decreases with increasing temperature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08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280" y="104736"/>
            <a:ext cx="718200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Temperature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Solubility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4502" y="1073559"/>
            <a:ext cx="8771710" cy="95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00B050"/>
                </a:solidFill>
                <a:latin typeface="Arial" charset="0"/>
              </a:rPr>
              <a:t>Fractional crystallization</a:t>
            </a:r>
            <a:r>
              <a:rPr lang="en-US" altLang="en-US" sz="20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is the separation of a mixture of substances into pure components on the basis of their differing solubilities.</a:t>
            </a:r>
            <a:endParaRPr lang="en-US" altLang="en-US" sz="20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3283" y="2304297"/>
            <a:ext cx="3673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Suppose you have 90 g KNO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contaminated with 10 g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NaCl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10100" y="3154865"/>
            <a:ext cx="3962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u="sng" dirty="0">
                <a:solidFill>
                  <a:srgbClr val="000000"/>
                </a:solidFill>
                <a:latin typeface="Arial" charset="0"/>
              </a:rPr>
              <a:t>Fractional crystallization: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Dissolve sample in 100 mL of water at 60</a:t>
            </a:r>
            <a:r>
              <a:rPr lang="en-US" altLang="en-US" sz="2000" baseline="300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Cool solution to 0</a:t>
            </a:r>
            <a:r>
              <a:rPr lang="en-US" altLang="en-US" sz="2000" baseline="300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All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NaCl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will stay in solution (s = 34.2g/100g)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78 g of PURE KNO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will precipitate (s = 12 g/100g).  90 g – 12 g = 78 g</a:t>
            </a:r>
          </a:p>
        </p:txBody>
      </p:sp>
      <p:pic>
        <p:nvPicPr>
          <p:cNvPr id="8" name="Picture 9" descr="12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"/>
          <a:stretch>
            <a:fillRect/>
          </a:stretch>
        </p:blipFill>
        <p:spPr bwMode="auto">
          <a:xfrm>
            <a:off x="338908" y="2227218"/>
            <a:ext cx="4037149" cy="46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3414" y="681335"/>
            <a:ext cx="485285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Solid solubility and temperature</a:t>
            </a:r>
          </a:p>
        </p:txBody>
      </p:sp>
    </p:spTree>
    <p:extLst>
      <p:ext uri="{BB962C8B-B14F-4D97-AF65-F5344CB8AC3E}">
        <p14:creationId xmlns:p14="http://schemas.microsoft.com/office/powerpoint/2010/main" val="413717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280" y="104736"/>
            <a:ext cx="718200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Temperature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Solubility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44511" y="681335"/>
            <a:ext cx="485285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Gas Solubility and Temperature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64976" y="2089996"/>
            <a:ext cx="47323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gas solubility and temperature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852851" y="3555946"/>
            <a:ext cx="414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solubility usually decreases with increasing temperature</a:t>
            </a:r>
          </a:p>
        </p:txBody>
      </p:sp>
      <p:pic>
        <p:nvPicPr>
          <p:cNvPr id="34" name="Picture 19" descr="12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"/>
          <a:stretch>
            <a:fillRect/>
          </a:stretch>
        </p:blipFill>
        <p:spPr bwMode="auto">
          <a:xfrm>
            <a:off x="264976" y="2793774"/>
            <a:ext cx="4419600" cy="39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474" y="1210381"/>
            <a:ext cx="8728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i="1" dirty="0">
                <a:solidFill>
                  <a:srgbClr val="00B050"/>
                </a:solidFill>
                <a:latin typeface="TimesLTStd-Roman"/>
              </a:rPr>
              <a:t>The solubility of gases in water usually decreases with increasing </a:t>
            </a:r>
            <a:r>
              <a:rPr lang="en-US" sz="2200" i="1" dirty="0" smtClean="0">
                <a:solidFill>
                  <a:srgbClr val="00B050"/>
                </a:solidFill>
                <a:latin typeface="TimesLTStd-Roman"/>
              </a:rPr>
              <a:t>temperature.</a:t>
            </a:r>
            <a:endParaRPr lang="en-US" sz="22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Pressure on the Solubility of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9906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1783" y="591089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Arial" charset="0"/>
              </a:rPr>
              <a:t>The solubility of a gas in a liquid is proportional to the pressure of the gas over the solution (</a:t>
            </a:r>
            <a:r>
              <a:rPr lang="en-US" altLang="en-US" sz="2200" b="1" i="1" dirty="0">
                <a:solidFill>
                  <a:srgbClr val="0070C0"/>
                </a:solidFill>
                <a:latin typeface="Arial" charset="0"/>
              </a:rPr>
              <a:t>Henry’s law</a:t>
            </a:r>
            <a:r>
              <a:rPr lang="en-US" altLang="en-US" sz="2200" dirty="0">
                <a:solidFill>
                  <a:srgbClr val="000000"/>
                </a:solidFill>
                <a:latin typeface="Arial" charset="0"/>
              </a:rPr>
              <a:t>).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0442" y="2239109"/>
            <a:ext cx="1660525" cy="75723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137160" rIns="182880" bIns="13716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k</a:t>
            </a:r>
            <a:r>
              <a:rPr kumimoji="0" lang="en-US" altLang="en-US" sz="2800" b="0" i="1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 </a:t>
            </a:r>
            <a:r>
              <a:rPr kumimoji="0" lang="en-US" alt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84017" y="1821597"/>
            <a:ext cx="6386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concentration (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 of the dissolved gas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84017" y="2326745"/>
            <a:ext cx="621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pressure of the gas over the solution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84017" y="2831893"/>
            <a:ext cx="6383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400" b="1" i="1" baseline="-25000" dirty="0" err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a constant for each gas (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mol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L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•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atm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 that depends only on temperature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10" descr="CHA56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5"/>
          <a:stretch>
            <a:fillRect/>
          </a:stretch>
        </p:blipFill>
        <p:spPr bwMode="auto">
          <a:xfrm>
            <a:off x="3373483" y="3856058"/>
            <a:ext cx="4666705" cy="231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655650" y="4533641"/>
            <a:ext cx="1465217" cy="677546"/>
            <a:chOff x="1200" y="3120"/>
            <a:chExt cx="1392" cy="624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200" y="3120"/>
              <a:ext cx="1392" cy="624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603" y="3288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low </a:t>
              </a:r>
              <a:r>
                <a:rPr kumimoji="0" lang="en-US" alt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3541123" y="5471336"/>
            <a:ext cx="1693817" cy="490221"/>
            <a:chOff x="1200" y="3792"/>
            <a:chExt cx="1392" cy="384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200" y="3792"/>
              <a:ext cx="1392" cy="384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619" y="3840"/>
              <a:ext cx="5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low </a:t>
              </a:r>
              <a:r>
                <a:rPr kumimoji="0" lang="en-US" alt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6430192" y="4445057"/>
            <a:ext cx="1306286" cy="673825"/>
            <a:chOff x="3168" y="3120"/>
            <a:chExt cx="1392" cy="624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3168" y="3120"/>
              <a:ext cx="1392" cy="62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535" y="3288"/>
              <a:ext cx="6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3300"/>
                  </a:solidFill>
                  <a:latin typeface="Arial" charset="0"/>
                </a:rPr>
                <a:t>high </a:t>
              </a:r>
              <a:r>
                <a:rPr lang="en-US" altLang="en-US" sz="2400" i="1">
                  <a:solidFill>
                    <a:srgbClr val="FF3300"/>
                  </a:solidFill>
                  <a:latin typeface="Arial" charset="0"/>
                </a:rPr>
                <a:t>P</a:t>
              </a:r>
              <a:endParaRPr lang="en-US" altLang="en-US" sz="2400">
                <a:solidFill>
                  <a:srgbClr val="FF3300"/>
                </a:solidFill>
                <a:latin typeface="Arial" charset="0"/>
              </a:endParaRPr>
            </a:p>
          </p:txBody>
        </p:sp>
      </p:grp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6310470" y="5363907"/>
            <a:ext cx="1619795" cy="449700"/>
            <a:chOff x="3168" y="3792"/>
            <a:chExt cx="1392" cy="384"/>
          </a:xfrm>
        </p:grpSpPr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3168" y="3792"/>
              <a:ext cx="1392" cy="38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551" y="3840"/>
              <a:ext cx="6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FF3300"/>
                  </a:solidFill>
                  <a:latin typeface="Arial" charset="0"/>
                </a:rPr>
                <a:t>high </a:t>
              </a:r>
              <a:r>
                <a:rPr lang="en-US" altLang="en-US" sz="2400" i="1" dirty="0">
                  <a:solidFill>
                    <a:srgbClr val="FF3300"/>
                  </a:solidFill>
                  <a:latin typeface="Arial" charset="0"/>
                </a:rPr>
                <a:t>c</a:t>
              </a:r>
              <a:endParaRPr lang="en-US" altLang="en-US" sz="2400" dirty="0">
                <a:solidFill>
                  <a:srgbClr val="FF3300"/>
                </a:solidFill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46166" y="6177660"/>
            <a:ext cx="8254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LTStd-Roman"/>
              </a:rPr>
              <a:t>A practical demonstration of Henry’s law is the effervescence of a soft drink </a:t>
            </a:r>
            <a:r>
              <a:rPr lang="en-US" dirty="0" smtClean="0">
                <a:latin typeface="TimesLTStd-Roman"/>
              </a:rPr>
              <a:t>when the </a:t>
            </a:r>
            <a:r>
              <a:rPr lang="en-US" dirty="0">
                <a:latin typeface="TimesLTStd-Roman"/>
              </a:rPr>
              <a:t>cap of the bottle is removed (air and CO</a:t>
            </a:r>
            <a:r>
              <a:rPr lang="en-US" baseline="-25000" dirty="0">
                <a:latin typeface="TimesLTStd-Roman"/>
              </a:rPr>
              <a:t>2</a:t>
            </a:r>
            <a:r>
              <a:rPr lang="en-US" dirty="0">
                <a:latin typeface="TimesLTStd-Roman"/>
              </a:rPr>
              <a:t> saturated with water vapor).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6271" t="10368" r="11472" b="3991"/>
          <a:stretch/>
        </p:blipFill>
        <p:spPr>
          <a:xfrm>
            <a:off x="1142450" y="3813339"/>
            <a:ext cx="1521823" cy="231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utoUpdateAnimBg="0"/>
      <p:bldP spid="9" grpId="0" autoUpdateAnimBg="0"/>
      <p:bldP spid="10" grpId="0" autoUpdateAnimBg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Pressure on the Solubility of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42" y="717064"/>
            <a:ext cx="6823001" cy="59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Pressure on the Solubility of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412" y="590225"/>
            <a:ext cx="86280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gases obey Henry’s law,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but there are some important exceptions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if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dissolved gas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reacts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water, higher solubilities can result.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989486" y="4323034"/>
            <a:ext cx="7436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reacts with water,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follows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89486" y="2896617"/>
            <a:ext cx="7387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solubility of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ammonia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much higher than expected because of the reaction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89485" y="5477561"/>
            <a:ext cx="7387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interesting example is the dissolution of 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oxygen </a:t>
            </a: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blood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24" y="3727614"/>
            <a:ext cx="3913753" cy="436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770" y="4932082"/>
            <a:ext cx="2949801" cy="4199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760" y="6431236"/>
            <a:ext cx="3165820" cy="4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5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4634" y="719663"/>
            <a:ext cx="8697297" cy="1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Colligative properties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(or collective properties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are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properties that depend only on the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number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of solute particles in solution and not on the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nature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of the solute particles.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634" y="2433578"/>
            <a:ext cx="69429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TimesLTStd-Roman"/>
              </a:rPr>
              <a:t>The colligative properties are </a:t>
            </a:r>
            <a:endParaRPr lang="en-US" sz="2400" b="1" dirty="0" smtClean="0">
              <a:solidFill>
                <a:srgbClr val="0070C0"/>
              </a:solidFill>
              <a:latin typeface="TimesLTStd-Roman"/>
            </a:endParaRPr>
          </a:p>
          <a:p>
            <a:pPr marL="1260475" indent="-3460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LTStd-Roman"/>
              </a:rPr>
              <a:t>vapor-pressure </a:t>
            </a:r>
            <a:r>
              <a:rPr lang="en-US" sz="2400" dirty="0">
                <a:latin typeface="TimesLTStd-Roman"/>
              </a:rPr>
              <a:t>lowering, </a:t>
            </a:r>
            <a:endParaRPr lang="en-US" sz="2400" dirty="0" smtClean="0">
              <a:latin typeface="TimesLTStd-Roman"/>
            </a:endParaRPr>
          </a:p>
          <a:p>
            <a:pPr marL="1260475" indent="-3460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LTStd-Roman"/>
              </a:rPr>
              <a:t>boiling-point elevation</a:t>
            </a:r>
            <a:r>
              <a:rPr lang="en-US" sz="2400" dirty="0">
                <a:latin typeface="TimesLTStd-Roman"/>
              </a:rPr>
              <a:t>, </a:t>
            </a:r>
            <a:endParaRPr lang="en-US" sz="2400" dirty="0" smtClean="0">
              <a:latin typeface="TimesLTStd-Roman"/>
            </a:endParaRPr>
          </a:p>
          <a:p>
            <a:pPr marL="1260475" indent="-3460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LTStd-Roman"/>
              </a:rPr>
              <a:t>freezing-point </a:t>
            </a:r>
            <a:r>
              <a:rPr lang="en-US" sz="2400" dirty="0">
                <a:latin typeface="TimesLTStd-Roman"/>
              </a:rPr>
              <a:t>depression, </a:t>
            </a:r>
          </a:p>
          <a:p>
            <a:pPr marL="1260475" indent="-3460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LTStd-Roman"/>
              </a:rPr>
              <a:t>osmotic </a:t>
            </a:r>
            <a:r>
              <a:rPr lang="en-US" sz="2400" dirty="0">
                <a:latin typeface="TimesLTStd-Roman"/>
              </a:rPr>
              <a:t>pressure.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370307" y="5578566"/>
            <a:ext cx="8405949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LTStd-Roman"/>
              </a:rPr>
              <a:t>we are talking about relatively dilute solutions, that is, solutions whose </a:t>
            </a:r>
            <a:r>
              <a:rPr lang="en-US" sz="2000" dirty="0" smtClean="0">
                <a:latin typeface="TimesLTStd-Roman"/>
              </a:rPr>
              <a:t>concentrations are </a:t>
            </a:r>
            <a:r>
              <a:rPr lang="en-US" sz="2000" dirty="0" smtClean="0">
                <a:latin typeface="MathematicalPiOTF1"/>
              </a:rPr>
              <a:t>≤ </a:t>
            </a:r>
            <a:r>
              <a:rPr lang="en-US" sz="2000" dirty="0" smtClean="0">
                <a:latin typeface="TimesLTStd-Roman"/>
              </a:rPr>
              <a:t>0.2 </a:t>
            </a:r>
            <a:r>
              <a:rPr lang="en-US" sz="2000" i="1" dirty="0">
                <a:latin typeface="TimesLTStd-Italic"/>
              </a:rPr>
              <a:t>M</a:t>
            </a:r>
            <a:r>
              <a:rPr lang="en-US" sz="2000" dirty="0">
                <a:latin typeface="TimesLTStd-Roman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89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4006" y="676059"/>
            <a:ext cx="39122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Vapor-Pressure Lowering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6695" y="251615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000571" y="3060670"/>
            <a:ext cx="1972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Arial" charset="0"/>
              </a:rPr>
              <a:t>Raoult’s law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7706" y="3650665"/>
            <a:ext cx="5989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50"/>
                </a:solidFill>
                <a:latin typeface="Arial" charset="0"/>
              </a:rPr>
              <a:t>If the solution contains only one solute: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478462" y="4180310"/>
            <a:ext cx="1685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= 1 – 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918540" y="4852728"/>
            <a:ext cx="3471863" cy="514351"/>
            <a:chOff x="1125" y="3243"/>
            <a:chExt cx="2187" cy="324"/>
          </a:xfrm>
        </p:grpSpPr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125" y="3264"/>
              <a:ext cx="627" cy="300"/>
              <a:chOff x="1125" y="3264"/>
              <a:chExt cx="627" cy="300"/>
            </a:xfrm>
          </p:grpSpPr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1125" y="3273"/>
                <a:ext cx="59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>
                    <a:solidFill>
                      <a:srgbClr val="000000"/>
                    </a:solidFill>
                    <a:latin typeface="Arial" charset="0"/>
                  </a:rPr>
                  <a:t>P </a:t>
                </a:r>
                <a:r>
                  <a:rPr lang="en-US" altLang="en-US" sz="24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en-US" sz="2400" i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1331" y="3264"/>
                <a:ext cx="42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</p:grp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1571" y="3243"/>
              <a:ext cx="1741" cy="324"/>
              <a:chOff x="1763" y="3467"/>
              <a:chExt cx="1741" cy="324"/>
            </a:xfrm>
          </p:grpSpPr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1763" y="3494"/>
                <a:ext cx="137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- 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 = 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 = 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Arial" charset="0"/>
                  </a:rPr>
                  <a:t>X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</a:p>
            </p:txBody>
          </p:sp>
          <p:grpSp>
            <p:nvGrpSpPr>
              <p:cNvPr id="13" name="Group 20"/>
              <p:cNvGrpSpPr>
                <a:grpSpLocks/>
              </p:cNvGrpSpPr>
              <p:nvPr/>
            </p:nvGrpSpPr>
            <p:grpSpPr bwMode="auto">
              <a:xfrm>
                <a:off x="2908" y="3467"/>
                <a:ext cx="596" cy="324"/>
                <a:chOff x="870" y="3243"/>
                <a:chExt cx="596" cy="324"/>
              </a:xfrm>
            </p:grpSpPr>
            <p:sp>
              <p:nvSpPr>
                <p:cNvPr id="1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870" y="3276"/>
                  <a:ext cx="59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274320" rIns="27432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400" i="1" dirty="0">
                      <a:solidFill>
                        <a:srgbClr val="000000"/>
                      </a:solidFill>
                      <a:latin typeface="Arial" charset="0"/>
                    </a:rPr>
                    <a:t>P </a:t>
                  </a:r>
                  <a:r>
                    <a:rPr lang="en-US" altLang="en-US" sz="2400" baseline="-25000" dirty="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altLang="en-US" sz="2400" i="1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44" y="3243"/>
                  <a:ext cx="421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274320" rIns="27432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1600" dirty="0">
                      <a:solidFill>
                        <a:srgbClr val="000000"/>
                      </a:solidFill>
                      <a:latin typeface="Arial" charset="0"/>
                    </a:rPr>
                    <a:t>0</a:t>
                  </a:r>
                </a:p>
              </p:txBody>
            </p:sp>
          </p:grpSp>
        </p:grp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3712607" y="2298670"/>
            <a:ext cx="4676775" cy="476250"/>
            <a:chOff x="2731" y="1824"/>
            <a:chExt cx="2946" cy="300"/>
          </a:xfrm>
        </p:grpSpPr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2731" y="1824"/>
              <a:ext cx="627" cy="300"/>
              <a:chOff x="1125" y="3264"/>
              <a:chExt cx="627" cy="300"/>
            </a:xfrm>
          </p:grpSpPr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1125" y="3273"/>
                <a:ext cx="59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>
                    <a:solidFill>
                      <a:srgbClr val="000000"/>
                    </a:solidFill>
                    <a:latin typeface="Arial" charset="0"/>
                  </a:rPr>
                  <a:t>P </a:t>
                </a:r>
                <a:r>
                  <a:rPr lang="en-US" altLang="en-US" sz="24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en-US" sz="2400" i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1331" y="3264"/>
                <a:ext cx="42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</p:grp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3216" y="1849"/>
              <a:ext cx="24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= vapor pressure of </a:t>
              </a:r>
              <a:r>
                <a:rPr lang="en-US" altLang="en-US" sz="2000" b="1">
                  <a:solidFill>
                    <a:srgbClr val="000000"/>
                  </a:solidFill>
                  <a:latin typeface="Arial" charset="0"/>
                </a:rPr>
                <a:t>pure</a:t>
              </a: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 solvent</a:t>
              </a:r>
            </a:p>
          </p:txBody>
        </p:sp>
      </p:grp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4039632" y="2789485"/>
            <a:ext cx="38683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= mole fraction of the </a:t>
            </a:r>
            <a:r>
              <a:rPr lang="en-US" altLang="en-US" sz="2000" u="sng" dirty="0">
                <a:solidFill>
                  <a:srgbClr val="000000"/>
                </a:solidFill>
                <a:latin typeface="Arial" charset="0"/>
              </a:rPr>
              <a:t>solvent</a:t>
            </a:r>
            <a:endParaRPr lang="en-US" altLang="en-US" sz="2400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4988926" y="4905414"/>
            <a:ext cx="3740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= mole fraction of the </a:t>
            </a:r>
            <a:r>
              <a:rPr lang="en-US" altLang="en-US" sz="2000" u="sng" dirty="0">
                <a:solidFill>
                  <a:srgbClr val="000000"/>
                </a:solidFill>
                <a:latin typeface="Arial" charset="0"/>
              </a:rPr>
              <a:t>solute</a:t>
            </a:r>
            <a:endParaRPr lang="en-US" altLang="en-US" sz="2400" u="sng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5" name="Group 34"/>
          <p:cNvGrpSpPr>
            <a:grpSpLocks/>
          </p:cNvGrpSpPr>
          <p:nvPr/>
        </p:nvGrpSpPr>
        <p:grpSpPr bwMode="auto">
          <a:xfrm>
            <a:off x="856695" y="2349470"/>
            <a:ext cx="2233613" cy="685800"/>
            <a:chOff x="192" y="1808"/>
            <a:chExt cx="1407" cy="432"/>
          </a:xfrm>
        </p:grpSpPr>
        <p:grpSp>
          <p:nvGrpSpPr>
            <p:cNvPr id="26" name="Group 9"/>
            <p:cNvGrpSpPr>
              <a:grpSpLocks/>
            </p:cNvGrpSpPr>
            <p:nvPr/>
          </p:nvGrpSpPr>
          <p:grpSpPr bwMode="auto">
            <a:xfrm>
              <a:off x="192" y="1824"/>
              <a:ext cx="1407" cy="336"/>
              <a:chOff x="980" y="2240"/>
              <a:chExt cx="1407" cy="336"/>
            </a:xfrm>
          </p:grpSpPr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980" y="2249"/>
                <a:ext cx="140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  <a:r>
                  <a:rPr kumimoji="0" lang="en-US" altLang="en-US" sz="2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r>
                  <a:rPr kumimoji="0" lang="en-US" altLang="en-US" sz="2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= </a:t>
                </a:r>
                <a:r>
                  <a:rPr kumimoji="0" lang="en-US" altLang="en-US" sz="28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X</a:t>
                </a:r>
                <a:r>
                  <a:rPr kumimoji="0" lang="en-US" altLang="en-US" sz="2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</a:t>
                </a:r>
                <a:r>
                  <a:rPr kumimoji="0" lang="en-US" altLang="en-US" sz="28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 </a:t>
                </a:r>
                <a:r>
                  <a:rPr kumimoji="0" lang="en-US" altLang="en-US" sz="2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endParaRPr kumimoji="0" lang="en-US" altLang="en-US" sz="28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1957" y="2240"/>
                <a:ext cx="4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</a:t>
                </a:r>
              </a:p>
            </p:txBody>
          </p:sp>
        </p:grp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288" y="1808"/>
              <a:ext cx="1248" cy="432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7706" y="1134807"/>
            <a:ext cx="8691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err="1">
                <a:latin typeface="TimesLTStd-BoldItalic"/>
              </a:rPr>
              <a:t>Raoult’s</a:t>
            </a:r>
            <a:r>
              <a:rPr lang="en-US" sz="900" b="1" dirty="0">
                <a:latin typeface="TimesLTStd-Bold"/>
              </a:rPr>
              <a:t>† </a:t>
            </a:r>
            <a:r>
              <a:rPr lang="en-US" sz="2000" b="1" i="1" dirty="0">
                <a:latin typeface="TimesLTStd-BoldItalic"/>
              </a:rPr>
              <a:t>law, </a:t>
            </a:r>
            <a:r>
              <a:rPr lang="en-US" sz="2000" dirty="0">
                <a:latin typeface="TimesLTStd-Roman"/>
              </a:rPr>
              <a:t>which states that </a:t>
            </a:r>
            <a:r>
              <a:rPr lang="en-US" sz="2000" i="1" dirty="0">
                <a:latin typeface="TimesLTStd-Italic"/>
              </a:rPr>
              <a:t>the vapor pressure of a solvent over </a:t>
            </a:r>
            <a:r>
              <a:rPr lang="en-US" sz="2000" i="1" dirty="0" smtClean="0">
                <a:latin typeface="TimesLTStd-Italic"/>
              </a:rPr>
              <a:t>a solution</a:t>
            </a:r>
            <a:r>
              <a:rPr lang="en-US" sz="2000" i="1" dirty="0">
                <a:latin typeface="TimesLTStd-Italic"/>
              </a:rPr>
              <a:t>, </a:t>
            </a:r>
            <a:r>
              <a:rPr lang="en-US" sz="2000" i="1" dirty="0" smtClean="0">
                <a:latin typeface="TimesLTStd-Italic"/>
              </a:rPr>
              <a:t>P</a:t>
            </a:r>
            <a:r>
              <a:rPr lang="en-US" sz="900" dirty="0" smtClean="0">
                <a:latin typeface="TimesLTStd-Roman"/>
              </a:rPr>
              <a:t>1</a:t>
            </a:r>
            <a:r>
              <a:rPr lang="en-US" sz="2000" i="1" dirty="0" smtClean="0">
                <a:latin typeface="TimesLTStd-Italic"/>
              </a:rPr>
              <a:t>, is </a:t>
            </a:r>
            <a:r>
              <a:rPr lang="en-US" sz="2000" i="1" dirty="0">
                <a:latin typeface="TimesLTStd-Italic"/>
              </a:rPr>
              <a:t>given by the vapor pressure of the pure solvent, P</a:t>
            </a:r>
            <a:r>
              <a:rPr lang="en-US" sz="2000" dirty="0">
                <a:latin typeface="TimesLTStd-Roman"/>
              </a:rPr>
              <a:t>°</a:t>
            </a:r>
            <a:r>
              <a:rPr lang="en-US" sz="900" dirty="0">
                <a:latin typeface="TimesLTStd-Roman"/>
              </a:rPr>
              <a:t>1</a:t>
            </a:r>
            <a:r>
              <a:rPr lang="en-US" sz="2000" i="1" dirty="0">
                <a:latin typeface="TimesLTStd-Italic"/>
              </a:rPr>
              <a:t>, times the mole fraction of </a:t>
            </a:r>
            <a:r>
              <a:rPr lang="en-US" sz="2000" i="1" dirty="0" smtClean="0">
                <a:latin typeface="TimesLTStd-Italic"/>
              </a:rPr>
              <a:t>the solvent </a:t>
            </a:r>
            <a:r>
              <a:rPr lang="en-US" sz="2000" i="1" dirty="0">
                <a:latin typeface="TimesLTStd-Italic"/>
              </a:rPr>
              <a:t>in the solution, X</a:t>
            </a:r>
            <a:r>
              <a:rPr lang="en-US" sz="900" dirty="0">
                <a:latin typeface="TimesLTStd-Roman"/>
              </a:rPr>
              <a:t>1</a:t>
            </a:r>
            <a:r>
              <a:rPr lang="en-US" sz="2000" dirty="0">
                <a:latin typeface="TimesLTStd-Roman"/>
              </a:rPr>
              <a:t>:</a:t>
            </a:r>
            <a:endParaRPr lang="en-US" sz="2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849926" y="4170231"/>
            <a:ext cx="2214769" cy="495543"/>
            <a:chOff x="1007507" y="5275848"/>
            <a:chExt cx="2214769" cy="495543"/>
          </a:xfrm>
        </p:grpSpPr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1007507" y="5309726"/>
              <a:ext cx="20281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i="1" dirty="0" smtClean="0">
                  <a:solidFill>
                    <a:srgbClr val="000000"/>
                  </a:solidFill>
                  <a:latin typeface="Arial" charset="0"/>
                </a:rPr>
                <a:t>P</a:t>
              </a:r>
              <a:r>
                <a:rPr lang="en-US" altLang="en-US" sz="2400" i="1" baseline="-25000" dirty="0" smtClean="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US" altLang="en-US" sz="2400" i="1" dirty="0" smtClean="0">
                  <a:solidFill>
                    <a:srgbClr val="000000"/>
                  </a:solidFill>
                  <a:latin typeface="Arial" charset="0"/>
                </a:rPr>
                <a:t> = (1-X</a:t>
              </a:r>
              <a:r>
                <a:rPr lang="en-US" altLang="en-US" sz="2400" i="1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altLang="en-US" sz="2400" i="1" dirty="0" smtClean="0">
                  <a:solidFill>
                    <a:srgbClr val="000000"/>
                  </a:solidFill>
                  <a:latin typeface="Arial" charset="0"/>
                </a:rPr>
                <a:t>)P</a:t>
              </a:r>
              <a:r>
                <a:rPr lang="en-US" altLang="en-US" sz="2400" i="1" baseline="-25000" dirty="0" smtClean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en-US" sz="2400" i="1" baseline="-25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2553938" y="5275848"/>
              <a:ext cx="66833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0" rIns="2743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35964" y="4149553"/>
            <a:ext cx="2185915" cy="516221"/>
            <a:chOff x="977624" y="5698479"/>
            <a:chExt cx="2185915" cy="516221"/>
          </a:xfrm>
        </p:grpSpPr>
        <p:grpSp>
          <p:nvGrpSpPr>
            <p:cNvPr id="35" name="Group 34"/>
            <p:cNvGrpSpPr/>
            <p:nvPr/>
          </p:nvGrpSpPr>
          <p:grpSpPr>
            <a:xfrm>
              <a:off x="977624" y="5719157"/>
              <a:ext cx="2185915" cy="495543"/>
              <a:chOff x="1036361" y="5275848"/>
              <a:chExt cx="2185915" cy="495543"/>
            </a:xfrm>
          </p:grpSpPr>
          <p:sp>
            <p:nvSpPr>
              <p:cNvPr id="36" name="Text Box 12"/>
              <p:cNvSpPr txBox="1">
                <a:spLocks noChangeArrowheads="1"/>
              </p:cNvSpPr>
              <p:nvPr/>
            </p:nvSpPr>
            <p:spPr bwMode="auto">
              <a:xfrm>
                <a:off x="1036361" y="5309726"/>
                <a:ext cx="19704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400" i="1" baseline="-25000" dirty="0" smtClean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 = P</a:t>
                </a:r>
                <a:r>
                  <a:rPr lang="en-US" altLang="en-US" sz="2400" i="1" baseline="-25000" dirty="0" smtClean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-X</a:t>
                </a:r>
                <a:r>
                  <a:rPr lang="en-US" altLang="en-US" sz="2400" i="1" baseline="-25000" dirty="0" smtClean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400" i="1" baseline="-25000" dirty="0" smtClean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en-US" sz="2400" i="1" baseline="-25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" name="Text Box 22"/>
              <p:cNvSpPr txBox="1">
                <a:spLocks noChangeArrowheads="1"/>
              </p:cNvSpPr>
              <p:nvPr/>
            </p:nvSpPr>
            <p:spPr bwMode="auto">
              <a:xfrm>
                <a:off x="2553938" y="5275848"/>
                <a:ext cx="668338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</p:grp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1739345" y="5698479"/>
              <a:ext cx="66833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0" rIns="2743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81675" y="5769447"/>
            <a:ext cx="8583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solidFill>
                  <a:srgbClr val="7030A0"/>
                </a:solidFill>
                <a:latin typeface="TimesLTStd-Roman"/>
              </a:rPr>
              <a:t>We see that the </a:t>
            </a:r>
            <a:r>
              <a:rPr lang="en-US" sz="2000" i="1" dirty="0">
                <a:solidFill>
                  <a:srgbClr val="7030A0"/>
                </a:solidFill>
                <a:latin typeface="TimesLTStd-Italic"/>
              </a:rPr>
              <a:t>decrease </a:t>
            </a:r>
            <a:r>
              <a:rPr lang="en-US" sz="2000" i="1" dirty="0">
                <a:solidFill>
                  <a:srgbClr val="7030A0"/>
                </a:solidFill>
                <a:latin typeface="TimesLTStd-Roman"/>
              </a:rPr>
              <a:t>in vapor pressure, </a:t>
            </a:r>
            <a:r>
              <a:rPr lang="en-US" altLang="en-US" sz="2000" i="1" dirty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srgbClr val="7030A0"/>
                </a:solidFill>
                <a:latin typeface="TimesLTStd-Italic"/>
              </a:rPr>
              <a:t>P</a:t>
            </a:r>
            <a:r>
              <a:rPr lang="en-US" sz="2000" i="1" dirty="0">
                <a:solidFill>
                  <a:srgbClr val="7030A0"/>
                </a:solidFill>
                <a:latin typeface="TimesLTStd-Roman"/>
              </a:rPr>
              <a:t>, is directly proportional to the </a:t>
            </a:r>
            <a:r>
              <a:rPr lang="en-US" sz="2000" i="1" dirty="0" smtClean="0">
                <a:solidFill>
                  <a:srgbClr val="7030A0"/>
                </a:solidFill>
                <a:latin typeface="TimesLTStd-Roman"/>
              </a:rPr>
              <a:t>solute concentration </a:t>
            </a:r>
            <a:r>
              <a:rPr lang="en-US" sz="2000" i="1" dirty="0">
                <a:solidFill>
                  <a:srgbClr val="7030A0"/>
                </a:solidFill>
                <a:latin typeface="TimesLTStd-Roman"/>
              </a:rPr>
              <a:t>(measured in mole fraction).</a:t>
            </a:r>
            <a:endParaRPr lang="en-US" sz="2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7" grpId="0" autoUpdateAnimBg="0"/>
      <p:bldP spid="8" grpId="0" autoUpdateAnimBg="0"/>
      <p:bldP spid="23" grpId="0" autoUpdateAnimBg="0"/>
      <p:bldP spid="24" grpId="0" autoUpdateAnimBg="0"/>
      <p:bldP spid="2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6" y="613954"/>
            <a:ext cx="5124605" cy="24999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597" y="1839735"/>
            <a:ext cx="5324963" cy="50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47199"/>
            <a:ext cx="3547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Boiling-Point Elevation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047" y="3681748"/>
            <a:ext cx="5126880" cy="2069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LTStd-Roman"/>
              </a:rPr>
              <a:t>At any </a:t>
            </a:r>
            <a:r>
              <a:rPr lang="en-US" sz="2200" dirty="0">
                <a:latin typeface="TimesLTStd-Roman"/>
              </a:rPr>
              <a:t>temperature the vapor pressure </a:t>
            </a:r>
            <a:r>
              <a:rPr lang="en-US" sz="2200" dirty="0" smtClean="0">
                <a:latin typeface="TimesLTStd-Roman"/>
              </a:rPr>
              <a:t>of the </a:t>
            </a:r>
            <a:r>
              <a:rPr lang="en-US" sz="2200" dirty="0">
                <a:latin typeface="TimesLTStd-Roman"/>
              </a:rPr>
              <a:t>solution is lower than that of the pure solvent regardless of </a:t>
            </a:r>
            <a:r>
              <a:rPr lang="en-US" sz="2200" dirty="0" smtClean="0">
                <a:latin typeface="TimesLTStd-Roman"/>
              </a:rPr>
              <a:t>temperature.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94006" y="5731954"/>
            <a:ext cx="5126881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LTStd-Roman"/>
              </a:rPr>
              <a:t>The boiling </a:t>
            </a:r>
            <a:r>
              <a:rPr lang="en-US" sz="2200" dirty="0">
                <a:latin typeface="TimesLTStd-Roman"/>
              </a:rPr>
              <a:t>point of the solution is higher than that of water. </a:t>
            </a:r>
            <a:endParaRPr lang="en-US" sz="2200" dirty="0" smtClean="0">
              <a:latin typeface="TimesLTStd-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7046" y="1036242"/>
            <a:ext cx="8751823" cy="256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boiling point of a solution is the temperature at which its vapor pressure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equals 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external atmospheric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presence of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nonvolatile solute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lowers the vapor pressure of a solution, it must also affect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boiling point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the solution.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283927" y="3076302"/>
            <a:ext cx="3711011" cy="3603213"/>
            <a:chOff x="152400" y="1295400"/>
            <a:chExt cx="4292600" cy="4343400"/>
          </a:xfrm>
        </p:grpSpPr>
        <p:pic>
          <p:nvPicPr>
            <p:cNvPr id="29" name="Picture 26" descr="12_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152400" y="1295400"/>
              <a:ext cx="4292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3314700" y="2082800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3314700" y="4292600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115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765360" y="104736"/>
            <a:ext cx="361584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Types of Solutions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598" y="751105"/>
            <a:ext cx="8601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solution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a homogenous mixture of 2 or more substances.</a:t>
            </a:r>
            <a:endParaRPr lang="en-US" alt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599" y="1298178"/>
            <a:ext cx="8601890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solute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is(are) the substance(s) present in the smaller amount(s).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8599" y="2532224"/>
            <a:ext cx="8601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solvent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substance present in the larger amount.</a:t>
            </a:r>
          </a:p>
        </p:txBody>
      </p:sp>
      <p:pic>
        <p:nvPicPr>
          <p:cNvPr id="12" name="Picture 22" descr="12_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" b="4333"/>
          <a:stretch/>
        </p:blipFill>
        <p:spPr bwMode="auto">
          <a:xfrm>
            <a:off x="1618900" y="3811486"/>
            <a:ext cx="5908766" cy="29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8900" y="3079297"/>
            <a:ext cx="6015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Types of 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solutions, depending on the original states (</a:t>
            </a:r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solid, liquid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, or gas) of the solution components.</a:t>
            </a:r>
            <a:endParaRPr lang="en-US" sz="2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47199"/>
            <a:ext cx="3547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Boiling-Point Elevation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337" y="1133496"/>
            <a:ext cx="88378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LTStd-Roman"/>
              </a:rPr>
              <a:t>The </a:t>
            </a:r>
            <a:r>
              <a:rPr lang="en-US" sz="2200" b="1" i="1" dirty="0" smtClean="0">
                <a:solidFill>
                  <a:srgbClr val="FF0000"/>
                </a:solidFill>
                <a:latin typeface="TimesLTStd-BoldItalic"/>
              </a:rPr>
              <a:t>boiling point elevation (</a:t>
            </a:r>
            <a:r>
              <a:rPr lang="en-US" altLang="en-US" sz="2200" kern="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200" b="1" i="1" dirty="0" err="1" smtClean="0">
                <a:solidFill>
                  <a:srgbClr val="FF0000"/>
                </a:solidFill>
                <a:latin typeface="TimesLTStd-BoldItalic"/>
              </a:rPr>
              <a:t>T</a:t>
            </a:r>
            <a:r>
              <a:rPr lang="en-US" sz="2200" b="1" i="1" baseline="-25000" dirty="0" err="1" smtClean="0">
                <a:solidFill>
                  <a:srgbClr val="FF0000"/>
                </a:solidFill>
                <a:latin typeface="TimesLTStd-BoldItalic"/>
              </a:rPr>
              <a:t>b</a:t>
            </a:r>
            <a:r>
              <a:rPr lang="en-US" sz="2200" b="1" i="1" dirty="0" smtClean="0">
                <a:solidFill>
                  <a:srgbClr val="FF0000"/>
                </a:solidFill>
                <a:latin typeface="TimesLTStd-BoldItalic"/>
              </a:rPr>
              <a:t>) </a:t>
            </a:r>
            <a:r>
              <a:rPr lang="en-US" sz="2200" dirty="0">
                <a:latin typeface="TimesLTStd-Roman"/>
              </a:rPr>
              <a:t>is </a:t>
            </a:r>
            <a:r>
              <a:rPr lang="en-US" sz="2200" dirty="0" smtClean="0">
                <a:latin typeface="TimesLTStd-Roman"/>
              </a:rPr>
              <a:t>defined </a:t>
            </a:r>
            <a:r>
              <a:rPr lang="en-US" sz="2200" dirty="0">
                <a:latin typeface="TimesLTStd-Roman"/>
              </a:rPr>
              <a:t>as </a:t>
            </a:r>
            <a:r>
              <a:rPr lang="en-US" sz="2200" i="1" dirty="0">
                <a:latin typeface="TimesLTStd-Italic"/>
              </a:rPr>
              <a:t>the boiling point of the solution (T</a:t>
            </a:r>
            <a:r>
              <a:rPr lang="en-US" sz="2200" i="1" baseline="-25000" dirty="0">
                <a:latin typeface="TimesLTStd-Italic"/>
              </a:rPr>
              <a:t>b</a:t>
            </a:r>
            <a:r>
              <a:rPr lang="en-US" sz="2200" i="1" dirty="0">
                <a:latin typeface="TimesLTStd-Italic"/>
              </a:rPr>
              <a:t>) minus </a:t>
            </a:r>
            <a:r>
              <a:rPr lang="en-US" sz="2200" i="1" dirty="0" smtClean="0">
                <a:latin typeface="TimesLTStd-Italic"/>
              </a:rPr>
              <a:t>the boiling </a:t>
            </a:r>
            <a:r>
              <a:rPr lang="en-US" sz="2200" i="1" dirty="0">
                <a:latin typeface="TimesLTStd-Italic"/>
              </a:rPr>
              <a:t>point of the pure solvent (</a:t>
            </a:r>
            <a:r>
              <a:rPr lang="en-US" sz="2200" i="1" dirty="0" err="1">
                <a:latin typeface="TimesLTStd-Italic"/>
              </a:rPr>
              <a:t>T°</a:t>
            </a:r>
            <a:r>
              <a:rPr lang="en-US" sz="2200" i="1" baseline="-25000" dirty="0" err="1">
                <a:latin typeface="TimesLTStd-Italic"/>
              </a:rPr>
              <a:t>b</a:t>
            </a:r>
            <a:r>
              <a:rPr lang="en-US" sz="2200" i="1" dirty="0">
                <a:latin typeface="TimesLTStd-Italic"/>
              </a:rPr>
              <a:t>):</a:t>
            </a:r>
            <a:endParaRPr lang="en-US" sz="2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283927" y="3076302"/>
            <a:ext cx="3711011" cy="3603213"/>
            <a:chOff x="152400" y="1295400"/>
            <a:chExt cx="4292600" cy="4343400"/>
          </a:xfrm>
        </p:grpSpPr>
        <p:pic>
          <p:nvPicPr>
            <p:cNvPr id="29" name="Picture 26" descr="12_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152400" y="1295400"/>
              <a:ext cx="4292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3314700" y="2082800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3314700" y="4292600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287557" y="2278636"/>
            <a:ext cx="2052638" cy="565150"/>
            <a:chOff x="3168" y="1036"/>
            <a:chExt cx="1293" cy="356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168" y="1101"/>
              <a:ext cx="12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– 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264" y="1036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712151" y="3974772"/>
            <a:ext cx="1222375" cy="530225"/>
            <a:chOff x="3168" y="1553"/>
            <a:chExt cx="770" cy="334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168" y="1596"/>
              <a:ext cx="7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&gt; 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745" y="1553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068638" y="4043525"/>
            <a:ext cx="1194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&gt; 0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47449" y="2836589"/>
            <a:ext cx="4884070" cy="479425"/>
            <a:chOff x="3312" y="1400"/>
            <a:chExt cx="2666" cy="302"/>
          </a:xfrm>
        </p:grpSpPr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312" y="1450"/>
              <a:ext cx="266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i="1" dirty="0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000" baseline="-25000" dirty="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00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dirty="0" smtClean="0">
                  <a:solidFill>
                    <a:srgbClr val="000000"/>
                  </a:solidFill>
                  <a:latin typeface="Arial" charset="0"/>
                </a:rPr>
                <a:t>is 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</a:rPr>
                <a:t>the boiling point of </a:t>
              </a:r>
              <a:r>
                <a:rPr lang="en-US" altLang="en-US" dirty="0" smtClean="0">
                  <a:solidFill>
                    <a:srgbClr val="000000"/>
                  </a:solidFill>
                  <a:latin typeface="Arial" charset="0"/>
                </a:rPr>
                <a:t>the 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</a:rPr>
                <a:t>pure solvent</a:t>
              </a:r>
              <a:endParaRPr lang="en-US" altLang="en-US" sz="2000" i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3451" y="1400"/>
              <a:ext cx="1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47449" y="3419201"/>
            <a:ext cx="40063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T 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is the boiling point of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solution</a:t>
            </a:r>
            <a:endParaRPr lang="en-US" altLang="en-US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1500898" y="4808136"/>
            <a:ext cx="1758285" cy="607617"/>
            <a:chOff x="3168" y="2832"/>
            <a:chExt cx="1248" cy="384"/>
          </a:xfrm>
        </p:grpSpPr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3342" y="2890"/>
              <a:ext cx="91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0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</a:t>
              </a:r>
              <a:r>
                <a:rPr kumimoji="0" lang="en-US" alt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</a:t>
              </a:r>
              <a:r>
                <a:rPr kumimoji="0" lang="en-US" alt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endPara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168" y="2832"/>
              <a:ext cx="1248" cy="384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70262" y="5574692"/>
            <a:ext cx="36872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is the molality of the solution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70262" y="6077989"/>
            <a:ext cx="44964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is the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molal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boiling-point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elevation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    constant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en-US" sz="2000" baseline="300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C/</a:t>
            </a: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for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a given solvent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utoUpdateAnimBg="0"/>
      <p:bldP spid="21" grpId="0" autoUpdateAnimBg="0"/>
      <p:bldP spid="25" grpId="0" autoUpdateAnimBg="0"/>
      <p:bldP spid="2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1600" y="588554"/>
            <a:ext cx="40815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Freezing-Point Depression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99034" y="3133479"/>
            <a:ext cx="3444966" cy="3315789"/>
            <a:chOff x="101600" y="1680754"/>
            <a:chExt cx="4292600" cy="4343400"/>
          </a:xfrm>
        </p:grpSpPr>
        <p:pic>
          <p:nvPicPr>
            <p:cNvPr id="3" name="Picture 26" descr="12_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101600" y="1680754"/>
              <a:ext cx="4292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104900" y="2480854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130300" y="4677954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56753" y="1122353"/>
            <a:ext cx="8797835" cy="2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Ice on frozen roads and sidewalks melts when sprinkled with salts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or CaCl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22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of thawing succeeds because it depresses the </a:t>
            </a:r>
            <a:r>
              <a:rPr lang="en-US" sz="22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freezing point </a:t>
            </a:r>
            <a:r>
              <a:rPr lang="en-US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water</a:t>
            </a: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6752" y="3322888"/>
            <a:ext cx="5450842" cy="156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LTStd-Roman"/>
              </a:rPr>
              <a:t>Lowering the </a:t>
            </a:r>
            <a:r>
              <a:rPr lang="en-US" sz="2200" dirty="0">
                <a:latin typeface="TimesLTStd-Roman"/>
              </a:rPr>
              <a:t>vapor pressure of the solution shifts </a:t>
            </a:r>
            <a:r>
              <a:rPr lang="en-US" sz="2200" dirty="0" smtClean="0">
                <a:latin typeface="TimesLTStd-Roman"/>
              </a:rPr>
              <a:t>the solid-liquid </a:t>
            </a:r>
            <a:r>
              <a:rPr lang="en-US" sz="2200" dirty="0">
                <a:latin typeface="TimesLTStd-Roman"/>
              </a:rPr>
              <a:t>curve to the left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01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1600" y="588554"/>
            <a:ext cx="40815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Freezing-Point Depression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99034" y="3133479"/>
            <a:ext cx="3444966" cy="3315789"/>
            <a:chOff x="101600" y="1680754"/>
            <a:chExt cx="4292600" cy="4343400"/>
          </a:xfrm>
        </p:grpSpPr>
        <p:pic>
          <p:nvPicPr>
            <p:cNvPr id="3" name="Picture 26" descr="12_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101600" y="1680754"/>
              <a:ext cx="4292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104900" y="2480854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130300" y="4677954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1600" y="1050219"/>
            <a:ext cx="88500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TimesLTStd-Roman"/>
              </a:rPr>
              <a:t>The </a:t>
            </a:r>
            <a:r>
              <a:rPr lang="en-US" sz="2200" b="1" i="1" dirty="0">
                <a:solidFill>
                  <a:srgbClr val="00B050"/>
                </a:solidFill>
                <a:latin typeface="TimesLTStd-BoldItalic"/>
              </a:rPr>
              <a:t>freezing point </a:t>
            </a:r>
            <a:r>
              <a:rPr lang="en-US" sz="2200" b="1" i="1" dirty="0" smtClean="0">
                <a:solidFill>
                  <a:srgbClr val="00B050"/>
                </a:solidFill>
                <a:latin typeface="TimesLTStd-BoldItalic"/>
              </a:rPr>
              <a:t>depression (</a:t>
            </a:r>
            <a:r>
              <a:rPr lang="en-US" sz="2200" b="1" dirty="0" err="1" smtClean="0">
                <a:solidFill>
                  <a:srgbClr val="00B050"/>
                </a:solidFill>
                <a:latin typeface="MathematicalPiOTF1-Bold"/>
              </a:rPr>
              <a:t>D</a:t>
            </a:r>
            <a:r>
              <a:rPr lang="en-US" sz="2200" b="1" i="1" dirty="0" err="1" smtClean="0">
                <a:solidFill>
                  <a:srgbClr val="00B050"/>
                </a:solidFill>
                <a:latin typeface="TimesLTStd-BoldItalic"/>
              </a:rPr>
              <a:t>T</a:t>
            </a:r>
            <a:r>
              <a:rPr lang="en-US" sz="2200" b="1" i="1" baseline="-25000" dirty="0" err="1" smtClean="0">
                <a:solidFill>
                  <a:srgbClr val="00B050"/>
                </a:solidFill>
                <a:latin typeface="TimesLTStd-BoldItalic"/>
              </a:rPr>
              <a:t>f</a:t>
            </a:r>
            <a:r>
              <a:rPr lang="en-US" sz="2200" b="1" i="1" dirty="0">
                <a:solidFill>
                  <a:srgbClr val="00B050"/>
                </a:solidFill>
                <a:latin typeface="TimesLTStd-BoldItalic"/>
              </a:rPr>
              <a:t>) </a:t>
            </a:r>
            <a:r>
              <a:rPr lang="en-US" sz="2200" dirty="0">
                <a:latin typeface="TimesLTStd-Roman"/>
              </a:rPr>
              <a:t>is </a:t>
            </a:r>
            <a:r>
              <a:rPr lang="en-US" sz="2200" dirty="0" err="1">
                <a:latin typeface="TimesLTStd-Roman"/>
              </a:rPr>
              <a:t>defi</a:t>
            </a:r>
            <a:r>
              <a:rPr lang="en-US" sz="2200" dirty="0">
                <a:latin typeface="TimesLTStd-Roman"/>
              </a:rPr>
              <a:t> </a:t>
            </a:r>
            <a:r>
              <a:rPr lang="en-US" sz="2200" dirty="0" err="1">
                <a:latin typeface="TimesLTStd-Roman"/>
              </a:rPr>
              <a:t>ned</a:t>
            </a:r>
            <a:r>
              <a:rPr lang="en-US" sz="2200" dirty="0">
                <a:latin typeface="TimesLTStd-Roman"/>
              </a:rPr>
              <a:t> as </a:t>
            </a:r>
            <a:r>
              <a:rPr lang="en-US" sz="2200" i="1" dirty="0">
                <a:latin typeface="TimesLTStd-Italic"/>
              </a:rPr>
              <a:t>the freezing point of the pure solvent </a:t>
            </a:r>
            <a:r>
              <a:rPr lang="en-US" sz="2200" dirty="0">
                <a:latin typeface="TimesLTStd-Roman"/>
              </a:rPr>
              <a:t>(</a:t>
            </a:r>
            <a:r>
              <a:rPr lang="en-US" sz="2200" i="1" dirty="0">
                <a:latin typeface="TimesLTStd-Italic"/>
              </a:rPr>
              <a:t>T </a:t>
            </a:r>
            <a:r>
              <a:rPr lang="en-US" sz="2200" i="1" baseline="-25000" dirty="0">
                <a:latin typeface="TimesLTStd-Italic"/>
              </a:rPr>
              <a:t>f</a:t>
            </a:r>
            <a:r>
              <a:rPr lang="en-US" sz="2200" dirty="0">
                <a:latin typeface="TimesLTStd-Roman"/>
              </a:rPr>
              <a:t>°) </a:t>
            </a:r>
            <a:r>
              <a:rPr lang="en-US" sz="2200" i="1" dirty="0">
                <a:latin typeface="TimesLTStd-Italic"/>
              </a:rPr>
              <a:t>minus the freezing </a:t>
            </a:r>
            <a:r>
              <a:rPr lang="en-US" sz="2200" i="1" dirty="0" smtClean="0">
                <a:latin typeface="TimesLTStd-Italic"/>
              </a:rPr>
              <a:t>point of </a:t>
            </a:r>
            <a:r>
              <a:rPr lang="en-US" sz="2200" i="1" dirty="0">
                <a:latin typeface="TimesLTStd-Italic"/>
              </a:rPr>
              <a:t>the solution (</a:t>
            </a:r>
            <a:r>
              <a:rPr lang="en-US" sz="2200" i="1" dirty="0" err="1">
                <a:latin typeface="TimesLTStd-Italic"/>
              </a:rPr>
              <a:t>T</a:t>
            </a:r>
            <a:r>
              <a:rPr lang="en-US" sz="2200" i="1" baseline="-25000" dirty="0" err="1">
                <a:latin typeface="TimesLTStd-Italic"/>
              </a:rPr>
              <a:t>f</a:t>
            </a:r>
            <a:r>
              <a:rPr lang="en-US" sz="2200" i="1" dirty="0" smtClean="0">
                <a:latin typeface="TimesLTStd-Italic"/>
              </a:rPr>
              <a:t>):</a:t>
            </a:r>
            <a:endParaRPr lang="en-US" sz="2200" i="1" dirty="0">
              <a:latin typeface="TimesLTStd-Italic"/>
            </a:endParaRP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750720" y="2199647"/>
            <a:ext cx="1968500" cy="566738"/>
            <a:chOff x="2928" y="507"/>
            <a:chExt cx="1240" cy="357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928" y="573"/>
              <a:ext cx="12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 dirty="0" err="1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400" i="1" dirty="0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 baseline="-25000" dirty="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  –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 dirty="0" err="1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alt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569" y="507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1209382" y="3952783"/>
            <a:ext cx="1109663" cy="549276"/>
            <a:chOff x="2928" y="2018"/>
            <a:chExt cx="699" cy="346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928" y="2073"/>
              <a:ext cx="6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&gt; 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081" y="2018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237305" y="4033737"/>
            <a:ext cx="1138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&gt; 0</a:t>
            </a:r>
          </a:p>
        </p:txBody>
      </p: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273276" y="2804600"/>
            <a:ext cx="5299937" cy="485775"/>
            <a:chOff x="2963" y="918"/>
            <a:chExt cx="2553" cy="306"/>
          </a:xfrm>
        </p:grpSpPr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963" y="972"/>
              <a:ext cx="25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i="1" dirty="0">
                  <a:solidFill>
                    <a:srgbClr val="000000"/>
                  </a:solidFill>
                  <a:latin typeface="Arial" charset="0"/>
                </a:rPr>
                <a:t>T  </a:t>
              </a:r>
              <a:r>
                <a:rPr lang="en-US" altLang="en-US" sz="2000" baseline="-25000" dirty="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000" dirty="0">
                  <a:solidFill>
                    <a:srgbClr val="000000"/>
                  </a:solidFill>
                  <a:latin typeface="Arial" charset="0"/>
                </a:rPr>
                <a:t>  is the freezing point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charset="0"/>
                </a:rPr>
                <a:t>of the </a:t>
              </a:r>
              <a:r>
                <a:rPr lang="en-US" altLang="en-US" sz="2000" dirty="0">
                  <a:solidFill>
                    <a:srgbClr val="000000"/>
                  </a:solidFill>
                  <a:latin typeface="Arial" charset="0"/>
                </a:rPr>
                <a:t>pure solvent</a:t>
              </a:r>
              <a:endParaRPr lang="en-US" altLang="en-US" sz="2000" i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037" y="918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73276" y="3428291"/>
            <a:ext cx="4807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T 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is the freezing point of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solution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975531" y="4614253"/>
            <a:ext cx="1832292" cy="530323"/>
            <a:chOff x="3168" y="2832"/>
            <a:chExt cx="1248" cy="384"/>
          </a:xfrm>
        </p:grpSpPr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3270" y="2864"/>
              <a:ext cx="9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</a:t>
              </a:r>
              <a:r>
                <a:rPr kumimoji="0" lang="en-US" altLang="en-US" sz="2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</a:t>
              </a:r>
              <a:r>
                <a:rPr kumimoji="0" lang="en-US" alt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endPara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168" y="2832"/>
              <a:ext cx="1248" cy="384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619029" y="5447334"/>
            <a:ext cx="36872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is the molality of the solution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622037" y="5960250"/>
            <a:ext cx="47615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 err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000" baseline="-25000" dirty="0" err="1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is the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molal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freezing-point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depression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    constant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en-US" sz="2000" baseline="30000" dirty="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C/</a:t>
            </a:r>
            <a:r>
              <a:rPr lang="en-US" altLang="en-US" sz="2000" i="1" dirty="0" smtClean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) for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a given solvent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4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21" grpId="0" autoUpdateAnimBg="0"/>
      <p:bldP spid="28" grpId="0" autoUpdateAnimBg="0"/>
      <p:bldP spid="2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pic>
        <p:nvPicPr>
          <p:cNvPr id="3" name="Picture 5" descr="HH0068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6" y="701312"/>
            <a:ext cx="509106" cy="146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H0068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11" y="5145858"/>
            <a:ext cx="593426" cy="146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12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/>
          <a:stretch>
            <a:fillRect/>
          </a:stretch>
        </p:blipFill>
        <p:spPr bwMode="auto">
          <a:xfrm>
            <a:off x="603112" y="1600200"/>
            <a:ext cx="79248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632545"/>
              </p:ext>
            </p:extLst>
          </p:nvPr>
        </p:nvGraphicFramePr>
        <p:xfrm>
          <a:off x="228600" y="613954"/>
          <a:ext cx="855663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3" imgW="856440" imgH="1637640" progId="MS_ClipArt_Gallery.2">
                  <p:embed/>
                </p:oleObj>
              </mc:Choice>
              <mc:Fallback>
                <p:oleObj name="Clip" r:id="rId3" imgW="856440" imgH="1637640" progId="MS_ClipArt_Gallery.2">
                  <p:embed/>
                  <p:pic>
                    <p:nvPicPr>
                      <p:cNvPr id="23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13954"/>
                        <a:ext cx="855663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766354"/>
            <a:ext cx="784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What is the freezing point of a solution containing 478 g of ethylene glycol (antifreeze) in 3202 g of water? The molar mass of ethylene glycol is 62.01 g/mol.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22388" y="2228442"/>
            <a:ext cx="1789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57200" y="3219042"/>
            <a:ext cx="3714750" cy="1052512"/>
            <a:chOff x="821" y="816"/>
            <a:chExt cx="2340" cy="66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r>
                <a:rPr kumimoji="0" lang="en-US" altLang="en-US" sz="2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endParaRPr kumimoji="0" lang="en-US" alt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of solute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mass of solvent (kg)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239000" y="3496854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= 2.41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4038600" y="2823754"/>
            <a:ext cx="3144838" cy="1435100"/>
            <a:chOff x="2544" y="1296"/>
            <a:chExt cx="1981" cy="904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544" y="1720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</a:t>
              </a:r>
            </a:p>
          </p:txBody>
        </p: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2797" y="1872"/>
              <a:ext cx="1728" cy="328"/>
              <a:chOff x="2797" y="1872"/>
              <a:chExt cx="1728" cy="328"/>
            </a:xfrm>
          </p:grpSpPr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2797" y="1872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3" name="Text Box 17"/>
              <p:cNvSpPr txBox="1">
                <a:spLocks noChangeArrowheads="1"/>
              </p:cNvSpPr>
              <p:nvPr/>
            </p:nvSpPr>
            <p:spPr bwMode="auto">
              <a:xfrm>
                <a:off x="2903" y="1912"/>
                <a:ext cx="15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3.202 kg solvent</a:t>
                </a:r>
              </a:p>
            </p:txBody>
          </p:sp>
        </p:grpSp>
        <p:grpSp>
          <p:nvGrpSpPr>
            <p:cNvPr id="16" name="Group 24"/>
            <p:cNvGrpSpPr>
              <a:grpSpLocks/>
            </p:cNvGrpSpPr>
            <p:nvPr/>
          </p:nvGrpSpPr>
          <p:grpSpPr bwMode="auto">
            <a:xfrm>
              <a:off x="2872" y="1296"/>
              <a:ext cx="1481" cy="527"/>
              <a:chOff x="660" y="3336"/>
              <a:chExt cx="1481" cy="527"/>
            </a:xfrm>
          </p:grpSpPr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>
                <a:off x="660" y="3433"/>
                <a:ext cx="79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478 g x </a:t>
                </a:r>
              </a:p>
            </p:txBody>
          </p:sp>
          <p:grpSp>
            <p:nvGrpSpPr>
              <p:cNvPr id="18" name="Group 23"/>
              <p:cNvGrpSpPr>
                <a:grpSpLocks/>
              </p:cNvGrpSpPr>
              <p:nvPr/>
            </p:nvGrpSpPr>
            <p:grpSpPr bwMode="auto">
              <a:xfrm>
                <a:off x="1384" y="3336"/>
                <a:ext cx="757" cy="527"/>
                <a:chOff x="1881" y="3097"/>
                <a:chExt cx="757" cy="527"/>
              </a:xfrm>
            </p:grpSpPr>
            <p:sp>
              <p:nvSpPr>
                <p:cNvPr id="1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66" y="3097"/>
                  <a:ext cx="58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1 mol</a:t>
                  </a:r>
                </a:p>
              </p:txBody>
            </p:sp>
            <p:sp>
              <p:nvSpPr>
                <p:cNvPr id="20" name="Line 21"/>
                <p:cNvSpPr>
                  <a:spLocks noChangeShapeType="1"/>
                </p:cNvSpPr>
                <p:nvPr/>
              </p:nvSpPr>
              <p:spPr bwMode="auto">
                <a:xfrm>
                  <a:off x="1923" y="3360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881" y="3336"/>
                  <a:ext cx="75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62.01 g</a:t>
                  </a:r>
                </a:p>
              </p:txBody>
            </p:sp>
          </p:grpSp>
        </p:grpSp>
      </p:grp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3873500" y="2228442"/>
            <a:ext cx="3441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water = 1.86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C/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1320800" y="4666842"/>
            <a:ext cx="178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3017838" y="4677954"/>
            <a:ext cx="5122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= 1.86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C/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x 2.41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= 4.48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1320800" y="5262154"/>
            <a:ext cx="2251075" cy="565150"/>
            <a:chOff x="2928" y="544"/>
            <a:chExt cx="1418" cy="356"/>
          </a:xfrm>
        </p:grpSpPr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2928" y="573"/>
              <a:ext cx="14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 –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Text Box 33"/>
            <p:cNvSpPr txBox="1">
              <a:spLocks noChangeArrowheads="1"/>
            </p:cNvSpPr>
            <p:nvPr/>
          </p:nvSpPr>
          <p:spPr bwMode="auto">
            <a:xfrm>
              <a:off x="3672" y="54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30" name="Group 38"/>
          <p:cNvGrpSpPr>
            <a:grpSpLocks/>
          </p:cNvGrpSpPr>
          <p:nvPr/>
        </p:nvGrpSpPr>
        <p:grpSpPr bwMode="auto">
          <a:xfrm>
            <a:off x="1320800" y="5916204"/>
            <a:ext cx="2251075" cy="565150"/>
            <a:chOff x="832" y="3484"/>
            <a:chExt cx="1418" cy="356"/>
          </a:xfrm>
        </p:grpSpPr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832" y="3513"/>
              <a:ext cx="14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 – </a:t>
              </a: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1456" y="348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3609975" y="5960654"/>
            <a:ext cx="496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= 0.00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 – 4.48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 = -4.48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373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2" grpId="0" autoUpdateAnimBg="0"/>
      <p:bldP spid="24" grpId="0" autoUpdateAnimBg="0"/>
      <p:bldP spid="25" grpId="0" autoUpdateAnimBg="0"/>
      <p:bldP spid="26" grpId="0" autoUpdateAnimBg="0"/>
      <p:bldP spid="3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4006" y="652905"/>
            <a:ext cx="327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Osmotic Pressure (</a:t>
            </a:r>
            <a:r>
              <a:rPr lang="en-US" altLang="en-US" sz="2400" b="1" u="sng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)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63287" y="1238665"/>
            <a:ext cx="889580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Osmosis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selective passage of solvent molecules through a porous membrane from a dilute solution to a more concentrated one.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63287" y="3091311"/>
            <a:ext cx="88958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semipermeable membrane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allows the passage of solvent molecules but blocks the passage of solute molecules.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63287" y="4606005"/>
            <a:ext cx="88958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Osmotic pressure (</a:t>
            </a:r>
            <a:r>
              <a:rPr lang="en-US" altLang="en-US" sz="2400" b="1" i="1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is the pressure required to stop osmosis.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6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pic>
        <p:nvPicPr>
          <p:cNvPr id="3" name="Picture 2" descr="CHA56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1389960" y="1275868"/>
            <a:ext cx="6366646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07007" y="3762056"/>
            <a:ext cx="7136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High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P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84597" y="3704836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Low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P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96307" y="4799456"/>
            <a:ext cx="1553952" cy="646331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137160" rIns="182880" bIns="13716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p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MRT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70561" y="5518129"/>
            <a:ext cx="438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M is the molarity of the solution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70560" y="5981679"/>
            <a:ext cx="6690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gas constant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(0.0821 L .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charset="0"/>
              </a:rPr>
              <a:t>atm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/K .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mol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70561" y="6446817"/>
            <a:ext cx="372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temperature (in K)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94006" y="652905"/>
            <a:ext cx="327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Osmotic Pressure (</a:t>
            </a:r>
            <a:r>
              <a:rPr lang="en-US" altLang="en-US" sz="2400" b="1" u="sng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819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7" grpId="0" animBg="1" autoUpdateAnimBg="0"/>
      <p:bldP spid="8" grpId="0" autoUpdateAnimBg="0"/>
      <p:bldP spid="9" grpId="0" autoUpdateAnimBg="0"/>
      <p:bldP spid="1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94006" y="652905"/>
            <a:ext cx="327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Osmotic Pressure (</a:t>
            </a:r>
            <a:r>
              <a:rPr lang="en-US" altLang="en-US" sz="2400" b="1" u="sng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07" y="1362764"/>
            <a:ext cx="8035662" cy="5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34441" y="773501"/>
            <a:ext cx="64791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Arial" charset="0"/>
              </a:rPr>
              <a:t>Summary - Colligative Properties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Arial" charset="0"/>
              </a:rPr>
              <a:t>Nonelectrolyte Solutions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560" y="1930789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Colligative properties</a:t>
            </a:r>
            <a:r>
              <a:rPr lang="en-US" altLang="en-US" sz="2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are properties that depend only on the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number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of solute particles in solution and not on the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nature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of the solute particles.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822325" y="3362189"/>
            <a:ext cx="6950075" cy="576262"/>
            <a:chOff x="470" y="1459"/>
            <a:chExt cx="4378" cy="363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70" y="1495"/>
              <a:ext cx="28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Vapor-Pressure Lowering</a:t>
              </a:r>
            </a:p>
          </p:txBody>
        </p: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3441" y="1459"/>
              <a:ext cx="1407" cy="336"/>
              <a:chOff x="980" y="2240"/>
              <a:chExt cx="1407" cy="336"/>
            </a:xfrm>
          </p:grpSpPr>
          <p:sp>
            <p:nvSpPr>
              <p:cNvPr id="8" name="Text Box 28"/>
              <p:cNvSpPr txBox="1">
                <a:spLocks noChangeArrowheads="1"/>
              </p:cNvSpPr>
              <p:nvPr/>
            </p:nvSpPr>
            <p:spPr bwMode="auto">
              <a:xfrm>
                <a:off x="980" y="2249"/>
                <a:ext cx="140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i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8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2800">
                    <a:solidFill>
                      <a:srgbClr val="000000"/>
                    </a:solidFill>
                    <a:latin typeface="Arial" charset="0"/>
                  </a:rPr>
                  <a:t> = </a:t>
                </a:r>
                <a:r>
                  <a:rPr lang="en-US" altLang="en-US" sz="2800" i="1">
                    <a:solidFill>
                      <a:srgbClr val="000000"/>
                    </a:solidFill>
                    <a:latin typeface="Arial" charset="0"/>
                  </a:rPr>
                  <a:t>X</a:t>
                </a:r>
                <a:r>
                  <a:rPr lang="en-US" altLang="en-US" sz="2800" baseline="-25000">
                    <a:solidFill>
                      <a:srgbClr val="000000"/>
                    </a:solidFill>
                    <a:latin typeface="Arial" charset="0"/>
                  </a:rPr>
                  <a:t>1 </a:t>
                </a:r>
                <a:r>
                  <a:rPr lang="en-US" altLang="en-US" sz="2800" i="1">
                    <a:solidFill>
                      <a:srgbClr val="000000"/>
                    </a:solidFill>
                    <a:latin typeface="Arial" charset="0"/>
                  </a:rPr>
                  <a:t>P </a:t>
                </a:r>
                <a:r>
                  <a:rPr lang="en-US" altLang="en-US" sz="28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en-US" sz="2800" i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" name="Text Box 29"/>
              <p:cNvSpPr txBox="1">
                <a:spLocks noChangeArrowheads="1"/>
              </p:cNvSpPr>
              <p:nvPr/>
            </p:nvSpPr>
            <p:spPr bwMode="auto">
              <a:xfrm>
                <a:off x="1957" y="2240"/>
                <a:ext cx="4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</p:grp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822325" y="4257539"/>
            <a:ext cx="6796088" cy="519112"/>
            <a:chOff x="470" y="2015"/>
            <a:chExt cx="4281" cy="327"/>
          </a:xfrm>
        </p:grpSpPr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470" y="2015"/>
              <a:ext cx="256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Boiling-Point Elevation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3538" y="2015"/>
              <a:ext cx="12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K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m</a:t>
              </a:r>
              <a:endParaRPr lang="en-US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822325" y="5095739"/>
            <a:ext cx="6659563" cy="519112"/>
            <a:chOff x="470" y="2511"/>
            <a:chExt cx="4195" cy="327"/>
          </a:xfrm>
        </p:grpSpPr>
        <p:sp>
          <p:nvSpPr>
            <p:cNvPr id="14" name="Text Box 35"/>
            <p:cNvSpPr txBox="1">
              <a:spLocks noChangeArrowheads="1"/>
            </p:cNvSpPr>
            <p:nvPr/>
          </p:nvSpPr>
          <p:spPr bwMode="auto">
            <a:xfrm>
              <a:off x="470" y="2511"/>
              <a:ext cx="29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Freezing-Point Depression</a:t>
              </a:r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3538" y="2511"/>
              <a:ext cx="11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K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m</a:t>
              </a:r>
              <a:endParaRPr lang="en-US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822325" y="5829164"/>
            <a:ext cx="6702425" cy="700087"/>
            <a:chOff x="470" y="2979"/>
            <a:chExt cx="4222" cy="441"/>
          </a:xfrm>
        </p:grpSpPr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470" y="3054"/>
              <a:ext cx="23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Osmotic Pressure (</a:t>
              </a:r>
              <a:r>
                <a:rPr lang="en-US" altLang="en-US" sz="2800" b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3598" y="2979"/>
              <a:ext cx="1094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i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MRT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10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94006" y="613954"/>
            <a:ext cx="802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7AC2"/>
                </a:solidFill>
                <a:latin typeface="TimesLTStd-Bold"/>
              </a:rPr>
              <a:t>Using Colligative Properties to Determine Molar Mass</a:t>
            </a:r>
            <a:endParaRPr lang="en-US" sz="2400" u="sng" dirty="0"/>
          </a:p>
        </p:txBody>
      </p:sp>
      <p:sp>
        <p:nvSpPr>
          <p:cNvPr id="3" name="Rectangle 2"/>
          <p:cNvSpPr/>
          <p:nvPr/>
        </p:nvSpPr>
        <p:spPr>
          <a:xfrm>
            <a:off x="287383" y="1448026"/>
            <a:ext cx="8628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the experimentally determined freezing-point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depression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osmotic pressure,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calculate the molality or molarity of the solution.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Knowing the mass of the solute, we can readily determine its molar mass,</a:t>
            </a:r>
          </a:p>
        </p:txBody>
      </p:sp>
    </p:spTree>
    <p:extLst>
      <p:ext uri="{BB962C8B-B14F-4D97-AF65-F5344CB8AC3E}">
        <p14:creationId xmlns:p14="http://schemas.microsoft.com/office/powerpoint/2010/main" val="10577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765360" y="104736"/>
            <a:ext cx="361584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Types of Solutions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70429" y="1619920"/>
            <a:ext cx="88364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unsaturated solution</a:t>
            </a:r>
            <a:r>
              <a:rPr lang="en-US" altLang="en-US" sz="2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contains less solute than the solvent has the capacity to dissolve at a specific temperature.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70427" y="2653956"/>
            <a:ext cx="88364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supersaturated solution</a:t>
            </a:r>
            <a:r>
              <a:rPr lang="en-US" altLang="en-US" sz="2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contains more solute than is present in a saturated solution at a specific temperature.</a:t>
            </a:r>
          </a:p>
        </p:txBody>
      </p:sp>
      <p:pic>
        <p:nvPicPr>
          <p:cNvPr id="20" name="Picture 6" descr="CHA560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3" b="13160"/>
          <a:stretch/>
        </p:blipFill>
        <p:spPr bwMode="auto">
          <a:xfrm>
            <a:off x="1474651" y="5277395"/>
            <a:ext cx="1562100" cy="15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HA560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4" b="13161"/>
          <a:stretch/>
        </p:blipFill>
        <p:spPr bwMode="auto">
          <a:xfrm>
            <a:off x="3836851" y="5277394"/>
            <a:ext cx="1562100" cy="15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HA560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6" b="11550"/>
          <a:stretch/>
        </p:blipFill>
        <p:spPr bwMode="auto">
          <a:xfrm>
            <a:off x="6199051" y="5277394"/>
            <a:ext cx="1536700" cy="15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324813" y="4546860"/>
            <a:ext cx="6586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Sodium acetate crystals rapidly form when a seed crystal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is added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to a supersaturated solution of sodium acetate.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0428" y="655718"/>
            <a:ext cx="88364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saturated solution</a:t>
            </a:r>
            <a:r>
              <a:rPr lang="en-US" altLang="en-US" sz="2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contains the maximum amount of a solute that will dissolve in a given solvent at a specific temperature.</a:t>
            </a:r>
            <a:endParaRPr lang="en-US" alt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427" y="3578794"/>
            <a:ext cx="883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process in which dissolved solute comes out of solution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forms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  <p:bldP spid="23" grpId="0" autoUpdateAnimBg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94006" y="613954"/>
            <a:ext cx="802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7AC2"/>
                </a:solidFill>
                <a:latin typeface="TimesLTStd-Bold"/>
              </a:rPr>
              <a:t>Using Colligative Properties to Determine Molar Mass</a:t>
            </a:r>
            <a:endParaRPr lang="en-US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47" y="1123172"/>
            <a:ext cx="3854947" cy="558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94006" y="613954"/>
            <a:ext cx="802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7AC2"/>
                </a:solidFill>
                <a:latin typeface="TimesLTStd-Bold"/>
              </a:rPr>
              <a:t>Using Colligative Properties to Determine Molar Mass</a:t>
            </a:r>
            <a:endParaRPr lang="en-US" sz="2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850" y="1075619"/>
            <a:ext cx="4604550" cy="57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805932" y="104736"/>
            <a:ext cx="7534702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A Molecular View of the Solution Process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" name="Picture 2" descr="CHA56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54" y="2422736"/>
            <a:ext cx="6764189" cy="34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2292" y="733515"/>
            <a:ext cx="79683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Three types of interactions in the solution process:</a:t>
            </a:r>
          </a:p>
          <a:p>
            <a:pPr marL="342900" indent="-34290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CC99"/>
                </a:solidFill>
                <a:latin typeface="Arial" charset="0"/>
              </a:rPr>
              <a:t>solvent-solvent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interaction</a:t>
            </a:r>
          </a:p>
          <a:p>
            <a:pPr marL="342900" indent="-34290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rgbClr val="FF3300"/>
                </a:solidFill>
                <a:latin typeface="Arial" charset="0"/>
              </a:rPr>
              <a:t>solute-solute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interaction</a:t>
            </a:r>
          </a:p>
          <a:p>
            <a:pPr marL="342900" indent="-34290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rgbClr val="00CC99"/>
                </a:solidFill>
                <a:latin typeface="Arial" charset="0"/>
              </a:rPr>
              <a:t>solvent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dirty="0" smtClean="0">
                <a:solidFill>
                  <a:srgbClr val="FF3300"/>
                </a:solidFill>
                <a:latin typeface="Arial" charset="0"/>
              </a:rPr>
              <a:t>solute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interaction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825371" y="6396335"/>
            <a:ext cx="3591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</a:rPr>
              <a:t>soln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+ 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+ 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6622" y="3613697"/>
            <a:ext cx="2348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Step 1 is the separation of solvent 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molecules.</a:t>
            </a:r>
          </a:p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(endothermic)</a:t>
            </a:r>
            <a:endParaRPr lang="en-US" sz="1600" i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8143" y="3613697"/>
            <a:ext cx="2592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Step 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2 is the </a:t>
            </a:r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separation of solute molecules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.</a:t>
            </a:r>
          </a:p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(endothermic) </a:t>
            </a:r>
            <a:endParaRPr lang="en-US" sz="1600" i="1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8143" y="4895392"/>
            <a:ext cx="2775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Step 3 </a:t>
            </a:r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the solvent and</a:t>
            </a:r>
          </a:p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solute molecules mix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.</a:t>
            </a:r>
          </a:p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(exothermic 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or endothermic</a:t>
            </a:r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)</a:t>
            </a:r>
            <a:endParaRPr lang="en-US" sz="1600" i="1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5996225"/>
            <a:ext cx="5195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LTStd-Roman"/>
              </a:rPr>
              <a:t>The heat </a:t>
            </a:r>
            <a:r>
              <a:rPr lang="en-US" sz="2000" b="1" dirty="0" smtClean="0">
                <a:solidFill>
                  <a:srgbClr val="0070C0"/>
                </a:solidFill>
                <a:latin typeface="TimesLTStd-Roman"/>
              </a:rPr>
              <a:t>of solution </a:t>
            </a:r>
            <a:r>
              <a:rPr lang="en-US" altLang="en-US" sz="2000" b="1" dirty="0" err="1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sz="2000" b="1" dirty="0" err="1" smtClean="0">
                <a:solidFill>
                  <a:srgbClr val="0070C0"/>
                </a:solidFill>
                <a:latin typeface="TimesLTStd-Italic"/>
              </a:rPr>
              <a:t>H</a:t>
            </a:r>
            <a:r>
              <a:rPr lang="en-US" sz="2000" b="1" baseline="-25000" dirty="0" err="1" smtClean="0">
                <a:solidFill>
                  <a:srgbClr val="0070C0"/>
                </a:solidFill>
                <a:latin typeface="TimesLTStd-Roman"/>
              </a:rPr>
              <a:t>soln</a:t>
            </a:r>
            <a:r>
              <a:rPr lang="en-US" sz="2000" b="1" dirty="0" smtClean="0">
                <a:solidFill>
                  <a:srgbClr val="0070C0"/>
                </a:solidFill>
                <a:latin typeface="TimesLTStd-Roman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TimesLTStd-Roman"/>
              </a:rPr>
              <a:t>is given by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2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805932" y="104736"/>
            <a:ext cx="7534702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A Molecular View of the Solution Process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383" y="888836"/>
            <a:ext cx="84386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LTStd-Roman"/>
              </a:rPr>
              <a:t>If the solute-solvent attraction is stronger than the solvent-solvent attraction </a:t>
            </a:r>
            <a:r>
              <a:rPr lang="en-US" sz="2400" dirty="0" smtClean="0">
                <a:latin typeface="TimesLTStd-Roman"/>
              </a:rPr>
              <a:t>and solute-solute </a:t>
            </a:r>
            <a:r>
              <a:rPr lang="en-US" sz="2400" dirty="0">
                <a:latin typeface="TimesLTStd-Roman"/>
              </a:rPr>
              <a:t>attraction, </a:t>
            </a:r>
            <a:endParaRPr lang="en-US" sz="2400" dirty="0" smtClean="0">
              <a:latin typeface="TimesLTStd-Roman"/>
            </a:endParaRPr>
          </a:p>
          <a:p>
            <a:pPr algn="ctr">
              <a:lnSpc>
                <a:spcPct val="150000"/>
              </a:lnSpc>
            </a:pPr>
            <a:r>
              <a:rPr lang="en-US" sz="2400" i="1" dirty="0" smtClean="0">
                <a:solidFill>
                  <a:srgbClr val="0070C0"/>
                </a:solidFill>
                <a:latin typeface="TimesLTStd-Roman"/>
              </a:rPr>
              <a:t>The solution 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process is favorable, or exothermic (</a:t>
            </a:r>
            <a:r>
              <a:rPr lang="en-US" sz="2400" i="1" dirty="0" err="1">
                <a:solidFill>
                  <a:srgbClr val="0070C0"/>
                </a:solidFill>
                <a:latin typeface="TimesLTStd-Roman"/>
              </a:rPr>
              <a:t>Δ</a:t>
            </a:r>
            <a:r>
              <a:rPr lang="en-US" sz="2400" i="1" dirty="0" err="1">
                <a:solidFill>
                  <a:srgbClr val="0070C0"/>
                </a:solidFill>
                <a:latin typeface="TimesLTStd-Italic"/>
              </a:rPr>
              <a:t>H</a:t>
            </a:r>
            <a:r>
              <a:rPr lang="en-US" sz="2400" i="1" baseline="-25000" dirty="0" err="1">
                <a:solidFill>
                  <a:srgbClr val="0070C0"/>
                </a:solidFill>
                <a:latin typeface="TimesLTStd-Roman"/>
              </a:rPr>
              <a:t>soln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  <a:latin typeface="MathematicalPiOTF1"/>
              </a:rPr>
              <a:t>= 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0).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LTStd-Roman"/>
              </a:rPr>
              <a:t>If the solute-solvent interaction is weaker than the solvent-solvent and </a:t>
            </a:r>
            <a:r>
              <a:rPr lang="en-US" sz="2400" dirty="0" smtClean="0">
                <a:latin typeface="TimesLTStd-Roman"/>
              </a:rPr>
              <a:t>solute-solute interactions</a:t>
            </a:r>
            <a:r>
              <a:rPr lang="en-US" sz="2400" dirty="0">
                <a:latin typeface="TimesLTStd-Roman"/>
              </a:rPr>
              <a:t>, </a:t>
            </a:r>
            <a:endParaRPr lang="en-US" sz="2400" dirty="0" smtClean="0">
              <a:latin typeface="TimesLTStd-Roman"/>
            </a:endParaRPr>
          </a:p>
          <a:p>
            <a:pPr algn="ctr">
              <a:lnSpc>
                <a:spcPct val="150000"/>
              </a:lnSpc>
            </a:pPr>
            <a:r>
              <a:rPr lang="en-US" sz="2400" i="1" dirty="0" smtClean="0">
                <a:solidFill>
                  <a:srgbClr val="0070C0"/>
                </a:solidFill>
                <a:latin typeface="TimesLTStd-Roman"/>
              </a:rPr>
              <a:t>The solution 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process is endothermic (</a:t>
            </a:r>
            <a:r>
              <a:rPr lang="en-US" sz="2400" i="1" dirty="0" err="1">
                <a:solidFill>
                  <a:srgbClr val="0070C0"/>
                </a:solidFill>
                <a:latin typeface="TimesLTStd-Roman"/>
              </a:rPr>
              <a:t>Δ</a:t>
            </a:r>
            <a:r>
              <a:rPr lang="en-US" sz="2400" i="1" dirty="0" err="1">
                <a:solidFill>
                  <a:srgbClr val="0070C0"/>
                </a:solidFill>
                <a:latin typeface="TimesLTStd-Italic"/>
              </a:rPr>
              <a:t>H</a:t>
            </a:r>
            <a:r>
              <a:rPr lang="en-US" sz="2400" i="1" baseline="-25000" dirty="0" err="1">
                <a:solidFill>
                  <a:srgbClr val="0070C0"/>
                </a:solidFill>
                <a:latin typeface="TimesLTStd-Roman"/>
              </a:rPr>
              <a:t>soln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  <a:latin typeface="MathematicalPiOTF1"/>
              </a:rPr>
              <a:t>= 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0).</a:t>
            </a:r>
            <a:endParaRPr lang="en-US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805932" y="104736"/>
            <a:ext cx="7534702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A Molecular View of the Solution Process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391887" y="654137"/>
            <a:ext cx="5108575" cy="1106488"/>
            <a:chOff x="0" y="0"/>
            <a:chExt cx="3218" cy="697"/>
          </a:xfrm>
        </p:grpSpPr>
        <p:pic>
          <p:nvPicPr>
            <p:cNvPr id="14" name="Picture 2" descr="BD06941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2" cy="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1057" y="161"/>
              <a:ext cx="216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“</a:t>
              </a: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like dissolves like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”</a:t>
              </a: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64671" y="1800808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Two substances with similar </a:t>
            </a:r>
            <a:r>
              <a:rPr lang="en-US" altLang="en-US" sz="2400" b="1" i="1" dirty="0">
                <a:solidFill>
                  <a:srgbClr val="000000"/>
                </a:solidFill>
                <a:latin typeface="Arial" charset="0"/>
              </a:rPr>
              <a:t>intermolecular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forces are likely to be soluble in each other.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85800" y="2788286"/>
            <a:ext cx="838853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non-polar molecules are soluble in non-polar solvents</a:t>
            </a: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CCl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in C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6</a:t>
            </a:r>
            <a:endParaRPr lang="en-US" altLang="en-US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polar molecules are soluble in polar solvents</a:t>
            </a: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OH in 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O</a:t>
            </a:r>
          </a:p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ionic compounds are more soluble in polar solvents</a:t>
            </a: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000000"/>
                </a:solidFill>
                <a:latin typeface="Arial" charset="0"/>
              </a:rPr>
              <a:t>NaCl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in 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O or NH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altLang="en-US" i="1" dirty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6130703"/>
            <a:ext cx="8072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liquids are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be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miscible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completely soluble in each other in all proportions.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build="p" bldLvl="3" autoUpdateAnimBg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629" y="1785428"/>
            <a:ext cx="445147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Types of Concentration Units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35488" y="2336971"/>
            <a:ext cx="2614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Percent by Mass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956" y="2798636"/>
            <a:ext cx="8680268" cy="169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LTStd-Roman"/>
              </a:rPr>
              <a:t>The </a:t>
            </a:r>
            <a:r>
              <a:rPr lang="en-US" sz="2400" b="1" i="1" dirty="0">
                <a:solidFill>
                  <a:srgbClr val="FF0000"/>
                </a:solidFill>
                <a:latin typeface="TimesLTStd-BoldItalic"/>
              </a:rPr>
              <a:t>percent by mass </a:t>
            </a:r>
            <a:r>
              <a:rPr lang="en-US" sz="2400" dirty="0">
                <a:latin typeface="TimesLTStd-Roman"/>
              </a:rPr>
              <a:t>(also called </a:t>
            </a:r>
            <a:r>
              <a:rPr lang="en-US" sz="2400" i="1" dirty="0">
                <a:latin typeface="TimesLTStd-Italic"/>
              </a:rPr>
              <a:t>percent by weight </a:t>
            </a:r>
            <a:r>
              <a:rPr lang="en-US" sz="2400" dirty="0">
                <a:latin typeface="TimesLTStd-Roman"/>
              </a:rPr>
              <a:t>or </a:t>
            </a:r>
            <a:r>
              <a:rPr lang="en-US" sz="2400" i="1" dirty="0">
                <a:latin typeface="TimesLTStd-Italic"/>
              </a:rPr>
              <a:t>weight percent</a:t>
            </a:r>
            <a:r>
              <a:rPr lang="en-US" sz="2400" dirty="0">
                <a:latin typeface="TimesLTStd-Roman"/>
              </a:rPr>
              <a:t>) is </a:t>
            </a:r>
            <a:r>
              <a:rPr lang="en-US" sz="2400" i="1" dirty="0">
                <a:latin typeface="TimesLTStd-Italic"/>
              </a:rPr>
              <a:t>the ratio </a:t>
            </a:r>
            <a:r>
              <a:rPr lang="en-US" sz="2400" i="1" dirty="0" smtClean="0">
                <a:latin typeface="TimesLTStd-Italic"/>
              </a:rPr>
              <a:t>of the </a:t>
            </a:r>
            <a:r>
              <a:rPr lang="en-US" sz="2400" i="1" dirty="0">
                <a:latin typeface="TimesLTStd-Italic"/>
              </a:rPr>
              <a:t>mass of a solute to the mass of the solution, multiplied by 100 percent:</a:t>
            </a:r>
            <a:endParaRPr lang="en-US" sz="2400" dirty="0"/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486184" y="4818558"/>
            <a:ext cx="2328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800"/>
              <a:t>% by mass = </a:t>
            </a:r>
            <a:endParaRPr lang="en-US" altLang="en-US" sz="2800" b="1"/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2637246" y="4609008"/>
            <a:ext cx="6642100" cy="950913"/>
            <a:chOff x="1472" y="1788"/>
            <a:chExt cx="4184" cy="599"/>
          </a:xfrm>
        </p:grpSpPr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4792" y="190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/>
                <a:t>x 100%</a:t>
              </a:r>
            </a:p>
          </p:txBody>
        </p:sp>
        <p:grpSp>
          <p:nvGrpSpPr>
            <p:cNvPr id="12" name="Group 54"/>
            <p:cNvGrpSpPr>
              <a:grpSpLocks/>
            </p:cNvGrpSpPr>
            <p:nvPr/>
          </p:nvGrpSpPr>
          <p:grpSpPr bwMode="auto">
            <a:xfrm>
              <a:off x="1472" y="1788"/>
              <a:ext cx="3375" cy="599"/>
              <a:chOff x="998" y="3369"/>
              <a:chExt cx="3375" cy="599"/>
            </a:xfrm>
          </p:grpSpPr>
          <p:sp>
            <p:nvSpPr>
              <p:cNvPr id="13" name="Text Box 50"/>
              <p:cNvSpPr txBox="1">
                <a:spLocks noChangeArrowheads="1"/>
              </p:cNvSpPr>
              <p:nvPr/>
            </p:nvSpPr>
            <p:spPr bwMode="auto">
              <a:xfrm>
                <a:off x="1905" y="3369"/>
                <a:ext cx="156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mass of solute</a:t>
                </a:r>
              </a:p>
            </p:txBody>
          </p:sp>
          <p:sp>
            <p:nvSpPr>
              <p:cNvPr id="14" name="Text Box 51"/>
              <p:cNvSpPr txBox="1">
                <a:spLocks noChangeArrowheads="1"/>
              </p:cNvSpPr>
              <p:nvPr/>
            </p:nvSpPr>
            <p:spPr bwMode="auto">
              <a:xfrm>
                <a:off x="998" y="3641"/>
                <a:ext cx="337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mass of solute + mass of solvent</a:t>
                </a:r>
              </a:p>
            </p:txBody>
          </p:sp>
          <p:sp>
            <p:nvSpPr>
              <p:cNvPr id="15" name="Line 53"/>
              <p:cNvSpPr>
                <a:spLocks noChangeShapeType="1"/>
              </p:cNvSpPr>
              <p:nvPr/>
            </p:nvSpPr>
            <p:spPr bwMode="auto">
              <a:xfrm>
                <a:off x="1054" y="3669"/>
                <a:ext cx="3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63"/>
          <p:cNvGrpSpPr>
            <a:grpSpLocks/>
          </p:cNvGrpSpPr>
          <p:nvPr/>
        </p:nvGrpSpPr>
        <p:grpSpPr bwMode="auto">
          <a:xfrm>
            <a:off x="2307046" y="5647233"/>
            <a:ext cx="4318000" cy="923925"/>
            <a:chOff x="2248" y="3065"/>
            <a:chExt cx="2720" cy="582"/>
          </a:xfrm>
        </p:grpSpPr>
        <p:sp>
          <p:nvSpPr>
            <p:cNvPr id="17" name="Text Box 56"/>
            <p:cNvSpPr txBox="1">
              <a:spLocks noChangeArrowheads="1"/>
            </p:cNvSpPr>
            <p:nvPr/>
          </p:nvSpPr>
          <p:spPr bwMode="auto">
            <a:xfrm>
              <a:off x="2248" y="3192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/>
                <a:t>=</a:t>
              </a:r>
            </a:p>
          </p:txBody>
        </p:sp>
        <p:grpSp>
          <p:nvGrpSpPr>
            <p:cNvPr id="18" name="Group 62"/>
            <p:cNvGrpSpPr>
              <a:grpSpLocks/>
            </p:cNvGrpSpPr>
            <p:nvPr/>
          </p:nvGrpSpPr>
          <p:grpSpPr bwMode="auto">
            <a:xfrm>
              <a:off x="2448" y="3065"/>
              <a:ext cx="2520" cy="582"/>
              <a:chOff x="2448" y="3065"/>
              <a:chExt cx="2520" cy="582"/>
            </a:xfrm>
          </p:grpSpPr>
          <p:sp>
            <p:nvSpPr>
              <p:cNvPr id="19" name="Text Box 59"/>
              <p:cNvSpPr txBox="1">
                <a:spLocks noChangeArrowheads="1"/>
              </p:cNvSpPr>
              <p:nvPr/>
            </p:nvSpPr>
            <p:spPr bwMode="auto">
              <a:xfrm>
                <a:off x="4104" y="3168"/>
                <a:ext cx="86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x 100%</a:t>
                </a:r>
              </a:p>
            </p:txBody>
          </p:sp>
          <p:grpSp>
            <p:nvGrpSpPr>
              <p:cNvPr id="20" name="Group 61"/>
              <p:cNvGrpSpPr>
                <a:grpSpLocks/>
              </p:cNvGrpSpPr>
              <p:nvPr/>
            </p:nvGrpSpPr>
            <p:grpSpPr bwMode="auto">
              <a:xfrm>
                <a:off x="2448" y="3065"/>
                <a:ext cx="1737" cy="582"/>
                <a:chOff x="2448" y="3065"/>
                <a:chExt cx="1737" cy="582"/>
              </a:xfrm>
            </p:grpSpPr>
            <p:sp>
              <p:nvSpPr>
                <p:cNvPr id="2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535" y="3065"/>
                  <a:ext cx="156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en-US" sz="2800"/>
                    <a:t>mass of solute</a:t>
                  </a:r>
                </a:p>
              </p:txBody>
            </p:sp>
            <p:sp>
              <p:nvSpPr>
                <p:cNvPr id="2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448" y="3320"/>
                  <a:ext cx="173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en-US" sz="2800"/>
                    <a:t>mass of solution</a:t>
                  </a:r>
                </a:p>
              </p:txBody>
            </p:sp>
            <p:sp>
              <p:nvSpPr>
                <p:cNvPr id="23" name="Line 60"/>
                <p:cNvSpPr>
                  <a:spLocks noChangeShapeType="1"/>
                </p:cNvSpPr>
                <p:nvPr/>
              </p:nvSpPr>
              <p:spPr bwMode="auto">
                <a:xfrm>
                  <a:off x="2548" y="3356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24306" y="490256"/>
            <a:ext cx="89155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a solution is the amount of solute present in a given quantity of solvent or solution.</a:t>
            </a:r>
          </a:p>
        </p:txBody>
      </p:sp>
    </p:spTree>
    <p:extLst>
      <p:ext uri="{BB962C8B-B14F-4D97-AF65-F5344CB8AC3E}">
        <p14:creationId xmlns:p14="http://schemas.microsoft.com/office/powerpoint/2010/main" val="216989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62016" y="1069442"/>
            <a:ext cx="7835373" cy="4978659"/>
            <a:chOff x="1831141" y="1846684"/>
            <a:chExt cx="5324963" cy="31615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1141" y="1846684"/>
              <a:ext cx="5324963" cy="119214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1141" y="3038824"/>
              <a:ext cx="5324963" cy="1969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65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7274</TotalTime>
  <Words>2349</Words>
  <Application>Microsoft Office PowerPoint</Application>
  <PresentationFormat>On-screen Show (4:3)</PresentationFormat>
  <Paragraphs>305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Clip</vt:lpstr>
      <vt:lpstr>PowerPoint Presentation</vt:lpstr>
      <vt:lpstr>PowerPoint Presentation</vt:lpstr>
      <vt:lpstr>Types of Solutions</vt:lpstr>
      <vt:lpstr>Types of Solutions</vt:lpstr>
      <vt:lpstr>A Molecular View of the Solution Process</vt:lpstr>
      <vt:lpstr>A Molecular View of the Solution Process</vt:lpstr>
      <vt:lpstr>A Molecular View of the Solution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Effect of Temperature on Solubility</vt:lpstr>
      <vt:lpstr>The Effect of Temperature on Solubility</vt:lpstr>
      <vt:lpstr>The Effect of Temperature on Solubility</vt:lpstr>
      <vt:lpstr>The Effect of Pressure on the Solubility of Gases</vt:lpstr>
      <vt:lpstr>The Effect of Pressure on the Solubility of Gases</vt:lpstr>
      <vt:lpstr>The Effect of Pressure on the Solubility of Gases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289</cp:revision>
  <dcterms:created xsi:type="dcterms:W3CDTF">2017-09-18T11:03:17Z</dcterms:created>
  <dcterms:modified xsi:type="dcterms:W3CDTF">2017-10-22T06:24:16Z</dcterms:modified>
</cp:coreProperties>
</file>