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94" r:id="rId1"/>
  </p:sldMasterIdLst>
  <p:notesMasterIdLst>
    <p:notesMasterId r:id="rId18"/>
  </p:notesMasterIdLst>
  <p:sldIdLst>
    <p:sldId id="273" r:id="rId2"/>
    <p:sldId id="274" r:id="rId3"/>
    <p:sldId id="275" r:id="rId4"/>
    <p:sldId id="277" r:id="rId5"/>
    <p:sldId id="278" r:id="rId6"/>
    <p:sldId id="288" r:id="rId7"/>
    <p:sldId id="280" r:id="rId8"/>
    <p:sldId id="281" r:id="rId9"/>
    <p:sldId id="282" r:id="rId10"/>
    <p:sldId id="283" r:id="rId11"/>
    <p:sldId id="284" r:id="rId12"/>
    <p:sldId id="285" r:id="rId13"/>
    <p:sldId id="289" r:id="rId14"/>
    <p:sldId id="286" r:id="rId15"/>
    <p:sldId id="290" r:id="rId16"/>
    <p:sldId id="287" r:id="rId1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>
      <p:cViewPr varScale="1">
        <p:scale>
          <a:sx n="91" d="100"/>
          <a:sy n="91" d="100"/>
        </p:scale>
        <p:origin x="132" y="5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0377457-A546-450D-B6A7-B1CC532F9C21}" type="datetimeFigureOut">
              <a:rPr lang="en-US"/>
              <a:pPr>
                <a:defRPr/>
              </a:pPr>
              <a:t>8/22/2025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291E0818-3A86-42FD-9B2D-9759206633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3362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BBC694F-047B-448D-955F-0F9328F27008}" type="slidenum">
              <a:rPr lang="en-US" altLang="en-US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9208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12192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2700" y="6053139"/>
            <a:ext cx="2999317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45368" y="6043614"/>
            <a:ext cx="9046633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9013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4B06A3C-012E-44D7-B351-819E3E604973}" type="datetime8">
              <a:rPr lang="en-US"/>
              <a:pPr>
                <a:defRPr/>
              </a:pPr>
              <a:t>8/22/2025 6:29 AM</a:t>
            </a:fld>
            <a:endParaRPr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1300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 sz="1400"/>
            </a:lvl1pPr>
          </a:lstStyle>
          <a:p>
            <a:fld id="{DB720251-311B-446F-A0A9-C2D875FC09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A6600-31D8-4521-9A67-62ACB835FECC}" type="datetime8">
              <a:rPr lang="en-US"/>
              <a:pPr>
                <a:defRPr/>
              </a:pPr>
              <a:t>8/22/2025 6:29 AM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70A7A6-3522-42A2-AA1F-BDD360CFE856}" type="slidenum">
              <a:rPr lang="en-US"/>
              <a:pPr/>
              <a:t>‹#›</a:t>
            </a:fld>
            <a:endParaRPr lang="en-US"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8128001" y="0"/>
            <a:ext cx="427567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1"/>
            <a:ext cx="2946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7A390-6394-467F-8E24-2273139E905D}" type="datetime8">
              <a:rPr lang="en-US"/>
              <a:pPr>
                <a:defRPr/>
              </a:pPr>
              <a:t>8/22/2025 6:29 AM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1" y="6248401"/>
            <a:ext cx="743161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7"/>
            <a:ext cx="533400" cy="325967"/>
          </a:xfrm>
        </p:spPr>
        <p:txBody>
          <a:bodyPr/>
          <a:lstStyle>
            <a:lvl1pPr>
              <a:defRPr/>
            </a:lvl1pPr>
          </a:lstStyle>
          <a:p>
            <a:fld id="{0A811474-87C9-47AF-A47B-E6BEA2DC80B2}" type="slidenum">
              <a:rPr lang="en-US"/>
              <a:pPr/>
              <a:t>‹#›</a:t>
            </a:fld>
            <a:endParaRPr lang="en-US"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00672-D58F-44EB-BA87-033E016FD527}" type="datetime8">
              <a:rPr lang="en-US"/>
              <a:pPr>
                <a:defRPr/>
              </a:pPr>
              <a:t>8/22/2025 6:29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BA56842-5F2E-4840-BA26-33C3F2E924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2C803-02B4-4F85-ABD5-A649BA6C4F4B}" type="datetime8">
              <a:rPr lang="en-US"/>
              <a:pPr>
                <a:defRPr/>
              </a:pPr>
              <a:t>8/22/2025 6:29 AM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1"/>
            <a:ext cx="17272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4BA4290-66A0-4E13-B7C3-4ADBC64CCEA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387CE74-9F6F-40E5-AF13-7B1DFABF23E4}" type="datetime8">
              <a:rPr lang="en-US"/>
              <a:pPr>
                <a:defRPr/>
              </a:pPr>
              <a:t>8/22/2025 6:29 AM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3376C19-DE3C-4395-9302-D00EBE8FB62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3DF11AF-401B-49CB-9D76-0DCF78FC7212}" type="datetime8">
              <a:rPr lang="en-US"/>
              <a:pPr>
                <a:defRPr/>
              </a:pPr>
              <a:t>8/22/2025 6:29 AM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3E17E51-2528-4D08-8240-1B8BC3BAEAD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259FF-19A6-4791-A726-B9088A126A61}" type="datetime8">
              <a:rPr lang="en-US"/>
              <a:pPr>
                <a:defRPr/>
              </a:pPr>
              <a:t>8/22/2025 6:29 AM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C28557E-6987-46B9-8912-4B486B0931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8DA96-CA88-4834-9478-2B3D0A7A72CA}" type="datetime8">
              <a:rPr lang="en-US"/>
              <a:pPr>
                <a:defRPr/>
              </a:pPr>
              <a:t>8/22/2025 6:29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 sz="1400"/>
            </a:lvl1pPr>
          </a:lstStyle>
          <a:p>
            <a:fld id="{89C34755-FFF8-4D4B-94A6-5EAED5D49C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m_book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033" y="1755775"/>
            <a:ext cx="2152651" cy="1689100"/>
          </a:xfrm>
          <a:prstGeom prst="rect">
            <a:avLst/>
          </a:prstGeom>
          <a:noFill/>
          <a:ln w="50800" cap="sq" cmpd="dbl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E410C-9640-4350-86AE-DDC0D5B23EB5}" type="datetime8">
              <a:rPr lang="en-US"/>
              <a:pPr>
                <a:defRPr/>
              </a:pPr>
              <a:t>8/22/2025 6:29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D64EF7D-6361-4973-82C3-148F92AE6D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12700" y="4572001"/>
            <a:ext cx="12192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12699" y="4664075"/>
            <a:ext cx="1951567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59517" y="4654550"/>
            <a:ext cx="10132483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930401" y="1"/>
            <a:ext cx="133351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D1C13E7-F3BC-4398-8AE2-E6DCC0EEE041}" type="datetime8">
              <a:rPr lang="en-US"/>
              <a:pPr>
                <a:defRPr/>
              </a:pPr>
              <a:t>8/22/2025 6:29 AM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1"/>
            <a:ext cx="1930400" cy="663575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fld id="{176F91DA-3405-45A8-9AF4-00852B77EA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401"/>
            <a:ext cx="6096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20000"/>
            <a:lum/>
          </a:blip>
          <a:srcRect/>
          <a:stretch>
            <a:fillRect l="79000" t="3000" r="1000" b="8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812800" y="228600"/>
            <a:ext cx="10871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817033" y="1600201"/>
            <a:ext cx="10871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E856700-717B-40FA-A217-1975222ABBD8}" type="datetime8">
              <a:rPr lang="en-US"/>
              <a:pPr>
                <a:defRPr/>
              </a:pPr>
              <a:t>8/22/2025 6:29 AM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401"/>
            <a:ext cx="7228417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12192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87400" y="1279525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9"/>
            <a:ext cx="711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200" b="1">
                <a:solidFill>
                  <a:schemeClr val="tx2"/>
                </a:solidFill>
              </a:defRPr>
            </a:lvl1pPr>
          </a:lstStyle>
          <a:p>
            <a:fld id="{6FEC9559-954F-4A49-B092-CBBA2B4F0B18}" type="slidenum">
              <a:rPr lang="en-US"/>
              <a:pPr/>
              <a:t>‹#›</a:t>
            </a:fld>
            <a:endParaRPr lang="en-US" sz="140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47" r:id="rId10"/>
    <p:sldLayoutId id="214748395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E7BC29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092A7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subTitle" idx="1"/>
          </p:nvPr>
        </p:nvSpPr>
        <p:spPr>
          <a:xfrm>
            <a:off x="2207568" y="1628801"/>
            <a:ext cx="7538328" cy="3384375"/>
          </a:xfrm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300" dirty="0"/>
          </a:p>
          <a:p>
            <a:pPr algn="ctr" eaLnBrk="1" hangingPunct="1">
              <a:spcBef>
                <a:spcPct val="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Candara" pitchFamily="34" charset="0"/>
                <a:cs typeface="Times New Roman" pitchFamily="18" charset="0"/>
              </a:rPr>
              <a:t>Fundamentals of Organic</a:t>
            </a:r>
            <a:r>
              <a:rPr lang="en-US" altLang="en-US" sz="3600" b="1" dirty="0">
                <a:solidFill>
                  <a:srgbClr val="FF0000"/>
                </a:solidFill>
                <a:latin typeface="Candara" pitchFamily="34" charset="0"/>
              </a:rPr>
              <a:t> Chemistry</a:t>
            </a:r>
          </a:p>
          <a:p>
            <a:pPr algn="ctr" eaLnBrk="1" hangingPunct="1">
              <a:spcBef>
                <a:spcPct val="0"/>
              </a:spcBef>
            </a:pPr>
            <a:r>
              <a:rPr lang="en-US" altLang="en-US" sz="3200" b="1" dirty="0">
                <a:solidFill>
                  <a:srgbClr val="0033CC"/>
                </a:solidFill>
                <a:latin typeface="Candara" pitchFamily="34" charset="0"/>
              </a:rPr>
              <a:t>CHEM 108</a:t>
            </a:r>
          </a:p>
          <a:p>
            <a:pPr algn="ctr"/>
            <a:r>
              <a:rPr lang="en-US" altLang="en-US" sz="2800" b="1" i="1" dirty="0">
                <a:solidFill>
                  <a:srgbClr val="00B050"/>
                </a:solidFill>
              </a:rPr>
              <a:t>King Saud University</a:t>
            </a:r>
            <a:endParaRPr lang="en-US" altLang="en-US" sz="2800" b="1" dirty="0">
              <a:solidFill>
                <a:srgbClr val="00B050"/>
              </a:solidFill>
            </a:endParaRPr>
          </a:p>
          <a:p>
            <a:pPr algn="ctr"/>
            <a:r>
              <a:rPr lang="en-US" altLang="en-US" sz="2400" b="1" dirty="0">
                <a:solidFill>
                  <a:srgbClr val="00B050"/>
                </a:solidFill>
              </a:rPr>
              <a:t>College of Science, Chemistry Department</a:t>
            </a:r>
            <a:endParaRPr lang="en-US" altLang="en-US" sz="2400" dirty="0">
              <a:solidFill>
                <a:srgbClr val="00B050"/>
              </a:solidFill>
            </a:endParaRP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0" y="6082533"/>
            <a:ext cx="2999656" cy="586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altLang="en-US" sz="2400" b="1">
                <a:solidFill>
                  <a:srgbClr val="C00000"/>
                </a:solidFill>
              </a:rPr>
              <a:t>CHEM 108</a:t>
            </a:r>
            <a:endParaRPr lang="en-US" altLang="en-US" sz="24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3672" y="5877272"/>
            <a:ext cx="90483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3600" b="1" dirty="0">
                <a:solidFill>
                  <a:srgbClr val="FF0000"/>
                </a:solidFill>
              </a:rPr>
              <a:t>CHAPTER 8. AMINES</a:t>
            </a:r>
          </a:p>
        </p:txBody>
      </p:sp>
      <p:pic>
        <p:nvPicPr>
          <p:cNvPr id="7" name="Picture 2" descr="http://medicalcity.ksu.edu.sa/images/uploads/news/KSU_BackgroundLogo_(2).png"/>
          <p:cNvPicPr>
            <a:picLocks noChangeAspect="1" noChangeArrowheads="1"/>
          </p:cNvPicPr>
          <p:nvPr/>
        </p:nvPicPr>
        <p:blipFill>
          <a:blip r:embed="rId3" cstate="print"/>
          <a:srcRect l="16842" t="20000" r="13684" b="28000"/>
          <a:stretch>
            <a:fillRect/>
          </a:stretch>
        </p:blipFill>
        <p:spPr bwMode="auto">
          <a:xfrm>
            <a:off x="9552384" y="116632"/>
            <a:ext cx="2514600" cy="9906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507974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BA56842-5F2E-4840-BA26-33C3F2E9240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49494" y="404665"/>
            <a:ext cx="4609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The Basicity of Amines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23392" y="1545138"/>
            <a:ext cx="109452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Aromatic amines are much weaker than aliphatic amines or ammonia.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055440" y="1990001"/>
            <a:ext cx="78962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 algn="just"/>
            <a:r>
              <a:rPr lang="en-US" sz="2400" b="1" dirty="0">
                <a:solidFill>
                  <a:srgbClr val="00B050"/>
                </a:solidFill>
                <a:ea typeface="Calibri" pitchFamily="34" charset="0"/>
                <a:cs typeface="Calibri" pitchFamily="34" charset="0"/>
              </a:rPr>
              <a:t>-  Example: </a:t>
            </a:r>
            <a:r>
              <a:rPr lang="en-US" sz="2400" dirty="0">
                <a:ea typeface="Calibri" pitchFamily="34" charset="0"/>
                <a:cs typeface="Calibri" pitchFamily="34" charset="0"/>
              </a:rPr>
              <a:t>aniline is less basic than </a:t>
            </a:r>
            <a:r>
              <a:rPr lang="en-US" sz="2400" dirty="0" err="1">
                <a:ea typeface="Calibri" pitchFamily="34" charset="0"/>
                <a:cs typeface="Calibri" pitchFamily="34" charset="0"/>
              </a:rPr>
              <a:t>cyclohexylamine</a:t>
            </a:r>
            <a:r>
              <a:rPr lang="en-US" sz="2400" dirty="0">
                <a:ea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127448" y="3409157"/>
            <a:ext cx="104411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i="1" dirty="0">
                <a:solidFill>
                  <a:srgbClr val="0033CC"/>
                </a:solidFill>
                <a:ea typeface="Calibri" pitchFamily="34" charset="0"/>
                <a:cs typeface="Calibri" pitchFamily="34" charset="0"/>
              </a:rPr>
              <a:t>The reason is the resonance delocalization of the unshared electron pair that is possible in aniline, but not in </a:t>
            </a:r>
            <a:r>
              <a:rPr lang="en-US" sz="2400" i="1" dirty="0" err="1">
                <a:solidFill>
                  <a:srgbClr val="0033CC"/>
                </a:solidFill>
                <a:ea typeface="Calibri" pitchFamily="34" charset="0"/>
                <a:cs typeface="Calibri" pitchFamily="34" charset="0"/>
              </a:rPr>
              <a:t>cyclohexylamine</a:t>
            </a:r>
            <a:r>
              <a:rPr lang="en-US" sz="2400" i="1" dirty="0">
                <a:solidFill>
                  <a:srgbClr val="0033CC"/>
                </a:solidFill>
                <a:ea typeface="Calibri" pitchFamily="34" charset="0"/>
                <a:cs typeface="Calibri" pitchFamily="34" charset="0"/>
              </a:rPr>
              <a:t>: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 l="40263" t="42001" r="21973" b="18159"/>
          <a:stretch>
            <a:fillRect/>
          </a:stretch>
        </p:blipFill>
        <p:spPr bwMode="auto">
          <a:xfrm>
            <a:off x="4727848" y="2420889"/>
            <a:ext cx="2649143" cy="885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 l="8482" t="26122" r="11916" b="13531"/>
          <a:stretch>
            <a:fillRect/>
          </a:stretch>
        </p:blipFill>
        <p:spPr bwMode="auto">
          <a:xfrm>
            <a:off x="4433871" y="4343236"/>
            <a:ext cx="4320480" cy="145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25226" y="5932389"/>
            <a:ext cx="5537770" cy="81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948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BA56842-5F2E-4840-BA26-33C3F2E9240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464152" y="214799"/>
            <a:ext cx="4609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Preparation of Amines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3351" y="692696"/>
            <a:ext cx="414045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 dirty="0">
                <a:solidFill>
                  <a:srgbClr val="0033CC"/>
                </a:solidFill>
                <a:cs typeface="Arial" pitchFamily="34" charset="0"/>
              </a:rPr>
              <a:t>1) Alkylation of Ammonia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23392" y="1627313"/>
            <a:ext cx="109452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FF0000"/>
                </a:solidFill>
              </a:rPr>
              <a:t>Ammonia</a:t>
            </a:r>
            <a:r>
              <a:rPr lang="en-US" sz="2400" b="1" dirty="0"/>
              <a:t> </a:t>
            </a:r>
            <a:r>
              <a:rPr lang="en-US" sz="2400" dirty="0"/>
              <a:t>reacts with alkyl halides to give amines via a two-step process.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23392" y="3789040"/>
            <a:ext cx="109452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FF0000"/>
                </a:solidFill>
              </a:rPr>
              <a:t>Primary, secondary, and tertiary amines </a:t>
            </a:r>
            <a:r>
              <a:rPr lang="en-US" sz="2400" dirty="0"/>
              <a:t>can be similarly alkylated.</a:t>
            </a: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8265" y="2895599"/>
            <a:ext cx="5939525" cy="8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127448" y="2021939"/>
            <a:ext cx="104411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 dirty="0">
                <a:solidFill>
                  <a:srgbClr val="00B050"/>
                </a:solidFill>
              </a:rPr>
              <a:t>The first step </a:t>
            </a:r>
            <a:r>
              <a:rPr lang="en-US" sz="2400" i="1" dirty="0"/>
              <a:t>is a </a:t>
            </a:r>
            <a:r>
              <a:rPr lang="en-US" sz="2400" i="1" dirty="0" err="1"/>
              <a:t>nucleophilic</a:t>
            </a:r>
            <a:r>
              <a:rPr lang="en-US" sz="2400" i="1" dirty="0"/>
              <a:t> substitution reaction.</a:t>
            </a:r>
            <a:r>
              <a:rPr lang="en-US" sz="2400" b="1" i="1" dirty="0"/>
              <a:t> </a:t>
            </a:r>
            <a:r>
              <a:rPr lang="en-US" sz="2400" b="1" i="1" dirty="0">
                <a:solidFill>
                  <a:srgbClr val="00B050"/>
                </a:solidFill>
              </a:rPr>
              <a:t>The free amine </a:t>
            </a:r>
            <a:r>
              <a:rPr lang="en-US" sz="2400" b="1" i="1" dirty="0"/>
              <a:t>can then be obtained from its salt by treatment with a strong base</a:t>
            </a:r>
          </a:p>
        </p:txBody>
      </p:sp>
      <p:pic>
        <p:nvPicPr>
          <p:cNvPr id="21" name="Picture 6"/>
          <p:cNvPicPr>
            <a:picLocks noChangeAspect="1" noChangeArrowheads="1"/>
          </p:cNvPicPr>
          <p:nvPr/>
        </p:nvPicPr>
        <p:blipFill rotWithShape="1">
          <a:blip r:embed="rId3" cstate="print"/>
          <a:srcRect l="32269" t="72593" r="30836" b="3897"/>
          <a:stretch/>
        </p:blipFill>
        <p:spPr bwMode="auto">
          <a:xfrm>
            <a:off x="7865010" y="5906956"/>
            <a:ext cx="2664296" cy="82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 rotWithShape="1">
          <a:blip r:embed="rId3" cstate="print"/>
          <a:srcRect l="25241" t="15894" r="22931" b="61128"/>
          <a:stretch/>
        </p:blipFill>
        <p:spPr bwMode="auto">
          <a:xfrm>
            <a:off x="1730017" y="4250706"/>
            <a:ext cx="3862244" cy="835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 rotWithShape="1">
          <a:blip r:embed="rId3" cstate="print"/>
          <a:srcRect l="25242" t="44884" r="24010" b="32977"/>
          <a:stretch/>
        </p:blipFill>
        <p:spPr bwMode="auto">
          <a:xfrm>
            <a:off x="4871864" y="5186809"/>
            <a:ext cx="3384693" cy="72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241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BA56842-5F2E-4840-BA26-33C3F2E9240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23392" y="1525505"/>
            <a:ext cx="109452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>
                <a:latin typeface="+mj-lt"/>
              </a:rPr>
              <a:t>The best route to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aromatic primary amines </a:t>
            </a:r>
            <a:r>
              <a:rPr lang="en-US" sz="2400" dirty="0">
                <a:latin typeface="+mj-lt"/>
              </a:rPr>
              <a:t>is by reduction of the corresponding nitro compounds.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 l="6448" t="50000" r="17633" b="8936"/>
          <a:stretch>
            <a:fillRect/>
          </a:stretch>
        </p:blipFill>
        <p:spPr bwMode="auto">
          <a:xfrm>
            <a:off x="3575720" y="3578025"/>
            <a:ext cx="5282523" cy="950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127448" y="2551765"/>
            <a:ext cx="98650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i="1" dirty="0">
                <a:solidFill>
                  <a:srgbClr val="7030A0"/>
                </a:solidFill>
                <a:latin typeface="+mj-lt"/>
              </a:rPr>
              <a:t>The nitro group is easily reduced, either catalytically with hydrogen or by chemical reducing agents.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464152" y="214799"/>
            <a:ext cx="4609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Preparation of Amines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63351" y="692696"/>
            <a:ext cx="460851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 dirty="0">
                <a:solidFill>
                  <a:srgbClr val="0033CC"/>
                </a:solidFill>
                <a:cs typeface="Arial" pitchFamily="34" charset="0"/>
              </a:rPr>
              <a:t>2) Reduction of Nitro Groups</a:t>
            </a:r>
          </a:p>
        </p:txBody>
      </p:sp>
    </p:spTree>
    <p:extLst>
      <p:ext uri="{BB962C8B-B14F-4D97-AF65-F5344CB8AC3E}">
        <p14:creationId xmlns:p14="http://schemas.microsoft.com/office/powerpoint/2010/main" val="13922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BA56842-5F2E-4840-BA26-33C3F2E9240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23392" y="1671191"/>
            <a:ext cx="109452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Reduction of nitriles </a:t>
            </a:r>
            <a:r>
              <a:rPr lang="en-US" sz="2400" dirty="0">
                <a:latin typeface="+mj-lt"/>
              </a:rPr>
              <a:t>(cyanides) gives primary amines.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40771" t="46593" r="9368" b="22953"/>
          <a:stretch/>
        </p:blipFill>
        <p:spPr bwMode="auto">
          <a:xfrm>
            <a:off x="4367808" y="2265116"/>
            <a:ext cx="3919090" cy="635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23392" y="4077072"/>
            <a:ext cx="109452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Amides</a:t>
            </a:r>
            <a:r>
              <a:rPr lang="en-US" sz="2400" dirty="0">
                <a:latin typeface="+mj-lt"/>
              </a:rPr>
              <a:t> can be reduced to amines with lithium aluminum hydride.</a:t>
            </a: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 cstate="print"/>
          <a:srcRect l="14676" t="43639" r="20311" b="6371"/>
          <a:stretch>
            <a:fillRect/>
          </a:stretch>
        </p:blipFill>
        <p:spPr bwMode="auto">
          <a:xfrm>
            <a:off x="3877974" y="4633956"/>
            <a:ext cx="5673865" cy="1061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7464152" y="214799"/>
            <a:ext cx="4609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Preparation of Amines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63351" y="692696"/>
            <a:ext cx="360040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 dirty="0">
                <a:solidFill>
                  <a:srgbClr val="0033CC"/>
                </a:solidFill>
                <a:cs typeface="Arial" pitchFamily="34" charset="0"/>
              </a:rPr>
              <a:t>3) Reduction of Nitriles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57986" y="3509506"/>
            <a:ext cx="367777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 dirty="0">
                <a:solidFill>
                  <a:srgbClr val="0033CC"/>
                </a:solidFill>
                <a:cs typeface="Arial" pitchFamily="34" charset="0"/>
              </a:rPr>
              <a:t>4) Reduction of Amides</a:t>
            </a:r>
          </a:p>
        </p:txBody>
      </p:sp>
    </p:spTree>
    <p:extLst>
      <p:ext uri="{BB962C8B-B14F-4D97-AF65-F5344CB8AC3E}">
        <p14:creationId xmlns:p14="http://schemas.microsoft.com/office/powerpoint/2010/main" val="309401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BA56842-5F2E-4840-BA26-33C3F2E9240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91025" y="521199"/>
            <a:ext cx="41545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Reactions of Amines</a:t>
            </a: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335360" y="1537520"/>
            <a:ext cx="6048672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33CC"/>
                </a:solidFill>
              </a:rPr>
              <a:t>1) Reactions with Acids: Salt Formation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23392" y="2031231"/>
            <a:ext cx="109452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Amines react with strong acids to form </a:t>
            </a:r>
            <a:r>
              <a:rPr lang="en-US" sz="2400" dirty="0" err="1">
                <a:solidFill>
                  <a:srgbClr val="7030A0"/>
                </a:solidFill>
              </a:rPr>
              <a:t>alkylammonium</a:t>
            </a:r>
            <a:r>
              <a:rPr lang="en-US" sz="2400" dirty="0">
                <a:solidFill>
                  <a:srgbClr val="7030A0"/>
                </a:solidFill>
              </a:rPr>
              <a:t> salts.</a:t>
            </a:r>
          </a:p>
        </p:txBody>
      </p:sp>
      <p:pic>
        <p:nvPicPr>
          <p:cNvPr id="21" name="Picture 38"/>
          <p:cNvPicPr>
            <a:picLocks noChangeAspect="1" noChangeArrowheads="1"/>
          </p:cNvPicPr>
          <p:nvPr/>
        </p:nvPicPr>
        <p:blipFill rotWithShape="1">
          <a:blip r:embed="rId2" cstate="print"/>
          <a:srcRect l="22261" t="48904" r="31921" b="15923"/>
          <a:stretch/>
        </p:blipFill>
        <p:spPr bwMode="auto">
          <a:xfrm>
            <a:off x="4713144" y="2564904"/>
            <a:ext cx="3341775" cy="681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335360" y="3337828"/>
            <a:ext cx="6624736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33CC"/>
                </a:solidFill>
              </a:rPr>
              <a:t>2) Acylation of Amines: Amides Formation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623392" y="3831431"/>
            <a:ext cx="95770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B050"/>
                </a:solidFill>
              </a:rPr>
              <a:t>Primary and secondary amines </a:t>
            </a:r>
            <a:r>
              <a:rPr lang="en-US" sz="2400" dirty="0"/>
              <a:t>react with acyl halides to form amides.</a:t>
            </a:r>
          </a:p>
        </p:txBody>
      </p:sp>
      <p:pic>
        <p:nvPicPr>
          <p:cNvPr id="28" name="Picture 39"/>
          <p:cNvPicPr>
            <a:picLocks noChangeAspect="1" noChangeArrowheads="1"/>
          </p:cNvPicPr>
          <p:nvPr/>
        </p:nvPicPr>
        <p:blipFill>
          <a:blip r:embed="rId3" cstate="print"/>
          <a:srcRect l="16173" t="45996" r="23517" b="2437"/>
          <a:stretch>
            <a:fillRect/>
          </a:stretch>
        </p:blipFill>
        <p:spPr bwMode="auto">
          <a:xfrm>
            <a:off x="3945176" y="4293096"/>
            <a:ext cx="443546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657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6" grpId="0" animBg="1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BA56842-5F2E-4840-BA26-33C3F2E9240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91025" y="521199"/>
            <a:ext cx="41545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Reactions of Amines</a:t>
            </a:r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335360" y="1628800"/>
            <a:ext cx="3240360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33CC"/>
                </a:solidFill>
              </a:rPr>
              <a:t>3) Imines Formation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623392" y="2083495"/>
            <a:ext cx="1094521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200" b="1" dirty="0">
                <a:solidFill>
                  <a:srgbClr val="00B050"/>
                </a:solidFill>
              </a:rPr>
              <a:t>Primary amines, R-NH</a:t>
            </a:r>
            <a:r>
              <a:rPr lang="en-US" sz="2200" b="1" baseline="-25000" dirty="0">
                <a:solidFill>
                  <a:srgbClr val="00B050"/>
                </a:solidFill>
              </a:rPr>
              <a:t>2</a:t>
            </a:r>
            <a:r>
              <a:rPr lang="en-US" sz="2200" b="1" dirty="0">
                <a:solidFill>
                  <a:srgbClr val="00B050"/>
                </a:solidFill>
              </a:rPr>
              <a:t> or ArNH</a:t>
            </a:r>
            <a:r>
              <a:rPr lang="en-US" sz="2200" b="1" baseline="-25000" dirty="0">
                <a:solidFill>
                  <a:srgbClr val="00B050"/>
                </a:solidFill>
              </a:rPr>
              <a:t>2</a:t>
            </a:r>
            <a:r>
              <a:rPr lang="en-US" sz="2200" b="1" dirty="0"/>
              <a:t>, </a:t>
            </a:r>
            <a:r>
              <a:rPr lang="en-US" sz="2200" dirty="0"/>
              <a:t>undergo nucleophilic addition with aldehydes or ketones in an acidic buffer to give substituted imines.</a:t>
            </a: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 cstate="print"/>
          <a:srcRect l="1102" t="9306" r="4527" b="6168"/>
          <a:stretch>
            <a:fillRect/>
          </a:stretch>
        </p:blipFill>
        <p:spPr bwMode="auto">
          <a:xfrm>
            <a:off x="4042495" y="2957893"/>
            <a:ext cx="4536504" cy="850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335360" y="3933056"/>
            <a:ext cx="4536504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33CC"/>
                </a:solidFill>
              </a:rPr>
              <a:t>4) Aromatic </a:t>
            </a:r>
            <a:r>
              <a:rPr lang="en-US" sz="2800" b="1" dirty="0" err="1">
                <a:solidFill>
                  <a:srgbClr val="0033CC"/>
                </a:solidFill>
              </a:rPr>
              <a:t>Diazonium</a:t>
            </a:r>
            <a:r>
              <a:rPr lang="en-US" sz="2800" b="1" dirty="0">
                <a:solidFill>
                  <a:srgbClr val="0033CC"/>
                </a:solidFill>
              </a:rPr>
              <a:t> Salts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1384" y="4542219"/>
            <a:ext cx="11233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  <a:defRPr/>
            </a:pPr>
            <a:r>
              <a:rPr lang="en-US" sz="2400" dirty="0"/>
              <a:t>Primary aromatic amices react with nitrous acid at 0ºC to yield </a:t>
            </a:r>
            <a:r>
              <a:rPr lang="en-US" sz="2400" dirty="0" err="1"/>
              <a:t>aryldiazonium</a:t>
            </a:r>
            <a:r>
              <a:rPr lang="en-US" sz="2400" dirty="0"/>
              <a:t> ions.</a:t>
            </a:r>
          </a:p>
          <a:p>
            <a:pPr marL="346075" algn="just">
              <a:defRPr/>
            </a:pPr>
            <a:r>
              <a:rPr lang="en-US" sz="2400" i="1" dirty="0"/>
              <a:t>The process is called </a:t>
            </a:r>
            <a:r>
              <a:rPr lang="en-US" sz="2400" b="1" i="1" dirty="0">
                <a:solidFill>
                  <a:srgbClr val="00B050"/>
                </a:solidFill>
              </a:rPr>
              <a:t>diazotization</a:t>
            </a:r>
            <a:r>
              <a:rPr lang="en-US" sz="2400" dirty="0"/>
              <a:t>.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 l="3049" t="50000" r="14207" b="3122"/>
          <a:stretch>
            <a:fillRect/>
          </a:stretch>
        </p:blipFill>
        <p:spPr bwMode="auto">
          <a:xfrm>
            <a:off x="3826223" y="5388671"/>
            <a:ext cx="4969048" cy="10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772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13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BA56842-5F2E-4840-BA26-33C3F2E9240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91025" y="521199"/>
            <a:ext cx="41545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Reactions of Amines</a:t>
            </a: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407368" y="1547089"/>
            <a:ext cx="4464496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33CC"/>
                </a:solidFill>
              </a:rPr>
              <a:t>4) Aromatic </a:t>
            </a:r>
            <a:r>
              <a:rPr lang="en-US" sz="2800" b="1" dirty="0" err="1">
                <a:solidFill>
                  <a:srgbClr val="0033CC"/>
                </a:solidFill>
              </a:rPr>
              <a:t>Diazonium</a:t>
            </a:r>
            <a:r>
              <a:rPr lang="en-US" sz="2800" b="1" dirty="0">
                <a:solidFill>
                  <a:srgbClr val="0033CC"/>
                </a:solidFill>
              </a:rPr>
              <a:t> Salts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62531" y="2237963"/>
            <a:ext cx="1097319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/>
              <a:t>They are useful in synthesis because the </a:t>
            </a:r>
            <a:r>
              <a:rPr lang="en-US" sz="2400" dirty="0" err="1"/>
              <a:t>diazonio</a:t>
            </a:r>
            <a:r>
              <a:rPr lang="en-US" sz="2400" dirty="0"/>
              <a:t> </a:t>
            </a:r>
            <a:r>
              <a:rPr lang="en-US" sz="2400" dirty="0" err="1"/>
              <a:t>groum</a:t>
            </a:r>
            <a:r>
              <a:rPr lang="en-US" sz="2400" dirty="0"/>
              <a:t> (-N</a:t>
            </a:r>
            <a:r>
              <a:rPr lang="en-US" sz="2400" baseline="-25000" dirty="0"/>
              <a:t>2</a:t>
            </a:r>
            <a:r>
              <a:rPr lang="en-US" sz="2400" baseline="30000" dirty="0"/>
              <a:t>+</a:t>
            </a:r>
            <a:r>
              <a:rPr lang="en-US" sz="2400" dirty="0"/>
              <a:t>) can be </a:t>
            </a:r>
            <a:r>
              <a:rPr lang="en-US" sz="2400" dirty="0">
                <a:solidFill>
                  <a:srgbClr val="FF0000"/>
                </a:solidFill>
              </a:rPr>
              <a:t>replaced by nucleophiles</a:t>
            </a:r>
            <a:r>
              <a:rPr lang="en-US" sz="2400" dirty="0"/>
              <a:t>; the other product is nitrogen gas.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/>
          <a:srcRect l="8165" t="15260" r="20590" b="1472"/>
          <a:stretch>
            <a:fillRect/>
          </a:stretch>
        </p:blipFill>
        <p:spPr bwMode="auto">
          <a:xfrm>
            <a:off x="4168907" y="3448444"/>
            <a:ext cx="3960440" cy="3148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32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BA56842-5F2E-4840-BA26-33C3F2E9240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79577" y="404665"/>
            <a:ext cx="77489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Structure and Classification of Amines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23392" y="1484785"/>
            <a:ext cx="109452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Amines</a:t>
            </a:r>
            <a:r>
              <a:rPr lang="en-US" sz="2400" b="1" dirty="0">
                <a:latin typeface="+mj-lt"/>
                <a:cs typeface="Times New Roman" pitchFamily="18" charset="0"/>
              </a:rPr>
              <a:t> </a:t>
            </a:r>
            <a:r>
              <a:rPr lang="en-US" sz="2400" dirty="0">
                <a:latin typeface="+mj-lt"/>
                <a:cs typeface="Times New Roman" pitchFamily="18" charset="0"/>
              </a:rPr>
              <a:t>are compounds that derived from </a:t>
            </a:r>
            <a:r>
              <a:rPr lang="en-US" sz="24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ammonia</a:t>
            </a:r>
            <a:r>
              <a:rPr lang="en-US" sz="2400" dirty="0">
                <a:latin typeface="+mj-lt"/>
                <a:cs typeface="Times New Roman" pitchFamily="18" charset="0"/>
              </a:rPr>
              <a:t> by replacement of one, two, or three </a:t>
            </a:r>
            <a:r>
              <a:rPr lang="en-US" sz="2400" dirty="0" err="1">
                <a:latin typeface="+mj-lt"/>
                <a:cs typeface="Times New Roman" pitchFamily="18" charset="0"/>
              </a:rPr>
              <a:t>hydrogens</a:t>
            </a:r>
            <a:r>
              <a:rPr lang="en-US" sz="2400" dirty="0">
                <a:latin typeface="+mj-lt"/>
                <a:cs typeface="Times New Roman" pitchFamily="18" charset="0"/>
              </a:rPr>
              <a:t> by alkyl or aryl groups.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23392" y="3356992"/>
            <a:ext cx="109452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Aliphatic amines </a:t>
            </a:r>
            <a:r>
              <a:rPr lang="en-US" sz="2400" dirty="0">
                <a:latin typeface="+mj-lt"/>
                <a:cs typeface="Times New Roman" pitchFamily="18" charset="0"/>
              </a:rPr>
              <a:t>contain </a:t>
            </a:r>
            <a:r>
              <a:rPr lang="en-US" sz="2400" i="1" dirty="0">
                <a:latin typeface="+mj-lt"/>
                <a:cs typeface="Times New Roman" pitchFamily="18" charset="0"/>
              </a:rPr>
              <a:t>only alkyl </a:t>
            </a:r>
            <a:r>
              <a:rPr lang="en-US" sz="2400" dirty="0">
                <a:latin typeface="+mj-lt"/>
                <a:cs typeface="Times New Roman" pitchFamily="18" charset="0"/>
              </a:rPr>
              <a:t>groups bonded directly to the nitrogen atom.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231904" y="2319451"/>
            <a:ext cx="1008112" cy="821518"/>
            <a:chOff x="3697288" y="2307651"/>
            <a:chExt cx="1452736" cy="112135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grayscl/>
              <a:lum bright="-16000" contrast="28000"/>
            </a:blip>
            <a:srcRect l="4922" t="11510" r="80309" b="45449"/>
            <a:stretch/>
          </p:blipFill>
          <p:spPr bwMode="auto">
            <a:xfrm>
              <a:off x="3697288" y="2307651"/>
              <a:ext cx="1452736" cy="905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grayscl/>
              <a:lum bright="-16000" contrast="28000"/>
            </a:blip>
            <a:srcRect l="4922" t="71317" r="80309" b="18413"/>
            <a:stretch/>
          </p:blipFill>
          <p:spPr bwMode="auto">
            <a:xfrm>
              <a:off x="3697288" y="3212977"/>
              <a:ext cx="1452736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28308" t="5756" r="2769" b="13669"/>
          <a:stretch>
            <a:fillRect/>
          </a:stretch>
        </p:blipFill>
        <p:spPr bwMode="auto">
          <a:xfrm>
            <a:off x="3647728" y="3890664"/>
            <a:ext cx="432048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23392" y="5085184"/>
            <a:ext cx="10945216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Aromatic amines </a:t>
            </a:r>
            <a:r>
              <a:rPr lang="en-US" sz="2400" dirty="0">
                <a:latin typeface="+mj-lt"/>
                <a:cs typeface="Times New Roman" pitchFamily="18" charset="0"/>
              </a:rPr>
              <a:t>are those in which one or more aryl groups are bonded directly to nitrogen.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3915"/>
          <a:stretch>
            <a:fillRect/>
          </a:stretch>
        </p:blipFill>
        <p:spPr bwMode="auto">
          <a:xfrm>
            <a:off x="4921764" y="5661248"/>
            <a:ext cx="2636503" cy="93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843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BA56842-5F2E-4840-BA26-33C3F2E9240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79577" y="404665"/>
            <a:ext cx="77489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Classification and Structure of Amines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623392" y="1516064"/>
            <a:ext cx="112332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/>
              <a:t>The relation between </a:t>
            </a:r>
            <a:r>
              <a:rPr lang="en-US" sz="2400" b="1" dirty="0">
                <a:solidFill>
                  <a:srgbClr val="FF0000"/>
                </a:solidFill>
              </a:rPr>
              <a:t>ammonia and amines </a:t>
            </a:r>
            <a:r>
              <a:rPr lang="en-US" sz="2400" dirty="0"/>
              <a:t>is illustrated by the following structures:</a:t>
            </a:r>
          </a:p>
        </p:txBody>
      </p:sp>
      <p:pic>
        <p:nvPicPr>
          <p:cNvPr id="17" name="Picture 90"/>
          <p:cNvPicPr>
            <a:picLocks noChangeAspect="1" noChangeArrowheads="1"/>
          </p:cNvPicPr>
          <p:nvPr/>
        </p:nvPicPr>
        <p:blipFill>
          <a:blip r:embed="rId2" cstate="print"/>
          <a:srcRect l="3935" t="15585" r="7043" b="9200"/>
          <a:stretch>
            <a:fillRect/>
          </a:stretch>
        </p:blipFill>
        <p:spPr bwMode="auto">
          <a:xfrm>
            <a:off x="3647728" y="2089101"/>
            <a:ext cx="5490124" cy="988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23392" y="3251189"/>
            <a:ext cx="112332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FF0000"/>
                </a:solidFill>
              </a:rPr>
              <a:t>Amines</a:t>
            </a:r>
            <a:r>
              <a:rPr lang="en-US" sz="2400" b="1" dirty="0"/>
              <a:t> </a:t>
            </a:r>
            <a:r>
              <a:rPr lang="en-US" sz="2400" dirty="0"/>
              <a:t>are classified as </a:t>
            </a:r>
            <a:r>
              <a:rPr lang="en-US" sz="2400" b="1" dirty="0">
                <a:solidFill>
                  <a:srgbClr val="00B050"/>
                </a:solidFill>
              </a:rPr>
              <a:t>primary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rgbClr val="00B050"/>
                </a:solidFill>
              </a:rPr>
              <a:t>secondary</a:t>
            </a:r>
            <a:r>
              <a:rPr lang="en-US" sz="2400" b="1" dirty="0"/>
              <a:t>, or </a:t>
            </a:r>
            <a:r>
              <a:rPr lang="en-US" sz="2400" b="1" dirty="0">
                <a:solidFill>
                  <a:srgbClr val="00B050"/>
                </a:solidFill>
              </a:rPr>
              <a:t>tertiary</a:t>
            </a:r>
            <a:r>
              <a:rPr lang="en-US" sz="2400" b="1" dirty="0"/>
              <a:t>, </a:t>
            </a:r>
            <a:r>
              <a:rPr lang="en-US" sz="2400" i="1" dirty="0">
                <a:solidFill>
                  <a:srgbClr val="7030A0"/>
                </a:solidFill>
              </a:rPr>
              <a:t>depending on whether one, two, or three organic groups are attached to the nitrogen</a:t>
            </a:r>
            <a:r>
              <a:rPr lang="en-US" sz="2400" i="1" dirty="0"/>
              <a:t>.</a:t>
            </a:r>
            <a:endParaRPr lang="en-US" sz="2400" i="1" dirty="0">
              <a:solidFill>
                <a:srgbClr val="00B050"/>
              </a:solidFill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l="2122" t="6335" r="4221" b="-2"/>
          <a:stretch>
            <a:fillRect/>
          </a:stretch>
        </p:blipFill>
        <p:spPr bwMode="auto">
          <a:xfrm>
            <a:off x="5303912" y="4516270"/>
            <a:ext cx="2448272" cy="121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23392" y="4149080"/>
            <a:ext cx="109452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B050"/>
                </a:solidFill>
              </a:rPr>
              <a:t>NOTE:</a:t>
            </a:r>
            <a:endParaRPr lang="en-US" sz="2400" b="1" i="1" dirty="0">
              <a:solidFill>
                <a:srgbClr val="00B050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199456" y="5869140"/>
            <a:ext cx="10657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0188" indent="-230188" algn="just">
              <a:buFont typeface="Wingdings" panose="05000000000000000000" pitchFamily="2" charset="2"/>
              <a:buChar char="§"/>
            </a:pPr>
            <a:r>
              <a:rPr lang="en-US" sz="2000" i="1" dirty="0">
                <a:solidFill>
                  <a:srgbClr val="FF0000"/>
                </a:solidFill>
                <a:cs typeface="Times New Roman" pitchFamily="18" charset="0"/>
              </a:rPr>
              <a:t>t</a:t>
            </a:r>
            <a:r>
              <a:rPr lang="en-US" sz="2000" dirty="0">
                <a:solidFill>
                  <a:srgbClr val="FF0000"/>
                </a:solidFill>
                <a:cs typeface="Times New Roman" pitchFamily="18" charset="0"/>
              </a:rPr>
              <a:t>-butyl alcohol</a:t>
            </a:r>
            <a:r>
              <a:rPr lang="en-US" sz="2000" dirty="0">
                <a:cs typeface="Times New Roman" pitchFamily="18" charset="0"/>
              </a:rPr>
              <a:t> is a </a:t>
            </a:r>
            <a:r>
              <a:rPr lang="en-US" sz="2000" dirty="0">
                <a:solidFill>
                  <a:srgbClr val="FF0000"/>
                </a:solidFill>
                <a:cs typeface="Times New Roman" pitchFamily="18" charset="0"/>
              </a:rPr>
              <a:t>tertiary alcohol</a:t>
            </a:r>
            <a:r>
              <a:rPr lang="en-US" sz="2000" dirty="0">
                <a:cs typeface="Times New Roman" pitchFamily="18" charset="0"/>
              </a:rPr>
              <a:t> (because three carbons are attached to the </a:t>
            </a:r>
            <a:r>
              <a:rPr lang="en-US" sz="2000" dirty="0" err="1">
                <a:cs typeface="Times New Roman" pitchFamily="18" charset="0"/>
              </a:rPr>
              <a:t>carbinol</a:t>
            </a:r>
            <a:r>
              <a:rPr lang="en-US" sz="2000" dirty="0">
                <a:cs typeface="Times New Roman" pitchFamily="18" charset="0"/>
              </a:rPr>
              <a:t> carbon).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199456" y="6269250"/>
            <a:ext cx="10657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0188" indent="-230188" algn="just">
              <a:buFont typeface="Wingdings" panose="05000000000000000000" pitchFamily="2" charset="2"/>
              <a:buChar char="§"/>
            </a:pPr>
            <a:r>
              <a:rPr lang="en-US" sz="2000" i="1" dirty="0">
                <a:solidFill>
                  <a:srgbClr val="FF0000"/>
                </a:solidFill>
                <a:cs typeface="Times New Roman" pitchFamily="18" charset="0"/>
              </a:rPr>
              <a:t>t</a:t>
            </a:r>
            <a:r>
              <a:rPr lang="en-US" sz="2000" dirty="0">
                <a:solidFill>
                  <a:srgbClr val="FF0000"/>
                </a:solidFill>
                <a:cs typeface="Times New Roman" pitchFamily="18" charset="0"/>
              </a:rPr>
              <a:t>-butyl amine</a:t>
            </a:r>
            <a:r>
              <a:rPr lang="en-US" sz="2000" dirty="0">
                <a:cs typeface="Times New Roman" pitchFamily="18" charset="0"/>
              </a:rPr>
              <a:t> is a </a:t>
            </a:r>
            <a:r>
              <a:rPr lang="en-US" sz="2000" dirty="0">
                <a:solidFill>
                  <a:srgbClr val="FF0000"/>
                </a:solidFill>
                <a:cs typeface="Times New Roman" pitchFamily="18" charset="0"/>
              </a:rPr>
              <a:t>primary amine </a:t>
            </a:r>
            <a:r>
              <a:rPr lang="en-US" sz="2000" dirty="0">
                <a:cs typeface="Times New Roman" pitchFamily="18" charset="0"/>
              </a:rPr>
              <a:t>(because only one carbon is attached directly to the nitrogen atom). </a:t>
            </a:r>
          </a:p>
        </p:txBody>
      </p:sp>
    </p:spTree>
    <p:extLst>
      <p:ext uri="{BB962C8B-B14F-4D97-AF65-F5344CB8AC3E}">
        <p14:creationId xmlns:p14="http://schemas.microsoft.com/office/powerpoint/2010/main" val="162131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BA56842-5F2E-4840-BA26-33C3F2E9240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47099" y="404665"/>
            <a:ext cx="50139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Nomenclature of Amines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79376" y="1537628"/>
            <a:ext cx="2664296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33CC"/>
                </a:solidFill>
              </a:rPr>
              <a:t>Common Names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23392" y="2093947"/>
            <a:ext cx="109452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FF0000"/>
                </a:solidFill>
              </a:rPr>
              <a:t>Amines</a:t>
            </a:r>
            <a:r>
              <a:rPr lang="en-US" sz="2400" b="1" dirty="0"/>
              <a:t> </a:t>
            </a:r>
            <a:r>
              <a:rPr lang="en-US" sz="2400" dirty="0"/>
              <a:t>are named by specifying the alkyl groups attached to the nitrogen and adding the suffix </a:t>
            </a:r>
            <a:r>
              <a:rPr lang="en-US" sz="2400" i="1" dirty="0"/>
              <a:t>–amine (</a:t>
            </a:r>
            <a:r>
              <a:rPr lang="en-US" sz="2400" i="1" dirty="0" err="1">
                <a:solidFill>
                  <a:srgbClr val="00B050"/>
                </a:solidFill>
              </a:rPr>
              <a:t>Alkylamine</a:t>
            </a:r>
            <a:r>
              <a:rPr lang="en-US" sz="2400" i="1" dirty="0"/>
              <a:t>)</a:t>
            </a:r>
            <a:r>
              <a:rPr lang="en-US" sz="2400" dirty="0"/>
              <a:t>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20450" t="42781" r="24597" b="8189"/>
          <a:stretch>
            <a:fillRect/>
          </a:stretch>
        </p:blipFill>
        <p:spPr bwMode="auto">
          <a:xfrm>
            <a:off x="4226990" y="3470442"/>
            <a:ext cx="3885234" cy="6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3647099" y="4356411"/>
            <a:ext cx="5585739" cy="94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4871864" y="5539244"/>
            <a:ext cx="3443587" cy="1202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986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BA56842-5F2E-4840-BA26-33C3F2E9240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47099" y="404665"/>
            <a:ext cx="50139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Nomenclature of Amines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79376" y="1517292"/>
            <a:ext cx="2304256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33CC"/>
                </a:solidFill>
              </a:rPr>
              <a:t>IUPAC System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23392" y="2154629"/>
            <a:ext cx="109452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/>
              <a:t>The amino group, -NH</a:t>
            </a:r>
            <a:r>
              <a:rPr lang="en-US" sz="2400" baseline="-25000" dirty="0"/>
              <a:t>2</a:t>
            </a:r>
            <a:r>
              <a:rPr lang="en-US" sz="2400" dirty="0"/>
              <a:t>, is named </a:t>
            </a:r>
            <a:r>
              <a:rPr lang="en-US" sz="2400" b="1" dirty="0">
                <a:solidFill>
                  <a:srgbClr val="00B050"/>
                </a:solidFill>
              </a:rPr>
              <a:t>as a substituent</a:t>
            </a:r>
            <a:r>
              <a:rPr lang="en-US" sz="2400" b="1" dirty="0"/>
              <a:t>.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 l="16002" t="36768" r="43385" b="4646"/>
          <a:stretch>
            <a:fillRect/>
          </a:stretch>
        </p:blipFill>
        <p:spPr bwMode="auto">
          <a:xfrm>
            <a:off x="4295800" y="2958666"/>
            <a:ext cx="3240360" cy="1175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 l="14470" t="42195" r="13934" b="5913"/>
          <a:stretch>
            <a:fillRect/>
          </a:stretch>
        </p:blipFill>
        <p:spPr bwMode="auto">
          <a:xfrm>
            <a:off x="3316687" y="5328282"/>
            <a:ext cx="5558626" cy="1053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623392" y="4336522"/>
            <a:ext cx="109452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/>
              <a:t>Amines can be named as </a:t>
            </a:r>
            <a:r>
              <a:rPr lang="en-US" sz="2400" b="1" dirty="0" err="1">
                <a:solidFill>
                  <a:srgbClr val="00B050"/>
                </a:solidFill>
              </a:rPr>
              <a:t>alkanamines</a:t>
            </a:r>
            <a:r>
              <a:rPr lang="en-US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383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BA56842-5F2E-4840-BA26-33C3F2E9240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47099" y="404665"/>
            <a:ext cx="50139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Nomenclature of Amines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79376" y="1517292"/>
            <a:ext cx="2298824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33CC"/>
                </a:solidFill>
              </a:rPr>
              <a:t>IUPAC System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/>
          <a:srcRect l="7617" t="39745" r="10033" b="6444"/>
          <a:stretch>
            <a:fillRect/>
          </a:stretch>
        </p:blipFill>
        <p:spPr bwMode="auto">
          <a:xfrm>
            <a:off x="3248968" y="2708920"/>
            <a:ext cx="5694064" cy="93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627932" y="1988840"/>
            <a:ext cx="1094014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/>
              <a:t>When </a:t>
            </a:r>
            <a:r>
              <a:rPr lang="en-US" sz="2400" b="1" dirty="0">
                <a:solidFill>
                  <a:srgbClr val="00B050"/>
                </a:solidFill>
              </a:rPr>
              <a:t>other functional groups </a:t>
            </a:r>
            <a:r>
              <a:rPr lang="en-US" sz="2400" dirty="0"/>
              <a:t>are present, the amino group, -NH</a:t>
            </a:r>
            <a:r>
              <a:rPr lang="en-US" sz="2400" baseline="-25000" dirty="0"/>
              <a:t>2</a:t>
            </a:r>
            <a:r>
              <a:rPr lang="en-US" sz="2400" dirty="0"/>
              <a:t>, is named as a substituent.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623392" y="3933056"/>
            <a:ext cx="109452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B050"/>
                </a:solidFill>
              </a:rPr>
              <a:t>Aromatic amines </a:t>
            </a:r>
            <a:r>
              <a:rPr lang="en-US" sz="2400" dirty="0"/>
              <a:t>are named as derivatives of aniline.</a:t>
            </a: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print"/>
          <a:srcRect t="26146" r="3722"/>
          <a:stretch>
            <a:fillRect/>
          </a:stretch>
        </p:blipFill>
        <p:spPr bwMode="auto">
          <a:xfrm>
            <a:off x="1847528" y="5085184"/>
            <a:ext cx="5264043" cy="140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623392" y="4398124"/>
            <a:ext cx="109452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sz="2400" dirty="0"/>
              <a:t>In the CA system, aniline is called </a:t>
            </a:r>
            <a:r>
              <a:rPr lang="en-US" sz="2400" dirty="0" err="1"/>
              <a:t>benzenamine</a:t>
            </a:r>
            <a:r>
              <a:rPr lang="en-US" sz="2400" dirty="0"/>
              <a:t>.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/>
          <a:srcRect r="44521"/>
          <a:stretch>
            <a:fillRect/>
          </a:stretch>
        </p:blipFill>
        <p:spPr bwMode="auto">
          <a:xfrm>
            <a:off x="7536160" y="4974132"/>
            <a:ext cx="2448272" cy="132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167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BA56842-5F2E-4840-BA26-33C3F2E9240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71744" y="404665"/>
            <a:ext cx="59646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Physical Properties of Amines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51384" y="2058344"/>
            <a:ext cx="110172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Methylamine and ethylamine are gases</a:t>
            </a:r>
            <a:r>
              <a:rPr lang="en-US" sz="2400" b="1" dirty="0">
                <a:ea typeface="Calibri" pitchFamily="34" charset="0"/>
                <a:cs typeface="Calibri" pitchFamily="34" charset="0"/>
              </a:rPr>
              <a:t>, </a:t>
            </a:r>
            <a:r>
              <a:rPr lang="en-US" sz="2400" dirty="0">
                <a:ea typeface="Calibri" pitchFamily="34" charset="0"/>
                <a:cs typeface="Calibri" pitchFamily="34" charset="0"/>
              </a:rPr>
              <a:t>but primary amines with three or more carbons are liquids.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51384" y="2812733"/>
            <a:ext cx="110172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Primary amines </a:t>
            </a:r>
            <a:r>
              <a:rPr lang="en-US" sz="2400" dirty="0">
                <a:ea typeface="Calibri" pitchFamily="34" charset="0"/>
                <a:cs typeface="Calibri" pitchFamily="34" charset="0"/>
              </a:rPr>
              <a:t>boil well above alkanes with comparable molecular weights, but below comparable alcohols. 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197923" y="3645024"/>
            <a:ext cx="979308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200" i="1" dirty="0">
                <a:solidFill>
                  <a:srgbClr val="00B050"/>
                </a:solidFill>
                <a:ea typeface="Calibri" pitchFamily="34" charset="0"/>
                <a:cs typeface="Calibri" pitchFamily="34" charset="0"/>
              </a:rPr>
              <a:t>Intermolecular N-H· · ·N hydrogen bonds </a:t>
            </a:r>
            <a:r>
              <a:rPr lang="en-US" sz="2200" i="1" dirty="0">
                <a:ea typeface="Calibri" pitchFamily="34" charset="0"/>
                <a:cs typeface="Calibri" pitchFamily="34" charset="0"/>
              </a:rPr>
              <a:t>are important and raise the boiling points of primary and secondary amines but are not as strong as the O-H· · ·O bonds of alcohols.</a:t>
            </a:r>
          </a:p>
          <a:p>
            <a:pPr algn="just"/>
            <a:r>
              <a:rPr lang="en-US" sz="2200" i="1" dirty="0">
                <a:ea typeface="Calibri" pitchFamily="34" charset="0"/>
                <a:cs typeface="Calibri" pitchFamily="34" charset="0"/>
              </a:rPr>
              <a:t>The reason for this is that nitrogen is not as electronegative as oxygen.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t="4739"/>
          <a:stretch>
            <a:fillRect/>
          </a:stretch>
        </p:blipFill>
        <p:spPr bwMode="auto">
          <a:xfrm>
            <a:off x="1919536" y="4869160"/>
            <a:ext cx="8462897" cy="1889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551384" y="1556792"/>
            <a:ext cx="2088232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33CC"/>
                </a:solidFill>
              </a:rPr>
              <a:t>Boiling Point</a:t>
            </a:r>
            <a:endParaRPr lang="en-US" sz="28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96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BA56842-5F2E-4840-BA26-33C3F2E9240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71744" y="404665"/>
            <a:ext cx="59646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Physical Properties of Amines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23392" y="2007465"/>
            <a:ext cx="109452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B050"/>
                </a:solidFill>
                <a:cs typeface="Times New Roman" pitchFamily="18" charset="0"/>
              </a:rPr>
              <a:t>Tertiary amines </a:t>
            </a:r>
            <a:r>
              <a:rPr lang="en-US" sz="2400" dirty="0">
                <a:cs typeface="Times New Roman" pitchFamily="18" charset="0"/>
              </a:rPr>
              <a:t>are also polar compounds, but because hydrogen is not bonded to nitrogen, these amines are </a:t>
            </a:r>
            <a:r>
              <a:rPr lang="en-US" sz="2400" u="sng" dirty="0">
                <a:solidFill>
                  <a:srgbClr val="00B0F0"/>
                </a:solidFill>
                <a:cs typeface="Times New Roman" pitchFamily="18" charset="0"/>
              </a:rPr>
              <a:t>incapable</a:t>
            </a:r>
            <a:r>
              <a:rPr lang="en-US" sz="2400" dirty="0">
                <a:cs typeface="Times New Roman" pitchFamily="18" charset="0"/>
              </a:rPr>
              <a:t> of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intermolecular hydrogen bonding</a:t>
            </a:r>
            <a:r>
              <a:rPr lang="en-US" sz="2400" dirty="0">
                <a:cs typeface="Times New Roman" pitchFamily="18" charset="0"/>
              </a:rPr>
              <a:t>. </a:t>
            </a:r>
            <a:endParaRPr lang="en-US" sz="2400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343472" y="2966216"/>
            <a:ext cx="888630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200" i="1" dirty="0">
                <a:solidFill>
                  <a:srgbClr val="FF0000"/>
                </a:solidFill>
                <a:cs typeface="Times New Roman" pitchFamily="18" charset="0"/>
              </a:rPr>
              <a:t>Their boiling points are Lower</a:t>
            </a:r>
            <a:r>
              <a:rPr lang="en-US" sz="2200" i="1" dirty="0">
                <a:cs typeface="Times New Roman" pitchFamily="18" charset="0"/>
              </a:rPr>
              <a:t> than </a:t>
            </a:r>
            <a:r>
              <a:rPr lang="en-US" sz="2200" i="1" dirty="0">
                <a:solidFill>
                  <a:srgbClr val="FF0000"/>
                </a:solidFill>
                <a:cs typeface="Times New Roman" pitchFamily="18" charset="0"/>
              </a:rPr>
              <a:t>primary</a:t>
            </a:r>
            <a:r>
              <a:rPr lang="en-US" sz="2200" i="1" dirty="0">
                <a:cs typeface="Times New Roman" pitchFamily="18" charset="0"/>
              </a:rPr>
              <a:t> and </a:t>
            </a:r>
            <a:r>
              <a:rPr lang="en-US" sz="2200" i="1" dirty="0">
                <a:solidFill>
                  <a:srgbClr val="FF0000"/>
                </a:solidFill>
                <a:cs typeface="Times New Roman" pitchFamily="18" charset="0"/>
              </a:rPr>
              <a:t>secondary amines </a:t>
            </a:r>
            <a:r>
              <a:rPr lang="en-US" sz="2200" i="1" dirty="0">
                <a:cs typeface="Times New Roman" pitchFamily="18" charset="0"/>
              </a:rPr>
              <a:t>of identical </a:t>
            </a:r>
            <a:r>
              <a:rPr lang="en-US" sz="2200" i="1" dirty="0">
                <a:solidFill>
                  <a:srgbClr val="FF0000"/>
                </a:solidFill>
                <a:cs typeface="Times New Roman" pitchFamily="18" charset="0"/>
              </a:rPr>
              <a:t>molecular weights and </a:t>
            </a:r>
            <a:r>
              <a:rPr lang="en-US" sz="2200" i="1" dirty="0">
                <a:solidFill>
                  <a:srgbClr val="7030A0"/>
                </a:solidFill>
                <a:cs typeface="Times New Roman" pitchFamily="18" charset="0"/>
              </a:rPr>
              <a:t>Higher</a:t>
            </a:r>
            <a:r>
              <a:rPr lang="en-US" sz="2200" i="1" dirty="0">
                <a:cs typeface="Times New Roman" pitchFamily="18" charset="0"/>
              </a:rPr>
              <a:t> than those of </a:t>
            </a:r>
            <a:r>
              <a:rPr lang="en-US" sz="2200" i="1" dirty="0">
                <a:solidFill>
                  <a:srgbClr val="7030A0"/>
                </a:solidFill>
                <a:cs typeface="Times New Roman" pitchFamily="18" charset="0"/>
              </a:rPr>
              <a:t>alkanes</a:t>
            </a:r>
            <a:r>
              <a:rPr lang="en-US" sz="2200" i="1" dirty="0">
                <a:cs typeface="Times New Roman" pitchFamily="18" charset="0"/>
              </a:rPr>
              <a:t> of similar </a:t>
            </a:r>
            <a:r>
              <a:rPr lang="en-US" sz="2200" i="1" dirty="0">
                <a:solidFill>
                  <a:srgbClr val="7030A0"/>
                </a:solidFill>
                <a:cs typeface="Times New Roman" pitchFamily="18" charset="0"/>
              </a:rPr>
              <a:t>molecular weight</a:t>
            </a:r>
            <a:r>
              <a:rPr lang="en-US" sz="2200" i="1" dirty="0">
                <a:cs typeface="Times New Roman" pitchFamily="18" charset="0"/>
              </a:rPr>
              <a:t>.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551384" y="4118924"/>
            <a:ext cx="2952328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33CC"/>
                </a:solidFill>
              </a:rPr>
              <a:t>Solubility in Water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711199" y="4570136"/>
            <a:ext cx="1085740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sz="2400" b="1" dirty="0">
                <a:ea typeface="Calibri" pitchFamily="34" charset="0"/>
                <a:cs typeface="Calibri" pitchFamily="34" charset="0"/>
              </a:rPr>
              <a:t>All </a:t>
            </a:r>
            <a:r>
              <a:rPr lang="en-US" sz="2400" b="1" dirty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three classes of amines </a:t>
            </a:r>
            <a:r>
              <a:rPr lang="en-US" sz="2400" dirty="0">
                <a:ea typeface="Calibri" pitchFamily="34" charset="0"/>
                <a:cs typeface="Calibri" pitchFamily="34" charset="0"/>
              </a:rPr>
              <a:t>can form hydrogen bonds with the -OH group of water (that is, O-H· · ·N). 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711200" y="5434232"/>
            <a:ext cx="108574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Primary and secondary amines </a:t>
            </a:r>
            <a:r>
              <a:rPr lang="en-US" sz="2400" dirty="0">
                <a:ea typeface="Calibri" pitchFamily="34" charset="0"/>
                <a:cs typeface="Calibri" pitchFamily="34" charset="0"/>
              </a:rPr>
              <a:t>can also form hydrogen bonds with the oxygen atom in water: N-H· · ·O. 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711199" y="6298328"/>
            <a:ext cx="108574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Amines </a:t>
            </a:r>
            <a:r>
              <a:rPr lang="en-US" sz="2400" dirty="0">
                <a:cs typeface="Times New Roman" pitchFamily="18" charset="0"/>
              </a:rPr>
              <a:t>with up to six carbons show appreciable solubility in water. 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551384" y="1556792"/>
            <a:ext cx="2088232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33CC"/>
                </a:solidFill>
              </a:rPr>
              <a:t>Boiling Point</a:t>
            </a:r>
            <a:endParaRPr lang="en-US" sz="28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41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BA56842-5F2E-4840-BA26-33C3F2E9240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49494" y="404665"/>
            <a:ext cx="4609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The Basicity of Amines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23391" y="1484784"/>
            <a:ext cx="1094521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b="1" dirty="0">
                <a:ea typeface="Calibri" pitchFamily="34" charset="0"/>
                <a:cs typeface="Calibri" pitchFamily="34" charset="0"/>
              </a:rPr>
              <a:t>The </a:t>
            </a:r>
            <a:r>
              <a:rPr lang="en-US" sz="2400" b="1" dirty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unshared pair of electrons </a:t>
            </a:r>
            <a:r>
              <a:rPr lang="en-US" sz="2400" dirty="0">
                <a:ea typeface="Calibri" pitchFamily="34" charset="0"/>
                <a:cs typeface="Calibri" pitchFamily="34" charset="0"/>
              </a:rPr>
              <a:t>on the nitrogen atom dominates the chemistry of amines.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 l="20847" t="50000" r="25304" b="15298"/>
          <a:stretch>
            <a:fillRect/>
          </a:stretch>
        </p:blipFill>
        <p:spPr bwMode="auto">
          <a:xfrm>
            <a:off x="3881574" y="3377095"/>
            <a:ext cx="4452838" cy="126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23393" y="2348880"/>
            <a:ext cx="109452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>
                <a:ea typeface="Calibri" pitchFamily="34" charset="0"/>
                <a:cs typeface="Calibri" pitchFamily="34" charset="0"/>
              </a:rPr>
              <a:t>Because of this electron pair, </a:t>
            </a:r>
            <a:r>
              <a:rPr lang="en-US" sz="2400" b="1" dirty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amines are both basic and nucleophilic</a:t>
            </a:r>
            <a:r>
              <a:rPr lang="en-US" sz="2400" b="1" dirty="0">
                <a:ea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23393" y="2852936"/>
            <a:ext cx="109452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>
                <a:ea typeface="Calibri" pitchFamily="34" charset="0"/>
                <a:cs typeface="Calibri" pitchFamily="34" charset="0"/>
              </a:rPr>
              <a:t>Aqueous solutions of amines are basic because of the following equilibrium: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919536" y="4830251"/>
            <a:ext cx="78488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0188" indent="-230188" algn="just"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rgbClr val="7030A0"/>
                </a:solidFill>
                <a:cs typeface="Calibri" pitchFamily="34" charset="0"/>
              </a:rPr>
              <a:t>Electron-donating groups increase the basicity of amines.</a:t>
            </a:r>
          </a:p>
          <a:p>
            <a:pPr marL="230188" indent="-230188" algn="just"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rgbClr val="7030A0"/>
                </a:solidFill>
                <a:cs typeface="Calibri" pitchFamily="34" charset="0"/>
              </a:rPr>
              <a:t>Electron-withdrawing groups decrease their basicity.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3647728" y="5846224"/>
            <a:ext cx="5904656" cy="861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782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21" grpId="0"/>
      <p:bldP spid="2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udent presentation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AcademicPresentation2</Template>
  <TotalTime>0</TotalTime>
  <Words>850</Words>
  <Application>Microsoft Office PowerPoint</Application>
  <PresentationFormat>شاشة عريضة</PresentationFormat>
  <Paragraphs>97</Paragraphs>
  <Slides>16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5" baseType="lpstr">
      <vt:lpstr>Arial</vt:lpstr>
      <vt:lpstr>Calibri</vt:lpstr>
      <vt:lpstr>Candara</vt:lpstr>
      <vt:lpstr>Courier New</vt:lpstr>
      <vt:lpstr>Times New Roman</vt:lpstr>
      <vt:lpstr>Tw Cen MT</vt:lpstr>
      <vt:lpstr>Wingdings</vt:lpstr>
      <vt:lpstr>Wingdings 2</vt:lpstr>
      <vt:lpstr>Student presentation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2014-02-04T19:43:31Z</dcterms:created>
  <dcterms:modified xsi:type="dcterms:W3CDTF">2025-08-22T03:30:00Z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TC101671251033</vt:lpwstr>
  </property>
</Properties>
</file>