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16" r:id="rId2"/>
    <p:sldId id="297" r:id="rId3"/>
    <p:sldId id="298" r:id="rId4"/>
    <p:sldId id="260" r:id="rId5"/>
    <p:sldId id="261" r:id="rId6"/>
    <p:sldId id="300" r:id="rId7"/>
    <p:sldId id="264" r:id="rId8"/>
    <p:sldId id="303" r:id="rId9"/>
    <p:sldId id="305" r:id="rId10"/>
    <p:sldId id="308" r:id="rId11"/>
    <p:sldId id="309" r:id="rId12"/>
    <p:sldId id="310" r:id="rId13"/>
    <p:sldId id="312" r:id="rId14"/>
    <p:sldId id="313" r:id="rId15"/>
    <p:sldId id="417" r:id="rId16"/>
    <p:sldId id="311" r:id="rId17"/>
    <p:sldId id="314" r:id="rId18"/>
    <p:sldId id="327" r:id="rId19"/>
    <p:sldId id="406" r:id="rId20"/>
    <p:sldId id="409" r:id="rId21"/>
    <p:sldId id="410" r:id="rId22"/>
    <p:sldId id="412" r:id="rId23"/>
    <p:sldId id="413" r:id="rId24"/>
    <p:sldId id="415" r:id="rId25"/>
    <p:sldId id="32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1E011-6DE4-4CC9-BD4B-0703BBB2A154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F5B5E-A489-4545-AD47-5E26F0EB8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3EB19-BE86-48DA-9835-B178701C7751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52726-A826-4643-9B10-FC5597782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07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670D7-CAED-41BD-8EF7-D843E9A7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34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4675-7097-41B7-BF5D-B7ED72895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4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8DCF-9E69-4F0F-8AEE-E74E042E7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02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4559-6CDD-4736-81BE-FF2571C6D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97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334D-558D-4037-B370-654F0CD18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38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4275-1FBC-4708-92EF-E024EB1DE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22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0948-5726-488D-835D-581B74591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32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E9B52-3ED4-4F47-98DD-E70D89308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8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30B19-7634-4A5B-AFAC-0C9A04EF5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51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44F19-BE1C-4BBE-A53E-3A3A52899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74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BC40-A754-4604-A4A6-C54706F89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83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4143-5915-4F76-9215-7A3A9A52C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94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0BCC0-70E5-49FA-97DF-F4ECC204D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20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6FB4FCF-9DE8-4B1A-8689-A0368D1BE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aldawood@ksu.edu.s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ergeev.com/pictures/archives/1999/89/jpeg/06.jpg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aldawood@ksu.edu.s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images.google.com.sa/imgres?imgurl=http://www.bf.uni-lj.si/ag/fito/foto/v3-076.jpg&amp;imgrefurl=http://www.bf.uni-lj.si/ag/fito/r1.htm&amp;h=480&amp;w=320&amp;sz=21&amp;tbnid=UgDrEDVcnQcJ:&amp;tbnh=125&amp;tbnw=84&amp;start=7&amp;prev=/images?q=ostrinia+nubilalis&amp;hl=ar&amp;lr=&amp;ie=UTF-8&amp;sa=G" TargetMode="External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mol.it/didattica-on-line/agraria/rotundo/insetti/page_ordini/ord_Lepidoptera.htm" TargetMode="External"/><Relationship Id="rId7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outhafrica.push-pull.net/images/borerdam4.jpg" TargetMode="Externa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rlephoto.com/troplep/Thumbs5.htm" TargetMode="Externa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tbn0.google.com/images?q=tbn:gmUWX8P-mSzP6M:http://cache.eb.com/eb/image%3Fid%3D12655%26rendTypeId%3D4" TargetMode="External"/><Relationship Id="rId5" Type="http://schemas.openxmlformats.org/officeDocument/2006/relationships/image" Target="../media/image29.jpeg"/><Relationship Id="rId4" Type="http://schemas.openxmlformats.org/officeDocument/2006/relationships/image" Target="http://tbn0.google.com/images?q=tbn:SRL8KTKahBsCuM:http://www.freeinfosociety.com/chimage.php%3Fimage%3Dscience/redbandedleafhopp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lant P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8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Dsc003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8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5417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lazba_logo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81200" y="1398588"/>
            <a:ext cx="48768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المملكة العربية السعودية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وزارة التعليم ـ جامعة الملك سعود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كلية علوم الأغذية والزراعة ـ قسم وقاية النبات</a:t>
            </a:r>
            <a:endParaRPr lang="en-US" altLang="en-US" sz="1800" b="1">
              <a:solidFill>
                <a:srgbClr val="0033CC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676400" y="2819400"/>
            <a:ext cx="5486400" cy="1189038"/>
          </a:xfrm>
          <a:prstGeom prst="rect">
            <a:avLst/>
          </a:prstGeom>
          <a:solidFill>
            <a:schemeClr val="accent1">
              <a:alpha val="43137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المحاضرات النظرية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لمقرر </a:t>
            </a:r>
            <a:r>
              <a:rPr lang="ar-SA" altLang="en-US" sz="2800" b="1" dirty="0" smtClean="0"/>
              <a:t>200 </a:t>
            </a:r>
            <a:r>
              <a:rPr lang="ar-SA" altLang="en-US" sz="2800" b="1" dirty="0"/>
              <a:t>وقن </a:t>
            </a:r>
            <a:endParaRPr lang="en-US" altLang="en-US" sz="2800" b="1" dirty="0"/>
          </a:p>
        </p:txBody>
      </p:sp>
      <p:pic>
        <p:nvPicPr>
          <p:cNvPr id="4103" name="Picture 9" descr="شعار الجامعة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195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0" descr="Parchment"/>
          <p:cNvSpPr txBox="1">
            <a:spLocks noChangeArrowheads="1"/>
          </p:cNvSpPr>
          <p:nvPr/>
        </p:nvSpPr>
        <p:spPr bwMode="auto">
          <a:xfrm>
            <a:off x="1698771" y="4182576"/>
            <a:ext cx="5464029" cy="2446824"/>
          </a:xfrm>
          <a:prstGeom prst="rect">
            <a:avLst/>
          </a:prstGeom>
          <a:blipFill dpi="0" rotWithShape="1">
            <a:blip r:embed="rId6">
              <a:alphaModFix amt="32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smtClean="0"/>
              <a:t>أساتذة المادة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عبدالرحمن بن سعد الداود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هذال بن محمد آل ظافر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 العزيز بن سعد القرني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aldawood@ksu.edu.sa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8246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hdhafer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Tel: 467- 0292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alqarni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5282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14" descr="Basmalla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33520" y="270567"/>
            <a:ext cx="9144000" cy="692150"/>
          </a:xfrm>
        </p:spPr>
        <p:txBody>
          <a:bodyPr>
            <a:normAutofit/>
          </a:bodyPr>
          <a:lstStyle/>
          <a:p>
            <a:pPr rtl="1"/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المن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Aphids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3315" name="Picture 3" descr="Honeydew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4935163"/>
            <a:ext cx="2160240" cy="192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rosy_apple_aphi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672" y="188640"/>
            <a:ext cx="1344150" cy="1512167"/>
          </a:xfrm>
          <a:noFill/>
          <a:ln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765929" y="2546307"/>
            <a:ext cx="5214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حشرات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صغيرة جدا تتغذى على امتصاص العصارة </a:t>
            </a:r>
            <a:r>
              <a:rPr lang="ar-SA" sz="20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النباتية .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3318" name="Picture 6" descr="Aphid_da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12161"/>
            <a:ext cx="2304256" cy="151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 descr="Plate 76. Soybean mosaic virus symptoms include distorted and puckered leaves. Plants may be stunted. Vectored by soybean aphid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07630"/>
            <a:ext cx="2160240" cy="147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367727" y="2420888"/>
            <a:ext cx="1196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تجعد الأوراق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42101" y="3861048"/>
            <a:ext cx="761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اصفرار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266855" y="5798591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ندوة عسلية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648109" y="2885415"/>
            <a:ext cx="54505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مظهر </a:t>
            </a:r>
            <a:r>
              <a:rPr lang="ar-SA" sz="2000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الإصابة :</a:t>
            </a:r>
            <a:endParaRPr lang="ar-SA" sz="2000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توجد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عادة على السطح السفلي للأوراق </a:t>
            </a:r>
            <a:r>
              <a:rPr lang="ar-SA" sz="20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وتسبب :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ندوة </a:t>
            </a:r>
            <a:r>
              <a:rPr lang="ar-SA" sz="20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عسلية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تجعد الاوراق خاصة </a:t>
            </a:r>
            <a:r>
              <a:rPr lang="ar-SA" sz="20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القمم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نقل </a:t>
            </a:r>
            <a:r>
              <a:rPr lang="ar-SA" sz="20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فيروسات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أورام</a:t>
            </a:r>
          </a:p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تصيب عديد من نباتات الحقل والبساتين والزينة وغيرها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009930" y="4208854"/>
            <a:ext cx="4071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/>
            <a:r>
              <a:rPr lang="ar-SA" sz="2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المكافحة </a:t>
            </a:r>
            <a:r>
              <a:rPr lang="ar-SA" sz="20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الحيوية </a:t>
            </a:r>
            <a:r>
              <a:rPr lang="ar-SA" sz="2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 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بواسطة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أسد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المن .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3327" name="Picture 15" descr="يرقة أسد المن تفترس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851920" y="5301208"/>
            <a:ext cx="246071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3" name="Picture 1" descr="C:\Users\user\Desktop\alomar\imagesCA2WTKS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79512" y="188640"/>
            <a:ext cx="15121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Desktop\alomar\imagesCALZNR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623556"/>
            <a:ext cx="2627784" cy="218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مربع نص 20"/>
          <p:cNvSpPr txBox="1"/>
          <p:nvPr/>
        </p:nvSpPr>
        <p:spPr>
          <a:xfrm>
            <a:off x="5364088" y="4797152"/>
            <a:ext cx="936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أسد المن 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8" name="Picture 17" descr="مظهر إصابة من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60" y="3861048"/>
            <a:ext cx="1338090" cy="109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مظهر إصابة من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11" y="44735"/>
            <a:ext cx="1439689" cy="10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22974" y="1160495"/>
            <a:ext cx="61274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متشابهة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( متجانسة) 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الأجنحة: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Order: </a:t>
            </a:r>
            <a:r>
              <a:rPr lang="en-US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Homoptera</a:t>
            </a:r>
            <a:r>
              <a:rPr lang="en-US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	تدريجي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الحورية </a:t>
            </a: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والحشرة الكاملة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72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35116" y="404664"/>
            <a:ext cx="2170112" cy="703263"/>
          </a:xfrm>
        </p:spPr>
        <p:txBody>
          <a:bodyPr/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الذبابة</a:t>
            </a:r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البيضاء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4339" name="Picture 3" descr="ذباب أبيض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2384467"/>
            <a:ext cx="2736850" cy="2054225"/>
          </a:xfrm>
          <a:noFill/>
          <a:ln/>
        </p:spPr>
      </p:pic>
      <p:pic>
        <p:nvPicPr>
          <p:cNvPr id="14340" name="Picture 4" descr="Whitefly Adul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64875"/>
            <a:ext cx="2736850" cy="2065338"/>
          </a:xfrm>
          <a:noFill/>
          <a:ln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91880" y="2485345"/>
            <a:ext cx="52565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حشرات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بيضاء اللون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صغيرة.</a:t>
            </a:r>
          </a:p>
          <a:p>
            <a:pPr algn="r" rtl="1"/>
            <a:endParaRPr lang="ar-SA" sz="20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مكان وجودها :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توجد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عادة متجمعة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السطح السفلي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للأوراق.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4342" name="Picture 6" descr="Whitefly Nymph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4652963"/>
            <a:ext cx="2735262" cy="2000250"/>
          </a:xfrm>
          <a:noFill/>
          <a:ln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664747" y="4361853"/>
            <a:ext cx="60837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تتغذى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عى امتصاص العصارة النباتية، </a:t>
            </a:r>
            <a:r>
              <a:rPr lang="ar-SA" sz="20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وتسبب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 ذبول وتجعد الأوراق ثم اصفرارها وسقوطها.</a:t>
            </a:r>
          </a:p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إفراز الندوة العسلية مما يشجع نمو فطر العفن الأسود وتراكم الغبار.</a:t>
            </a:r>
          </a:p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3- نقل مسببات الأمراض الفيروسية.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256663" y="3501008"/>
            <a:ext cx="4483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الحوريات ساكنة يختلف شكلها ولونها حسب النوع</a:t>
            </a:r>
          </a:p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تصيب هذه الحشرة الرمان والطماطم والموالح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وغيرها.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915816" y="1469682"/>
            <a:ext cx="61274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متشابهة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( متجانسة) 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الأجنحة: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Order: </a:t>
            </a:r>
            <a:r>
              <a:rPr lang="en-US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Homoptera</a:t>
            </a:r>
            <a:r>
              <a:rPr lang="en-US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	تدريجي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الحورية </a:t>
            </a: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والحشرة الكاملة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21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983"/>
            <a:ext cx="9144000" cy="620713"/>
          </a:xfrm>
        </p:spPr>
        <p:txBody>
          <a:bodyPr/>
          <a:lstStyle/>
          <a:p>
            <a:pPr rtl="1"/>
            <a:r>
              <a:rPr lang="ar-SA" altLang="en-US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ثالثا: 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صانعات 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الأنفاق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5363" name="Picture 3" descr="Micro-tunnels left by leaf miners. ...[5 words]... Battle Ground, Indiana, May 16, 1999.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60267" y="2348880"/>
            <a:ext cx="2063861" cy="1944216"/>
          </a:xfrm>
          <a:ln/>
        </p:spPr>
      </p:pic>
      <p:pic>
        <p:nvPicPr>
          <p:cNvPr id="15364" name="Picture 4" descr="omb leaf min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72200" y="2348880"/>
            <a:ext cx="1885773" cy="1944216"/>
          </a:xfrm>
          <a:noFill/>
          <a:ln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187624" y="712788"/>
            <a:ext cx="7724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مجموعة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الحشرات تعيش يرقاتها بين بشرتي الورقة العليا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والسفلى. </a:t>
            </a:r>
          </a:p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تظهر آثار تغذيتها على شكل أنفاق.</a:t>
            </a:r>
          </a:p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تهاجم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العديد من النباتات وبعض اللبنية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والسامة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والمائية. </a:t>
            </a:r>
            <a:endParaRPr lang="ar-SA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توجد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أكثر في المناطق الاستوائية وأقل في المعتدلة.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6481" y="1916832"/>
            <a:ext cx="87880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تتبع </a:t>
            </a:r>
            <a:r>
              <a:rPr lang="ar-SA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لأربع رتب هي: </a:t>
            </a:r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1</a:t>
            </a:r>
            <a:r>
              <a:rPr lang="ar-SA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حرشفية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الأجنحة (فراشات)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</a:t>
            </a:r>
            <a:r>
              <a:rPr lang="ar-SA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غمدية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الأجنحة 3- ثنائية الأجنحة 4- غشائية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الأجنحة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(دبابير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5367" name="Picture 7" descr="blm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2492896"/>
            <a:ext cx="1800200" cy="1584176"/>
          </a:xfrm>
          <a:prstGeom prst="rect">
            <a:avLst/>
          </a:prstGeom>
          <a:noFill/>
        </p:spPr>
      </p:pic>
      <p:pic>
        <p:nvPicPr>
          <p:cNvPr id="15368" name="Picture 8" descr="omb leaf mi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907704" y="2564904"/>
            <a:ext cx="1735050" cy="1584176"/>
          </a:xfrm>
          <a:noFill/>
          <a:ln/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843808" y="4427820"/>
            <a:ext cx="6156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مكان وضع البيض :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الأوراق أو الأفرع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الصغيرة أو داخل الأنسجة.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711274" y="4787860"/>
            <a:ext cx="4325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تسبب </a:t>
            </a:r>
            <a:r>
              <a:rPr lang="ar-SA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التغذية </a:t>
            </a:r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تجعد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والتفاف الأوراق وأحيانا تورمها.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-17531" y="5651956"/>
            <a:ext cx="9047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كل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نوع يعمل شكل مميز للأنفاق يدل على نوع </a:t>
            </a:r>
            <a:r>
              <a:rPr lang="ar-SA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الحشرة.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وأكثر الأشكال انتشارا هما الأنفاق الخطية و الأنفاق </a:t>
            </a:r>
            <a:r>
              <a:rPr lang="ar-SA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المتسعة.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51520" y="6156012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-عند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اكتمال نمو اليرقة قد تتحول إلى عذراء داخل النفق أو تخرج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منه. 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منها في المملكة: صانعة أنفاق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الموالح.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860032" y="5147900"/>
            <a:ext cx="417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قد تقضي اليرقة كل أو جزء من حياتها داخل الورقة.</a:t>
            </a:r>
          </a:p>
        </p:txBody>
      </p:sp>
    </p:spTree>
    <p:extLst>
      <p:ext uri="{BB962C8B-B14F-4D97-AF65-F5344CB8AC3E}">
        <p14:creationId xmlns:p14="http://schemas.microsoft.com/office/powerpoint/2010/main" val="20827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80631" y="2133781"/>
            <a:ext cx="59633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افة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مدمرة  للطماطم،  تتغذى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اليرقة </a:t>
            </a:r>
            <a:r>
              <a:rPr lang="ar-SA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جميع اجزاء نبات </a:t>
            </a:r>
            <a:r>
              <a:rPr lang="ar-SA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الطماطم</a:t>
            </a: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تكون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اليرقة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نتيجة تغذيتها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أنفاقا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وممرات في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الأوراق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والقمم النامية والبراعم وثمار الطماطم غير الناضجة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تقليل الإنتاج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لغاية 80-100% من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المحصول</a:t>
            </a: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العائل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الاساسي للحشرة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هو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نبات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الطماطم </a:t>
            </a:r>
            <a:endParaRPr lang="ar-SA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لكنها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تهاجم البطاطا والباذنجان والفلفل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وأعشاب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العائلة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الباذنجانية.</a:t>
            </a: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بسرعة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الظروف البيئية المناسبة </a:t>
            </a:r>
            <a:endParaRPr lang="ar-SA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مكافحة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الحشرة تكون صعبة عندما تدخل في منطقة ما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7890" name="Picture 2" descr="http://kenanaonline.com/photos/1238036/1238036739/large_1238036739.jpg?12770183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599" y="4942490"/>
            <a:ext cx="2055960" cy="1603649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-1" y="319347"/>
            <a:ext cx="89451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صانعة أنفاق أوراق الطماطم توتا </a:t>
            </a:r>
            <a:r>
              <a:rPr lang="ar-SA" sz="28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ابسلوتا</a:t>
            </a:r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Tuta</a:t>
            </a:r>
            <a:r>
              <a:rPr lang="en-US" sz="2000" b="1" i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absoluta</a:t>
            </a:r>
            <a:r>
              <a:rPr lang="ar-SA" sz="2000" b="1" i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 </a:t>
            </a:r>
            <a:endParaRPr lang="ar-SA" sz="2000" b="1" i="1" dirty="0">
              <a:solidFill>
                <a:srgbClr val="FF0000"/>
              </a:solidFill>
              <a:latin typeface="Simplified Arabic" panose="02020603050405020304" pitchFamily="18" charset="-78"/>
              <a:ea typeface="+mj-ea"/>
              <a:cs typeface="Simplified Arabic" panose="02020603050405020304" pitchFamily="18" charset="-78"/>
            </a:endParaRPr>
          </a:p>
          <a:p>
            <a:pPr algn="r" rtl="1"/>
            <a:r>
              <a:rPr lang="ar-SA" dirty="0" smtClean="0">
                <a:solidFill>
                  <a:srgbClr val="FF0000"/>
                </a:solidFill>
              </a:rPr>
              <a:t>		(حافرة الطماطم)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7892" name="Picture 4" descr="http://t2.gstatic.com/images?q=tbn:ANd9GcS0Ph7tkSIfA5kCG63OtdzYGyNZH6pD-1KdZQ8-sCcf5IjYgeXz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18" y="782588"/>
            <a:ext cx="2305050" cy="1998340"/>
          </a:xfrm>
          <a:prstGeom prst="rect">
            <a:avLst/>
          </a:prstGeom>
          <a:noFill/>
        </p:spPr>
      </p:pic>
      <p:pic>
        <p:nvPicPr>
          <p:cNvPr id="37894" name="Picture 6" descr="http://t2.gstatic.com/images?q=tbn:ANd9GcSWQdH4DJJCfXtLKtLIn6s6hxH5LiCB8gltEQZN8YOFv17EvL7c"/>
          <p:cNvPicPr>
            <a:picLocks noChangeAspect="1" noChangeArrowheads="1"/>
          </p:cNvPicPr>
          <p:nvPr/>
        </p:nvPicPr>
        <p:blipFill rotWithShape="1">
          <a:blip r:embed="rId4" cstate="print"/>
          <a:srcRect l="7503" r="6102"/>
          <a:stretch/>
        </p:blipFill>
        <p:spPr bwMode="auto">
          <a:xfrm>
            <a:off x="5069158" y="4968552"/>
            <a:ext cx="2095130" cy="1409700"/>
          </a:xfrm>
          <a:prstGeom prst="rect">
            <a:avLst/>
          </a:prstGeom>
          <a:noFill/>
        </p:spPr>
      </p:pic>
      <p:pic>
        <p:nvPicPr>
          <p:cNvPr id="37896" name="Picture 8" descr="http://www.russellipm-agriculture.com/uploads/media/Leaf%20damage%20%20tu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1517" y="4968552"/>
            <a:ext cx="1682971" cy="1772816"/>
          </a:xfrm>
          <a:prstGeom prst="rect">
            <a:avLst/>
          </a:prstGeom>
          <a:noFill/>
        </p:spPr>
      </p:pic>
      <p:pic>
        <p:nvPicPr>
          <p:cNvPr id="8" name="Picture 2" descr="http://www.russellipm-agriculture.com/uploads/media/News/Tuta%20eg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854258"/>
            <a:ext cx="2893624" cy="2088232"/>
          </a:xfrm>
          <a:prstGeom prst="rect">
            <a:avLst/>
          </a:prstGeom>
          <a:noFill/>
        </p:spPr>
      </p:pic>
      <p:pic>
        <p:nvPicPr>
          <p:cNvPr id="9" name="Picture 8" descr="http://t3.gstatic.com/images?q=tbn:ANd9GcTJIMCU6fL3xIBDOfwhausXNpsaXIPbYD4iSSSSJwLgEKZT5xfuo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914" y="4927947"/>
            <a:ext cx="2217640" cy="1690952"/>
          </a:xfrm>
          <a:prstGeom prst="rect">
            <a:avLst/>
          </a:prstGeom>
          <a:noFill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16385" y="1117033"/>
            <a:ext cx="5400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حرشفية الأجنحة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 Order: </a:t>
            </a:r>
            <a:r>
              <a:rPr 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Lepidoptera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كامل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فقط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21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55876" y="476672"/>
            <a:ext cx="5220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أطوار حياة الحشرة</a:t>
            </a:r>
          </a:p>
          <a:p>
            <a:pPr algn="r" rtl="1"/>
            <a:endParaRPr lang="ar-SA" b="1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تضع الاناث البالغة حوالي 250 بيضة خلال فترة حياتها.</a:t>
            </a:r>
          </a:p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البيضة صغيرة اسطوانية الشكل</a:t>
            </a:r>
          </a:p>
          <a:p>
            <a:pPr algn="r" rtl="1">
              <a:buFont typeface="Arial" pitchFamily="34" charset="0"/>
              <a:buChar char="•"/>
            </a:pP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يوضع البيض غالبا على السطح السفلي </a:t>
            </a:r>
            <a:r>
              <a:rPr lang="ar-SA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للاوراق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او الساق ويفقس بعد 4-6 ايام من وضع البيض.</a:t>
            </a:r>
          </a:p>
          <a:p>
            <a:pPr algn="r" rtl="1">
              <a:buFont typeface="Arial" pitchFamily="34" charset="0"/>
              <a:buChar char="•"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اربعة اطوار </a:t>
            </a:r>
            <a:r>
              <a:rPr lang="ar-SA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يرقية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تستغرق 10-15 يوما.</a:t>
            </a:r>
          </a:p>
          <a:p>
            <a:pPr algn="r" rtl="1">
              <a:buFont typeface="Arial" pitchFamily="34" charset="0"/>
              <a:buChar char="•"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العذراء لونها بني مدتها عشرة ايام </a:t>
            </a:r>
          </a:p>
          <a:p>
            <a:pPr algn="r" rtl="1">
              <a:buFont typeface="Arial" pitchFamily="34" charset="0"/>
              <a:buChar char="•"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التعذر اما في التربة او في الانفاق او على سطح</a:t>
            </a:r>
            <a:endParaRPr lang="ar-SA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تكتمل دورة الحياة ب 30-40 يوما وللحشرة قدرة تكاثرية عالية.</a:t>
            </a:r>
            <a:endParaRPr lang="ar-SA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528" y="414908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وطيرانها ليلي وتختبئ في النهار بين الأوراق </a:t>
            </a:r>
          </a:p>
          <a:p>
            <a:pPr algn="r" rtl="1"/>
            <a:r>
              <a:rPr lang="ar-SA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الصفة التشخيصية المهمة للحشرة هو قرن الاستشعار </a:t>
            </a:r>
            <a:r>
              <a:rPr lang="ar-SA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المخرازي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الجسم المغطى بحراشف فضية رمادية مع البقع السوداء على الاجنحة الأمامية. </a:t>
            </a:r>
            <a:endParaRPr lang="ar-SA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9942" name="Picture 6" descr="http://www.russellipm-agriculture.com/uploads/media/News/New%20Picture%20%281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429000"/>
            <a:ext cx="2088232" cy="2000251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611560" y="5733256"/>
            <a:ext cx="7884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المكافحة </a:t>
            </a:r>
          </a:p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مقاومة لمعظم المبيدات المستخدمة سابقا، لكن تقنية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الجاذب القاتل في المكافحة تتضمن مكافحة ذكور الحشرة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بأقل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ما يمكن من كمية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المبيدات</a:t>
            </a:r>
            <a:endParaRPr lang="ar-SA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249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lant P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8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Dsc003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8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5417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lazba_logo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81200" y="1398588"/>
            <a:ext cx="48768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المملكة العربية السعودية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وزارة التعليم ـ جامعة الملك سعود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كلية علوم الأغذية والزراعة ـ قسم وقاية النبات</a:t>
            </a:r>
            <a:endParaRPr lang="en-US" altLang="en-US" sz="1800" b="1">
              <a:solidFill>
                <a:srgbClr val="0033CC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676400" y="2819400"/>
            <a:ext cx="5486400" cy="1189038"/>
          </a:xfrm>
          <a:prstGeom prst="rect">
            <a:avLst/>
          </a:prstGeom>
          <a:solidFill>
            <a:schemeClr val="accent1">
              <a:alpha val="43137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المحاضرات النظرية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لمقرر </a:t>
            </a:r>
            <a:r>
              <a:rPr lang="ar-SA" altLang="en-US" sz="2800" b="1" dirty="0" smtClean="0"/>
              <a:t>200 </a:t>
            </a:r>
            <a:r>
              <a:rPr lang="ar-SA" altLang="en-US" sz="2800" b="1" dirty="0"/>
              <a:t>وقن </a:t>
            </a:r>
            <a:endParaRPr lang="en-US" altLang="en-US" sz="2800" b="1" dirty="0"/>
          </a:p>
        </p:txBody>
      </p:sp>
      <p:pic>
        <p:nvPicPr>
          <p:cNvPr id="4103" name="Picture 9" descr="شعار الجامعة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195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0" descr="Parchment"/>
          <p:cNvSpPr txBox="1">
            <a:spLocks noChangeArrowheads="1"/>
          </p:cNvSpPr>
          <p:nvPr/>
        </p:nvSpPr>
        <p:spPr bwMode="auto">
          <a:xfrm>
            <a:off x="1698771" y="4182576"/>
            <a:ext cx="5464029" cy="2446824"/>
          </a:xfrm>
          <a:prstGeom prst="rect">
            <a:avLst/>
          </a:prstGeom>
          <a:blipFill dpi="0" rotWithShape="1">
            <a:blip r:embed="rId6">
              <a:alphaModFix amt="32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smtClean="0"/>
              <a:t>أساتذة المادة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عبدالرحمن بن سعد الداود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هذال بن محمد آل ظافر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 العزيز بن سعد القرني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aldawood@ksu.edu.sa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8246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hdhafer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Tel: 467- 0292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alqarni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5282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14" descr="Basmalla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4949t-ostrinia-nubilal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07921"/>
            <a:ext cx="1872208" cy="1512168"/>
          </a:xfrm>
          <a:noFill/>
          <a:ln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115616" y="764704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هناك بعض الآفات تصيب الذرة الشامية والرفيعة في مناطق زراعتهما في المملكة 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وأهمها:</a:t>
            </a:r>
            <a:endParaRPr lang="ar-SA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6391" name="Picture 7" descr="v3-076">
            <a:hlinkClick r:id="rId3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96336" y="5229200"/>
            <a:ext cx="1152129" cy="1368152"/>
          </a:xfrm>
          <a:ln/>
        </p:spPr>
      </p:pic>
      <p:pic>
        <p:nvPicPr>
          <p:cNvPr id="16392" name="Picture 8" descr="european_corn_borerr_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157365"/>
            <a:ext cx="1944811" cy="1511995"/>
          </a:xfrm>
          <a:prstGeom prst="rect">
            <a:avLst/>
          </a:prstGeom>
          <a:noFill/>
        </p:spPr>
      </p:pic>
      <p:pic>
        <p:nvPicPr>
          <p:cNvPr id="16394" name="Picture 10" descr="borerda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5157192"/>
            <a:ext cx="1440234" cy="1512317"/>
          </a:xfrm>
          <a:prstGeom prst="rect">
            <a:avLst/>
          </a:prstGeom>
          <a:noFill/>
        </p:spPr>
      </p:pic>
      <p:pic>
        <p:nvPicPr>
          <p:cNvPr id="16396" name="Picture 12" descr="fig1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085184"/>
            <a:ext cx="1296144" cy="1584325"/>
          </a:xfrm>
          <a:prstGeom prst="rect">
            <a:avLst/>
          </a:prstGeom>
          <a:noFill/>
        </p:spPr>
      </p:pic>
      <p:pic>
        <p:nvPicPr>
          <p:cNvPr id="16397" name="Picture 13" descr="70324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5229200"/>
            <a:ext cx="1223963" cy="1368152"/>
          </a:xfrm>
          <a:prstGeom prst="rect">
            <a:avLst/>
          </a:prstGeom>
          <a:noFill/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75734" y="2682767"/>
            <a:ext cx="853631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يوضع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البيض في كتل على السطح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السفلي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على الساق أو على أغلفة كيزان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الذرة وعمر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النبات شهر الى شهر ونصف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تتغذى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اليرقات على الأوراق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وتهاجم الساق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والنورات.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تتميز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الإصابة بفتحات الأنفاق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امتداد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الساق والبراز الظاهر منها.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تحفر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اليرقات باتجاه الأسفل وتنتقل من نبات لآخر ويمكن ان تدخل عن طريق المياسم او الأغلفة بالقرب من قاعدة الكوز ثم تتغذى على الحبوب.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8675688" y="6308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endParaRPr lang="ar-SA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0" y="10792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حفارات السيقان</a:t>
            </a:r>
            <a:endParaRPr lang="ar-SA" sz="32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416385" y="1678037"/>
            <a:ext cx="5400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حرشفية الأجنحة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 Order: </a:t>
            </a:r>
            <a:r>
              <a:rPr 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Lepidoptera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كامل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فقط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6239" y="1226369"/>
            <a:ext cx="2911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حفار </a:t>
            </a:r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ساق الذرة </a:t>
            </a:r>
            <a:r>
              <a:rPr lang="ar-SA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الأوربي</a:t>
            </a:r>
            <a:endParaRPr lang="ar-SA" sz="2800" b="1" dirty="0">
              <a:solidFill>
                <a:srgbClr val="FF0000"/>
              </a:solidFill>
              <a:latin typeface="Simplified Arabic" panose="02020603050405020304" pitchFamily="18" charset="-78"/>
              <a:ea typeface="+mj-ea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17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1111972" y="2348880"/>
            <a:ext cx="7855024" cy="2272608"/>
          </a:xfrm>
        </p:spPr>
        <p:txBody>
          <a:bodyPr>
            <a:no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يوضع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البيض على الأوراق وعمر النبات 20 يوما .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تثقب اليرقات الساق (وهو لازال  أوراق ملفوفة) مع النمو تنبسط وتظهر الثقوب في صفوف.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تتحرك اليرقات داخل العود وتعمل ثقوب للتخلص من المخلفات والتهوية.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تدخل البكتيريا والفطريات وتزيد التلف.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يمكن أن تصل لكيزان الذرة وتتلفها ويمكن ان تنتقل لنبات سليم.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3" descr="sesamia_cre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3" y="220288"/>
            <a:ext cx="1655763" cy="1512168"/>
          </a:xfrm>
          <a:prstGeom prst="rect">
            <a:avLst/>
          </a:prstGeom>
          <a:noFill/>
          <a:ln/>
        </p:spPr>
      </p:pic>
      <p:pic>
        <p:nvPicPr>
          <p:cNvPr id="8" name="Picture 4" descr="lepi_het(D)_noct_sesamia-cretica(larva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7544" y="4725144"/>
            <a:ext cx="2088232" cy="1800200"/>
          </a:xfrm>
          <a:prstGeom prst="rect">
            <a:avLst/>
          </a:prstGeom>
          <a:ln/>
        </p:spPr>
      </p:pic>
      <p:pic>
        <p:nvPicPr>
          <p:cNvPr id="9" name="Picture 11" descr="maiz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725144"/>
            <a:ext cx="1872208" cy="1800200"/>
          </a:xfrm>
          <a:prstGeom prst="rect">
            <a:avLst/>
          </a:prstGeom>
          <a:noFill/>
        </p:spPr>
      </p:pic>
      <p:pic>
        <p:nvPicPr>
          <p:cNvPr id="10" name="Picture 9" descr="borerdam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725144"/>
            <a:ext cx="1944216" cy="1800200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>
            <a:off x="1" y="10792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حفارات السيقان</a:t>
            </a:r>
            <a:endParaRPr lang="ar-SA" sz="32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95920" y="1340768"/>
            <a:ext cx="5400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حرشفية الأجنحة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 Order: </a:t>
            </a:r>
            <a:r>
              <a:rPr 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Lepidoptera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كامل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فقط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0027" y="696680"/>
            <a:ext cx="2911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 rtl="1">
              <a:buNone/>
            </a:pPr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2- دودة القصب الكبيرة</a:t>
            </a:r>
          </a:p>
        </p:txBody>
      </p:sp>
    </p:spTree>
    <p:extLst>
      <p:ext uri="{BB962C8B-B14F-4D97-AF65-F5344CB8AC3E}">
        <p14:creationId xmlns:p14="http://schemas.microsoft.com/office/powerpoint/2010/main" val="133220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339752" y="179929"/>
            <a:ext cx="6804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altLang="en-US" sz="32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رابعا: </a:t>
            </a:r>
            <a:r>
              <a:rPr lang="ar-SA" sz="32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حفارت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الأخشاب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ea typeface="+mj-ea"/>
              <a:cs typeface="Simplified Arabic" panose="02020603050405020304" pitchFamily="18" charset="-78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211802" y="1095127"/>
            <a:ext cx="580319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تلك الآفات التي تصيب سيقان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وأفرع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اشجار الفاكهة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والأشجار </a:t>
            </a:r>
            <a:r>
              <a:rPr lang="ar-SA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الخشبية،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ومعظمها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يتبع رتبة </a:t>
            </a:r>
            <a:r>
              <a:rPr lang="ar-SA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غمدية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الاجنحة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(خنافس</a:t>
            </a:r>
            <a:r>
              <a:rPr lang="ar-SA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ar-SA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وبعضها يتبع رتبة حرشفية الأجنحة (فراشات).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516216" y="2487346"/>
            <a:ext cx="2263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حفار </a:t>
            </a:r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ساق التفاح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ea typeface="+mj-ea"/>
              <a:cs typeface="Simplified Arabic" panose="02020603050405020304" pitchFamily="18" charset="-78"/>
            </a:endParaRPr>
          </a:p>
        </p:txBody>
      </p:sp>
      <p:pic>
        <p:nvPicPr>
          <p:cNvPr id="27653" name="Picture 5" descr="Zeuzera%20pyrina%202"/>
          <p:cNvPicPr>
            <a:picLocks noChangeAspect="1" noChangeArrowheads="1"/>
          </p:cNvPicPr>
          <p:nvPr/>
        </p:nvPicPr>
        <p:blipFill>
          <a:blip r:embed="rId2" cstate="print"/>
          <a:srcRect l="5013" t="7382" r="5013" b="7382"/>
          <a:stretch>
            <a:fillRect/>
          </a:stretch>
        </p:blipFill>
        <p:spPr bwMode="auto">
          <a:xfrm>
            <a:off x="179512" y="4770164"/>
            <a:ext cx="3019948" cy="199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ZeuzPy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985" y="509835"/>
            <a:ext cx="3038475" cy="2093913"/>
          </a:xfrm>
          <a:noFill/>
        </p:spPr>
      </p:pic>
      <p:pic>
        <p:nvPicPr>
          <p:cNvPr id="27655" name="Picture 7" descr="70302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512" y="2753763"/>
            <a:ext cx="3017565" cy="1971381"/>
          </a:xfrm>
          <a:noFill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380782" y="4005064"/>
            <a:ext cx="5634211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وجود الثقوب على الأفرع مكان دخول اليرقات من الأفرع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الصغيرة ثم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تحفر لتنتقل للأفرع الكبيرة مسببة انفاق مستقيمة او متعرجة ثم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تخرج للخارج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عبر ثقوب تعملها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مظهر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الاصابة: </a:t>
            </a:r>
            <a:endParaRPr lang="ar-SA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امتلاء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الثقوب بنشارة الخشب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وإفرازات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اليرقات</a:t>
            </a: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عصارة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غزيرة من النبات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المصاب</a:t>
            </a: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جفاف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الافرع المصابة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وتكسرها بسبب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الرياح.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88682" y="2989401"/>
            <a:ext cx="5400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حرشفية الأجنحة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 Order: </a:t>
            </a:r>
            <a:r>
              <a:rPr 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Lepidoptera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كامل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فقط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299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6137" y="512040"/>
            <a:ext cx="2901008" cy="684712"/>
          </a:xfrm>
        </p:spPr>
        <p:txBody>
          <a:bodyPr/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سوسة النخيل الحمراء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3527" y="2708920"/>
            <a:ext cx="864096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2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الحشرة الكاملة :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لونها بني محمر ، ويوجد بها عدد من البقع السوداء على منطقة الصدر.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تكمن خطورة هذه الحشرة في خصوبتها البالغة وصعوبة اكتشاف الإصابة مبكراً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وتستطيع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الطيران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مسافة تصل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 1500م خلال ساعات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الليل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تضع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عدداً كبيراً من البيض يتراوح بين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250-300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بيضة ولها عدة أجيال في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السنة.</a:t>
            </a:r>
          </a:p>
          <a:p>
            <a:pPr algn="r" rtl="1">
              <a:spcAft>
                <a:spcPts val="600"/>
              </a:spcAft>
            </a:pPr>
            <a:r>
              <a:rPr lang="ar-SA" sz="2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أول </a:t>
            </a:r>
            <a:r>
              <a:rPr lang="ar-SA" sz="2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تسجيل لها في المملكة :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كان في القطيف عام 1985، ثم انتشرت لمعظم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المملكة.</a:t>
            </a:r>
            <a:endParaRPr 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2008" y="11663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حفارات السيقان</a:t>
            </a:r>
            <a:endParaRPr lang="ar-SA" sz="32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419870" y="1261209"/>
            <a:ext cx="5400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altLang="en-US" sz="20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غمدية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الأجنحة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 Order: </a:t>
            </a:r>
            <a:r>
              <a:rPr lang="en-US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Coleoptera</a:t>
            </a:r>
            <a:r>
              <a:rPr 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كامل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فقط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0624" y="4509120"/>
            <a:ext cx="896448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تتكاثر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مدار العام ويمكن وجود جميع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الاطوار في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 وقت من العام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بعد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التزاوج يوضع البيض في مكان التغذية في حفر ضيقة عميقة تعملها الانثى بخرطومها في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الأنسجة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الطرية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فترة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الحضانة للبيض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يفقس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بعد 3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أيام	طور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اليرقة: 1- 3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شهر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طور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العذراء: 45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يوما			الطور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البالغ: 24-49 يوما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1" name="Picture 2" descr="http://t0.gstatic.com/images?q=tbn:ANd9GcSkUh9ZmFIOljip7azYEVtftk96g_Fp8HxzfH9pECXQX_0okuGV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93" y="116630"/>
            <a:ext cx="2698309" cy="2320545"/>
          </a:xfrm>
          <a:prstGeom prst="rect">
            <a:avLst/>
          </a:prstGeom>
          <a:noFill/>
        </p:spPr>
      </p:pic>
      <p:pic>
        <p:nvPicPr>
          <p:cNvPr id="12" name="Picture 3" descr="C:\Users\user\Desktop\alomar\imagesCA3FXA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14797"/>
            <a:ext cx="1959097" cy="1287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04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7 - الآفات </a:t>
            </a: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الحشرية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360144" y="2348880"/>
            <a:ext cx="4483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تتعرض النباتات للهجوم من قبل العديد من الحشرات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10005" y="1286755"/>
            <a:ext cx="73340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الآفة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: كل كائن حي يؤثر سلبيا على جهد الإنسان في انتاج الغذاء لنفسه أو حيواناته.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125" name="Picture 5" descr="665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349500"/>
            <a:ext cx="2951162" cy="4114800"/>
          </a:xfrm>
          <a:noFill/>
          <a:ln/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627313" y="3573463"/>
            <a:ext cx="1584325" cy="215900"/>
          </a:xfrm>
          <a:prstGeom prst="leftArrow">
            <a:avLst>
              <a:gd name="adj1" fmla="val 50000"/>
              <a:gd name="adj2" fmla="val 1834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700338" y="3141663"/>
            <a:ext cx="1511300" cy="215900"/>
          </a:xfrm>
          <a:prstGeom prst="lef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2627313" y="5373688"/>
            <a:ext cx="1584325" cy="215900"/>
          </a:xfrm>
          <a:prstGeom prst="leftArrow">
            <a:avLst>
              <a:gd name="adj1" fmla="val 50000"/>
              <a:gd name="adj2" fmla="val 1834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2700338" y="6092825"/>
            <a:ext cx="1511300" cy="215900"/>
          </a:xfrm>
          <a:prstGeom prst="left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146946" y="3068638"/>
            <a:ext cx="20601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آفات المجموع الخضري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146175" y="3500438"/>
            <a:ext cx="1811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آفات الأزهار والثمار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071621" y="5300663"/>
            <a:ext cx="2133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آفات السيقان والأخشاب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122616" y="6021388"/>
            <a:ext cx="1949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آفات الجذور والدرنات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083659" y="3318570"/>
            <a:ext cx="28712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قارضات الأوراق</a:t>
            </a:r>
          </a:p>
          <a:p>
            <a:pPr algn="r" rtl="1"/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 الماصة للعصارة النباتية</a:t>
            </a:r>
          </a:p>
          <a:p>
            <a:pPr algn="r" rtl="1"/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صانعات الأنفاق</a:t>
            </a:r>
          </a:p>
          <a:p>
            <a:pPr algn="r" rtl="1"/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حفارات السيقان</a:t>
            </a:r>
          </a:p>
          <a:p>
            <a:pPr algn="r" rtl="1"/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آفات الثمار</a:t>
            </a:r>
          </a:p>
          <a:p>
            <a:pPr algn="r" rtl="1"/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آفات الجذور والدرنات</a:t>
            </a:r>
          </a:p>
          <a:p>
            <a:pPr algn="r" rtl="1"/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آفات الحبوب المخزونة</a:t>
            </a:r>
          </a:p>
          <a:p>
            <a:pPr algn="r" rtl="1"/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حفارات الأخشاب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36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850" y="1844675"/>
            <a:ext cx="8693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/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تصاب ثمار الفاكهة والخضر قبل أو بعد تمام النضج  بالعديد من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الآفات:</a:t>
            </a:r>
            <a:endParaRPr lang="ar-SA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ar-SA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أنواع 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الذباب والفراشات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وأبو دقيقات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تتغذى 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يرقاتها على لب الثمار وتسبب فسادها وتعفنها وسقوطها </a:t>
            </a:r>
            <a:endParaRPr lang="ar-SA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تفتح 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الباب لحشرات أخرى تنجذب لرائحة التخمر وللكائنات الحية الدقيقة مثل البكتيريا والفطريات للدخول وزيادة التلف والتعفن.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92649" y="620688"/>
            <a:ext cx="2722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altLang="en-US" sz="32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خامسا: 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افات الثمار</a:t>
            </a:r>
            <a:endParaRPr lang="ar-SA" sz="3200" b="1" dirty="0">
              <a:solidFill>
                <a:srgbClr val="FF0000"/>
              </a:solidFill>
              <a:latin typeface="Simplified Arabic" panose="02020603050405020304" pitchFamily="18" charset="-78"/>
              <a:ea typeface="+mj-ea"/>
              <a:cs typeface="Simplified Arabic" panose="02020603050405020304" pitchFamily="18" charset="-78"/>
            </a:endParaRPr>
          </a:p>
        </p:txBody>
      </p:sp>
      <p:pic>
        <p:nvPicPr>
          <p:cNvPr id="6" name="Picture 3" descr="fruitworm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4746746"/>
            <a:ext cx="2592288" cy="1922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fruit%20fly%20larv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25144"/>
            <a:ext cx="2664296" cy="197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0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67744" y="3356992"/>
            <a:ext cx="64807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وضع البيض :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تقوم الانثى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بواسطة آلة وضع البيض بعمل حفرة صغيرة لوضع البيض في أنسجة الثمرة (حوالي 22 بيضة)، وتقع هذه الحفرة في لب الثمرة في الحلويات وفي قشرة الثمرة في الموالح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2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485" name="Picture 5" descr="guava_fruit_fly_im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74127"/>
            <a:ext cx="1944216" cy="1296144"/>
          </a:xfrm>
          <a:noFill/>
          <a:ln/>
        </p:spPr>
      </p:pic>
      <p:pic>
        <p:nvPicPr>
          <p:cNvPr id="20487" name="Picture 7" descr="703114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149" t="14462" r="50394" b="26997"/>
          <a:stretch>
            <a:fillRect/>
          </a:stretch>
        </p:blipFill>
        <p:spPr>
          <a:xfrm>
            <a:off x="6372200" y="4766114"/>
            <a:ext cx="2016224" cy="151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fruit%20fly%20larv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2838" y="4657335"/>
            <a:ext cx="1962559" cy="145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>
            <a:off x="3202859" y="387779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ذبابة </a:t>
            </a:r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الفاكهة</a:t>
            </a:r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765667" y="6299884"/>
            <a:ext cx="16968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أعراض الإصابة 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9" name="Picture 2" descr="Fruit_fly cycle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73965"/>
            <a:ext cx="2411760" cy="37840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79813" y="1201395"/>
            <a:ext cx="5400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ثنائية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الأجنحة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 Order: </a:t>
            </a:r>
            <a:r>
              <a:rPr lang="en-US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Diptera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كامل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فقط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411760" y="2217058"/>
            <a:ext cx="63357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تصيب </a:t>
            </a:r>
            <a:r>
              <a:rPr lang="ar-SA" sz="2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ثمار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الحلويات (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الخوخ - المشمش - الجوافة -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التفاح-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البرقوق -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الكمثرى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). وثمار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الموالح ماعدا الليمون المالح.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57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283968" y="397113"/>
            <a:ext cx="4392488" cy="648072"/>
          </a:xfrm>
        </p:spPr>
        <p:txBody>
          <a:bodyPr/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دودة ثمار الطماطم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2531" name="Picture 3" descr="fruitworm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4746746"/>
            <a:ext cx="2592288" cy="1922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fw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4725144"/>
            <a:ext cx="2663750" cy="193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99592" y="2276872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مكان </a:t>
            </a:r>
            <a:r>
              <a:rPr lang="ar-SA" sz="2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وضع البيض :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تضع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الأنثى البيض على الثمار أو البراعم أو أجزاء أخرى من النبات.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تقرض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اليرقات حديثة الفقس قشرة الثمرة غالبا قبل تلونها وتدخل لتتغذى على محتوياتها.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يمكن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مشاهدة اليرقة وجزء منها خارج الثمرة.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تنتقل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اليرقة من ثمرة لأخرى قبل إتلافها للثمرة الأولى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2535" name="Picture 7" descr="tomflea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9831" y="4725144"/>
            <a:ext cx="2736305" cy="192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275781" y="1045185"/>
            <a:ext cx="5400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حرشفية الأجنحة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 Order: </a:t>
            </a:r>
            <a:r>
              <a:rPr 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Lepidoptera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كامل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فقط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93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44016"/>
            <a:ext cx="9144000" cy="620688"/>
          </a:xfrm>
        </p:spPr>
        <p:txBody>
          <a:bodyPr/>
          <a:lstStyle/>
          <a:p>
            <a:pPr rtl="1" eaLnBrk="1" hangingPunct="1"/>
            <a:r>
              <a:rPr lang="ar-SA" altLang="en-US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سادسا: </a:t>
            </a: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آفات الجذور والدرنات</a:t>
            </a:r>
            <a:endParaRPr lang="en-US" sz="3200" b="1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2532" name="Picture 4" descr="gryllotalpa damage on maiz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62130" y="4831129"/>
            <a:ext cx="1623120" cy="1698746"/>
          </a:xfr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5961" y="2420888"/>
            <a:ext cx="8721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يفضل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الاراضي الخفيفة لسهولة عمل الانفاق، ولذلك يزداد الضرر في الحدائق والأراضي الصفراء</a:t>
            </a:r>
          </a:p>
          <a:p>
            <a:pPr algn="r" rtl="1"/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تنشط الحشرة </a:t>
            </a:r>
            <a:r>
              <a:rPr lang="ar-SA" sz="2000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الربيع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وتقوم بعمل العديد من الأنفاق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بعضها سطحي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(أنفاق تغذية) وبعضها عميق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(للاختباء وتخزين الغذاء ووضع البيض</a:t>
            </a:r>
            <a:r>
              <a:rPr lang="ar-SA" sz="20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).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2534" name="Picture 6" descr="3-01avelik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4663676"/>
            <a:ext cx="2952328" cy="2105495"/>
          </a:xfrm>
          <a:noFill/>
        </p:spPr>
      </p:pic>
      <p:pic>
        <p:nvPicPr>
          <p:cNvPr id="22531" name="Picture 3" descr="gryllotalp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t="17024" b="20430"/>
          <a:stretch>
            <a:fillRect/>
          </a:stretch>
        </p:blipFill>
        <p:spPr>
          <a:xfrm>
            <a:off x="251520" y="1012168"/>
            <a:ext cx="2952328" cy="1102793"/>
          </a:xfrm>
          <a:noFill/>
        </p:spPr>
      </p:pic>
      <p:grpSp>
        <p:nvGrpSpPr>
          <p:cNvPr id="7" name="Group 6"/>
          <p:cNvGrpSpPr/>
          <p:nvPr/>
        </p:nvGrpSpPr>
        <p:grpSpPr>
          <a:xfrm>
            <a:off x="4093086" y="4691974"/>
            <a:ext cx="3215218" cy="1905378"/>
            <a:chOff x="473487" y="2841625"/>
            <a:chExt cx="8611776" cy="3840163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3276600" y="3716338"/>
              <a:ext cx="5486400" cy="146050"/>
            </a:xfrm>
            <a:custGeom>
              <a:avLst/>
              <a:gdLst>
                <a:gd name="T0" fmla="*/ 0 w 3456"/>
                <a:gd name="T1" fmla="*/ 10 h 92"/>
                <a:gd name="T2" fmla="*/ 512 w 3456"/>
                <a:gd name="T3" fmla="*/ 37 h 92"/>
                <a:gd name="T4" fmla="*/ 649 w 3456"/>
                <a:gd name="T5" fmla="*/ 10 h 92"/>
                <a:gd name="T6" fmla="*/ 1627 w 3456"/>
                <a:gd name="T7" fmla="*/ 28 h 92"/>
                <a:gd name="T8" fmla="*/ 1719 w 3456"/>
                <a:gd name="T9" fmla="*/ 55 h 92"/>
                <a:gd name="T10" fmla="*/ 1947 w 3456"/>
                <a:gd name="T11" fmla="*/ 64 h 92"/>
                <a:gd name="T12" fmla="*/ 2194 w 3456"/>
                <a:gd name="T13" fmla="*/ 92 h 92"/>
                <a:gd name="T14" fmla="*/ 2368 w 3456"/>
                <a:gd name="T15" fmla="*/ 46 h 92"/>
                <a:gd name="T16" fmla="*/ 2569 w 3456"/>
                <a:gd name="T17" fmla="*/ 37 h 92"/>
                <a:gd name="T18" fmla="*/ 2715 w 3456"/>
                <a:gd name="T19" fmla="*/ 0 h 92"/>
                <a:gd name="T20" fmla="*/ 3456 w 3456"/>
                <a:gd name="T21" fmla="*/ 19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56"/>
                <a:gd name="T34" fmla="*/ 0 h 92"/>
                <a:gd name="T35" fmla="*/ 3456 w 3456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56" h="92">
                  <a:moveTo>
                    <a:pt x="0" y="10"/>
                  </a:moveTo>
                  <a:cubicBezTo>
                    <a:pt x="171" y="14"/>
                    <a:pt x="343" y="9"/>
                    <a:pt x="512" y="37"/>
                  </a:cubicBezTo>
                  <a:cubicBezTo>
                    <a:pt x="558" y="28"/>
                    <a:pt x="604" y="24"/>
                    <a:pt x="649" y="10"/>
                  </a:cubicBezTo>
                  <a:cubicBezTo>
                    <a:pt x="707" y="11"/>
                    <a:pt x="1519" y="24"/>
                    <a:pt x="1627" y="28"/>
                  </a:cubicBezTo>
                  <a:cubicBezTo>
                    <a:pt x="1657" y="29"/>
                    <a:pt x="1689" y="53"/>
                    <a:pt x="1719" y="55"/>
                  </a:cubicBezTo>
                  <a:cubicBezTo>
                    <a:pt x="1795" y="60"/>
                    <a:pt x="1871" y="61"/>
                    <a:pt x="1947" y="64"/>
                  </a:cubicBezTo>
                  <a:cubicBezTo>
                    <a:pt x="2029" y="77"/>
                    <a:pt x="2111" y="85"/>
                    <a:pt x="2194" y="92"/>
                  </a:cubicBezTo>
                  <a:cubicBezTo>
                    <a:pt x="2258" y="83"/>
                    <a:pt x="2305" y="62"/>
                    <a:pt x="2368" y="46"/>
                  </a:cubicBezTo>
                  <a:cubicBezTo>
                    <a:pt x="2433" y="30"/>
                    <a:pt x="2502" y="40"/>
                    <a:pt x="2569" y="37"/>
                  </a:cubicBezTo>
                  <a:cubicBezTo>
                    <a:pt x="2619" y="25"/>
                    <a:pt x="2667" y="18"/>
                    <a:pt x="2715" y="0"/>
                  </a:cubicBezTo>
                  <a:cubicBezTo>
                    <a:pt x="2963" y="5"/>
                    <a:pt x="3209" y="19"/>
                    <a:pt x="3456" y="1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3203575" y="3644900"/>
              <a:ext cx="5486400" cy="146050"/>
            </a:xfrm>
            <a:custGeom>
              <a:avLst/>
              <a:gdLst>
                <a:gd name="T0" fmla="*/ 0 w 3456"/>
                <a:gd name="T1" fmla="*/ 10 h 92"/>
                <a:gd name="T2" fmla="*/ 512 w 3456"/>
                <a:gd name="T3" fmla="*/ 37 h 92"/>
                <a:gd name="T4" fmla="*/ 649 w 3456"/>
                <a:gd name="T5" fmla="*/ 10 h 92"/>
                <a:gd name="T6" fmla="*/ 1627 w 3456"/>
                <a:gd name="T7" fmla="*/ 28 h 92"/>
                <a:gd name="T8" fmla="*/ 1719 w 3456"/>
                <a:gd name="T9" fmla="*/ 55 h 92"/>
                <a:gd name="T10" fmla="*/ 1947 w 3456"/>
                <a:gd name="T11" fmla="*/ 64 h 92"/>
                <a:gd name="T12" fmla="*/ 2194 w 3456"/>
                <a:gd name="T13" fmla="*/ 92 h 92"/>
                <a:gd name="T14" fmla="*/ 2368 w 3456"/>
                <a:gd name="T15" fmla="*/ 46 h 92"/>
                <a:gd name="T16" fmla="*/ 2569 w 3456"/>
                <a:gd name="T17" fmla="*/ 37 h 92"/>
                <a:gd name="T18" fmla="*/ 2715 w 3456"/>
                <a:gd name="T19" fmla="*/ 0 h 92"/>
                <a:gd name="T20" fmla="*/ 3456 w 3456"/>
                <a:gd name="T21" fmla="*/ 19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56"/>
                <a:gd name="T34" fmla="*/ 0 h 92"/>
                <a:gd name="T35" fmla="*/ 3456 w 3456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56" h="92">
                  <a:moveTo>
                    <a:pt x="0" y="10"/>
                  </a:moveTo>
                  <a:cubicBezTo>
                    <a:pt x="171" y="14"/>
                    <a:pt x="343" y="9"/>
                    <a:pt x="512" y="37"/>
                  </a:cubicBezTo>
                  <a:cubicBezTo>
                    <a:pt x="558" y="28"/>
                    <a:pt x="604" y="24"/>
                    <a:pt x="649" y="10"/>
                  </a:cubicBezTo>
                  <a:cubicBezTo>
                    <a:pt x="707" y="11"/>
                    <a:pt x="1519" y="24"/>
                    <a:pt x="1627" y="28"/>
                  </a:cubicBezTo>
                  <a:cubicBezTo>
                    <a:pt x="1657" y="29"/>
                    <a:pt x="1689" y="53"/>
                    <a:pt x="1719" y="55"/>
                  </a:cubicBezTo>
                  <a:cubicBezTo>
                    <a:pt x="1795" y="60"/>
                    <a:pt x="1871" y="61"/>
                    <a:pt x="1947" y="64"/>
                  </a:cubicBezTo>
                  <a:cubicBezTo>
                    <a:pt x="2029" y="77"/>
                    <a:pt x="2111" y="85"/>
                    <a:pt x="2194" y="92"/>
                  </a:cubicBezTo>
                  <a:cubicBezTo>
                    <a:pt x="2258" y="83"/>
                    <a:pt x="2305" y="62"/>
                    <a:pt x="2368" y="46"/>
                  </a:cubicBezTo>
                  <a:cubicBezTo>
                    <a:pt x="2433" y="30"/>
                    <a:pt x="2502" y="40"/>
                    <a:pt x="2569" y="37"/>
                  </a:cubicBezTo>
                  <a:cubicBezTo>
                    <a:pt x="2619" y="25"/>
                    <a:pt x="2667" y="18"/>
                    <a:pt x="2715" y="0"/>
                  </a:cubicBezTo>
                  <a:cubicBezTo>
                    <a:pt x="2963" y="5"/>
                    <a:pt x="3209" y="19"/>
                    <a:pt x="3456" y="1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276600" y="3500438"/>
              <a:ext cx="5486400" cy="146050"/>
            </a:xfrm>
            <a:custGeom>
              <a:avLst/>
              <a:gdLst>
                <a:gd name="T0" fmla="*/ 0 w 3456"/>
                <a:gd name="T1" fmla="*/ 10 h 92"/>
                <a:gd name="T2" fmla="*/ 512 w 3456"/>
                <a:gd name="T3" fmla="*/ 37 h 92"/>
                <a:gd name="T4" fmla="*/ 649 w 3456"/>
                <a:gd name="T5" fmla="*/ 10 h 92"/>
                <a:gd name="T6" fmla="*/ 1627 w 3456"/>
                <a:gd name="T7" fmla="*/ 28 h 92"/>
                <a:gd name="T8" fmla="*/ 1719 w 3456"/>
                <a:gd name="T9" fmla="*/ 55 h 92"/>
                <a:gd name="T10" fmla="*/ 1947 w 3456"/>
                <a:gd name="T11" fmla="*/ 64 h 92"/>
                <a:gd name="T12" fmla="*/ 2194 w 3456"/>
                <a:gd name="T13" fmla="*/ 92 h 92"/>
                <a:gd name="T14" fmla="*/ 2368 w 3456"/>
                <a:gd name="T15" fmla="*/ 46 h 92"/>
                <a:gd name="T16" fmla="*/ 2569 w 3456"/>
                <a:gd name="T17" fmla="*/ 37 h 92"/>
                <a:gd name="T18" fmla="*/ 2715 w 3456"/>
                <a:gd name="T19" fmla="*/ 0 h 92"/>
                <a:gd name="T20" fmla="*/ 3456 w 3456"/>
                <a:gd name="T21" fmla="*/ 19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56"/>
                <a:gd name="T34" fmla="*/ 0 h 92"/>
                <a:gd name="T35" fmla="*/ 3456 w 3456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56" h="92">
                  <a:moveTo>
                    <a:pt x="0" y="10"/>
                  </a:moveTo>
                  <a:cubicBezTo>
                    <a:pt x="171" y="14"/>
                    <a:pt x="343" y="9"/>
                    <a:pt x="512" y="37"/>
                  </a:cubicBezTo>
                  <a:cubicBezTo>
                    <a:pt x="558" y="28"/>
                    <a:pt x="604" y="24"/>
                    <a:pt x="649" y="10"/>
                  </a:cubicBezTo>
                  <a:cubicBezTo>
                    <a:pt x="707" y="11"/>
                    <a:pt x="1519" y="24"/>
                    <a:pt x="1627" y="28"/>
                  </a:cubicBezTo>
                  <a:cubicBezTo>
                    <a:pt x="1657" y="29"/>
                    <a:pt x="1689" y="53"/>
                    <a:pt x="1719" y="55"/>
                  </a:cubicBezTo>
                  <a:cubicBezTo>
                    <a:pt x="1795" y="60"/>
                    <a:pt x="1871" y="61"/>
                    <a:pt x="1947" y="64"/>
                  </a:cubicBezTo>
                  <a:cubicBezTo>
                    <a:pt x="2029" y="77"/>
                    <a:pt x="2111" y="85"/>
                    <a:pt x="2194" y="92"/>
                  </a:cubicBezTo>
                  <a:cubicBezTo>
                    <a:pt x="2258" y="83"/>
                    <a:pt x="2305" y="62"/>
                    <a:pt x="2368" y="46"/>
                  </a:cubicBezTo>
                  <a:cubicBezTo>
                    <a:pt x="2433" y="30"/>
                    <a:pt x="2502" y="40"/>
                    <a:pt x="2569" y="37"/>
                  </a:cubicBezTo>
                  <a:cubicBezTo>
                    <a:pt x="2619" y="25"/>
                    <a:pt x="2667" y="18"/>
                    <a:pt x="2715" y="0"/>
                  </a:cubicBezTo>
                  <a:cubicBezTo>
                    <a:pt x="2963" y="5"/>
                    <a:pt x="3209" y="19"/>
                    <a:pt x="3456" y="1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276600" y="4797425"/>
              <a:ext cx="5805488" cy="1884363"/>
            </a:xfrm>
            <a:custGeom>
              <a:avLst/>
              <a:gdLst>
                <a:gd name="T0" fmla="*/ 265 w 3657"/>
                <a:gd name="T1" fmla="*/ 17 h 1187"/>
                <a:gd name="T2" fmla="*/ 668 w 3657"/>
                <a:gd name="T3" fmla="*/ 81 h 1187"/>
                <a:gd name="T4" fmla="*/ 777 w 3657"/>
                <a:gd name="T5" fmla="*/ 44 h 1187"/>
                <a:gd name="T6" fmla="*/ 851 w 3657"/>
                <a:gd name="T7" fmla="*/ 145 h 1187"/>
                <a:gd name="T8" fmla="*/ 905 w 3657"/>
                <a:gd name="T9" fmla="*/ 218 h 1187"/>
                <a:gd name="T10" fmla="*/ 960 w 3657"/>
                <a:gd name="T11" fmla="*/ 309 h 1187"/>
                <a:gd name="T12" fmla="*/ 942 w 3657"/>
                <a:gd name="T13" fmla="*/ 510 h 1187"/>
                <a:gd name="T14" fmla="*/ 924 w 3657"/>
                <a:gd name="T15" fmla="*/ 739 h 1187"/>
                <a:gd name="T16" fmla="*/ 951 w 3657"/>
                <a:gd name="T17" fmla="*/ 830 h 1187"/>
                <a:gd name="T18" fmla="*/ 1061 w 3657"/>
                <a:gd name="T19" fmla="*/ 904 h 1187"/>
                <a:gd name="T20" fmla="*/ 1353 w 3657"/>
                <a:gd name="T21" fmla="*/ 849 h 1187"/>
                <a:gd name="T22" fmla="*/ 1399 w 3657"/>
                <a:gd name="T23" fmla="*/ 785 h 1187"/>
                <a:gd name="T24" fmla="*/ 1381 w 3657"/>
                <a:gd name="T25" fmla="*/ 465 h 1187"/>
                <a:gd name="T26" fmla="*/ 1116 w 3657"/>
                <a:gd name="T27" fmla="*/ 382 h 1187"/>
                <a:gd name="T28" fmla="*/ 1079 w 3657"/>
                <a:gd name="T29" fmla="*/ 337 h 1187"/>
                <a:gd name="T30" fmla="*/ 969 w 3657"/>
                <a:gd name="T31" fmla="*/ 236 h 1187"/>
                <a:gd name="T32" fmla="*/ 915 w 3657"/>
                <a:gd name="T33" fmla="*/ 108 h 1187"/>
                <a:gd name="T34" fmla="*/ 905 w 3657"/>
                <a:gd name="T35" fmla="*/ 53 h 1187"/>
                <a:gd name="T36" fmla="*/ 988 w 3657"/>
                <a:gd name="T37" fmla="*/ 35 h 1187"/>
                <a:gd name="T38" fmla="*/ 1308 w 3657"/>
                <a:gd name="T39" fmla="*/ 26 h 1187"/>
                <a:gd name="T40" fmla="*/ 1381 w 3657"/>
                <a:gd name="T41" fmla="*/ 72 h 1187"/>
                <a:gd name="T42" fmla="*/ 1710 w 3657"/>
                <a:gd name="T43" fmla="*/ 72 h 1187"/>
                <a:gd name="T44" fmla="*/ 1929 w 3657"/>
                <a:gd name="T45" fmla="*/ 108 h 1187"/>
                <a:gd name="T46" fmla="*/ 2103 w 3657"/>
                <a:gd name="T47" fmla="*/ 309 h 1187"/>
                <a:gd name="T48" fmla="*/ 2204 w 3657"/>
                <a:gd name="T49" fmla="*/ 456 h 1187"/>
                <a:gd name="T50" fmla="*/ 2304 w 3657"/>
                <a:gd name="T51" fmla="*/ 565 h 1187"/>
                <a:gd name="T52" fmla="*/ 2295 w 3657"/>
                <a:gd name="T53" fmla="*/ 648 h 1187"/>
                <a:gd name="T54" fmla="*/ 2277 w 3657"/>
                <a:gd name="T55" fmla="*/ 913 h 1187"/>
                <a:gd name="T56" fmla="*/ 2332 w 3657"/>
                <a:gd name="T57" fmla="*/ 968 h 1187"/>
                <a:gd name="T58" fmla="*/ 2597 w 3657"/>
                <a:gd name="T59" fmla="*/ 1013 h 1187"/>
                <a:gd name="T60" fmla="*/ 2670 w 3657"/>
                <a:gd name="T61" fmla="*/ 931 h 1187"/>
                <a:gd name="T62" fmla="*/ 2761 w 3657"/>
                <a:gd name="T63" fmla="*/ 785 h 1187"/>
                <a:gd name="T64" fmla="*/ 2597 w 3657"/>
                <a:gd name="T65" fmla="*/ 684 h 1187"/>
                <a:gd name="T66" fmla="*/ 2359 w 3657"/>
                <a:gd name="T67" fmla="*/ 529 h 1187"/>
                <a:gd name="T68" fmla="*/ 2259 w 3657"/>
                <a:gd name="T69" fmla="*/ 428 h 1187"/>
                <a:gd name="T70" fmla="*/ 2213 w 3657"/>
                <a:gd name="T71" fmla="*/ 309 h 1187"/>
                <a:gd name="T72" fmla="*/ 2140 w 3657"/>
                <a:gd name="T73" fmla="*/ 245 h 1187"/>
                <a:gd name="T74" fmla="*/ 2057 w 3657"/>
                <a:gd name="T75" fmla="*/ 145 h 1187"/>
                <a:gd name="T76" fmla="*/ 2441 w 3657"/>
                <a:gd name="T77" fmla="*/ 145 h 1187"/>
                <a:gd name="T78" fmla="*/ 3273 w 3657"/>
                <a:gd name="T79" fmla="*/ 117 h 1187"/>
                <a:gd name="T80" fmla="*/ 3356 w 3657"/>
                <a:gd name="T81" fmla="*/ 556 h 1187"/>
                <a:gd name="T82" fmla="*/ 3246 w 3657"/>
                <a:gd name="T83" fmla="*/ 712 h 1187"/>
                <a:gd name="T84" fmla="*/ 3155 w 3657"/>
                <a:gd name="T85" fmla="*/ 922 h 1187"/>
                <a:gd name="T86" fmla="*/ 3328 w 3657"/>
                <a:gd name="T87" fmla="*/ 1077 h 1187"/>
                <a:gd name="T88" fmla="*/ 3456 w 3657"/>
                <a:gd name="T89" fmla="*/ 1169 h 1187"/>
                <a:gd name="T90" fmla="*/ 3502 w 3657"/>
                <a:gd name="T91" fmla="*/ 1050 h 1187"/>
                <a:gd name="T92" fmla="*/ 3584 w 3657"/>
                <a:gd name="T93" fmla="*/ 1022 h 1187"/>
                <a:gd name="T94" fmla="*/ 3621 w 3657"/>
                <a:gd name="T95" fmla="*/ 894 h 1187"/>
                <a:gd name="T96" fmla="*/ 3502 w 3657"/>
                <a:gd name="T97" fmla="*/ 702 h 1187"/>
                <a:gd name="T98" fmla="*/ 3411 w 3657"/>
                <a:gd name="T99" fmla="*/ 510 h 1187"/>
                <a:gd name="T100" fmla="*/ 3392 w 3657"/>
                <a:gd name="T101" fmla="*/ 117 h 11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57"/>
                <a:gd name="T154" fmla="*/ 0 h 1187"/>
                <a:gd name="T155" fmla="*/ 3657 w 3657"/>
                <a:gd name="T156" fmla="*/ 1187 h 11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57" h="1187">
                  <a:moveTo>
                    <a:pt x="0" y="17"/>
                  </a:moveTo>
                  <a:cubicBezTo>
                    <a:pt x="121" y="8"/>
                    <a:pt x="136" y="1"/>
                    <a:pt x="265" y="17"/>
                  </a:cubicBezTo>
                  <a:cubicBezTo>
                    <a:pt x="331" y="25"/>
                    <a:pt x="390" y="45"/>
                    <a:pt x="457" y="53"/>
                  </a:cubicBezTo>
                  <a:cubicBezTo>
                    <a:pt x="527" y="62"/>
                    <a:pt x="668" y="81"/>
                    <a:pt x="668" y="81"/>
                  </a:cubicBezTo>
                  <a:cubicBezTo>
                    <a:pt x="732" y="59"/>
                    <a:pt x="705" y="68"/>
                    <a:pt x="750" y="53"/>
                  </a:cubicBezTo>
                  <a:cubicBezTo>
                    <a:pt x="759" y="50"/>
                    <a:pt x="777" y="44"/>
                    <a:pt x="777" y="44"/>
                  </a:cubicBezTo>
                  <a:cubicBezTo>
                    <a:pt x="795" y="47"/>
                    <a:pt x="816" y="44"/>
                    <a:pt x="832" y="53"/>
                  </a:cubicBezTo>
                  <a:cubicBezTo>
                    <a:pt x="841" y="58"/>
                    <a:pt x="848" y="135"/>
                    <a:pt x="851" y="145"/>
                  </a:cubicBezTo>
                  <a:cubicBezTo>
                    <a:pt x="859" y="170"/>
                    <a:pt x="876" y="177"/>
                    <a:pt x="896" y="190"/>
                  </a:cubicBezTo>
                  <a:cubicBezTo>
                    <a:pt x="899" y="199"/>
                    <a:pt x="901" y="209"/>
                    <a:pt x="905" y="218"/>
                  </a:cubicBezTo>
                  <a:cubicBezTo>
                    <a:pt x="910" y="228"/>
                    <a:pt x="920" y="235"/>
                    <a:pt x="924" y="245"/>
                  </a:cubicBezTo>
                  <a:cubicBezTo>
                    <a:pt x="953" y="311"/>
                    <a:pt x="907" y="256"/>
                    <a:pt x="960" y="309"/>
                  </a:cubicBezTo>
                  <a:cubicBezTo>
                    <a:pt x="970" y="340"/>
                    <a:pt x="979" y="364"/>
                    <a:pt x="997" y="392"/>
                  </a:cubicBezTo>
                  <a:cubicBezTo>
                    <a:pt x="987" y="434"/>
                    <a:pt x="966" y="474"/>
                    <a:pt x="942" y="510"/>
                  </a:cubicBezTo>
                  <a:cubicBezTo>
                    <a:pt x="927" y="555"/>
                    <a:pt x="902" y="587"/>
                    <a:pt x="869" y="620"/>
                  </a:cubicBezTo>
                  <a:cubicBezTo>
                    <a:pt x="883" y="703"/>
                    <a:pt x="867" y="658"/>
                    <a:pt x="924" y="739"/>
                  </a:cubicBezTo>
                  <a:cubicBezTo>
                    <a:pt x="930" y="748"/>
                    <a:pt x="942" y="766"/>
                    <a:pt x="942" y="766"/>
                  </a:cubicBezTo>
                  <a:cubicBezTo>
                    <a:pt x="945" y="787"/>
                    <a:pt x="942" y="810"/>
                    <a:pt x="951" y="830"/>
                  </a:cubicBezTo>
                  <a:cubicBezTo>
                    <a:pt x="956" y="840"/>
                    <a:pt x="970" y="842"/>
                    <a:pt x="979" y="849"/>
                  </a:cubicBezTo>
                  <a:cubicBezTo>
                    <a:pt x="1009" y="874"/>
                    <a:pt x="1024" y="891"/>
                    <a:pt x="1061" y="904"/>
                  </a:cubicBezTo>
                  <a:cubicBezTo>
                    <a:pt x="1176" y="898"/>
                    <a:pt x="1229" y="895"/>
                    <a:pt x="1326" y="876"/>
                  </a:cubicBezTo>
                  <a:cubicBezTo>
                    <a:pt x="1335" y="867"/>
                    <a:pt x="1342" y="856"/>
                    <a:pt x="1353" y="849"/>
                  </a:cubicBezTo>
                  <a:cubicBezTo>
                    <a:pt x="1361" y="844"/>
                    <a:pt x="1375" y="848"/>
                    <a:pt x="1381" y="840"/>
                  </a:cubicBezTo>
                  <a:cubicBezTo>
                    <a:pt x="1392" y="824"/>
                    <a:pt x="1399" y="785"/>
                    <a:pt x="1399" y="785"/>
                  </a:cubicBezTo>
                  <a:cubicBezTo>
                    <a:pt x="1402" y="724"/>
                    <a:pt x="1403" y="663"/>
                    <a:pt x="1408" y="602"/>
                  </a:cubicBezTo>
                  <a:cubicBezTo>
                    <a:pt x="1411" y="562"/>
                    <a:pt x="1421" y="497"/>
                    <a:pt x="1381" y="465"/>
                  </a:cubicBezTo>
                  <a:cubicBezTo>
                    <a:pt x="1354" y="444"/>
                    <a:pt x="1281" y="441"/>
                    <a:pt x="1253" y="437"/>
                  </a:cubicBezTo>
                  <a:cubicBezTo>
                    <a:pt x="1199" y="419"/>
                    <a:pt x="1165" y="400"/>
                    <a:pt x="1116" y="382"/>
                  </a:cubicBezTo>
                  <a:cubicBezTo>
                    <a:pt x="1110" y="376"/>
                    <a:pt x="1103" y="371"/>
                    <a:pt x="1097" y="364"/>
                  </a:cubicBezTo>
                  <a:cubicBezTo>
                    <a:pt x="1090" y="356"/>
                    <a:pt x="1087" y="345"/>
                    <a:pt x="1079" y="337"/>
                  </a:cubicBezTo>
                  <a:cubicBezTo>
                    <a:pt x="1036" y="293"/>
                    <a:pt x="1067" y="341"/>
                    <a:pt x="1033" y="300"/>
                  </a:cubicBezTo>
                  <a:cubicBezTo>
                    <a:pt x="1010" y="272"/>
                    <a:pt x="1001" y="256"/>
                    <a:pt x="969" y="236"/>
                  </a:cubicBezTo>
                  <a:cubicBezTo>
                    <a:pt x="961" y="185"/>
                    <a:pt x="966" y="164"/>
                    <a:pt x="924" y="136"/>
                  </a:cubicBezTo>
                  <a:cubicBezTo>
                    <a:pt x="921" y="127"/>
                    <a:pt x="920" y="116"/>
                    <a:pt x="915" y="108"/>
                  </a:cubicBezTo>
                  <a:cubicBezTo>
                    <a:pt x="910" y="101"/>
                    <a:pt x="898" y="99"/>
                    <a:pt x="896" y="90"/>
                  </a:cubicBezTo>
                  <a:cubicBezTo>
                    <a:pt x="894" y="78"/>
                    <a:pt x="895" y="60"/>
                    <a:pt x="905" y="53"/>
                  </a:cubicBezTo>
                  <a:cubicBezTo>
                    <a:pt x="920" y="42"/>
                    <a:pt x="942" y="48"/>
                    <a:pt x="960" y="44"/>
                  </a:cubicBezTo>
                  <a:cubicBezTo>
                    <a:pt x="970" y="42"/>
                    <a:pt x="978" y="36"/>
                    <a:pt x="988" y="35"/>
                  </a:cubicBezTo>
                  <a:cubicBezTo>
                    <a:pt x="1021" y="30"/>
                    <a:pt x="1055" y="29"/>
                    <a:pt x="1088" y="26"/>
                  </a:cubicBezTo>
                  <a:cubicBezTo>
                    <a:pt x="1166" y="0"/>
                    <a:pt x="1224" y="18"/>
                    <a:pt x="1308" y="26"/>
                  </a:cubicBezTo>
                  <a:cubicBezTo>
                    <a:pt x="1335" y="35"/>
                    <a:pt x="1339" y="34"/>
                    <a:pt x="1363" y="53"/>
                  </a:cubicBezTo>
                  <a:cubicBezTo>
                    <a:pt x="1370" y="58"/>
                    <a:pt x="1373" y="69"/>
                    <a:pt x="1381" y="72"/>
                  </a:cubicBezTo>
                  <a:cubicBezTo>
                    <a:pt x="1395" y="78"/>
                    <a:pt x="1412" y="78"/>
                    <a:pt x="1427" y="81"/>
                  </a:cubicBezTo>
                  <a:cubicBezTo>
                    <a:pt x="1564" y="57"/>
                    <a:pt x="1545" y="52"/>
                    <a:pt x="1710" y="72"/>
                  </a:cubicBezTo>
                  <a:cubicBezTo>
                    <a:pt x="1739" y="75"/>
                    <a:pt x="1763" y="97"/>
                    <a:pt x="1792" y="99"/>
                  </a:cubicBezTo>
                  <a:cubicBezTo>
                    <a:pt x="1838" y="102"/>
                    <a:pt x="1883" y="105"/>
                    <a:pt x="1929" y="108"/>
                  </a:cubicBezTo>
                  <a:cubicBezTo>
                    <a:pt x="2021" y="126"/>
                    <a:pt x="1984" y="140"/>
                    <a:pt x="2012" y="245"/>
                  </a:cubicBezTo>
                  <a:cubicBezTo>
                    <a:pt x="2023" y="286"/>
                    <a:pt x="2068" y="300"/>
                    <a:pt x="2103" y="309"/>
                  </a:cubicBezTo>
                  <a:cubicBezTo>
                    <a:pt x="2155" y="345"/>
                    <a:pt x="2149" y="352"/>
                    <a:pt x="2140" y="419"/>
                  </a:cubicBezTo>
                  <a:cubicBezTo>
                    <a:pt x="2178" y="476"/>
                    <a:pt x="2131" y="419"/>
                    <a:pt x="2204" y="456"/>
                  </a:cubicBezTo>
                  <a:cubicBezTo>
                    <a:pt x="2229" y="469"/>
                    <a:pt x="2232" y="491"/>
                    <a:pt x="2249" y="510"/>
                  </a:cubicBezTo>
                  <a:cubicBezTo>
                    <a:pt x="2266" y="529"/>
                    <a:pt x="2286" y="547"/>
                    <a:pt x="2304" y="565"/>
                  </a:cubicBezTo>
                  <a:cubicBezTo>
                    <a:pt x="2310" y="571"/>
                    <a:pt x="2323" y="584"/>
                    <a:pt x="2323" y="584"/>
                  </a:cubicBezTo>
                  <a:cubicBezTo>
                    <a:pt x="2299" y="690"/>
                    <a:pt x="2330" y="588"/>
                    <a:pt x="2295" y="648"/>
                  </a:cubicBezTo>
                  <a:cubicBezTo>
                    <a:pt x="2270" y="691"/>
                    <a:pt x="2255" y="746"/>
                    <a:pt x="2240" y="794"/>
                  </a:cubicBezTo>
                  <a:cubicBezTo>
                    <a:pt x="2245" y="815"/>
                    <a:pt x="2255" y="887"/>
                    <a:pt x="2277" y="913"/>
                  </a:cubicBezTo>
                  <a:cubicBezTo>
                    <a:pt x="2287" y="924"/>
                    <a:pt x="2302" y="929"/>
                    <a:pt x="2313" y="940"/>
                  </a:cubicBezTo>
                  <a:cubicBezTo>
                    <a:pt x="2321" y="948"/>
                    <a:pt x="2323" y="961"/>
                    <a:pt x="2332" y="968"/>
                  </a:cubicBezTo>
                  <a:cubicBezTo>
                    <a:pt x="2367" y="998"/>
                    <a:pt x="2425" y="1020"/>
                    <a:pt x="2469" y="1032"/>
                  </a:cubicBezTo>
                  <a:cubicBezTo>
                    <a:pt x="2512" y="1028"/>
                    <a:pt x="2563" y="1040"/>
                    <a:pt x="2597" y="1013"/>
                  </a:cubicBezTo>
                  <a:cubicBezTo>
                    <a:pt x="2606" y="1006"/>
                    <a:pt x="2608" y="994"/>
                    <a:pt x="2615" y="986"/>
                  </a:cubicBezTo>
                  <a:cubicBezTo>
                    <a:pt x="2632" y="967"/>
                    <a:pt x="2652" y="949"/>
                    <a:pt x="2670" y="931"/>
                  </a:cubicBezTo>
                  <a:cubicBezTo>
                    <a:pt x="2689" y="912"/>
                    <a:pt x="2713" y="901"/>
                    <a:pt x="2734" y="885"/>
                  </a:cubicBezTo>
                  <a:cubicBezTo>
                    <a:pt x="2753" y="731"/>
                    <a:pt x="2726" y="864"/>
                    <a:pt x="2761" y="785"/>
                  </a:cubicBezTo>
                  <a:cubicBezTo>
                    <a:pt x="2769" y="767"/>
                    <a:pt x="2780" y="730"/>
                    <a:pt x="2780" y="730"/>
                  </a:cubicBezTo>
                  <a:cubicBezTo>
                    <a:pt x="2731" y="681"/>
                    <a:pt x="2666" y="690"/>
                    <a:pt x="2597" y="684"/>
                  </a:cubicBezTo>
                  <a:cubicBezTo>
                    <a:pt x="2571" y="604"/>
                    <a:pt x="2585" y="626"/>
                    <a:pt x="2496" y="611"/>
                  </a:cubicBezTo>
                  <a:cubicBezTo>
                    <a:pt x="2441" y="593"/>
                    <a:pt x="2407" y="561"/>
                    <a:pt x="2359" y="529"/>
                  </a:cubicBezTo>
                  <a:cubicBezTo>
                    <a:pt x="2342" y="518"/>
                    <a:pt x="2335" y="497"/>
                    <a:pt x="2323" y="483"/>
                  </a:cubicBezTo>
                  <a:cubicBezTo>
                    <a:pt x="2305" y="461"/>
                    <a:pt x="2282" y="443"/>
                    <a:pt x="2259" y="428"/>
                  </a:cubicBezTo>
                  <a:cubicBezTo>
                    <a:pt x="2247" y="397"/>
                    <a:pt x="2235" y="368"/>
                    <a:pt x="2222" y="337"/>
                  </a:cubicBezTo>
                  <a:cubicBezTo>
                    <a:pt x="2218" y="328"/>
                    <a:pt x="2219" y="317"/>
                    <a:pt x="2213" y="309"/>
                  </a:cubicBezTo>
                  <a:cubicBezTo>
                    <a:pt x="2206" y="300"/>
                    <a:pt x="2194" y="297"/>
                    <a:pt x="2185" y="291"/>
                  </a:cubicBezTo>
                  <a:cubicBezTo>
                    <a:pt x="2169" y="268"/>
                    <a:pt x="2167" y="257"/>
                    <a:pt x="2140" y="245"/>
                  </a:cubicBezTo>
                  <a:cubicBezTo>
                    <a:pt x="2122" y="237"/>
                    <a:pt x="2085" y="227"/>
                    <a:pt x="2085" y="227"/>
                  </a:cubicBezTo>
                  <a:cubicBezTo>
                    <a:pt x="2064" y="163"/>
                    <a:pt x="2074" y="190"/>
                    <a:pt x="2057" y="145"/>
                  </a:cubicBezTo>
                  <a:cubicBezTo>
                    <a:pt x="2073" y="101"/>
                    <a:pt x="2086" y="110"/>
                    <a:pt x="2131" y="99"/>
                  </a:cubicBezTo>
                  <a:cubicBezTo>
                    <a:pt x="2244" y="106"/>
                    <a:pt x="2336" y="108"/>
                    <a:pt x="2441" y="145"/>
                  </a:cubicBezTo>
                  <a:cubicBezTo>
                    <a:pt x="2507" y="168"/>
                    <a:pt x="2582" y="151"/>
                    <a:pt x="2652" y="154"/>
                  </a:cubicBezTo>
                  <a:cubicBezTo>
                    <a:pt x="2860" y="146"/>
                    <a:pt x="3067" y="142"/>
                    <a:pt x="3273" y="117"/>
                  </a:cubicBezTo>
                  <a:cubicBezTo>
                    <a:pt x="3347" y="141"/>
                    <a:pt x="3302" y="264"/>
                    <a:pt x="3337" y="337"/>
                  </a:cubicBezTo>
                  <a:cubicBezTo>
                    <a:pt x="3319" y="410"/>
                    <a:pt x="3333" y="486"/>
                    <a:pt x="3356" y="556"/>
                  </a:cubicBezTo>
                  <a:cubicBezTo>
                    <a:pt x="3347" y="601"/>
                    <a:pt x="3344" y="665"/>
                    <a:pt x="3301" y="693"/>
                  </a:cubicBezTo>
                  <a:cubicBezTo>
                    <a:pt x="3285" y="704"/>
                    <a:pt x="3264" y="705"/>
                    <a:pt x="3246" y="712"/>
                  </a:cubicBezTo>
                  <a:cubicBezTo>
                    <a:pt x="3213" y="745"/>
                    <a:pt x="3216" y="766"/>
                    <a:pt x="3191" y="803"/>
                  </a:cubicBezTo>
                  <a:cubicBezTo>
                    <a:pt x="3181" y="845"/>
                    <a:pt x="3163" y="879"/>
                    <a:pt x="3155" y="922"/>
                  </a:cubicBezTo>
                  <a:cubicBezTo>
                    <a:pt x="3158" y="940"/>
                    <a:pt x="3155" y="961"/>
                    <a:pt x="3164" y="977"/>
                  </a:cubicBezTo>
                  <a:cubicBezTo>
                    <a:pt x="3198" y="1035"/>
                    <a:pt x="3267" y="1065"/>
                    <a:pt x="3328" y="1077"/>
                  </a:cubicBezTo>
                  <a:cubicBezTo>
                    <a:pt x="3387" y="1107"/>
                    <a:pt x="3404" y="1123"/>
                    <a:pt x="3420" y="1187"/>
                  </a:cubicBezTo>
                  <a:cubicBezTo>
                    <a:pt x="3432" y="1181"/>
                    <a:pt x="3447" y="1179"/>
                    <a:pt x="3456" y="1169"/>
                  </a:cubicBezTo>
                  <a:cubicBezTo>
                    <a:pt x="3504" y="1120"/>
                    <a:pt x="3420" y="1155"/>
                    <a:pt x="3493" y="1132"/>
                  </a:cubicBezTo>
                  <a:cubicBezTo>
                    <a:pt x="3496" y="1105"/>
                    <a:pt x="3486" y="1072"/>
                    <a:pt x="3502" y="1050"/>
                  </a:cubicBezTo>
                  <a:cubicBezTo>
                    <a:pt x="3513" y="1035"/>
                    <a:pt x="3539" y="1047"/>
                    <a:pt x="3557" y="1041"/>
                  </a:cubicBezTo>
                  <a:cubicBezTo>
                    <a:pt x="3567" y="1037"/>
                    <a:pt x="3574" y="1026"/>
                    <a:pt x="3584" y="1022"/>
                  </a:cubicBezTo>
                  <a:cubicBezTo>
                    <a:pt x="3599" y="1016"/>
                    <a:pt x="3615" y="1016"/>
                    <a:pt x="3630" y="1013"/>
                  </a:cubicBezTo>
                  <a:cubicBezTo>
                    <a:pt x="3657" y="972"/>
                    <a:pt x="3656" y="931"/>
                    <a:pt x="3621" y="894"/>
                  </a:cubicBezTo>
                  <a:cubicBezTo>
                    <a:pt x="3610" y="860"/>
                    <a:pt x="3619" y="802"/>
                    <a:pt x="3593" y="776"/>
                  </a:cubicBezTo>
                  <a:cubicBezTo>
                    <a:pt x="3564" y="747"/>
                    <a:pt x="3530" y="732"/>
                    <a:pt x="3502" y="702"/>
                  </a:cubicBezTo>
                  <a:cubicBezTo>
                    <a:pt x="3486" y="654"/>
                    <a:pt x="3457" y="608"/>
                    <a:pt x="3429" y="565"/>
                  </a:cubicBezTo>
                  <a:cubicBezTo>
                    <a:pt x="3418" y="549"/>
                    <a:pt x="3411" y="510"/>
                    <a:pt x="3411" y="510"/>
                  </a:cubicBezTo>
                  <a:cubicBezTo>
                    <a:pt x="3405" y="432"/>
                    <a:pt x="3376" y="310"/>
                    <a:pt x="3438" y="245"/>
                  </a:cubicBezTo>
                  <a:cubicBezTo>
                    <a:pt x="3430" y="174"/>
                    <a:pt x="3436" y="161"/>
                    <a:pt x="3392" y="117"/>
                  </a:cubicBezTo>
                  <a:cubicBezTo>
                    <a:pt x="3415" y="49"/>
                    <a:pt x="3535" y="81"/>
                    <a:pt x="3584" y="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294063" y="3846513"/>
              <a:ext cx="1292225" cy="1035050"/>
            </a:xfrm>
            <a:custGeom>
              <a:avLst/>
              <a:gdLst>
                <a:gd name="T0" fmla="*/ 0 w 814"/>
                <a:gd name="T1" fmla="*/ 0 h 652"/>
                <a:gd name="T2" fmla="*/ 74 w 814"/>
                <a:gd name="T3" fmla="*/ 27 h 652"/>
                <a:gd name="T4" fmla="*/ 183 w 814"/>
                <a:gd name="T5" fmla="*/ 46 h 652"/>
                <a:gd name="T6" fmla="*/ 202 w 814"/>
                <a:gd name="T7" fmla="*/ 64 h 652"/>
                <a:gd name="T8" fmla="*/ 256 w 814"/>
                <a:gd name="T9" fmla="*/ 82 h 652"/>
                <a:gd name="T10" fmla="*/ 302 w 814"/>
                <a:gd name="T11" fmla="*/ 119 h 652"/>
                <a:gd name="T12" fmla="*/ 375 w 814"/>
                <a:gd name="T13" fmla="*/ 137 h 652"/>
                <a:gd name="T14" fmla="*/ 430 w 814"/>
                <a:gd name="T15" fmla="*/ 164 h 652"/>
                <a:gd name="T16" fmla="*/ 650 w 814"/>
                <a:gd name="T17" fmla="*/ 228 h 652"/>
                <a:gd name="T18" fmla="*/ 704 w 814"/>
                <a:gd name="T19" fmla="*/ 256 h 652"/>
                <a:gd name="T20" fmla="*/ 759 w 814"/>
                <a:gd name="T21" fmla="*/ 292 h 652"/>
                <a:gd name="T22" fmla="*/ 787 w 814"/>
                <a:gd name="T23" fmla="*/ 475 h 652"/>
                <a:gd name="T24" fmla="*/ 796 w 814"/>
                <a:gd name="T25" fmla="*/ 622 h 652"/>
                <a:gd name="T26" fmla="*/ 814 w 814"/>
                <a:gd name="T27" fmla="*/ 649 h 6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4"/>
                <a:gd name="T43" fmla="*/ 0 h 652"/>
                <a:gd name="T44" fmla="*/ 814 w 814"/>
                <a:gd name="T45" fmla="*/ 652 h 6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4" h="652">
                  <a:moveTo>
                    <a:pt x="0" y="0"/>
                  </a:moveTo>
                  <a:cubicBezTo>
                    <a:pt x="39" y="19"/>
                    <a:pt x="32" y="19"/>
                    <a:pt x="74" y="27"/>
                  </a:cubicBezTo>
                  <a:cubicBezTo>
                    <a:pt x="110" y="34"/>
                    <a:pt x="183" y="46"/>
                    <a:pt x="183" y="46"/>
                  </a:cubicBezTo>
                  <a:cubicBezTo>
                    <a:pt x="189" y="52"/>
                    <a:pt x="194" y="60"/>
                    <a:pt x="202" y="64"/>
                  </a:cubicBezTo>
                  <a:cubicBezTo>
                    <a:pt x="219" y="72"/>
                    <a:pt x="256" y="82"/>
                    <a:pt x="256" y="82"/>
                  </a:cubicBezTo>
                  <a:cubicBezTo>
                    <a:pt x="267" y="93"/>
                    <a:pt x="288" y="114"/>
                    <a:pt x="302" y="119"/>
                  </a:cubicBezTo>
                  <a:cubicBezTo>
                    <a:pt x="326" y="128"/>
                    <a:pt x="375" y="137"/>
                    <a:pt x="375" y="137"/>
                  </a:cubicBezTo>
                  <a:cubicBezTo>
                    <a:pt x="410" y="171"/>
                    <a:pt x="375" y="143"/>
                    <a:pt x="430" y="164"/>
                  </a:cubicBezTo>
                  <a:cubicBezTo>
                    <a:pt x="513" y="196"/>
                    <a:pt x="557" y="218"/>
                    <a:pt x="650" y="228"/>
                  </a:cubicBezTo>
                  <a:cubicBezTo>
                    <a:pt x="745" y="295"/>
                    <a:pt x="614" y="207"/>
                    <a:pt x="704" y="256"/>
                  </a:cubicBezTo>
                  <a:cubicBezTo>
                    <a:pt x="723" y="267"/>
                    <a:pt x="759" y="292"/>
                    <a:pt x="759" y="292"/>
                  </a:cubicBezTo>
                  <a:cubicBezTo>
                    <a:pt x="778" y="352"/>
                    <a:pt x="767" y="415"/>
                    <a:pt x="787" y="475"/>
                  </a:cubicBezTo>
                  <a:cubicBezTo>
                    <a:pt x="790" y="524"/>
                    <a:pt x="791" y="573"/>
                    <a:pt x="796" y="622"/>
                  </a:cubicBezTo>
                  <a:cubicBezTo>
                    <a:pt x="799" y="652"/>
                    <a:pt x="798" y="649"/>
                    <a:pt x="814" y="64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1375" y="3787775"/>
              <a:ext cx="3109913" cy="1046163"/>
            </a:xfrm>
            <a:custGeom>
              <a:avLst/>
              <a:gdLst>
                <a:gd name="T0" fmla="*/ 0 w 1959"/>
                <a:gd name="T1" fmla="*/ 0 h 659"/>
                <a:gd name="T2" fmla="*/ 183 w 1959"/>
                <a:gd name="T3" fmla="*/ 28 h 659"/>
                <a:gd name="T4" fmla="*/ 302 w 1959"/>
                <a:gd name="T5" fmla="*/ 73 h 659"/>
                <a:gd name="T6" fmla="*/ 448 w 1959"/>
                <a:gd name="T7" fmla="*/ 119 h 659"/>
                <a:gd name="T8" fmla="*/ 531 w 1959"/>
                <a:gd name="T9" fmla="*/ 165 h 659"/>
                <a:gd name="T10" fmla="*/ 704 w 1959"/>
                <a:gd name="T11" fmla="*/ 220 h 659"/>
                <a:gd name="T12" fmla="*/ 787 w 1959"/>
                <a:gd name="T13" fmla="*/ 366 h 659"/>
                <a:gd name="T14" fmla="*/ 805 w 1959"/>
                <a:gd name="T15" fmla="*/ 439 h 659"/>
                <a:gd name="T16" fmla="*/ 823 w 1959"/>
                <a:gd name="T17" fmla="*/ 494 h 659"/>
                <a:gd name="T18" fmla="*/ 915 w 1959"/>
                <a:gd name="T19" fmla="*/ 613 h 659"/>
                <a:gd name="T20" fmla="*/ 1006 w 1959"/>
                <a:gd name="T21" fmla="*/ 567 h 659"/>
                <a:gd name="T22" fmla="*/ 1427 w 1959"/>
                <a:gd name="T23" fmla="*/ 604 h 659"/>
                <a:gd name="T24" fmla="*/ 1765 w 1959"/>
                <a:gd name="T25" fmla="*/ 631 h 659"/>
                <a:gd name="T26" fmla="*/ 1847 w 1959"/>
                <a:gd name="T27" fmla="*/ 659 h 659"/>
                <a:gd name="T28" fmla="*/ 1911 w 1959"/>
                <a:gd name="T29" fmla="*/ 649 h 659"/>
                <a:gd name="T30" fmla="*/ 1893 w 1959"/>
                <a:gd name="T31" fmla="*/ 613 h 659"/>
                <a:gd name="T32" fmla="*/ 1820 w 1959"/>
                <a:gd name="T33" fmla="*/ 521 h 659"/>
                <a:gd name="T34" fmla="*/ 1856 w 1959"/>
                <a:gd name="T35" fmla="*/ 366 h 659"/>
                <a:gd name="T36" fmla="*/ 1783 w 1959"/>
                <a:gd name="T37" fmla="*/ 220 h 659"/>
                <a:gd name="T38" fmla="*/ 1710 w 1959"/>
                <a:gd name="T39" fmla="*/ 46 h 6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59"/>
                <a:gd name="T61" fmla="*/ 0 h 659"/>
                <a:gd name="T62" fmla="*/ 1959 w 1959"/>
                <a:gd name="T63" fmla="*/ 659 h 6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59" h="659">
                  <a:moveTo>
                    <a:pt x="0" y="0"/>
                  </a:moveTo>
                  <a:cubicBezTo>
                    <a:pt x="60" y="15"/>
                    <a:pt x="122" y="19"/>
                    <a:pt x="183" y="28"/>
                  </a:cubicBezTo>
                  <a:cubicBezTo>
                    <a:pt x="221" y="52"/>
                    <a:pt x="260" y="59"/>
                    <a:pt x="302" y="73"/>
                  </a:cubicBezTo>
                  <a:cubicBezTo>
                    <a:pt x="341" y="114"/>
                    <a:pt x="395" y="113"/>
                    <a:pt x="448" y="119"/>
                  </a:cubicBezTo>
                  <a:cubicBezTo>
                    <a:pt x="482" y="141"/>
                    <a:pt x="491" y="155"/>
                    <a:pt x="531" y="165"/>
                  </a:cubicBezTo>
                  <a:cubicBezTo>
                    <a:pt x="587" y="193"/>
                    <a:pt x="643" y="210"/>
                    <a:pt x="704" y="220"/>
                  </a:cubicBezTo>
                  <a:cubicBezTo>
                    <a:pt x="773" y="253"/>
                    <a:pt x="771" y="299"/>
                    <a:pt x="787" y="366"/>
                  </a:cubicBezTo>
                  <a:cubicBezTo>
                    <a:pt x="793" y="390"/>
                    <a:pt x="797" y="415"/>
                    <a:pt x="805" y="439"/>
                  </a:cubicBezTo>
                  <a:cubicBezTo>
                    <a:pt x="811" y="457"/>
                    <a:pt x="823" y="494"/>
                    <a:pt x="823" y="494"/>
                  </a:cubicBezTo>
                  <a:cubicBezTo>
                    <a:pt x="833" y="649"/>
                    <a:pt x="795" y="651"/>
                    <a:pt x="915" y="613"/>
                  </a:cubicBezTo>
                  <a:cubicBezTo>
                    <a:pt x="944" y="594"/>
                    <a:pt x="974" y="582"/>
                    <a:pt x="1006" y="567"/>
                  </a:cubicBezTo>
                  <a:cubicBezTo>
                    <a:pt x="1160" y="574"/>
                    <a:pt x="1276" y="595"/>
                    <a:pt x="1427" y="604"/>
                  </a:cubicBezTo>
                  <a:cubicBezTo>
                    <a:pt x="1558" y="637"/>
                    <a:pt x="1549" y="624"/>
                    <a:pt x="1765" y="631"/>
                  </a:cubicBezTo>
                  <a:cubicBezTo>
                    <a:pt x="1829" y="652"/>
                    <a:pt x="1802" y="642"/>
                    <a:pt x="1847" y="659"/>
                  </a:cubicBezTo>
                  <a:cubicBezTo>
                    <a:pt x="1868" y="656"/>
                    <a:pt x="1892" y="659"/>
                    <a:pt x="1911" y="649"/>
                  </a:cubicBezTo>
                  <a:cubicBezTo>
                    <a:pt x="1959" y="625"/>
                    <a:pt x="1893" y="613"/>
                    <a:pt x="1893" y="613"/>
                  </a:cubicBezTo>
                  <a:cubicBezTo>
                    <a:pt x="1872" y="581"/>
                    <a:pt x="1847" y="549"/>
                    <a:pt x="1820" y="521"/>
                  </a:cubicBezTo>
                  <a:cubicBezTo>
                    <a:pt x="1828" y="467"/>
                    <a:pt x="1843" y="419"/>
                    <a:pt x="1856" y="366"/>
                  </a:cubicBezTo>
                  <a:cubicBezTo>
                    <a:pt x="1847" y="301"/>
                    <a:pt x="1854" y="243"/>
                    <a:pt x="1783" y="220"/>
                  </a:cubicBezTo>
                  <a:cubicBezTo>
                    <a:pt x="1722" y="155"/>
                    <a:pt x="1745" y="116"/>
                    <a:pt x="1710" y="4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6240463" y="3759200"/>
              <a:ext cx="2555875" cy="1131888"/>
            </a:xfrm>
            <a:custGeom>
              <a:avLst/>
              <a:gdLst>
                <a:gd name="T0" fmla="*/ 0 w 1610"/>
                <a:gd name="T1" fmla="*/ 55 h 713"/>
                <a:gd name="T2" fmla="*/ 10 w 1610"/>
                <a:gd name="T3" fmla="*/ 101 h 713"/>
                <a:gd name="T4" fmla="*/ 110 w 1610"/>
                <a:gd name="T5" fmla="*/ 165 h 713"/>
                <a:gd name="T6" fmla="*/ 183 w 1610"/>
                <a:gd name="T7" fmla="*/ 485 h 713"/>
                <a:gd name="T8" fmla="*/ 229 w 1610"/>
                <a:gd name="T9" fmla="*/ 585 h 713"/>
                <a:gd name="T10" fmla="*/ 247 w 1610"/>
                <a:gd name="T11" fmla="*/ 613 h 713"/>
                <a:gd name="T12" fmla="*/ 458 w 1610"/>
                <a:gd name="T13" fmla="*/ 658 h 713"/>
                <a:gd name="T14" fmla="*/ 750 w 1610"/>
                <a:gd name="T15" fmla="*/ 686 h 713"/>
                <a:gd name="T16" fmla="*/ 823 w 1610"/>
                <a:gd name="T17" fmla="*/ 704 h 713"/>
                <a:gd name="T18" fmla="*/ 860 w 1610"/>
                <a:gd name="T19" fmla="*/ 713 h 713"/>
                <a:gd name="T20" fmla="*/ 1363 w 1610"/>
                <a:gd name="T21" fmla="*/ 704 h 713"/>
                <a:gd name="T22" fmla="*/ 1390 w 1610"/>
                <a:gd name="T23" fmla="*/ 686 h 713"/>
                <a:gd name="T24" fmla="*/ 1372 w 1610"/>
                <a:gd name="T25" fmla="*/ 594 h 713"/>
                <a:gd name="T26" fmla="*/ 1363 w 1610"/>
                <a:gd name="T27" fmla="*/ 503 h 713"/>
                <a:gd name="T28" fmla="*/ 1326 w 1610"/>
                <a:gd name="T29" fmla="*/ 402 h 713"/>
                <a:gd name="T30" fmla="*/ 1408 w 1610"/>
                <a:gd name="T31" fmla="*/ 210 h 713"/>
                <a:gd name="T32" fmla="*/ 1482 w 1610"/>
                <a:gd name="T33" fmla="*/ 137 h 713"/>
                <a:gd name="T34" fmla="*/ 1591 w 1610"/>
                <a:gd name="T35" fmla="*/ 73 h 713"/>
                <a:gd name="T36" fmla="*/ 1564 w 1610"/>
                <a:gd name="T37" fmla="*/ 27 h 713"/>
                <a:gd name="T38" fmla="*/ 1564 w 1610"/>
                <a:gd name="T39" fmla="*/ 0 h 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0"/>
                <a:gd name="T61" fmla="*/ 0 h 713"/>
                <a:gd name="T62" fmla="*/ 1610 w 1610"/>
                <a:gd name="T63" fmla="*/ 713 h 7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0" h="713">
                  <a:moveTo>
                    <a:pt x="0" y="55"/>
                  </a:moveTo>
                  <a:cubicBezTo>
                    <a:pt x="3" y="70"/>
                    <a:pt x="0" y="89"/>
                    <a:pt x="10" y="101"/>
                  </a:cubicBezTo>
                  <a:cubicBezTo>
                    <a:pt x="22" y="116"/>
                    <a:pt x="88" y="157"/>
                    <a:pt x="110" y="165"/>
                  </a:cubicBezTo>
                  <a:cubicBezTo>
                    <a:pt x="145" y="271"/>
                    <a:pt x="120" y="388"/>
                    <a:pt x="183" y="485"/>
                  </a:cubicBezTo>
                  <a:cubicBezTo>
                    <a:pt x="195" y="532"/>
                    <a:pt x="186" y="556"/>
                    <a:pt x="229" y="585"/>
                  </a:cubicBezTo>
                  <a:cubicBezTo>
                    <a:pt x="235" y="594"/>
                    <a:pt x="238" y="607"/>
                    <a:pt x="247" y="613"/>
                  </a:cubicBezTo>
                  <a:cubicBezTo>
                    <a:pt x="300" y="646"/>
                    <a:pt x="402" y="653"/>
                    <a:pt x="458" y="658"/>
                  </a:cubicBezTo>
                  <a:cubicBezTo>
                    <a:pt x="602" y="695"/>
                    <a:pt x="506" y="676"/>
                    <a:pt x="750" y="686"/>
                  </a:cubicBezTo>
                  <a:cubicBezTo>
                    <a:pt x="774" y="692"/>
                    <a:pt x="799" y="698"/>
                    <a:pt x="823" y="704"/>
                  </a:cubicBezTo>
                  <a:cubicBezTo>
                    <a:pt x="835" y="707"/>
                    <a:pt x="860" y="713"/>
                    <a:pt x="860" y="713"/>
                  </a:cubicBezTo>
                  <a:cubicBezTo>
                    <a:pt x="1028" y="710"/>
                    <a:pt x="1196" y="713"/>
                    <a:pt x="1363" y="704"/>
                  </a:cubicBezTo>
                  <a:cubicBezTo>
                    <a:pt x="1374" y="703"/>
                    <a:pt x="1389" y="697"/>
                    <a:pt x="1390" y="686"/>
                  </a:cubicBezTo>
                  <a:cubicBezTo>
                    <a:pt x="1393" y="655"/>
                    <a:pt x="1377" y="625"/>
                    <a:pt x="1372" y="594"/>
                  </a:cubicBezTo>
                  <a:cubicBezTo>
                    <a:pt x="1368" y="564"/>
                    <a:pt x="1367" y="533"/>
                    <a:pt x="1363" y="503"/>
                  </a:cubicBezTo>
                  <a:cubicBezTo>
                    <a:pt x="1358" y="466"/>
                    <a:pt x="1337" y="437"/>
                    <a:pt x="1326" y="402"/>
                  </a:cubicBezTo>
                  <a:cubicBezTo>
                    <a:pt x="1314" y="320"/>
                    <a:pt x="1320" y="239"/>
                    <a:pt x="1408" y="210"/>
                  </a:cubicBezTo>
                  <a:cubicBezTo>
                    <a:pt x="1444" y="176"/>
                    <a:pt x="1428" y="154"/>
                    <a:pt x="1482" y="137"/>
                  </a:cubicBezTo>
                  <a:cubicBezTo>
                    <a:pt x="1519" y="112"/>
                    <a:pt x="1555" y="97"/>
                    <a:pt x="1591" y="73"/>
                  </a:cubicBezTo>
                  <a:cubicBezTo>
                    <a:pt x="1610" y="17"/>
                    <a:pt x="1601" y="74"/>
                    <a:pt x="1564" y="27"/>
                  </a:cubicBezTo>
                  <a:cubicBezTo>
                    <a:pt x="1558" y="20"/>
                    <a:pt x="1564" y="9"/>
                    <a:pt x="156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505825" y="3744913"/>
              <a:ext cx="579438" cy="1062037"/>
            </a:xfrm>
            <a:custGeom>
              <a:avLst/>
              <a:gdLst>
                <a:gd name="T0" fmla="*/ 274 w 365"/>
                <a:gd name="T1" fmla="*/ 640 h 669"/>
                <a:gd name="T2" fmla="*/ 64 w 365"/>
                <a:gd name="T3" fmla="*/ 658 h 669"/>
                <a:gd name="T4" fmla="*/ 27 w 365"/>
                <a:gd name="T5" fmla="*/ 539 h 669"/>
                <a:gd name="T6" fmla="*/ 9 w 365"/>
                <a:gd name="T7" fmla="*/ 484 h 669"/>
                <a:gd name="T8" fmla="*/ 0 w 365"/>
                <a:gd name="T9" fmla="*/ 457 h 669"/>
                <a:gd name="T10" fmla="*/ 9 w 365"/>
                <a:gd name="T11" fmla="*/ 347 h 669"/>
                <a:gd name="T12" fmla="*/ 27 w 365"/>
                <a:gd name="T13" fmla="*/ 320 h 669"/>
                <a:gd name="T14" fmla="*/ 45 w 365"/>
                <a:gd name="T15" fmla="*/ 247 h 669"/>
                <a:gd name="T16" fmla="*/ 91 w 365"/>
                <a:gd name="T17" fmla="*/ 192 h 669"/>
                <a:gd name="T18" fmla="*/ 146 w 365"/>
                <a:gd name="T19" fmla="*/ 174 h 669"/>
                <a:gd name="T20" fmla="*/ 219 w 365"/>
                <a:gd name="T21" fmla="*/ 110 h 669"/>
                <a:gd name="T22" fmla="*/ 237 w 365"/>
                <a:gd name="T23" fmla="*/ 46 h 669"/>
                <a:gd name="T24" fmla="*/ 365 w 365"/>
                <a:gd name="T25" fmla="*/ 9 h 6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5"/>
                <a:gd name="T40" fmla="*/ 0 h 669"/>
                <a:gd name="T41" fmla="*/ 365 w 365"/>
                <a:gd name="T42" fmla="*/ 669 h 6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5" h="669">
                  <a:moveTo>
                    <a:pt x="274" y="640"/>
                  </a:moveTo>
                  <a:cubicBezTo>
                    <a:pt x="172" y="653"/>
                    <a:pt x="173" y="669"/>
                    <a:pt x="64" y="658"/>
                  </a:cubicBezTo>
                  <a:cubicBezTo>
                    <a:pt x="26" y="622"/>
                    <a:pt x="38" y="593"/>
                    <a:pt x="27" y="539"/>
                  </a:cubicBezTo>
                  <a:cubicBezTo>
                    <a:pt x="23" y="520"/>
                    <a:pt x="15" y="502"/>
                    <a:pt x="9" y="484"/>
                  </a:cubicBezTo>
                  <a:cubicBezTo>
                    <a:pt x="6" y="475"/>
                    <a:pt x="0" y="457"/>
                    <a:pt x="0" y="457"/>
                  </a:cubicBezTo>
                  <a:cubicBezTo>
                    <a:pt x="3" y="420"/>
                    <a:pt x="2" y="383"/>
                    <a:pt x="9" y="347"/>
                  </a:cubicBezTo>
                  <a:cubicBezTo>
                    <a:pt x="11" y="336"/>
                    <a:pt x="22" y="330"/>
                    <a:pt x="27" y="320"/>
                  </a:cubicBezTo>
                  <a:cubicBezTo>
                    <a:pt x="44" y="285"/>
                    <a:pt x="28" y="290"/>
                    <a:pt x="45" y="247"/>
                  </a:cubicBezTo>
                  <a:cubicBezTo>
                    <a:pt x="50" y="234"/>
                    <a:pt x="80" y="198"/>
                    <a:pt x="91" y="192"/>
                  </a:cubicBezTo>
                  <a:cubicBezTo>
                    <a:pt x="108" y="183"/>
                    <a:pt x="146" y="174"/>
                    <a:pt x="146" y="174"/>
                  </a:cubicBezTo>
                  <a:cubicBezTo>
                    <a:pt x="210" y="131"/>
                    <a:pt x="189" y="155"/>
                    <a:pt x="219" y="110"/>
                  </a:cubicBezTo>
                  <a:cubicBezTo>
                    <a:pt x="226" y="89"/>
                    <a:pt x="226" y="65"/>
                    <a:pt x="237" y="46"/>
                  </a:cubicBezTo>
                  <a:cubicBezTo>
                    <a:pt x="264" y="0"/>
                    <a:pt x="321" y="9"/>
                    <a:pt x="365" y="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908175" y="3644900"/>
              <a:ext cx="1150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265488" y="4630738"/>
              <a:ext cx="1247775" cy="157162"/>
            </a:xfrm>
            <a:custGeom>
              <a:avLst/>
              <a:gdLst>
                <a:gd name="T0" fmla="*/ 786 w 786"/>
                <a:gd name="T1" fmla="*/ 82 h 99"/>
                <a:gd name="T2" fmla="*/ 604 w 786"/>
                <a:gd name="T3" fmla="*/ 91 h 99"/>
                <a:gd name="T4" fmla="*/ 494 w 786"/>
                <a:gd name="T5" fmla="*/ 64 h 99"/>
                <a:gd name="T6" fmla="*/ 375 w 786"/>
                <a:gd name="T7" fmla="*/ 27 h 99"/>
                <a:gd name="T8" fmla="*/ 119 w 786"/>
                <a:gd name="T9" fmla="*/ 18 h 99"/>
                <a:gd name="T10" fmla="*/ 0 w 786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6"/>
                <a:gd name="T19" fmla="*/ 0 h 99"/>
                <a:gd name="T20" fmla="*/ 786 w 786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6" h="99">
                  <a:moveTo>
                    <a:pt x="786" y="82"/>
                  </a:moveTo>
                  <a:cubicBezTo>
                    <a:pt x="706" y="98"/>
                    <a:pt x="702" y="99"/>
                    <a:pt x="604" y="91"/>
                  </a:cubicBezTo>
                  <a:cubicBezTo>
                    <a:pt x="545" y="53"/>
                    <a:pt x="607" y="87"/>
                    <a:pt x="494" y="64"/>
                  </a:cubicBezTo>
                  <a:cubicBezTo>
                    <a:pt x="455" y="56"/>
                    <a:pt x="416" y="29"/>
                    <a:pt x="375" y="27"/>
                  </a:cubicBezTo>
                  <a:cubicBezTo>
                    <a:pt x="290" y="22"/>
                    <a:pt x="204" y="21"/>
                    <a:pt x="119" y="18"/>
                  </a:cubicBezTo>
                  <a:cubicBezTo>
                    <a:pt x="81" y="5"/>
                    <a:pt x="0" y="0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1908175" y="4724400"/>
              <a:ext cx="1223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3487" y="3422650"/>
              <a:ext cx="12378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أنفاق سطحية</a:t>
              </a:r>
              <a:endParaRPr lang="en-US" sz="2000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665134" y="4503738"/>
              <a:ext cx="11192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أنفاق عميقة</a:t>
              </a:r>
              <a:endParaRPr lang="en-US" sz="2000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676900" y="2841625"/>
              <a:ext cx="835025" cy="1439863"/>
            </a:xfrm>
            <a:custGeom>
              <a:avLst/>
              <a:gdLst>
                <a:gd name="T0" fmla="*/ 438 w 526"/>
                <a:gd name="T1" fmla="*/ 267 h 907"/>
                <a:gd name="T2" fmla="*/ 346 w 526"/>
                <a:gd name="T3" fmla="*/ 450 h 907"/>
                <a:gd name="T4" fmla="*/ 365 w 526"/>
                <a:gd name="T5" fmla="*/ 148 h 907"/>
                <a:gd name="T6" fmla="*/ 291 w 526"/>
                <a:gd name="T7" fmla="*/ 185 h 907"/>
                <a:gd name="T8" fmla="*/ 328 w 526"/>
                <a:gd name="T9" fmla="*/ 432 h 907"/>
                <a:gd name="T10" fmla="*/ 310 w 526"/>
                <a:gd name="T11" fmla="*/ 413 h 907"/>
                <a:gd name="T12" fmla="*/ 200 w 526"/>
                <a:gd name="T13" fmla="*/ 29 h 907"/>
                <a:gd name="T14" fmla="*/ 291 w 526"/>
                <a:gd name="T15" fmla="*/ 423 h 907"/>
                <a:gd name="T16" fmla="*/ 282 w 526"/>
                <a:gd name="T17" fmla="*/ 432 h 907"/>
                <a:gd name="T18" fmla="*/ 182 w 526"/>
                <a:gd name="T19" fmla="*/ 240 h 907"/>
                <a:gd name="T20" fmla="*/ 99 w 526"/>
                <a:gd name="T21" fmla="*/ 285 h 907"/>
                <a:gd name="T22" fmla="*/ 163 w 526"/>
                <a:gd name="T23" fmla="*/ 349 h 907"/>
                <a:gd name="T24" fmla="*/ 264 w 526"/>
                <a:gd name="T25" fmla="*/ 404 h 907"/>
                <a:gd name="T26" fmla="*/ 264 w 526"/>
                <a:gd name="T27" fmla="*/ 441 h 907"/>
                <a:gd name="T28" fmla="*/ 118 w 526"/>
                <a:gd name="T29" fmla="*/ 331 h 907"/>
                <a:gd name="T30" fmla="*/ 35 w 526"/>
                <a:gd name="T31" fmla="*/ 304 h 907"/>
                <a:gd name="T32" fmla="*/ 310 w 526"/>
                <a:gd name="T33" fmla="*/ 459 h 907"/>
                <a:gd name="T34" fmla="*/ 154 w 526"/>
                <a:gd name="T35" fmla="*/ 624 h 907"/>
                <a:gd name="T36" fmla="*/ 118 w 526"/>
                <a:gd name="T37" fmla="*/ 669 h 907"/>
                <a:gd name="T38" fmla="*/ 291 w 526"/>
                <a:gd name="T39" fmla="*/ 487 h 907"/>
                <a:gd name="T40" fmla="*/ 227 w 526"/>
                <a:gd name="T41" fmla="*/ 569 h 907"/>
                <a:gd name="T42" fmla="*/ 200 w 526"/>
                <a:gd name="T43" fmla="*/ 651 h 907"/>
                <a:gd name="T44" fmla="*/ 182 w 526"/>
                <a:gd name="T45" fmla="*/ 706 h 907"/>
                <a:gd name="T46" fmla="*/ 237 w 526"/>
                <a:gd name="T47" fmla="*/ 569 h 907"/>
                <a:gd name="T48" fmla="*/ 365 w 526"/>
                <a:gd name="T49" fmla="*/ 523 h 907"/>
                <a:gd name="T50" fmla="*/ 419 w 526"/>
                <a:gd name="T51" fmla="*/ 560 h 907"/>
                <a:gd name="T52" fmla="*/ 493 w 526"/>
                <a:gd name="T53" fmla="*/ 651 h 907"/>
                <a:gd name="T54" fmla="*/ 465 w 526"/>
                <a:gd name="T55" fmla="*/ 605 h 907"/>
                <a:gd name="T56" fmla="*/ 392 w 526"/>
                <a:gd name="T57" fmla="*/ 560 h 907"/>
                <a:gd name="T58" fmla="*/ 346 w 526"/>
                <a:gd name="T59" fmla="*/ 532 h 907"/>
                <a:gd name="T60" fmla="*/ 291 w 526"/>
                <a:gd name="T61" fmla="*/ 541 h 907"/>
                <a:gd name="T62" fmla="*/ 218 w 526"/>
                <a:gd name="T63" fmla="*/ 761 h 907"/>
                <a:gd name="T64" fmla="*/ 246 w 526"/>
                <a:gd name="T65" fmla="*/ 706 h 907"/>
                <a:gd name="T66" fmla="*/ 319 w 526"/>
                <a:gd name="T67" fmla="*/ 532 h 907"/>
                <a:gd name="T68" fmla="*/ 438 w 526"/>
                <a:gd name="T69" fmla="*/ 660 h 907"/>
                <a:gd name="T70" fmla="*/ 493 w 526"/>
                <a:gd name="T71" fmla="*/ 733 h 907"/>
                <a:gd name="T72" fmla="*/ 310 w 526"/>
                <a:gd name="T73" fmla="*/ 523 h 907"/>
                <a:gd name="T74" fmla="*/ 227 w 526"/>
                <a:gd name="T75" fmla="*/ 834 h 907"/>
                <a:gd name="T76" fmla="*/ 209 w 526"/>
                <a:gd name="T77" fmla="*/ 898 h 907"/>
                <a:gd name="T78" fmla="*/ 255 w 526"/>
                <a:gd name="T79" fmla="*/ 569 h 907"/>
                <a:gd name="T80" fmla="*/ 191 w 526"/>
                <a:gd name="T81" fmla="*/ 642 h 907"/>
                <a:gd name="T82" fmla="*/ 163 w 526"/>
                <a:gd name="T83" fmla="*/ 688 h 907"/>
                <a:gd name="T84" fmla="*/ 209 w 526"/>
                <a:gd name="T85" fmla="*/ 578 h 907"/>
                <a:gd name="T86" fmla="*/ 246 w 526"/>
                <a:gd name="T87" fmla="*/ 505 h 907"/>
                <a:gd name="T88" fmla="*/ 99 w 526"/>
                <a:gd name="T89" fmla="*/ 633 h 9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6"/>
                <a:gd name="T136" fmla="*/ 0 h 907"/>
                <a:gd name="T137" fmla="*/ 526 w 526"/>
                <a:gd name="T138" fmla="*/ 907 h 9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6" h="907">
                  <a:moveTo>
                    <a:pt x="346" y="459"/>
                  </a:moveTo>
                  <a:cubicBezTo>
                    <a:pt x="356" y="372"/>
                    <a:pt x="348" y="296"/>
                    <a:pt x="438" y="267"/>
                  </a:cubicBezTo>
                  <a:cubicBezTo>
                    <a:pt x="470" y="318"/>
                    <a:pt x="458" y="368"/>
                    <a:pt x="401" y="386"/>
                  </a:cubicBezTo>
                  <a:cubicBezTo>
                    <a:pt x="384" y="411"/>
                    <a:pt x="368" y="429"/>
                    <a:pt x="346" y="450"/>
                  </a:cubicBezTo>
                  <a:cubicBezTo>
                    <a:pt x="327" y="393"/>
                    <a:pt x="341" y="320"/>
                    <a:pt x="383" y="276"/>
                  </a:cubicBezTo>
                  <a:cubicBezTo>
                    <a:pt x="395" y="227"/>
                    <a:pt x="427" y="169"/>
                    <a:pt x="365" y="148"/>
                  </a:cubicBezTo>
                  <a:cubicBezTo>
                    <a:pt x="344" y="151"/>
                    <a:pt x="320" y="147"/>
                    <a:pt x="301" y="157"/>
                  </a:cubicBezTo>
                  <a:cubicBezTo>
                    <a:pt x="292" y="161"/>
                    <a:pt x="291" y="175"/>
                    <a:pt x="291" y="185"/>
                  </a:cubicBezTo>
                  <a:cubicBezTo>
                    <a:pt x="291" y="212"/>
                    <a:pt x="298" y="329"/>
                    <a:pt x="310" y="377"/>
                  </a:cubicBezTo>
                  <a:cubicBezTo>
                    <a:pt x="315" y="396"/>
                    <a:pt x="322" y="414"/>
                    <a:pt x="328" y="432"/>
                  </a:cubicBezTo>
                  <a:cubicBezTo>
                    <a:pt x="331" y="441"/>
                    <a:pt x="337" y="459"/>
                    <a:pt x="337" y="459"/>
                  </a:cubicBezTo>
                  <a:cubicBezTo>
                    <a:pt x="337" y="459"/>
                    <a:pt x="322" y="426"/>
                    <a:pt x="310" y="413"/>
                  </a:cubicBezTo>
                  <a:cubicBezTo>
                    <a:pt x="262" y="275"/>
                    <a:pt x="290" y="378"/>
                    <a:pt x="301" y="93"/>
                  </a:cubicBezTo>
                  <a:cubicBezTo>
                    <a:pt x="287" y="0"/>
                    <a:pt x="292" y="16"/>
                    <a:pt x="200" y="29"/>
                  </a:cubicBezTo>
                  <a:cubicBezTo>
                    <a:pt x="169" y="124"/>
                    <a:pt x="168" y="266"/>
                    <a:pt x="246" y="340"/>
                  </a:cubicBezTo>
                  <a:cubicBezTo>
                    <a:pt x="262" y="389"/>
                    <a:pt x="250" y="360"/>
                    <a:pt x="291" y="423"/>
                  </a:cubicBezTo>
                  <a:cubicBezTo>
                    <a:pt x="296" y="430"/>
                    <a:pt x="316" y="435"/>
                    <a:pt x="310" y="441"/>
                  </a:cubicBezTo>
                  <a:cubicBezTo>
                    <a:pt x="303" y="448"/>
                    <a:pt x="291" y="435"/>
                    <a:pt x="282" y="432"/>
                  </a:cubicBezTo>
                  <a:cubicBezTo>
                    <a:pt x="265" y="405"/>
                    <a:pt x="251" y="377"/>
                    <a:pt x="237" y="349"/>
                  </a:cubicBezTo>
                  <a:cubicBezTo>
                    <a:pt x="213" y="302"/>
                    <a:pt x="221" y="279"/>
                    <a:pt x="182" y="240"/>
                  </a:cubicBezTo>
                  <a:cubicBezTo>
                    <a:pt x="170" y="204"/>
                    <a:pt x="163" y="197"/>
                    <a:pt x="127" y="185"/>
                  </a:cubicBezTo>
                  <a:cubicBezTo>
                    <a:pt x="89" y="221"/>
                    <a:pt x="85" y="232"/>
                    <a:pt x="99" y="285"/>
                  </a:cubicBezTo>
                  <a:cubicBezTo>
                    <a:pt x="101" y="295"/>
                    <a:pt x="102" y="306"/>
                    <a:pt x="109" y="313"/>
                  </a:cubicBezTo>
                  <a:cubicBezTo>
                    <a:pt x="124" y="328"/>
                    <a:pt x="145" y="337"/>
                    <a:pt x="163" y="349"/>
                  </a:cubicBezTo>
                  <a:cubicBezTo>
                    <a:pt x="179" y="360"/>
                    <a:pt x="218" y="368"/>
                    <a:pt x="218" y="368"/>
                  </a:cubicBezTo>
                  <a:cubicBezTo>
                    <a:pt x="232" y="381"/>
                    <a:pt x="252" y="389"/>
                    <a:pt x="264" y="404"/>
                  </a:cubicBezTo>
                  <a:cubicBezTo>
                    <a:pt x="270" y="412"/>
                    <a:pt x="267" y="424"/>
                    <a:pt x="273" y="432"/>
                  </a:cubicBezTo>
                  <a:cubicBezTo>
                    <a:pt x="288" y="451"/>
                    <a:pt x="338" y="459"/>
                    <a:pt x="264" y="441"/>
                  </a:cubicBezTo>
                  <a:cubicBezTo>
                    <a:pt x="228" y="386"/>
                    <a:pt x="204" y="369"/>
                    <a:pt x="145" y="349"/>
                  </a:cubicBezTo>
                  <a:cubicBezTo>
                    <a:pt x="135" y="345"/>
                    <a:pt x="128" y="335"/>
                    <a:pt x="118" y="331"/>
                  </a:cubicBezTo>
                  <a:cubicBezTo>
                    <a:pt x="100" y="323"/>
                    <a:pt x="81" y="319"/>
                    <a:pt x="63" y="313"/>
                  </a:cubicBezTo>
                  <a:cubicBezTo>
                    <a:pt x="54" y="310"/>
                    <a:pt x="35" y="304"/>
                    <a:pt x="35" y="304"/>
                  </a:cubicBezTo>
                  <a:cubicBezTo>
                    <a:pt x="0" y="409"/>
                    <a:pt x="162" y="416"/>
                    <a:pt x="227" y="423"/>
                  </a:cubicBezTo>
                  <a:cubicBezTo>
                    <a:pt x="257" y="433"/>
                    <a:pt x="280" y="449"/>
                    <a:pt x="310" y="459"/>
                  </a:cubicBezTo>
                  <a:cubicBezTo>
                    <a:pt x="278" y="469"/>
                    <a:pt x="265" y="487"/>
                    <a:pt x="237" y="505"/>
                  </a:cubicBezTo>
                  <a:cubicBezTo>
                    <a:pt x="221" y="549"/>
                    <a:pt x="188" y="590"/>
                    <a:pt x="154" y="624"/>
                  </a:cubicBezTo>
                  <a:cubicBezTo>
                    <a:pt x="151" y="633"/>
                    <a:pt x="151" y="644"/>
                    <a:pt x="145" y="651"/>
                  </a:cubicBezTo>
                  <a:cubicBezTo>
                    <a:pt x="138" y="659"/>
                    <a:pt x="112" y="678"/>
                    <a:pt x="118" y="669"/>
                  </a:cubicBezTo>
                  <a:cubicBezTo>
                    <a:pt x="143" y="631"/>
                    <a:pt x="172" y="603"/>
                    <a:pt x="209" y="578"/>
                  </a:cubicBezTo>
                  <a:cubicBezTo>
                    <a:pt x="236" y="538"/>
                    <a:pt x="240" y="504"/>
                    <a:pt x="291" y="487"/>
                  </a:cubicBezTo>
                  <a:cubicBezTo>
                    <a:pt x="282" y="496"/>
                    <a:pt x="272" y="504"/>
                    <a:pt x="264" y="514"/>
                  </a:cubicBezTo>
                  <a:cubicBezTo>
                    <a:pt x="250" y="531"/>
                    <a:pt x="227" y="569"/>
                    <a:pt x="227" y="569"/>
                  </a:cubicBezTo>
                  <a:cubicBezTo>
                    <a:pt x="221" y="587"/>
                    <a:pt x="215" y="606"/>
                    <a:pt x="209" y="624"/>
                  </a:cubicBezTo>
                  <a:cubicBezTo>
                    <a:pt x="206" y="633"/>
                    <a:pt x="200" y="651"/>
                    <a:pt x="200" y="651"/>
                  </a:cubicBezTo>
                  <a:cubicBezTo>
                    <a:pt x="197" y="678"/>
                    <a:pt x="200" y="707"/>
                    <a:pt x="191" y="733"/>
                  </a:cubicBezTo>
                  <a:cubicBezTo>
                    <a:pt x="188" y="742"/>
                    <a:pt x="182" y="715"/>
                    <a:pt x="182" y="706"/>
                  </a:cubicBezTo>
                  <a:cubicBezTo>
                    <a:pt x="182" y="681"/>
                    <a:pt x="185" y="657"/>
                    <a:pt x="191" y="633"/>
                  </a:cubicBezTo>
                  <a:cubicBezTo>
                    <a:pt x="194" y="622"/>
                    <a:pt x="234" y="573"/>
                    <a:pt x="237" y="569"/>
                  </a:cubicBezTo>
                  <a:cubicBezTo>
                    <a:pt x="252" y="522"/>
                    <a:pt x="272" y="502"/>
                    <a:pt x="319" y="487"/>
                  </a:cubicBezTo>
                  <a:cubicBezTo>
                    <a:pt x="330" y="494"/>
                    <a:pt x="357" y="510"/>
                    <a:pt x="365" y="523"/>
                  </a:cubicBezTo>
                  <a:cubicBezTo>
                    <a:pt x="370" y="531"/>
                    <a:pt x="366" y="545"/>
                    <a:pt x="374" y="551"/>
                  </a:cubicBezTo>
                  <a:cubicBezTo>
                    <a:pt x="387" y="560"/>
                    <a:pt x="404" y="557"/>
                    <a:pt x="419" y="560"/>
                  </a:cubicBezTo>
                  <a:cubicBezTo>
                    <a:pt x="448" y="579"/>
                    <a:pt x="460" y="599"/>
                    <a:pt x="483" y="624"/>
                  </a:cubicBezTo>
                  <a:cubicBezTo>
                    <a:pt x="486" y="633"/>
                    <a:pt x="487" y="644"/>
                    <a:pt x="493" y="651"/>
                  </a:cubicBezTo>
                  <a:cubicBezTo>
                    <a:pt x="500" y="659"/>
                    <a:pt x="526" y="678"/>
                    <a:pt x="520" y="669"/>
                  </a:cubicBezTo>
                  <a:cubicBezTo>
                    <a:pt x="503" y="644"/>
                    <a:pt x="483" y="628"/>
                    <a:pt x="465" y="605"/>
                  </a:cubicBezTo>
                  <a:cubicBezTo>
                    <a:pt x="458" y="596"/>
                    <a:pt x="456" y="584"/>
                    <a:pt x="447" y="578"/>
                  </a:cubicBezTo>
                  <a:cubicBezTo>
                    <a:pt x="431" y="568"/>
                    <a:pt x="410" y="566"/>
                    <a:pt x="392" y="560"/>
                  </a:cubicBezTo>
                  <a:cubicBezTo>
                    <a:pt x="383" y="557"/>
                    <a:pt x="365" y="551"/>
                    <a:pt x="365" y="551"/>
                  </a:cubicBezTo>
                  <a:cubicBezTo>
                    <a:pt x="359" y="545"/>
                    <a:pt x="351" y="540"/>
                    <a:pt x="346" y="532"/>
                  </a:cubicBezTo>
                  <a:cubicBezTo>
                    <a:pt x="341" y="524"/>
                    <a:pt x="346" y="507"/>
                    <a:pt x="337" y="505"/>
                  </a:cubicBezTo>
                  <a:cubicBezTo>
                    <a:pt x="329" y="503"/>
                    <a:pt x="297" y="536"/>
                    <a:pt x="291" y="541"/>
                  </a:cubicBezTo>
                  <a:cubicBezTo>
                    <a:pt x="281" y="572"/>
                    <a:pt x="268" y="591"/>
                    <a:pt x="246" y="615"/>
                  </a:cubicBezTo>
                  <a:cubicBezTo>
                    <a:pt x="223" y="679"/>
                    <a:pt x="218" y="681"/>
                    <a:pt x="218" y="761"/>
                  </a:cubicBezTo>
                  <a:cubicBezTo>
                    <a:pt x="218" y="771"/>
                    <a:pt x="223" y="742"/>
                    <a:pt x="227" y="733"/>
                  </a:cubicBezTo>
                  <a:cubicBezTo>
                    <a:pt x="232" y="723"/>
                    <a:pt x="240" y="715"/>
                    <a:pt x="246" y="706"/>
                  </a:cubicBezTo>
                  <a:cubicBezTo>
                    <a:pt x="250" y="684"/>
                    <a:pt x="268" y="582"/>
                    <a:pt x="282" y="569"/>
                  </a:cubicBezTo>
                  <a:cubicBezTo>
                    <a:pt x="307" y="545"/>
                    <a:pt x="295" y="557"/>
                    <a:pt x="319" y="532"/>
                  </a:cubicBezTo>
                  <a:cubicBezTo>
                    <a:pt x="329" y="574"/>
                    <a:pt x="332" y="592"/>
                    <a:pt x="374" y="605"/>
                  </a:cubicBezTo>
                  <a:cubicBezTo>
                    <a:pt x="393" y="626"/>
                    <a:pt x="421" y="638"/>
                    <a:pt x="438" y="660"/>
                  </a:cubicBezTo>
                  <a:cubicBezTo>
                    <a:pt x="451" y="678"/>
                    <a:pt x="462" y="697"/>
                    <a:pt x="474" y="715"/>
                  </a:cubicBezTo>
                  <a:cubicBezTo>
                    <a:pt x="479" y="722"/>
                    <a:pt x="497" y="741"/>
                    <a:pt x="493" y="733"/>
                  </a:cubicBezTo>
                  <a:cubicBezTo>
                    <a:pt x="464" y="674"/>
                    <a:pt x="422" y="662"/>
                    <a:pt x="383" y="615"/>
                  </a:cubicBezTo>
                  <a:cubicBezTo>
                    <a:pt x="347" y="571"/>
                    <a:pt x="364" y="559"/>
                    <a:pt x="310" y="523"/>
                  </a:cubicBezTo>
                  <a:cubicBezTo>
                    <a:pt x="293" y="605"/>
                    <a:pt x="272" y="681"/>
                    <a:pt x="246" y="761"/>
                  </a:cubicBezTo>
                  <a:cubicBezTo>
                    <a:pt x="238" y="785"/>
                    <a:pt x="233" y="810"/>
                    <a:pt x="227" y="834"/>
                  </a:cubicBezTo>
                  <a:cubicBezTo>
                    <a:pt x="224" y="846"/>
                    <a:pt x="221" y="859"/>
                    <a:pt x="218" y="871"/>
                  </a:cubicBezTo>
                  <a:cubicBezTo>
                    <a:pt x="215" y="880"/>
                    <a:pt x="208" y="907"/>
                    <a:pt x="209" y="898"/>
                  </a:cubicBezTo>
                  <a:cubicBezTo>
                    <a:pt x="221" y="813"/>
                    <a:pt x="244" y="725"/>
                    <a:pt x="264" y="642"/>
                  </a:cubicBezTo>
                  <a:cubicBezTo>
                    <a:pt x="261" y="618"/>
                    <a:pt x="264" y="592"/>
                    <a:pt x="255" y="569"/>
                  </a:cubicBezTo>
                  <a:cubicBezTo>
                    <a:pt x="252" y="560"/>
                    <a:pt x="251" y="588"/>
                    <a:pt x="246" y="596"/>
                  </a:cubicBezTo>
                  <a:cubicBezTo>
                    <a:pt x="238" y="610"/>
                    <a:pt x="198" y="636"/>
                    <a:pt x="191" y="642"/>
                  </a:cubicBezTo>
                  <a:cubicBezTo>
                    <a:pt x="188" y="651"/>
                    <a:pt x="187" y="661"/>
                    <a:pt x="182" y="669"/>
                  </a:cubicBezTo>
                  <a:cubicBezTo>
                    <a:pt x="177" y="677"/>
                    <a:pt x="171" y="693"/>
                    <a:pt x="163" y="688"/>
                  </a:cubicBezTo>
                  <a:cubicBezTo>
                    <a:pt x="152" y="681"/>
                    <a:pt x="157" y="663"/>
                    <a:pt x="154" y="651"/>
                  </a:cubicBezTo>
                  <a:cubicBezTo>
                    <a:pt x="189" y="618"/>
                    <a:pt x="168" y="640"/>
                    <a:pt x="209" y="578"/>
                  </a:cubicBezTo>
                  <a:cubicBezTo>
                    <a:pt x="226" y="553"/>
                    <a:pt x="256" y="539"/>
                    <a:pt x="273" y="514"/>
                  </a:cubicBezTo>
                  <a:cubicBezTo>
                    <a:pt x="264" y="511"/>
                    <a:pt x="255" y="503"/>
                    <a:pt x="246" y="505"/>
                  </a:cubicBezTo>
                  <a:cubicBezTo>
                    <a:pt x="224" y="509"/>
                    <a:pt x="165" y="572"/>
                    <a:pt x="136" y="596"/>
                  </a:cubicBezTo>
                  <a:cubicBezTo>
                    <a:pt x="76" y="645"/>
                    <a:pt x="160" y="585"/>
                    <a:pt x="99" y="633"/>
                  </a:cubicBezTo>
                  <a:cubicBezTo>
                    <a:pt x="90" y="640"/>
                    <a:pt x="72" y="651"/>
                    <a:pt x="72" y="65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339975" y="5373688"/>
              <a:ext cx="2376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936442" y="5151438"/>
              <a:ext cx="11352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نفق الحراسة</a:t>
              </a:r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859338" y="6021388"/>
              <a:ext cx="144462" cy="14446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5076825" y="6021388"/>
              <a:ext cx="142875" cy="14446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292725" y="5949950"/>
              <a:ext cx="71438" cy="14287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4859338" y="5876925"/>
              <a:ext cx="217487" cy="14446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5076825" y="5949950"/>
              <a:ext cx="217488" cy="14446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5292725" y="5805488"/>
              <a:ext cx="217488" cy="14446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4716463" y="5734050"/>
              <a:ext cx="217487" cy="14446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859338" y="5373688"/>
              <a:ext cx="238125" cy="404812"/>
            </a:xfrm>
            <a:custGeom>
              <a:avLst/>
              <a:gdLst>
                <a:gd name="T0" fmla="*/ 62 w 150"/>
                <a:gd name="T1" fmla="*/ 85 h 255"/>
                <a:gd name="T2" fmla="*/ 30 w 150"/>
                <a:gd name="T3" fmla="*/ 13 h 255"/>
                <a:gd name="T4" fmla="*/ 62 w 150"/>
                <a:gd name="T5" fmla="*/ 5 h 255"/>
                <a:gd name="T6" fmla="*/ 102 w 150"/>
                <a:gd name="T7" fmla="*/ 13 h 255"/>
                <a:gd name="T8" fmla="*/ 70 w 150"/>
                <a:gd name="T9" fmla="*/ 101 h 255"/>
                <a:gd name="T10" fmla="*/ 86 w 150"/>
                <a:gd name="T11" fmla="*/ 213 h 255"/>
                <a:gd name="T12" fmla="*/ 94 w 150"/>
                <a:gd name="T13" fmla="*/ 245 h 255"/>
                <a:gd name="T14" fmla="*/ 78 w 150"/>
                <a:gd name="T15" fmla="*/ 197 h 255"/>
                <a:gd name="T16" fmla="*/ 30 w 150"/>
                <a:gd name="T17" fmla="*/ 189 h 255"/>
                <a:gd name="T18" fmla="*/ 150 w 150"/>
                <a:gd name="T19" fmla="*/ 197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255"/>
                <a:gd name="T32" fmla="*/ 150 w 150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255">
                  <a:moveTo>
                    <a:pt x="62" y="85"/>
                  </a:moveTo>
                  <a:cubicBezTo>
                    <a:pt x="34" y="76"/>
                    <a:pt x="0" y="49"/>
                    <a:pt x="30" y="13"/>
                  </a:cubicBezTo>
                  <a:cubicBezTo>
                    <a:pt x="37" y="5"/>
                    <a:pt x="51" y="8"/>
                    <a:pt x="62" y="5"/>
                  </a:cubicBezTo>
                  <a:cubicBezTo>
                    <a:pt x="75" y="8"/>
                    <a:pt x="97" y="0"/>
                    <a:pt x="102" y="13"/>
                  </a:cubicBezTo>
                  <a:cubicBezTo>
                    <a:pt x="130" y="89"/>
                    <a:pt x="108" y="88"/>
                    <a:pt x="70" y="101"/>
                  </a:cubicBezTo>
                  <a:cubicBezTo>
                    <a:pt x="89" y="159"/>
                    <a:pt x="70" y="96"/>
                    <a:pt x="86" y="213"/>
                  </a:cubicBezTo>
                  <a:cubicBezTo>
                    <a:pt x="87" y="224"/>
                    <a:pt x="99" y="255"/>
                    <a:pt x="94" y="245"/>
                  </a:cubicBezTo>
                  <a:cubicBezTo>
                    <a:pt x="86" y="230"/>
                    <a:pt x="83" y="213"/>
                    <a:pt x="78" y="197"/>
                  </a:cubicBezTo>
                  <a:cubicBezTo>
                    <a:pt x="73" y="182"/>
                    <a:pt x="14" y="189"/>
                    <a:pt x="30" y="189"/>
                  </a:cubicBezTo>
                  <a:cubicBezTo>
                    <a:pt x="70" y="189"/>
                    <a:pt x="110" y="197"/>
                    <a:pt x="150" y="19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2484438" y="5589588"/>
              <a:ext cx="2374900" cy="7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2555875" y="5949950"/>
              <a:ext cx="2303463" cy="142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ar-SA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1698267" y="5516563"/>
              <a:ext cx="6607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الأنثى</a:t>
              </a:r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850171" y="5949950"/>
              <a:ext cx="7120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البيض</a:t>
              </a:r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50757" y="3812669"/>
            <a:ext cx="87992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يو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ضع البيض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غرفة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بعمق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15- 20 سم وتبقى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الأم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نفق الحراسة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</a:t>
            </a:r>
            <a:r>
              <a:rPr 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تفارقه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حتى تفقس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لحوريات.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يفضل الحفار النباتات الصغيرة والدرنات مثل البطاطس والطماطم والبقوليات </a:t>
            </a:r>
            <a:r>
              <a:rPr lang="ar-SA" sz="20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والقرعيات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2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3433614" y="1384752"/>
            <a:ext cx="54210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مستقيمة 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الأجنحة: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Order: </a:t>
            </a:r>
            <a:r>
              <a:rPr lang="en-US" altLang="en-US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Orthoptera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	تدريجي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الحورية </a:t>
            </a: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والحشرة الكاملة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652120" y="620688"/>
            <a:ext cx="301839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rtl="1"/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الحفار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08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627784" y="2204864"/>
            <a:ext cx="60484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حشرات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تعيش معيشة 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اجتماعية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في مستعمرة تحت سطح التربة تتكون من: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أفراد خصبة: الملك والملكة.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أفراد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عقيمة عديمة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الأجنحة: 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الجنود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والشغالات.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528" y="3247816"/>
            <a:ext cx="8465407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يهاجم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الأخشاب والجلديات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والورق</a:t>
            </a:r>
            <a:r>
              <a:rPr 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النباتات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الخضراء (فلفل-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باذنجان- طماطم-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بامية)</a:t>
            </a:r>
            <a:r>
              <a:rPr 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خاصة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الضعيفة غير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المروية وممكن أن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يذبل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النبات المصاب ويصفر ثم يموت.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تصيب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الجذور مسببة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بها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أنفاق  وتجاويف حتى تصل الى قاعدة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الساق وتغطي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قاعدة الساق عادة طبقة من الطين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4581" name="Picture 5" descr="ملكة النمل الأبيض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42949"/>
          <a:stretch>
            <a:fillRect/>
          </a:stretch>
        </p:blipFill>
        <p:spPr>
          <a:xfrm>
            <a:off x="179388" y="188913"/>
            <a:ext cx="1871662" cy="1249362"/>
          </a:xfrm>
          <a:noFill/>
        </p:spPr>
      </p:pic>
      <p:pic>
        <p:nvPicPr>
          <p:cNvPr id="24582" name="Picture 6" descr="نمل أبيض جنود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t="16724" b="16724"/>
          <a:stretch>
            <a:fillRect/>
          </a:stretch>
        </p:blipFill>
        <p:spPr>
          <a:xfrm>
            <a:off x="327475" y="1484784"/>
            <a:ext cx="2376487" cy="1260475"/>
          </a:xfrm>
          <a:noFill/>
        </p:spPr>
      </p:pic>
      <p:pic>
        <p:nvPicPr>
          <p:cNvPr id="24583" name="Picture 7" descr="أرضة جيزان على مانجو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528" y="4789285"/>
            <a:ext cx="2588050" cy="1940686"/>
          </a:xfrm>
          <a:noFill/>
        </p:spPr>
      </p:pic>
      <p:pic>
        <p:nvPicPr>
          <p:cNvPr id="24584" name="Picture 8" descr="أرضة جيزان عل النخل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72200" y="4808597"/>
            <a:ext cx="2448272" cy="1932771"/>
          </a:xfrm>
          <a:noFill/>
        </p:spPr>
      </p:pic>
      <p:pic>
        <p:nvPicPr>
          <p:cNvPr id="24585" name="Picture 9" descr="أرضة في جيزان مانج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591" y="4789285"/>
            <a:ext cx="2586641" cy="194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339752" y="38550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النمل الأبيض (الأرضة)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23712" y="1134614"/>
            <a:ext cx="54210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متساوية </a:t>
            </a: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الأجنحة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Order: </a:t>
            </a:r>
            <a:r>
              <a:rPr lang="en-US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Isoptera</a:t>
            </a:r>
            <a:r>
              <a:rPr 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	تدريجي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الحشرة الكاملة (الشغالات)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24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758418" y="188640"/>
            <a:ext cx="41216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altLang="en-US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سابعا: </a:t>
            </a: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آفات 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الحبوب المخزونة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39939" y="1052736"/>
            <a:ext cx="83874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تتعرض الحبوب اثناء تخزينها لعدد من المشاكل التي تؤدي للفقد والتلف، من ضمن هذه المشاكل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الإصابة بالحشرات.</a:t>
            </a:r>
          </a:p>
          <a:p>
            <a:pPr algn="r" rtl="1"/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يتوقف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الفقد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وزن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الحبوب (3- 5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%)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الناتج من الإصابة بالحشرات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على:</a:t>
            </a:r>
          </a:p>
          <a:p>
            <a:pPr algn="r" rtl="1"/>
            <a:endParaRPr lang="ar-SA" sz="2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نوع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الحبوب،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نوع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الحشرات،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طريقة التخزين،</a:t>
            </a:r>
          </a:p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درجة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حرارة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التخزين،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مدة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التخزين،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المحتوى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المائي للحبة.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35456" y="3861048"/>
            <a:ext cx="38892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0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تقسم آفات الحبوب المخزونة إلى مجموعتين:</a:t>
            </a:r>
            <a:endParaRPr lang="en-US" sz="20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477185" y="4369022"/>
            <a:ext cx="44270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حشرات أولية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وهي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 التي تستطيع أن تصيب الحبوب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السليمة.</a:t>
            </a:r>
            <a:endParaRPr lang="ar-SA" sz="2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حشرات ثانوية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وهي التي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 تستطيع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ان تصيب الحبوب السليمة إلا بعد ان تصاب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بإحدى الحشرات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الأولية، ولذلك فهي تتغذى على الحبوب المكسورة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منتجات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الدقيق.</a:t>
            </a:r>
          </a:p>
          <a:p>
            <a:pPr algn="r" rtl="1"/>
            <a:r>
              <a:rPr lang="ar-SA" alt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 </a:t>
            </a:r>
            <a:r>
              <a:rPr lang="ar-SA" altLang="en-US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الأولية </a:t>
            </a:r>
            <a:r>
              <a:rPr lang="ar-SA" alt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أكثر </a:t>
            </a:r>
            <a:r>
              <a:rPr lang="ar-SA" altLang="en-US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خطورة </a:t>
            </a:r>
            <a:r>
              <a:rPr lang="ar-SA" alt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وضررا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8757" y="3933056"/>
            <a:ext cx="439038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0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للحد من الإصابة الحشرية اثناء التخزين </a:t>
            </a:r>
            <a:r>
              <a:rPr lang="ar-SA" sz="2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يجب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حصاد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المحصول بعد نضجه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مباشرة.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تخزن الحبوب جافة (رطوبة </a:t>
            </a:r>
            <a:r>
              <a:rPr lang="ar-SA" sz="20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لاتزيد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عن 12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%).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06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1520" y="953433"/>
            <a:ext cx="8655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أجزاء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فم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قارضة-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تسبب فقد كبير وخسائر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اقتصادية</a:t>
            </a:r>
          </a:p>
          <a:p>
            <a:pPr algn="ct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تعتمد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الأهمية الاقتصادية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التأثير على:</a:t>
            </a:r>
          </a:p>
          <a:p>
            <a:pPr algn="ctr" rtl="1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كثافة الآفة- نوع المحصول ودرجة تحمله لفقد المجموع الخضري- طور نمو المحصول- موعد ظهور الإصابة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687" y="2420888"/>
            <a:ext cx="8820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sz="2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 لهذه الآفات قد يكون</a:t>
            </a:r>
            <a:r>
              <a:rPr lang="ar-SA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  <a:p>
            <a:pPr algn="ctr" rtl="1"/>
            <a:endParaRPr lang="ar-SA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 الكاملة والحوريات      الحشرات الكاملة واليرقات	       اليرقات فقط        الحشرات الكاملة فقط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8194" name="Picture 2" descr="http://t2.gstatic.com/images?q=tbn:ANd9GcTChOS2b11LvDRnO4j2a69DN_PR81KOx0EwbuQA8rjWEe69sF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17032"/>
            <a:ext cx="2466975" cy="1847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مستطيل 10"/>
          <p:cNvSpPr/>
          <p:nvPr/>
        </p:nvSpPr>
        <p:spPr>
          <a:xfrm>
            <a:off x="7480245" y="5949280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الجراد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2" name="Picture 9" descr="5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944" y="3933056"/>
            <a:ext cx="2312107" cy="1733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مستطيل 12"/>
          <p:cNvSpPr/>
          <p:nvPr/>
        </p:nvSpPr>
        <p:spPr>
          <a:xfrm>
            <a:off x="4144000" y="5877272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سوسة ورق البرسيم 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4" name="Picture 4" descr="limebut-cat-Dsc01786-e1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23728" y="4077072"/>
            <a:ext cx="1871662" cy="1511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مستطيل 14"/>
          <p:cNvSpPr/>
          <p:nvPr/>
        </p:nvSpPr>
        <p:spPr>
          <a:xfrm>
            <a:off x="2076186" y="5949280"/>
            <a:ext cx="1814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دودة ورق الموالح 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8196" name="Picture 4" descr="http://t2.gstatic.com/images?q=tbn:ANd9GcT0BBp0aKXCUv6F9z83x3TleWSA5ZO8Sg52H7E9mnp5-cSY81WuP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1676400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مستطيل 16"/>
          <p:cNvSpPr/>
          <p:nvPr/>
        </p:nvSpPr>
        <p:spPr>
          <a:xfrm>
            <a:off x="191574" y="6021288"/>
            <a:ext cx="1806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الخنفساء البرغوثية</a:t>
            </a:r>
            <a:endParaRPr lang="ar-SA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88" y="188640"/>
            <a:ext cx="9122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أولا: قارضات الأوراق</a:t>
            </a:r>
          </a:p>
        </p:txBody>
      </p:sp>
    </p:spTree>
    <p:extLst>
      <p:ext uri="{BB962C8B-B14F-4D97-AF65-F5344CB8AC3E}">
        <p14:creationId xmlns:p14="http://schemas.microsoft.com/office/powerpoint/2010/main" val="34668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73084" y="620713"/>
            <a:ext cx="8331191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قارضات </a:t>
            </a:r>
            <a:r>
              <a:rPr lang="ar-SA" altLang="en-US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الأوراق</a:t>
            </a:r>
          </a:p>
          <a:p>
            <a:pPr algn="r" rtl="1" eaLnBrk="1" hangingPunct="1"/>
            <a:endParaRPr lang="ar-SA" altLang="en-US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ذات أجزاء فم قارض- تسبب فقد كبير وخسائر اقتصادية، وتعتمد الأهمية الاقتصادية لذلك التأثير على:</a:t>
            </a:r>
          </a:p>
          <a:p>
            <a:pPr algn="r" rtl="1" eaLnBrk="1" hangingPunct="1"/>
            <a:r>
              <a:rPr lang="ar-SA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كثافة الآفة- نوع المحصول ودرجة تحمله لفقد المجموع الخضري- طور نمو المحصول- موعد ظهور الإصابة.</a:t>
            </a:r>
          </a:p>
          <a:p>
            <a:pPr algn="r" rtl="1" eaLnBrk="1" hangingPunct="1"/>
            <a:endParaRPr lang="en-US" alt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55776" y="2636912"/>
            <a:ext cx="56165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 لهذه الآفات قد يكون:</a:t>
            </a:r>
          </a:p>
          <a:p>
            <a:pPr algn="r" rtl="1" eaLnBrk="1" hangingPunct="1"/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 الكاملة والحوريات: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altLang="en-US" sz="2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الجراد</a:t>
            </a:r>
            <a:endParaRPr lang="ar-SA" altLang="en-US" sz="20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 الكاملة واليرقات: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altLang="en-US" sz="2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سوسة </a:t>
            </a:r>
            <a:r>
              <a:rPr lang="ar-SA" altLang="en-US" sz="2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ورق البرسيم</a:t>
            </a:r>
          </a:p>
          <a:p>
            <a:pPr algn="r" rtl="1" eaLnBrk="1" hangingPunct="1"/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اليرقات فقط: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</a:t>
            </a:r>
            <a:r>
              <a:rPr lang="ar-SA" altLang="en-US" sz="2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دودة </a:t>
            </a:r>
            <a:r>
              <a:rPr lang="ar-SA" altLang="en-US" sz="2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ورق الموالح</a:t>
            </a:r>
          </a:p>
          <a:p>
            <a:pPr algn="r" rtl="1" eaLnBrk="1" hangingPunct="1"/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 الكاملة فقط: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altLang="en-US" sz="2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الخنفساء </a:t>
            </a:r>
            <a:r>
              <a:rPr lang="ar-SA" altLang="en-US" sz="2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البرغوثية</a:t>
            </a:r>
            <a:endParaRPr lang="en-US" altLang="en-US" sz="20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8503" cy="1143000"/>
          </a:xfrm>
        </p:spPr>
        <p:txBody>
          <a:bodyPr/>
          <a:lstStyle/>
          <a:p>
            <a:pPr rtl="1" eaLnBrk="1" hangingPunct="1"/>
            <a:r>
              <a:rPr lang="ar-SA" altLang="en-US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الجراد</a:t>
            </a:r>
            <a:endParaRPr lang="en-US" altLang="en-US" sz="2800" b="1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147" name="Picture 3" descr="Locu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4365625"/>
            <a:ext cx="31813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63143" y="2801044"/>
            <a:ext cx="33131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يهاجم نباتات المحاصيل كالذرة والشعير والقمح والبرسيم ونباتات الخضر والأعشاب كما يهاجم أشجار البساتين</a:t>
            </a:r>
            <a:endParaRPr lang="en-US" alt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440738" y="28003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151" name="Picture 7" descr="life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02418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8313" y="4422011"/>
            <a:ext cx="49688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يوضع البيض في التربة الهشة ذات الرطوبة المناسبة في شكل كتل داخل حفرة تعملها الأنثى بواسطة آلة الحفر (95- 185 بيضة) وذلك إلى 3 مرات في حياتها.</a:t>
            </a:r>
          </a:p>
          <a:p>
            <a:pPr algn="r" rtl="1" eaLnBrk="1" hangingPunct="1"/>
            <a:endParaRPr lang="ar-SA" alt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فترة البيض: أسبوعين</a:t>
            </a:r>
          </a:p>
          <a:p>
            <a:pPr algn="r" rtl="1" eaLnBrk="1" hangingPunct="1"/>
            <a:r>
              <a:rPr lang="ar-SA" alt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الحورية</a:t>
            </a:r>
            <a:r>
              <a:rPr lang="ar-SA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30- 40 يوم</a:t>
            </a:r>
          </a:p>
          <a:p>
            <a:pPr algn="r" rtl="1" eaLnBrk="1" hangingPunct="1"/>
            <a:r>
              <a:rPr lang="ar-SA" alt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الحشرة </a:t>
            </a:r>
            <a:r>
              <a:rPr lang="ar-SA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الكاملة: 2- 4 أشهر</a:t>
            </a:r>
            <a:endParaRPr lang="en-US" alt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48363" y="2371973"/>
            <a:ext cx="2016125" cy="1489075"/>
            <a:chOff x="6804025" y="2349500"/>
            <a:chExt cx="2016125" cy="1489075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7236296" y="2915652"/>
              <a:ext cx="11560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/>
              <a:r>
                <a:rPr lang="ar-SA" altLang="en-US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طبيعة الضرر</a:t>
              </a:r>
              <a:endParaRPr lang="en-US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>
              <a:off x="6804025" y="2349500"/>
              <a:ext cx="2016125" cy="1489075"/>
            </a:xfrm>
            <a:prstGeom prst="irregularSeal1">
              <a:avLst/>
            </a:prstGeom>
            <a:noFill/>
            <a:ln w="571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/>
              <a:endParaRPr lang="en-US" altLang="en-US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pic>
        <p:nvPicPr>
          <p:cNvPr id="6154" name="Picture 10" descr="BigLo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2592387" cy="95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203848" y="1054373"/>
            <a:ext cx="54210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مستقيمة 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الأجنحة: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Order: </a:t>
            </a:r>
            <a:r>
              <a:rPr lang="en-US" altLang="en-US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Orthoptera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	تدريجي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الحورية </a:t>
            </a: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والحشرة الكاملة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65175"/>
          </a:xfrm>
        </p:spPr>
        <p:txBody>
          <a:bodyPr/>
          <a:lstStyle/>
          <a:p>
            <a:pPr rtl="1"/>
            <a:r>
              <a:rPr lang="ar-SA" sz="20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حركة وتنقلات الجراد</a:t>
            </a:r>
            <a:endParaRPr lang="en-US" sz="20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8195" name="Picture 3" descr="خريطة انتشار الجراد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692696"/>
            <a:ext cx="4213654" cy="2283916"/>
          </a:xfrm>
          <a:noFill/>
          <a:ln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283968" y="1052736"/>
            <a:ext cx="46025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يطير الجراد الصحراوي في اتجاه الريح بسرعة تتراوح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ما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بين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١٦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١٩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كلم في الساعة حسب سرعة الرياح. </a:t>
            </a:r>
            <a:endParaRPr lang="ar-SA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يمكن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للسرب أن يقطع مابين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٥ و١٣٠ كلم في اليوم، </a:t>
            </a:r>
            <a:endParaRPr lang="ar-SA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يظل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الهواء لفترة طويلة، فهو يقطع بشكل دوري البحر الأحمر وذلك مسافة ٣٠٠ كيلومتر.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6160" y="3429000"/>
            <a:ext cx="8100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تعتمد مكافحة الجراد على استراتيجيات وبرامج ووسائل تتعاون فيها عديد من الدول التي تتعرض لغزو الجراد سنويا (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التعاون الدولي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).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تتضمن برامج المكافحة استخدام الأقمار الصناعية لرصد تحركات </a:t>
            </a:r>
            <a:r>
              <a:rPr lang="ar-SA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أسراب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الجراد وأحجامها واتجاه طيرانها، لكن الاستفادة من ذلك محدودة بسبب (مساحات هائلة، صعبة الوصول، ألغام، إمكانات قليلة، بنية تحتية ضعيفة، صعوبة إيجاد كوادر وموارد بشرية مؤهلة خلال فترات الآفة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).</a:t>
            </a:r>
            <a:endParaRPr lang="ar-SA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4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12969"/>
            <a:ext cx="8748713" cy="630238"/>
          </a:xfrm>
        </p:spPr>
        <p:txBody>
          <a:bodyPr/>
          <a:lstStyle/>
          <a:p>
            <a:pPr algn="r" rtl="1" eaLnBrk="1" hangingPunct="1"/>
            <a:r>
              <a:rPr lang="ar-SA" altLang="en-US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سوسة ورق البرسيم</a:t>
            </a:r>
            <a:endParaRPr lang="en-US" alt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9219" name="Picture 3" descr="Clover leaf weevil larv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665" y="2899160"/>
            <a:ext cx="2620151" cy="16819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 descr="cloverleafweevildam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3146" r="2362" b="3146"/>
          <a:stretch>
            <a:fillRect/>
          </a:stretch>
        </p:blipFill>
        <p:spPr>
          <a:xfrm>
            <a:off x="251521" y="4637448"/>
            <a:ext cx="2664295" cy="19989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cloverleafweevilfiel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5294392"/>
            <a:ext cx="2286472" cy="14870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 descr="we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2268687" cy="165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945881" y="6381328"/>
            <a:ext cx="13468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مظهر الإصابة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9225" name="Picture 9" descr="51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3155" r="8767"/>
          <a:stretch/>
        </p:blipFill>
        <p:spPr>
          <a:xfrm>
            <a:off x="3419872" y="4437112"/>
            <a:ext cx="2441360" cy="18879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656638" y="12160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 b="1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9227" name="Picture 11" descr="aw-eggs-dark.jpg (17874 bytes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1" y="2319324"/>
            <a:ext cx="14319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882651" y="2092958"/>
            <a:ext cx="511827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r" rtl="1" eaLnBrk="1" hangingPunct="1">
              <a:buFont typeface="Arial" charset="0"/>
              <a:buChar char="•"/>
            </a:pPr>
            <a:r>
              <a:rPr lang="ar-SA" alt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يوضع </a:t>
            </a:r>
            <a:r>
              <a:rPr lang="ar-SA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البيض في تجاويف تعملها الأنثى في الساق أو أعناق الأوراق. </a:t>
            </a:r>
            <a:endParaRPr lang="ar-SA" altLang="en-US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 eaLnBrk="1" hangingPunct="1">
              <a:buFont typeface="Arial" charset="0"/>
              <a:buChar char="•"/>
            </a:pPr>
            <a:r>
              <a:rPr lang="ar-SA" alt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وجود </a:t>
            </a:r>
            <a:r>
              <a:rPr lang="ar-SA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ثقوب مستطيلة على الأوراق وفي </a:t>
            </a:r>
            <a:r>
              <a:rPr lang="ar-SA" alt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حوافها.</a:t>
            </a:r>
          </a:p>
          <a:p>
            <a:pPr marL="285750" indent="-285750" algn="r" rtl="1" eaLnBrk="1" hangingPunct="1">
              <a:buFont typeface="Arial" charset="0"/>
              <a:buChar char="•"/>
            </a:pPr>
            <a:r>
              <a:rPr lang="ar-SA" alt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تهاجم </a:t>
            </a:r>
            <a:r>
              <a:rPr lang="ar-SA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اليرقات </a:t>
            </a:r>
            <a:r>
              <a:rPr lang="ar-SA" alt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البراعم.</a:t>
            </a:r>
          </a:p>
          <a:p>
            <a:pPr marL="285750" indent="-285750" algn="r" rtl="1" eaLnBrk="1" hangingPunct="1">
              <a:buFont typeface="Arial" charset="0"/>
              <a:buChar char="•"/>
            </a:pPr>
            <a:r>
              <a:rPr lang="ar-SA" alt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تتلف </a:t>
            </a:r>
            <a:r>
              <a:rPr lang="ar-SA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السوق وأعناق الأوراق التي يوضع بها البيض</a:t>
            </a:r>
            <a:endParaRPr lang="en-US" alt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188640"/>
            <a:ext cx="4032448" cy="2055924"/>
            <a:chOff x="-3175" y="-146050"/>
            <a:chExt cx="5219700" cy="2565400"/>
          </a:xfrm>
        </p:grpSpPr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928914" y="572768"/>
              <a:ext cx="2744525" cy="1152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/>
              <a:r>
                <a:rPr lang="ar-SA" altLang="en-US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 المكافحة: يحش البرسيم </a:t>
              </a:r>
              <a:r>
                <a:rPr lang="ar-SA" altLang="en-US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المصاب</a:t>
              </a:r>
              <a:r>
                <a:rPr lang="en-US" altLang="en-US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r>
                <a:rPr lang="ar-SA" altLang="en-US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ويقدم </a:t>
              </a:r>
              <a:r>
                <a:rPr lang="ar-SA" altLang="en-US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للمواشي ثم يتم الرش</a:t>
              </a:r>
              <a:endParaRPr lang="en-US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645837">
              <a:off x="-3175" y="-146050"/>
              <a:ext cx="5219700" cy="2565400"/>
            </a:xfrm>
            <a:prstGeom prst="irregularSeal2">
              <a:avLst/>
            </a:prstGeom>
            <a:noFill/>
            <a:ln w="571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/>
              <a:endParaRPr lang="en-US" alt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546350" y="891549"/>
            <a:ext cx="54210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altLang="en-US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غمدية</a:t>
            </a: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الأجنحة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Order: </a:t>
            </a:r>
            <a:r>
              <a:rPr lang="en-US" altLang="en-US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Coleoptera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</a:t>
            </a: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 كامل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 اليرقة والحشرة الكاملة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hequered Swallowtai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57314"/>
            <a:ext cx="1871662" cy="1606550"/>
          </a:xfrm>
          <a:noFill/>
          <a:ln/>
        </p:spPr>
      </p:pic>
      <p:pic>
        <p:nvPicPr>
          <p:cNvPr id="11268" name="Picture 4" descr="limebut-cat-Dsc01786-e1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9632" y="5109758"/>
            <a:ext cx="1871662" cy="1511300"/>
          </a:xfrm>
          <a:noFill/>
          <a:ln/>
        </p:spPr>
      </p:pic>
      <p:pic>
        <p:nvPicPr>
          <p:cNvPr id="11269" name="Picture 5" descr="Papilio_demoleus002s.JPG 37.0K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9388" y="1844675"/>
            <a:ext cx="1871662" cy="1728788"/>
          </a:xfrm>
          <a:ln/>
        </p:spPr>
      </p:pic>
      <p:pic>
        <p:nvPicPr>
          <p:cNvPr id="11270" name="Picture 6" descr="Butterfly Eggs 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644900"/>
            <a:ext cx="1871662" cy="1333500"/>
          </a:xfrm>
          <a:prstGeom prst="rect">
            <a:avLst/>
          </a:prstGeom>
          <a:noFill/>
        </p:spPr>
      </p:pic>
      <p:pic>
        <p:nvPicPr>
          <p:cNvPr id="11271" name="Picture 7" descr="pupa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090708"/>
            <a:ext cx="1584325" cy="1530350"/>
          </a:xfrm>
          <a:prstGeom prst="rect">
            <a:avLst/>
          </a:prstGeom>
          <a:noFill/>
        </p:spPr>
      </p:pic>
      <p:pic>
        <p:nvPicPr>
          <p:cNvPr id="11272" name="Picture 8" descr="95-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08179" y="5063721"/>
            <a:ext cx="1727846" cy="1297470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824444" y="2204864"/>
            <a:ext cx="6011581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الحشرة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الكاملة (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أبو دقيق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تتغذى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امتصاص رحيق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الأزهار.</a:t>
            </a:r>
            <a:endParaRPr lang="ar-SA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يوضع البيض فردي أو في مجاميع من 2- 3 على السطح العلوي للأوراق.</a:t>
            </a: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اليرقات تهاجم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أوراق الموالح عموما وتفضل </a:t>
            </a:r>
            <a:r>
              <a:rPr lang="ar-SA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النموات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الجديدة. </a:t>
            </a:r>
            <a:endParaRPr lang="ar-SA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اليرقات تفضل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الليمون البلدي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واليوسفي.</a:t>
            </a:r>
            <a:endParaRPr lang="ar-SA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تتغذى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اليرقات على الأوراق ويترك العرق الوسطي في الأوراق الكبيرة. </a:t>
            </a:r>
            <a:endParaRPr lang="ar-SA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الإصابات الشديدة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تجرد الشتلات من أوراقها تماما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929908" y="6381328"/>
            <a:ext cx="208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/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البالغة تتغذى على الرحيق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1276" name="Picture 12" descr="emerge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01159" y="5063721"/>
            <a:ext cx="1584325" cy="15843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860032" y="188640"/>
            <a:ext cx="3946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دودة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أوراق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الموالح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ea typeface="+mj-ea"/>
              <a:cs typeface="Simplified Arabic" panose="02020603050405020304" pitchFamily="18" charset="-78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308778" y="980728"/>
            <a:ext cx="5400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رتبة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حرشفية الأجنحة </a:t>
            </a:r>
            <a:r>
              <a:rPr lang="en-US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 Order: </a:t>
            </a:r>
            <a:r>
              <a:rPr 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Lepidoptera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التحول (التطور):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كامل</a:t>
            </a:r>
            <a:endParaRPr lang="ar-SA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الطور الضار: </a:t>
            </a:r>
            <a:r>
              <a:rPr lang="en-US" altLang="en-US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SA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اليرقة </a:t>
            </a:r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فقط</a:t>
            </a:r>
            <a:endParaRPr lang="en-US" alt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34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6024"/>
            <a:ext cx="9144000" cy="692696"/>
          </a:xfrm>
        </p:spPr>
        <p:txBody>
          <a:bodyPr/>
          <a:lstStyle/>
          <a:p>
            <a:pPr rtl="1"/>
            <a:r>
              <a:rPr lang="ar-SA" altLang="en-US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ثانيا: 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 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الماصة للعصارة النباتية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0825" y="1268760"/>
            <a:ext cx="8661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معظمها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يتبع لرتبة </a:t>
            </a:r>
            <a:r>
              <a:rPr lang="ar-SA" sz="20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متشابهة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 متجانسة)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الأجنحة </a:t>
            </a:r>
            <a:r>
              <a:rPr lang="en-US" sz="20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Homoptera</a:t>
            </a:r>
            <a:r>
              <a:rPr 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algn="r" rtl="1"/>
            <a:endParaRPr lang="ar-SA" sz="2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تشمل :</a:t>
            </a:r>
          </a:p>
          <a:p>
            <a:pPr algn="r" rtl="1">
              <a:buFont typeface="Arial" pitchFamily="34" charset="0"/>
              <a:buChar char="•"/>
            </a:pPr>
            <a:endParaRPr lang="ar-SA" sz="2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المن</a:t>
            </a:r>
          </a:p>
          <a:p>
            <a:pPr lvl="1" algn="r" rtl="1">
              <a:buFont typeface="Arial" pitchFamily="34" charset="0"/>
              <a:buChar char="•"/>
            </a:pPr>
            <a:endParaRPr lang="ar-SA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SA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الذباب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الابيض</a:t>
            </a:r>
          </a:p>
          <a:p>
            <a:pPr lvl="1" algn="r" rtl="1">
              <a:buFont typeface="Arial" pitchFamily="34" charset="0"/>
              <a:buChar char="•"/>
            </a:pPr>
            <a:endParaRPr lang="ar-SA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SA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قافزات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الاوراق</a:t>
            </a:r>
          </a:p>
          <a:p>
            <a:pPr lvl="1" algn="r" rtl="1">
              <a:buFont typeface="Arial" pitchFamily="34" charset="0"/>
              <a:buChar char="•"/>
            </a:pPr>
            <a:endParaRPr lang="ar-SA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SA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الحشرات القشرية</a:t>
            </a:r>
          </a:p>
          <a:p>
            <a:pPr lvl="1" algn="r" rtl="1">
              <a:buFont typeface="Arial" pitchFamily="34" charset="0"/>
              <a:buChar char="•"/>
            </a:pPr>
            <a:endParaRPr lang="ar-SA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البق الدقيقي</a:t>
            </a:r>
            <a:endParaRPr lang="ar-SA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4578" name="Picture 2" descr="http://upload.wikimedia.org/wikipedia/commons/thumb/9/99/Aphididae_%28aka%29.jpg/340px-Aphididae_%28aka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2762">
            <a:off x="5936738" y="1858607"/>
            <a:ext cx="1530346" cy="1377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tbn0.google.com/images?q=tbn:SRL8KTKahBsCuM:http://www.freeinfosociety.com/chimage.php%3Fimage%3Dscience/redbandedleafhoppe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436096" y="3429000"/>
            <a:ext cx="1436857" cy="1415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http://tbn0.google.com/images?q=tbn:gmUWX8P-mSzP6M:http://cache.eb.com/eb/image%3Fid%3D12655%26rendTypeId%3D4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581525" y="5525733"/>
            <a:ext cx="1594098" cy="1332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8877580" y="1038196"/>
            <a:ext cx="266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implified Arabic" panose="02020603050405020304" pitchFamily="18" charset="-78"/>
                <a:ea typeface="Times New Roman" pitchFamily="18" charset="0"/>
                <a:cs typeface="Simplified Arabic" panose="02020603050405020304" pitchFamily="18" charset="-78"/>
              </a:rPr>
              <a:t> </a:t>
            </a:r>
            <a:endParaRPr kumimoji="0" lang="en-US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8877580" y="2076421"/>
            <a:ext cx="266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implified Arabic" panose="02020603050405020304" pitchFamily="18" charset="-78"/>
                <a:ea typeface="Times New Roman" pitchFamily="18" charset="0"/>
                <a:cs typeface="Simplified Arabic" panose="02020603050405020304" pitchFamily="18" charset="-78"/>
              </a:rPr>
              <a:t> </a:t>
            </a:r>
            <a:endParaRPr kumimoji="0" lang="en-US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8877580" y="2905096"/>
            <a:ext cx="266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implified Arabic" panose="02020603050405020304" pitchFamily="18" charset="-78"/>
                <a:ea typeface="Times New Roman" pitchFamily="18" charset="0"/>
                <a:cs typeface="Simplified Arabic" panose="02020603050405020304" pitchFamily="18" charset="-78"/>
              </a:rPr>
              <a:t> </a:t>
            </a:r>
            <a:endParaRPr kumimoji="0" lang="en-US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8959269" y="384807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50823" y="5117803"/>
            <a:ext cx="37451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بعض الأفراد مجنحة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وأخرى 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غير مجنحة </a:t>
            </a:r>
            <a:endParaRPr lang="ar-S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الأجنحة إن 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وجدت فهي شفافة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متجانسة التركيب 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والزوج الأمامي أكبر من الخلفي قليلاً</a:t>
            </a:r>
          </a:p>
        </p:txBody>
      </p:sp>
      <p:pic>
        <p:nvPicPr>
          <p:cNvPr id="24592" name="Picture 16" descr="C:\Users\user\Desktop\alomar\____1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0785" y="4725144"/>
            <a:ext cx="1512168" cy="127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Whitefly Adul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792983" y="2360586"/>
            <a:ext cx="1440160" cy="1445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23528" y="2026583"/>
            <a:ext cx="403244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المميزات الخاصة بهذه المجموعة:</a:t>
            </a:r>
          </a:p>
          <a:p>
            <a:pPr algn="r" rt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ar-SA" alt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 أجزاء فم ثاقبة ماصة</a:t>
            </a:r>
          </a:p>
          <a:p>
            <a:pPr algn="r" rt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ar-SA" alt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وجود غرفة الترشيح</a:t>
            </a:r>
          </a:p>
          <a:p>
            <a:pPr algn="r" rt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ar-SA" alt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3- سريعة التكاثر </a:t>
            </a:r>
            <a:r>
              <a:rPr lang="ar-SA" alt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تصل </a:t>
            </a:r>
            <a:r>
              <a:rPr lang="ar-SA" alt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لأعداد كبيرة بوقت </a:t>
            </a:r>
            <a:r>
              <a:rPr lang="ar-SA" alt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قصير</a:t>
            </a:r>
          </a:p>
          <a:p>
            <a:pPr algn="r" rt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ar-SA" alt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4- </a:t>
            </a:r>
            <a:r>
              <a:rPr lang="ar-SA" alt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تنقل مسببات أمراض نباتية خاصة الفيروسية</a:t>
            </a:r>
          </a:p>
          <a:p>
            <a:pPr algn="r" rt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ar-SA" alt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5- تتكاثر جنسيا أو بكريا</a:t>
            </a:r>
            <a:endParaRPr lang="en-US" alt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15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1961</Words>
  <Application>Microsoft Office PowerPoint</Application>
  <PresentationFormat>On-screen Show (4:3)</PresentationFormat>
  <Paragraphs>300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7 - الآفات الحشرية</vt:lpstr>
      <vt:lpstr>PowerPoint Presentation</vt:lpstr>
      <vt:lpstr>PowerPoint Presentation</vt:lpstr>
      <vt:lpstr>الجراد</vt:lpstr>
      <vt:lpstr>حركة وتنقلات الجراد</vt:lpstr>
      <vt:lpstr>سوسة ورق البرسيم</vt:lpstr>
      <vt:lpstr>PowerPoint Presentation</vt:lpstr>
      <vt:lpstr>ثانيا: الحشرات الماصة للعصارة النباتية</vt:lpstr>
      <vt:lpstr>المن Aphids</vt:lpstr>
      <vt:lpstr>الذبابة البيضاء</vt:lpstr>
      <vt:lpstr>ثالثا: صانعات الأنفاق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سوسة النخيل الحمراء</vt:lpstr>
      <vt:lpstr>PowerPoint Presentation</vt:lpstr>
      <vt:lpstr>PowerPoint Presentation</vt:lpstr>
      <vt:lpstr>دودة ثمار الطماطم</vt:lpstr>
      <vt:lpstr>سادسا: آفات الجذور والدرنات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 علم التصنيف</dc:title>
  <dc:creator>Dr-abdulaziz-qarni</dc:creator>
  <cp:lastModifiedBy>User</cp:lastModifiedBy>
  <cp:revision>52</cp:revision>
  <dcterms:created xsi:type="dcterms:W3CDTF">2004-10-28T23:35:15Z</dcterms:created>
  <dcterms:modified xsi:type="dcterms:W3CDTF">2019-10-24T08:51:03Z</dcterms:modified>
</cp:coreProperties>
</file>