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4"/>
  </p:notesMasterIdLst>
  <p:sldIdLst>
    <p:sldId id="256" r:id="rId2"/>
    <p:sldId id="293" r:id="rId3"/>
    <p:sldId id="294" r:id="rId4"/>
    <p:sldId id="257" r:id="rId5"/>
    <p:sldId id="271" r:id="rId6"/>
    <p:sldId id="258" r:id="rId7"/>
    <p:sldId id="259" r:id="rId8"/>
    <p:sldId id="260" r:id="rId9"/>
    <p:sldId id="261" r:id="rId10"/>
    <p:sldId id="262" r:id="rId11"/>
    <p:sldId id="263" r:id="rId12"/>
    <p:sldId id="265" r:id="rId13"/>
    <p:sldId id="266" r:id="rId14"/>
    <p:sldId id="267" r:id="rId15"/>
    <p:sldId id="268" r:id="rId16"/>
    <p:sldId id="269" r:id="rId17"/>
    <p:sldId id="270" r:id="rId18"/>
    <p:sldId id="272" r:id="rId19"/>
    <p:sldId id="278" r:id="rId20"/>
    <p:sldId id="273" r:id="rId21"/>
    <p:sldId id="275" r:id="rId22"/>
    <p:sldId id="274" r:id="rId23"/>
    <p:sldId id="276" r:id="rId24"/>
    <p:sldId id="277" r:id="rId25"/>
    <p:sldId id="289" r:id="rId26"/>
    <p:sldId id="281" r:id="rId27"/>
    <p:sldId id="282" r:id="rId28"/>
    <p:sldId id="288" r:id="rId29"/>
    <p:sldId id="290" r:id="rId30"/>
    <p:sldId id="291" r:id="rId31"/>
    <p:sldId id="292" r:id="rId32"/>
    <p:sldId id="347" r:id="rId33"/>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379"/>
    <a:srgbClr val="FFC0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88"/>
    <p:restoredTop sz="85738"/>
  </p:normalViewPr>
  <p:slideViewPr>
    <p:cSldViewPr>
      <p:cViewPr varScale="1">
        <p:scale>
          <a:sx n="88" d="100"/>
          <a:sy n="88" d="100"/>
        </p:scale>
        <p:origin x="62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8AB41D18-80A8-4F76-92F5-BF57C0080C3A}" type="datetimeFigureOut">
              <a:rPr lang="en-US" smtClean="0"/>
              <a:pPr/>
              <a:t>3/11/25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7A5A3EE6-4A8E-4FF2-ADC4-2C166EA5E8A9}" type="slidenum">
              <a:rPr lang="en-US" smtClean="0"/>
              <a:pPr/>
              <a:t>‹#›</a:t>
            </a:fld>
            <a:endParaRPr lang="en-US"/>
          </a:p>
        </p:txBody>
      </p:sp>
    </p:spTree>
    <p:extLst>
      <p:ext uri="{BB962C8B-B14F-4D97-AF65-F5344CB8AC3E}">
        <p14:creationId xmlns:p14="http://schemas.microsoft.com/office/powerpoint/2010/main" val="359162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5A3EE6-4A8E-4FF2-ADC4-2C166EA5E8A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5A3EE6-4A8E-4FF2-ADC4-2C166EA5E8A9}"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5A3EE6-4A8E-4FF2-ADC4-2C166EA5E8A9}"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5A3EE6-4A8E-4FF2-ADC4-2C166EA5E8A9}"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5A3EE6-4A8E-4FF2-ADC4-2C166EA5E8A9}"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5A3EE6-4A8E-4FF2-ADC4-2C166EA5E8A9}"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5A3EE6-4A8E-4FF2-ADC4-2C166EA5E8A9}"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5A3EE6-4A8E-4FF2-ADC4-2C166EA5E8A9}"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5A3EE6-4A8E-4FF2-ADC4-2C166EA5E8A9}"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5A3EE6-4A8E-4FF2-ADC4-2C166EA5E8A9}"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5A3EE6-4A8E-4FF2-ADC4-2C166EA5E8A9}"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5A3EE6-4A8E-4FF2-ADC4-2C166EA5E8A9}"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5A3EE6-4A8E-4FF2-ADC4-2C166EA5E8A9}"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5A3EE6-4A8E-4FF2-ADC4-2C166EA5E8A9}"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711D41-B004-4618-BDA1-57A7A890AF7A}" type="datetimeFigureOut">
              <a:rPr lang="en-US" smtClean="0"/>
              <a:pPr/>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01B40-49DA-4675-A367-D4DC59CD8E4A}" type="slidenum">
              <a:rPr lang="en-US" smtClean="0"/>
              <a:pPr/>
              <a:t>‹#›</a:t>
            </a:fld>
            <a:endParaRPr lang="en-US"/>
          </a:p>
        </p:txBody>
      </p:sp>
    </p:spTree>
    <p:extLst>
      <p:ext uri="{BB962C8B-B14F-4D97-AF65-F5344CB8AC3E}">
        <p14:creationId xmlns:p14="http://schemas.microsoft.com/office/powerpoint/2010/main" val="932761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11D41-B004-4618-BDA1-57A7A890AF7A}" type="datetimeFigureOut">
              <a:rPr lang="en-US" smtClean="0"/>
              <a:pPr/>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01B40-49DA-4675-A367-D4DC59CD8E4A}" type="slidenum">
              <a:rPr lang="en-US" smtClean="0"/>
              <a:pPr/>
              <a:t>‹#›</a:t>
            </a:fld>
            <a:endParaRPr lang="en-US"/>
          </a:p>
        </p:txBody>
      </p:sp>
    </p:spTree>
    <p:extLst>
      <p:ext uri="{BB962C8B-B14F-4D97-AF65-F5344CB8AC3E}">
        <p14:creationId xmlns:p14="http://schemas.microsoft.com/office/powerpoint/2010/main" val="831093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11D41-B004-4618-BDA1-57A7A890AF7A}" type="datetimeFigureOut">
              <a:rPr lang="en-US" smtClean="0"/>
              <a:pPr/>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01B40-49DA-4675-A367-D4DC59CD8E4A}" type="slidenum">
              <a:rPr lang="en-US" smtClean="0"/>
              <a:pPr/>
              <a:t>‹#›</a:t>
            </a:fld>
            <a:endParaRPr lang="en-US"/>
          </a:p>
        </p:txBody>
      </p:sp>
    </p:spTree>
    <p:extLst>
      <p:ext uri="{BB962C8B-B14F-4D97-AF65-F5344CB8AC3E}">
        <p14:creationId xmlns:p14="http://schemas.microsoft.com/office/powerpoint/2010/main" val="2351833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711D41-B004-4618-BDA1-57A7A890AF7A}" type="datetimeFigureOut">
              <a:rPr lang="en-US" smtClean="0"/>
              <a:pPr/>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01B40-49DA-4675-A367-D4DC59CD8E4A}" type="slidenum">
              <a:rPr lang="en-US" smtClean="0"/>
              <a:pPr/>
              <a:t>‹#›</a:t>
            </a:fld>
            <a:endParaRPr lang="en-US"/>
          </a:p>
        </p:txBody>
      </p:sp>
    </p:spTree>
    <p:extLst>
      <p:ext uri="{BB962C8B-B14F-4D97-AF65-F5344CB8AC3E}">
        <p14:creationId xmlns:p14="http://schemas.microsoft.com/office/powerpoint/2010/main" val="2348270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711D41-B004-4618-BDA1-57A7A890AF7A}" type="datetimeFigureOut">
              <a:rPr lang="en-US" smtClean="0"/>
              <a:pPr/>
              <a:t>3/11/25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01B40-49DA-4675-A367-D4DC59CD8E4A}" type="slidenum">
              <a:rPr lang="en-US" smtClean="0"/>
              <a:pPr/>
              <a:t>‹#›</a:t>
            </a:fld>
            <a:endParaRPr lang="en-US"/>
          </a:p>
        </p:txBody>
      </p:sp>
    </p:spTree>
    <p:extLst>
      <p:ext uri="{BB962C8B-B14F-4D97-AF65-F5344CB8AC3E}">
        <p14:creationId xmlns:p14="http://schemas.microsoft.com/office/powerpoint/2010/main" val="3573923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711D41-B004-4618-BDA1-57A7A890AF7A}" type="datetimeFigureOut">
              <a:rPr lang="en-US" smtClean="0"/>
              <a:pPr/>
              <a:t>3/11/25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01B40-49DA-4675-A367-D4DC59CD8E4A}" type="slidenum">
              <a:rPr lang="en-US" smtClean="0"/>
              <a:pPr/>
              <a:t>‹#›</a:t>
            </a:fld>
            <a:endParaRPr lang="en-US"/>
          </a:p>
        </p:txBody>
      </p:sp>
    </p:spTree>
    <p:extLst>
      <p:ext uri="{BB962C8B-B14F-4D97-AF65-F5344CB8AC3E}">
        <p14:creationId xmlns:p14="http://schemas.microsoft.com/office/powerpoint/2010/main" val="299755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711D41-B004-4618-BDA1-57A7A890AF7A}" type="datetimeFigureOut">
              <a:rPr lang="en-US" smtClean="0"/>
              <a:pPr/>
              <a:t>3/11/25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801B40-49DA-4675-A367-D4DC59CD8E4A}" type="slidenum">
              <a:rPr lang="en-US" smtClean="0"/>
              <a:pPr/>
              <a:t>‹#›</a:t>
            </a:fld>
            <a:endParaRPr lang="en-US"/>
          </a:p>
        </p:txBody>
      </p:sp>
    </p:spTree>
    <p:extLst>
      <p:ext uri="{BB962C8B-B14F-4D97-AF65-F5344CB8AC3E}">
        <p14:creationId xmlns:p14="http://schemas.microsoft.com/office/powerpoint/2010/main" val="1929344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711D41-B004-4618-BDA1-57A7A890AF7A}" type="datetimeFigureOut">
              <a:rPr lang="en-US" smtClean="0"/>
              <a:pPr/>
              <a:t>3/11/25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801B40-49DA-4675-A367-D4DC59CD8E4A}" type="slidenum">
              <a:rPr lang="en-US" smtClean="0"/>
              <a:pPr/>
              <a:t>‹#›</a:t>
            </a:fld>
            <a:endParaRPr lang="en-US"/>
          </a:p>
        </p:txBody>
      </p:sp>
    </p:spTree>
    <p:extLst>
      <p:ext uri="{BB962C8B-B14F-4D97-AF65-F5344CB8AC3E}">
        <p14:creationId xmlns:p14="http://schemas.microsoft.com/office/powerpoint/2010/main" val="3084018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711D41-B004-4618-BDA1-57A7A890AF7A}" type="datetimeFigureOut">
              <a:rPr lang="en-US" smtClean="0"/>
              <a:pPr/>
              <a:t>3/11/25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801B40-49DA-4675-A367-D4DC59CD8E4A}" type="slidenum">
              <a:rPr lang="en-US" smtClean="0"/>
              <a:pPr/>
              <a:t>‹#›</a:t>
            </a:fld>
            <a:endParaRPr lang="en-US"/>
          </a:p>
        </p:txBody>
      </p:sp>
    </p:spTree>
    <p:extLst>
      <p:ext uri="{BB962C8B-B14F-4D97-AF65-F5344CB8AC3E}">
        <p14:creationId xmlns:p14="http://schemas.microsoft.com/office/powerpoint/2010/main" val="42325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711D41-B004-4618-BDA1-57A7A890AF7A}" type="datetimeFigureOut">
              <a:rPr lang="en-US" smtClean="0"/>
              <a:pPr/>
              <a:t>3/11/25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01B40-49DA-4675-A367-D4DC59CD8E4A}" type="slidenum">
              <a:rPr lang="en-US" smtClean="0"/>
              <a:pPr/>
              <a:t>‹#›</a:t>
            </a:fld>
            <a:endParaRPr lang="en-US"/>
          </a:p>
        </p:txBody>
      </p:sp>
    </p:spTree>
    <p:extLst>
      <p:ext uri="{BB962C8B-B14F-4D97-AF65-F5344CB8AC3E}">
        <p14:creationId xmlns:p14="http://schemas.microsoft.com/office/powerpoint/2010/main" val="163996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711D41-B004-4618-BDA1-57A7A890AF7A}" type="datetimeFigureOut">
              <a:rPr lang="en-US" smtClean="0"/>
              <a:pPr/>
              <a:t>3/11/25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01B40-49DA-4675-A367-D4DC59CD8E4A}" type="slidenum">
              <a:rPr lang="en-US" smtClean="0"/>
              <a:pPr/>
              <a:t>‹#›</a:t>
            </a:fld>
            <a:endParaRPr lang="en-US"/>
          </a:p>
        </p:txBody>
      </p:sp>
    </p:spTree>
    <p:extLst>
      <p:ext uri="{BB962C8B-B14F-4D97-AF65-F5344CB8AC3E}">
        <p14:creationId xmlns:p14="http://schemas.microsoft.com/office/powerpoint/2010/main" val="1917832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711D41-B004-4618-BDA1-57A7A890AF7A}" type="datetimeFigureOut">
              <a:rPr lang="en-US" smtClean="0"/>
              <a:pPr/>
              <a:t>3/11/25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801B40-49DA-4675-A367-D4DC59CD8E4A}" type="slidenum">
              <a:rPr lang="en-US" smtClean="0"/>
              <a:pPr/>
              <a:t>‹#›</a:t>
            </a:fld>
            <a:endParaRPr lang="en-US"/>
          </a:p>
        </p:txBody>
      </p:sp>
    </p:spTree>
    <p:extLst>
      <p:ext uri="{BB962C8B-B14F-4D97-AF65-F5344CB8AC3E}">
        <p14:creationId xmlns:p14="http://schemas.microsoft.com/office/powerpoint/2010/main" val="214369303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0250" y="1841181"/>
            <a:ext cx="5143500" cy="1790700"/>
          </a:xfrm>
        </p:spPr>
        <p:txBody>
          <a:bodyPr/>
          <a:lstStyle/>
          <a:p>
            <a:r>
              <a:rPr lang="en-US" b="1" dirty="0"/>
              <a:t>Titration curves</a:t>
            </a:r>
          </a:p>
        </p:txBody>
      </p:sp>
      <p:sp>
        <p:nvSpPr>
          <p:cNvPr id="3" name="Subtitle 2"/>
          <p:cNvSpPr>
            <a:spLocks noGrp="1"/>
          </p:cNvSpPr>
          <p:nvPr>
            <p:ph type="subTitle" idx="1"/>
          </p:nvPr>
        </p:nvSpPr>
        <p:spPr>
          <a:xfrm>
            <a:off x="1984301" y="3647830"/>
            <a:ext cx="5143500" cy="1241822"/>
          </a:xfrm>
        </p:spPr>
        <p:txBody>
          <a:bodyPr>
            <a:normAutofit/>
          </a:bodyPr>
          <a:lstStyle/>
          <a:p>
            <a:r>
              <a:rPr lang="en-US" sz="1500" b="1" dirty="0"/>
              <a:t>Titration of a weak acid</a:t>
            </a:r>
          </a:p>
        </p:txBody>
      </p:sp>
      <p:pic>
        <p:nvPicPr>
          <p:cNvPr id="4" name="Picture 2" descr="Image result for titration"/>
          <p:cNvPicPr>
            <a:picLocks noChangeAspect="1" noChangeArrowheads="1"/>
          </p:cNvPicPr>
          <p:nvPr/>
        </p:nvPicPr>
        <p:blipFill>
          <a:blip r:embed="rId3" cstate="print"/>
          <a:srcRect/>
          <a:stretch>
            <a:fillRect/>
          </a:stretch>
        </p:blipFill>
        <p:spPr bwMode="auto">
          <a:xfrm>
            <a:off x="6781800" y="3710933"/>
            <a:ext cx="2143125" cy="2357438"/>
          </a:xfrm>
          <a:prstGeom prst="rect">
            <a:avLst/>
          </a:prstGeom>
          <a:noFill/>
        </p:spPr>
      </p:pic>
      <p:pic>
        <p:nvPicPr>
          <p:cNvPr id="8" name="Picture 7">
            <a:extLst>
              <a:ext uri="{FF2B5EF4-FFF2-40B4-BE49-F238E27FC236}">
                <a16:creationId xmlns:a16="http://schemas.microsoft.com/office/drawing/2014/main" id="{2B8B056F-4FE0-3740-A122-59CAAB3CCD23}"/>
              </a:ext>
            </a:extLst>
          </p:cNvPr>
          <p:cNvPicPr>
            <a:picLocks noChangeAspect="1"/>
          </p:cNvPicPr>
          <p:nvPr/>
        </p:nvPicPr>
        <p:blipFill>
          <a:blip r:embed="rId4"/>
          <a:stretch>
            <a:fillRect/>
          </a:stretch>
        </p:blipFill>
        <p:spPr>
          <a:xfrm>
            <a:off x="381000" y="245978"/>
            <a:ext cx="2686050" cy="24820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200150"/>
            <a:ext cx="6172200" cy="4498206"/>
          </a:xfrm>
        </p:spPr>
        <p:txBody>
          <a:bodyPr>
            <a:normAutofit fontScale="70000" lnSpcReduction="20000"/>
          </a:bodyPr>
          <a:lstStyle/>
          <a:p>
            <a:pPr>
              <a:lnSpc>
                <a:spcPct val="110000"/>
              </a:lnSpc>
              <a:buNone/>
            </a:pPr>
            <a:r>
              <a:rPr lang="en-US" dirty="0">
                <a:solidFill>
                  <a:srgbClr val="FF0000"/>
                </a:solidFill>
              </a:rPr>
              <a:t>	</a:t>
            </a:r>
            <a:r>
              <a:rPr lang="en-US" b="1" u="sng" dirty="0">
                <a:solidFill>
                  <a:srgbClr val="FF0000"/>
                </a:solidFill>
              </a:rPr>
              <a:t>NOTE:</a:t>
            </a:r>
            <a:r>
              <a:rPr lang="en-US" dirty="0"/>
              <a:t> at any point during the titration </a:t>
            </a:r>
            <a:r>
              <a:rPr lang="en-US" dirty="0">
                <a:solidFill>
                  <a:srgbClr val="FF0000"/>
                </a:solidFill>
              </a:rPr>
              <a:t>(after any addition of a base)</a:t>
            </a:r>
            <a:r>
              <a:rPr lang="en-US" dirty="0"/>
              <a:t>, the pH should be calculated using Henderson-Hasselbalch equation.</a:t>
            </a:r>
          </a:p>
          <a:p>
            <a:pPr>
              <a:buNone/>
            </a:pPr>
            <a:endParaRPr lang="en-US" dirty="0"/>
          </a:p>
          <a:p>
            <a:pPr>
              <a:buNone/>
            </a:pPr>
            <a:r>
              <a:rPr lang="en-US" b="1" u="sng" dirty="0">
                <a:solidFill>
                  <a:srgbClr val="FF0000"/>
                </a:solidFill>
              </a:rPr>
              <a:t>Point b:</a:t>
            </a:r>
            <a:r>
              <a:rPr lang="en-US" dirty="0">
                <a:solidFill>
                  <a:srgbClr val="FF0000"/>
                </a:solidFill>
              </a:rPr>
              <a:t> </a:t>
            </a:r>
            <a:r>
              <a:rPr lang="en-US" dirty="0">
                <a:solidFill>
                  <a:srgbClr val="002060"/>
                </a:solidFill>
              </a:rPr>
              <a:t>the pH after the addition of 100 ml of KOH</a:t>
            </a:r>
          </a:p>
          <a:p>
            <a:pPr>
              <a:buNone/>
            </a:pPr>
            <a:endParaRPr lang="en-US" dirty="0"/>
          </a:p>
          <a:p>
            <a:pPr>
              <a:buNone/>
            </a:pPr>
            <a:r>
              <a:rPr lang="en-US" dirty="0"/>
              <a:t> pH = </a:t>
            </a:r>
            <a:r>
              <a:rPr lang="en-US" dirty="0" err="1"/>
              <a:t>pK</a:t>
            </a:r>
            <a:r>
              <a:rPr lang="en-US" baseline="-25000" dirty="0" err="1"/>
              <a:t>a</a:t>
            </a:r>
            <a:r>
              <a:rPr lang="en-US" baseline="-25000" dirty="0"/>
              <a:t>  </a:t>
            </a:r>
            <a:r>
              <a:rPr lang="en-US" dirty="0"/>
              <a:t>+ Log</a:t>
            </a:r>
          </a:p>
          <a:p>
            <a:pPr>
              <a:buNone/>
            </a:pPr>
            <a:endParaRPr lang="en-US" dirty="0"/>
          </a:p>
          <a:p>
            <a:pPr>
              <a:buNone/>
            </a:pPr>
            <a:r>
              <a:rPr lang="en-US" dirty="0"/>
              <a:t>	The no. of moles OH</a:t>
            </a:r>
            <a:r>
              <a:rPr lang="en-US" baseline="30000" dirty="0"/>
              <a:t>-</a:t>
            </a:r>
            <a:r>
              <a:rPr lang="en-US" dirty="0"/>
              <a:t> </a:t>
            </a:r>
            <a:r>
              <a:rPr lang="en-US" b="1" i="1" dirty="0"/>
              <a:t>added</a:t>
            </a:r>
            <a:r>
              <a:rPr lang="en-US" dirty="0"/>
              <a:t> = M </a:t>
            </a:r>
            <a:r>
              <a:rPr lang="en-US" dirty="0">
                <a:latin typeface="Traditional Arabic"/>
                <a:cs typeface="Traditional Arabic"/>
              </a:rPr>
              <a:t>×</a:t>
            </a:r>
            <a:r>
              <a:rPr lang="en-US" dirty="0"/>
              <a:t> V = 0.1 </a:t>
            </a:r>
            <a:r>
              <a:rPr lang="en-US" dirty="0">
                <a:latin typeface="Traditional Arabic"/>
                <a:cs typeface="Traditional Arabic"/>
              </a:rPr>
              <a:t>×</a:t>
            </a:r>
            <a:r>
              <a:rPr lang="en-US" dirty="0"/>
              <a:t> 0.1 = 0.01 mole</a:t>
            </a:r>
          </a:p>
          <a:p>
            <a:pPr>
              <a:buNone/>
            </a:pPr>
            <a:r>
              <a:rPr lang="en-US" dirty="0"/>
              <a:t>	Thus  0.01 moles of KOH will </a:t>
            </a:r>
            <a:r>
              <a:rPr lang="en-US" b="1" i="1" dirty="0"/>
              <a:t>react</a:t>
            </a:r>
            <a:r>
              <a:rPr lang="en-US" dirty="0"/>
              <a:t> with 0.01 mole of HA to produce 0.01 mole A</a:t>
            </a:r>
            <a:r>
              <a:rPr lang="en-US" baseline="30000" dirty="0"/>
              <a:t>-</a:t>
            </a:r>
          </a:p>
          <a:p>
            <a:pPr>
              <a:buNone/>
            </a:pPr>
            <a:r>
              <a:rPr lang="en-US" dirty="0"/>
              <a:t>	The no. of moles of HA </a:t>
            </a:r>
            <a:r>
              <a:rPr lang="en-US" b="1" i="1" dirty="0"/>
              <a:t>originally</a:t>
            </a:r>
            <a:r>
              <a:rPr lang="en-US" dirty="0"/>
              <a:t> present = 0.1 </a:t>
            </a:r>
            <a:r>
              <a:rPr lang="en-US" dirty="0">
                <a:latin typeface="Traditional Arabic"/>
                <a:cs typeface="Traditional Arabic"/>
              </a:rPr>
              <a:t>×</a:t>
            </a:r>
            <a:r>
              <a:rPr lang="en-US" dirty="0"/>
              <a:t> 0.5 = 0.05 mole</a:t>
            </a:r>
          </a:p>
          <a:p>
            <a:pPr>
              <a:buNone/>
            </a:pPr>
            <a:endParaRPr lang="en-US" dirty="0"/>
          </a:p>
          <a:p>
            <a:pPr>
              <a:buNone/>
            </a:pPr>
            <a:endParaRPr lang="en-US" dirty="0"/>
          </a:p>
        </p:txBody>
      </p:sp>
      <p:cxnSp>
        <p:nvCxnSpPr>
          <p:cNvPr id="4" name="Straight Connector 3"/>
          <p:cNvCxnSpPr/>
          <p:nvPr/>
        </p:nvCxnSpPr>
        <p:spPr>
          <a:xfrm>
            <a:off x="3277044" y="2918000"/>
            <a:ext cx="75438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345337" y="2628902"/>
            <a:ext cx="659857" cy="369332"/>
          </a:xfrm>
          <a:prstGeom prst="rect">
            <a:avLst/>
          </a:prstGeom>
          <a:noFill/>
        </p:spPr>
        <p:txBody>
          <a:bodyPr wrap="square" rtlCol="0">
            <a:spAutoFit/>
          </a:bodyPr>
          <a:lstStyle/>
          <a:p>
            <a:r>
              <a:rPr lang="en-US" dirty="0">
                <a:latin typeface="Traditional Arabic"/>
              </a:rPr>
              <a:t> [A</a:t>
            </a:r>
            <a:r>
              <a:rPr lang="en-US" baseline="30000" dirty="0">
                <a:latin typeface="Traditional Arabic"/>
              </a:rPr>
              <a:t>-</a:t>
            </a:r>
            <a:r>
              <a:rPr lang="en-US" dirty="0">
                <a:latin typeface="Traditional Arabic"/>
              </a:rPr>
              <a:t>]</a:t>
            </a:r>
            <a:endParaRPr lang="en-US" dirty="0"/>
          </a:p>
        </p:txBody>
      </p:sp>
      <p:sp>
        <p:nvSpPr>
          <p:cNvPr id="6" name="TextBox 5"/>
          <p:cNvSpPr txBox="1"/>
          <p:nvPr/>
        </p:nvSpPr>
        <p:spPr>
          <a:xfrm>
            <a:off x="3403156" y="2918000"/>
            <a:ext cx="665925" cy="369332"/>
          </a:xfrm>
          <a:prstGeom prst="rect">
            <a:avLst/>
          </a:prstGeom>
          <a:noFill/>
        </p:spPr>
        <p:txBody>
          <a:bodyPr wrap="square" rtlCol="0">
            <a:spAutoFit/>
          </a:bodyPr>
          <a:lstStyle/>
          <a:p>
            <a:r>
              <a:rPr lang="en-US" dirty="0">
                <a:latin typeface="Traditional Arabic"/>
              </a:rPr>
              <a:t>[HA]</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5900" y="1257300"/>
            <a:ext cx="6172200" cy="4441056"/>
          </a:xfrm>
        </p:spPr>
        <p:txBody>
          <a:bodyPr>
            <a:normAutofit fontScale="92500" lnSpcReduction="10000"/>
          </a:bodyPr>
          <a:lstStyle/>
          <a:p>
            <a:pPr>
              <a:buNone/>
            </a:pPr>
            <a:r>
              <a:rPr lang="en-US" dirty="0"/>
              <a:t>	The no. of HA </a:t>
            </a:r>
            <a:r>
              <a:rPr lang="en-US" b="1" i="1" dirty="0"/>
              <a:t>remaining</a:t>
            </a:r>
            <a:r>
              <a:rPr lang="en-US" dirty="0"/>
              <a:t> = 0.05 – 0.01 = 0.04 mole</a:t>
            </a:r>
          </a:p>
          <a:p>
            <a:pPr>
              <a:buNone/>
            </a:pPr>
            <a:r>
              <a:rPr lang="en-US" dirty="0"/>
              <a:t>	</a:t>
            </a:r>
            <a:r>
              <a:rPr lang="en-US" b="1" i="1" dirty="0"/>
              <a:t>Total</a:t>
            </a:r>
            <a:r>
              <a:rPr lang="en-US" dirty="0"/>
              <a:t> volume = 500 + 100 = 600 ml</a:t>
            </a:r>
          </a:p>
          <a:p>
            <a:pPr>
              <a:buNone/>
            </a:pPr>
            <a:endParaRPr lang="en-US" dirty="0"/>
          </a:p>
          <a:p>
            <a:pPr>
              <a:buNone/>
            </a:pPr>
            <a:r>
              <a:rPr lang="en-US" dirty="0"/>
              <a:t>	Here we will use the no. of moles because when we calculate the volume it will give the same ratio at the end </a:t>
            </a:r>
          </a:p>
          <a:p>
            <a:pPr>
              <a:buNone/>
            </a:pPr>
            <a:endParaRPr lang="en-US" dirty="0"/>
          </a:p>
          <a:p>
            <a:pPr>
              <a:buNone/>
            </a:pPr>
            <a:r>
              <a:rPr lang="en-US" sz="2400" dirty="0"/>
              <a:t>pH = </a:t>
            </a:r>
            <a:r>
              <a:rPr lang="en-US" sz="2400" dirty="0" err="1"/>
              <a:t>pK</a:t>
            </a:r>
            <a:r>
              <a:rPr lang="en-US" sz="2400" baseline="-25000" dirty="0" err="1"/>
              <a:t>a</a:t>
            </a:r>
            <a:r>
              <a:rPr lang="en-US" sz="2400" baseline="-25000" dirty="0"/>
              <a:t>  </a:t>
            </a:r>
            <a:r>
              <a:rPr lang="en-US" sz="2400" dirty="0"/>
              <a:t>+ Log</a:t>
            </a:r>
          </a:p>
          <a:p>
            <a:pPr>
              <a:buNone/>
            </a:pPr>
            <a:r>
              <a:rPr lang="en-US" sz="2400" dirty="0"/>
              <a:t>pH = 5 + Log (0.01/0.04)</a:t>
            </a:r>
          </a:p>
          <a:p>
            <a:pPr>
              <a:buNone/>
            </a:pPr>
            <a:r>
              <a:rPr lang="en-US" sz="2400" dirty="0"/>
              <a:t>pH = 4.4</a:t>
            </a:r>
          </a:p>
          <a:p>
            <a:pPr>
              <a:buNone/>
            </a:pPr>
            <a:endParaRPr lang="en-US" dirty="0"/>
          </a:p>
        </p:txBody>
      </p:sp>
      <p:sp>
        <p:nvSpPr>
          <p:cNvPr id="4" name="5-Point Star 3"/>
          <p:cNvSpPr/>
          <p:nvPr/>
        </p:nvSpPr>
        <p:spPr>
          <a:xfrm>
            <a:off x="1543050" y="1314450"/>
            <a:ext cx="228600" cy="228600"/>
          </a:xfrm>
          <a:prstGeom prst="star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sp>
        <p:nvSpPr>
          <p:cNvPr id="5" name="5-Point Star 4"/>
          <p:cNvSpPr/>
          <p:nvPr/>
        </p:nvSpPr>
        <p:spPr>
          <a:xfrm>
            <a:off x="1543050" y="2628900"/>
            <a:ext cx="228600" cy="228600"/>
          </a:xfrm>
          <a:prstGeom prst="star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cxnSp>
        <p:nvCxnSpPr>
          <p:cNvPr id="6" name="Straight Connector 5"/>
          <p:cNvCxnSpPr/>
          <p:nvPr/>
        </p:nvCxnSpPr>
        <p:spPr>
          <a:xfrm>
            <a:off x="3425965" y="4477954"/>
            <a:ext cx="75438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29000" y="4108622"/>
            <a:ext cx="659857" cy="369332"/>
          </a:xfrm>
          <a:prstGeom prst="rect">
            <a:avLst/>
          </a:prstGeom>
          <a:noFill/>
        </p:spPr>
        <p:txBody>
          <a:bodyPr wrap="square" rtlCol="0">
            <a:spAutoFit/>
          </a:bodyPr>
          <a:lstStyle/>
          <a:p>
            <a:r>
              <a:rPr lang="en-US" dirty="0">
                <a:latin typeface="Traditional Arabic"/>
              </a:rPr>
              <a:t> [A</a:t>
            </a:r>
            <a:r>
              <a:rPr lang="en-US" baseline="30000" dirty="0">
                <a:latin typeface="Traditional Arabic"/>
              </a:rPr>
              <a:t>-</a:t>
            </a:r>
            <a:r>
              <a:rPr lang="en-US" dirty="0">
                <a:latin typeface="Traditional Arabic"/>
              </a:rPr>
              <a:t>]</a:t>
            </a:r>
            <a:endParaRPr lang="en-US" dirty="0"/>
          </a:p>
        </p:txBody>
      </p:sp>
      <p:sp>
        <p:nvSpPr>
          <p:cNvPr id="8" name="TextBox 7"/>
          <p:cNvSpPr txBox="1"/>
          <p:nvPr/>
        </p:nvSpPr>
        <p:spPr>
          <a:xfrm>
            <a:off x="3425965" y="4477954"/>
            <a:ext cx="665925" cy="369332"/>
          </a:xfrm>
          <a:prstGeom prst="rect">
            <a:avLst/>
          </a:prstGeom>
          <a:noFill/>
        </p:spPr>
        <p:txBody>
          <a:bodyPr wrap="square" rtlCol="0">
            <a:spAutoFit/>
          </a:bodyPr>
          <a:lstStyle/>
          <a:p>
            <a:r>
              <a:rPr lang="en-US" dirty="0">
                <a:latin typeface="Traditional Arabic"/>
              </a:rPr>
              <a:t>[HA]</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8077200" cy="6553200"/>
          </a:xfrm>
        </p:spPr>
        <p:txBody>
          <a:bodyPr>
            <a:normAutofit lnSpcReduction="10000"/>
          </a:bodyPr>
          <a:lstStyle/>
          <a:p>
            <a:pPr>
              <a:buNone/>
            </a:pPr>
            <a:r>
              <a:rPr lang="en-US" b="1" u="sng" dirty="0">
                <a:solidFill>
                  <a:srgbClr val="C00000"/>
                </a:solidFill>
              </a:rPr>
              <a:t>Point c:</a:t>
            </a:r>
            <a:r>
              <a:rPr lang="en-US" dirty="0"/>
              <a:t> </a:t>
            </a:r>
            <a:r>
              <a:rPr lang="en-US" dirty="0">
                <a:solidFill>
                  <a:srgbClr val="002060"/>
                </a:solidFill>
              </a:rPr>
              <a:t>the pH after the addition of 250 ml of KOH (half)</a:t>
            </a:r>
          </a:p>
          <a:p>
            <a:pPr>
              <a:buNone/>
            </a:pPr>
            <a:r>
              <a:rPr lang="en-US" dirty="0"/>
              <a:t> pH = </a:t>
            </a:r>
            <a:r>
              <a:rPr lang="en-US" dirty="0" err="1"/>
              <a:t>pK</a:t>
            </a:r>
            <a:r>
              <a:rPr lang="en-US" baseline="-25000" dirty="0" err="1"/>
              <a:t>a</a:t>
            </a:r>
            <a:r>
              <a:rPr lang="en-US" baseline="-25000" dirty="0"/>
              <a:t>  </a:t>
            </a:r>
            <a:r>
              <a:rPr lang="en-US" dirty="0"/>
              <a:t>+ Log</a:t>
            </a:r>
          </a:p>
          <a:p>
            <a:pPr>
              <a:buNone/>
            </a:pPr>
            <a:endParaRPr lang="en-US" dirty="0"/>
          </a:p>
          <a:p>
            <a:pPr>
              <a:buNone/>
            </a:pPr>
            <a:r>
              <a:rPr lang="en-US" dirty="0"/>
              <a:t>	The no. of moles OH</a:t>
            </a:r>
            <a:r>
              <a:rPr lang="en-US" baseline="30000" dirty="0"/>
              <a:t>-</a:t>
            </a:r>
            <a:r>
              <a:rPr lang="en-US" dirty="0"/>
              <a:t> </a:t>
            </a:r>
            <a:r>
              <a:rPr lang="en-US" b="1" i="1" dirty="0"/>
              <a:t>added</a:t>
            </a:r>
            <a:r>
              <a:rPr lang="en-US" dirty="0"/>
              <a:t> = M </a:t>
            </a:r>
            <a:r>
              <a:rPr lang="en-US" dirty="0">
                <a:latin typeface="Traditional Arabic"/>
                <a:cs typeface="Traditional Arabic"/>
              </a:rPr>
              <a:t>×</a:t>
            </a:r>
            <a:r>
              <a:rPr lang="en-US" dirty="0"/>
              <a:t> V = 0.1 </a:t>
            </a:r>
            <a:r>
              <a:rPr lang="en-US" dirty="0">
                <a:latin typeface="Traditional Arabic"/>
                <a:cs typeface="Traditional Arabic"/>
              </a:rPr>
              <a:t>×</a:t>
            </a:r>
            <a:r>
              <a:rPr lang="en-US" dirty="0"/>
              <a:t> 0.25 = 0.025 mole</a:t>
            </a:r>
          </a:p>
          <a:p>
            <a:pPr>
              <a:buNone/>
            </a:pPr>
            <a:r>
              <a:rPr lang="en-US" dirty="0"/>
              <a:t>	Thus  0.025 moles of KOH will </a:t>
            </a:r>
            <a:r>
              <a:rPr lang="en-US" b="1" i="1" dirty="0"/>
              <a:t>react</a:t>
            </a:r>
            <a:r>
              <a:rPr lang="en-US" dirty="0"/>
              <a:t> with 0.025 mole of HA to produce 0.025 mole A</a:t>
            </a:r>
            <a:r>
              <a:rPr lang="en-US" baseline="30000" dirty="0"/>
              <a:t>-</a:t>
            </a:r>
          </a:p>
          <a:p>
            <a:pPr>
              <a:buNone/>
            </a:pPr>
            <a:r>
              <a:rPr lang="en-US" dirty="0"/>
              <a:t>	The no. of moles of HA </a:t>
            </a:r>
            <a:r>
              <a:rPr lang="en-US" b="1" i="1" dirty="0"/>
              <a:t>remaining</a:t>
            </a:r>
            <a:r>
              <a:rPr lang="en-US" dirty="0"/>
              <a:t> = 0.05 – 0.025 = 0.025 mole</a:t>
            </a:r>
          </a:p>
          <a:p>
            <a:pPr>
              <a:buNone/>
            </a:pPr>
            <a:endParaRPr lang="en-US" dirty="0"/>
          </a:p>
          <a:p>
            <a:pPr>
              <a:buNone/>
            </a:pPr>
            <a:r>
              <a:rPr lang="en-US" dirty="0"/>
              <a:t>pH = </a:t>
            </a:r>
            <a:r>
              <a:rPr lang="en-US" dirty="0" err="1"/>
              <a:t>pK</a:t>
            </a:r>
            <a:r>
              <a:rPr lang="en-US" baseline="-25000" dirty="0" err="1"/>
              <a:t>a</a:t>
            </a:r>
            <a:r>
              <a:rPr lang="en-US" baseline="-25000" dirty="0"/>
              <a:t>  </a:t>
            </a:r>
            <a:r>
              <a:rPr lang="en-US" dirty="0"/>
              <a:t>+ Log</a:t>
            </a:r>
          </a:p>
          <a:p>
            <a:pPr>
              <a:buNone/>
            </a:pPr>
            <a:endParaRPr lang="en-US" dirty="0"/>
          </a:p>
          <a:p>
            <a:pPr>
              <a:buNone/>
            </a:pPr>
            <a:r>
              <a:rPr lang="en-US" dirty="0"/>
              <a:t>pH = 5 + Log (0.025/0.025)</a:t>
            </a:r>
          </a:p>
          <a:p>
            <a:pPr>
              <a:buNone/>
            </a:pPr>
            <a:r>
              <a:rPr lang="en-US" dirty="0"/>
              <a:t>pH = 5</a:t>
            </a:r>
          </a:p>
          <a:p>
            <a:pPr>
              <a:buNone/>
            </a:pPr>
            <a:endParaRPr lang="en-US" dirty="0"/>
          </a:p>
        </p:txBody>
      </p:sp>
      <p:cxnSp>
        <p:nvCxnSpPr>
          <p:cNvPr id="4" name="Straight Connector 3"/>
          <p:cNvCxnSpPr/>
          <p:nvPr/>
        </p:nvCxnSpPr>
        <p:spPr>
          <a:xfrm>
            <a:off x="3324590" y="1371600"/>
            <a:ext cx="75438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98485" y="1019011"/>
            <a:ext cx="659857" cy="400110"/>
          </a:xfrm>
          <a:prstGeom prst="rect">
            <a:avLst/>
          </a:prstGeom>
          <a:noFill/>
        </p:spPr>
        <p:txBody>
          <a:bodyPr wrap="square" rtlCol="0">
            <a:spAutoFit/>
          </a:bodyPr>
          <a:lstStyle/>
          <a:p>
            <a:r>
              <a:rPr lang="en-US" sz="2000" dirty="0">
                <a:latin typeface="Traditional Arabic"/>
              </a:rPr>
              <a:t> [A</a:t>
            </a:r>
            <a:r>
              <a:rPr lang="en-US" sz="2000" baseline="30000" dirty="0">
                <a:latin typeface="Traditional Arabic"/>
              </a:rPr>
              <a:t>-</a:t>
            </a:r>
            <a:r>
              <a:rPr lang="en-US" sz="2000" dirty="0">
                <a:latin typeface="Traditional Arabic"/>
              </a:rPr>
              <a:t>]</a:t>
            </a:r>
            <a:endParaRPr lang="en-US" sz="2000" dirty="0"/>
          </a:p>
        </p:txBody>
      </p:sp>
      <p:sp>
        <p:nvSpPr>
          <p:cNvPr id="6" name="TextBox 5"/>
          <p:cNvSpPr txBox="1"/>
          <p:nvPr/>
        </p:nvSpPr>
        <p:spPr>
          <a:xfrm>
            <a:off x="3257550" y="1402058"/>
            <a:ext cx="1251983" cy="400110"/>
          </a:xfrm>
          <a:prstGeom prst="rect">
            <a:avLst/>
          </a:prstGeom>
          <a:noFill/>
        </p:spPr>
        <p:txBody>
          <a:bodyPr wrap="square" rtlCol="0">
            <a:spAutoFit/>
          </a:bodyPr>
          <a:lstStyle/>
          <a:p>
            <a:r>
              <a:rPr lang="en-US" sz="2000" dirty="0">
                <a:latin typeface="Traditional Arabic"/>
              </a:rPr>
              <a:t>[HA]</a:t>
            </a:r>
            <a:endParaRPr lang="en-US" sz="2000" dirty="0"/>
          </a:p>
        </p:txBody>
      </p:sp>
      <p:cxnSp>
        <p:nvCxnSpPr>
          <p:cNvPr id="7" name="Straight Connector 6"/>
          <p:cNvCxnSpPr/>
          <p:nvPr/>
        </p:nvCxnSpPr>
        <p:spPr>
          <a:xfrm>
            <a:off x="3134546" y="5253679"/>
            <a:ext cx="75438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124200" y="4930390"/>
            <a:ext cx="659857" cy="369332"/>
          </a:xfrm>
          <a:prstGeom prst="rect">
            <a:avLst/>
          </a:prstGeom>
          <a:noFill/>
        </p:spPr>
        <p:txBody>
          <a:bodyPr wrap="square" rtlCol="0">
            <a:spAutoFit/>
          </a:bodyPr>
          <a:lstStyle/>
          <a:p>
            <a:r>
              <a:rPr lang="en-US" dirty="0">
                <a:latin typeface="Traditional Arabic"/>
              </a:rPr>
              <a:t> [A</a:t>
            </a:r>
            <a:r>
              <a:rPr lang="en-US" baseline="30000" dirty="0">
                <a:latin typeface="Traditional Arabic"/>
              </a:rPr>
              <a:t>-</a:t>
            </a:r>
            <a:r>
              <a:rPr lang="en-US" dirty="0">
                <a:latin typeface="Traditional Arabic"/>
              </a:rPr>
              <a:t>]</a:t>
            </a:r>
            <a:endParaRPr lang="en-US" dirty="0"/>
          </a:p>
        </p:txBody>
      </p:sp>
      <p:sp>
        <p:nvSpPr>
          <p:cNvPr id="9" name="TextBox 8"/>
          <p:cNvSpPr txBox="1"/>
          <p:nvPr/>
        </p:nvSpPr>
        <p:spPr>
          <a:xfrm>
            <a:off x="3118132" y="5250057"/>
            <a:ext cx="665925" cy="369332"/>
          </a:xfrm>
          <a:prstGeom prst="rect">
            <a:avLst/>
          </a:prstGeom>
          <a:noFill/>
        </p:spPr>
        <p:txBody>
          <a:bodyPr wrap="square" rtlCol="0">
            <a:spAutoFit/>
          </a:bodyPr>
          <a:lstStyle/>
          <a:p>
            <a:r>
              <a:rPr lang="en-US" dirty="0">
                <a:latin typeface="Traditional Arabic"/>
              </a:rPr>
              <a:t>[HA]</a:t>
            </a:r>
            <a:endParaRPr lang="en-US" dirty="0"/>
          </a:p>
        </p:txBody>
      </p:sp>
      <p:sp>
        <p:nvSpPr>
          <p:cNvPr id="2" name="Rectangle 1">
            <a:extLst>
              <a:ext uri="{FF2B5EF4-FFF2-40B4-BE49-F238E27FC236}">
                <a16:creationId xmlns:a16="http://schemas.microsoft.com/office/drawing/2014/main" id="{9372EB91-2AB0-4548-822D-97AFEF91DD58}"/>
              </a:ext>
            </a:extLst>
          </p:cNvPr>
          <p:cNvSpPr/>
          <p:nvPr/>
        </p:nvSpPr>
        <p:spPr>
          <a:xfrm>
            <a:off x="4419600" y="5055833"/>
            <a:ext cx="4572000" cy="323165"/>
          </a:xfrm>
          <a:prstGeom prst="rect">
            <a:avLst/>
          </a:prstGeom>
          <a:solidFill>
            <a:schemeClr val="accent4">
              <a:lumMod val="20000"/>
              <a:lumOff val="80000"/>
            </a:schemeClr>
          </a:solidFill>
        </p:spPr>
        <p:txBody>
          <a:bodyPr wrap="square">
            <a:spAutoFit/>
          </a:bodyPr>
          <a:lstStyle/>
          <a:p>
            <a:r>
              <a:rPr lang="en-US" sz="1500" dirty="0">
                <a:latin typeface="Calibri" panose="020F0502020204030204" pitchFamily="34" charset="0"/>
              </a:rPr>
              <a:t>Here the [A-] = [ HA] thus, pH = </a:t>
            </a:r>
            <a:r>
              <a:rPr lang="en-US" sz="1500" dirty="0" err="1">
                <a:latin typeface="Calibri" panose="020F0502020204030204" pitchFamily="34" charset="0"/>
              </a:rPr>
              <a:t>pKa</a:t>
            </a:r>
            <a:r>
              <a:rPr lang="en-US" sz="1500" dirty="0">
                <a:latin typeface="Helvetica" pitchFamily="2" charset="0"/>
              </a:rPr>
              <a:t> </a:t>
            </a:r>
            <a:r>
              <a:rPr lang="en-US" sz="1500" dirty="0">
                <a:latin typeface="Calibri" panose="020F0502020204030204" pitchFamily="34" charset="0"/>
              </a:rPr>
              <a:t>acts as a buffer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7543800" cy="5791200"/>
          </a:xfrm>
        </p:spPr>
        <p:txBody>
          <a:bodyPr>
            <a:normAutofit lnSpcReduction="10000"/>
          </a:bodyPr>
          <a:lstStyle/>
          <a:p>
            <a:pPr>
              <a:buNone/>
            </a:pPr>
            <a:r>
              <a:rPr lang="en-US" b="1" i="1" u="sng" dirty="0"/>
              <a:t>OR</a:t>
            </a:r>
            <a:endParaRPr lang="en-US" dirty="0"/>
          </a:p>
          <a:p>
            <a:pPr>
              <a:buNone/>
            </a:pPr>
            <a:r>
              <a:rPr lang="en-US" dirty="0"/>
              <a:t>	At this point half the weak acid HA is titrated, since the reaction between HA and KOH is one to one reaction and they both have the same concentration</a:t>
            </a:r>
          </a:p>
          <a:p>
            <a:pPr algn="ctr">
              <a:buNone/>
            </a:pPr>
            <a:r>
              <a:rPr lang="en-US" dirty="0"/>
              <a:t>HA + KOH 	        H</a:t>
            </a:r>
            <a:r>
              <a:rPr lang="en-US" baseline="-25000" dirty="0"/>
              <a:t>2</a:t>
            </a:r>
            <a:r>
              <a:rPr lang="en-US" dirty="0"/>
              <a:t>O + KA</a:t>
            </a:r>
          </a:p>
          <a:p>
            <a:pPr algn="ctr">
              <a:buNone/>
            </a:pPr>
            <a:r>
              <a:rPr lang="en-US" dirty="0"/>
              <a:t>	[HA] = [A</a:t>
            </a:r>
            <a:r>
              <a:rPr lang="en-US" baseline="30000" dirty="0"/>
              <a:t>-</a:t>
            </a:r>
            <a:r>
              <a:rPr lang="en-US" dirty="0"/>
              <a:t>]</a:t>
            </a:r>
          </a:p>
          <a:p>
            <a:pPr>
              <a:buNone/>
            </a:pPr>
            <a:r>
              <a:rPr lang="en-US" dirty="0"/>
              <a:t>	</a:t>
            </a:r>
            <a:r>
              <a:rPr lang="en-US" dirty="0" err="1"/>
              <a:t>Monoprotic</a:t>
            </a:r>
            <a:r>
              <a:rPr lang="en-US" dirty="0"/>
              <a:t> acid (one proton) that reacts with a base containing one hydroxyl group (one OH</a:t>
            </a:r>
            <a:r>
              <a:rPr lang="en-US" baseline="30000" dirty="0"/>
              <a:t>-</a:t>
            </a:r>
            <a:r>
              <a:rPr lang="en-US" dirty="0"/>
              <a:t>)</a:t>
            </a:r>
          </a:p>
          <a:p>
            <a:pPr algn="ctr">
              <a:buNone/>
            </a:pPr>
            <a:r>
              <a:rPr lang="en-US" dirty="0"/>
              <a:t>Ratio = [A</a:t>
            </a:r>
            <a:r>
              <a:rPr lang="en-US" baseline="30000" dirty="0"/>
              <a:t>-</a:t>
            </a:r>
            <a:r>
              <a:rPr lang="en-US" dirty="0"/>
              <a:t>]/[HA] = 1</a:t>
            </a:r>
          </a:p>
          <a:p>
            <a:pPr>
              <a:buNone/>
            </a:pPr>
            <a:r>
              <a:rPr lang="en-US" sz="2400" dirty="0"/>
              <a:t>pH = </a:t>
            </a:r>
            <a:r>
              <a:rPr lang="en-US" sz="2400" dirty="0" err="1"/>
              <a:t>pK</a:t>
            </a:r>
            <a:r>
              <a:rPr lang="en-US" sz="2400" baseline="-25000" dirty="0" err="1"/>
              <a:t>a</a:t>
            </a:r>
            <a:r>
              <a:rPr lang="en-US" sz="2400" baseline="-25000" dirty="0"/>
              <a:t>  </a:t>
            </a:r>
            <a:r>
              <a:rPr lang="en-US" sz="2400" dirty="0"/>
              <a:t>+ Log [A</a:t>
            </a:r>
            <a:r>
              <a:rPr lang="en-US" sz="2400" baseline="30000" dirty="0"/>
              <a:t>-</a:t>
            </a:r>
            <a:r>
              <a:rPr lang="en-US" sz="2400" dirty="0"/>
              <a:t>]/[HA]</a:t>
            </a:r>
          </a:p>
          <a:p>
            <a:pPr>
              <a:buNone/>
            </a:pPr>
            <a:r>
              <a:rPr lang="en-US" sz="2400" dirty="0"/>
              <a:t>pH = 5 + Log 1</a:t>
            </a:r>
          </a:p>
          <a:p>
            <a:pPr>
              <a:buNone/>
            </a:pPr>
            <a:r>
              <a:rPr lang="en-US" sz="2400" dirty="0"/>
              <a:t>pH = 5 + 0 = 5</a:t>
            </a:r>
            <a:endParaRPr lang="en-US" dirty="0"/>
          </a:p>
          <a:p>
            <a:pPr>
              <a:buNone/>
            </a:pPr>
            <a:endParaRPr lang="en-US" dirty="0"/>
          </a:p>
        </p:txBody>
      </p:sp>
      <p:sp>
        <p:nvSpPr>
          <p:cNvPr id="4" name="Left-Right Arrow 3"/>
          <p:cNvSpPr/>
          <p:nvPr/>
        </p:nvSpPr>
        <p:spPr>
          <a:xfrm>
            <a:off x="4057650" y="2438400"/>
            <a:ext cx="514350" cy="1714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92264" y="428281"/>
            <a:ext cx="7467600" cy="5867400"/>
          </a:xfrm>
        </p:spPr>
        <p:txBody>
          <a:bodyPr>
            <a:normAutofit fontScale="92500" lnSpcReduction="10000"/>
          </a:bodyPr>
          <a:lstStyle/>
          <a:p>
            <a:pPr>
              <a:buNone/>
            </a:pPr>
            <a:r>
              <a:rPr lang="en-US" b="1" u="sng" dirty="0">
                <a:solidFill>
                  <a:srgbClr val="C00000"/>
                </a:solidFill>
              </a:rPr>
              <a:t>Point d:</a:t>
            </a:r>
            <a:r>
              <a:rPr lang="en-US" dirty="0">
                <a:solidFill>
                  <a:srgbClr val="C00000"/>
                </a:solidFill>
              </a:rPr>
              <a:t> </a:t>
            </a:r>
            <a:r>
              <a:rPr lang="en-US" dirty="0">
                <a:solidFill>
                  <a:srgbClr val="002060"/>
                </a:solidFill>
              </a:rPr>
              <a:t>the pH after the addition of 375 ml of KOH</a:t>
            </a:r>
          </a:p>
          <a:p>
            <a:pPr>
              <a:buNone/>
            </a:pPr>
            <a:r>
              <a:rPr lang="en-US" dirty="0"/>
              <a:t> pH = </a:t>
            </a:r>
            <a:r>
              <a:rPr lang="en-US" dirty="0" err="1"/>
              <a:t>pK</a:t>
            </a:r>
            <a:r>
              <a:rPr lang="en-US" baseline="-25000" dirty="0" err="1"/>
              <a:t>a</a:t>
            </a:r>
            <a:r>
              <a:rPr lang="en-US" baseline="-25000" dirty="0"/>
              <a:t>  </a:t>
            </a:r>
            <a:r>
              <a:rPr lang="en-US" dirty="0"/>
              <a:t>+ Log</a:t>
            </a:r>
          </a:p>
          <a:p>
            <a:pPr>
              <a:buNone/>
            </a:pPr>
            <a:endParaRPr lang="en-US" dirty="0"/>
          </a:p>
          <a:p>
            <a:pPr>
              <a:buNone/>
            </a:pPr>
            <a:r>
              <a:rPr lang="en-US" dirty="0"/>
              <a:t>	The no. of moles OH</a:t>
            </a:r>
            <a:r>
              <a:rPr lang="en-US" baseline="30000" dirty="0"/>
              <a:t>-</a:t>
            </a:r>
            <a:r>
              <a:rPr lang="en-US" dirty="0"/>
              <a:t> </a:t>
            </a:r>
            <a:r>
              <a:rPr lang="en-US" b="1" i="1" dirty="0"/>
              <a:t>added</a:t>
            </a:r>
            <a:r>
              <a:rPr lang="en-US" dirty="0"/>
              <a:t> = M </a:t>
            </a:r>
            <a:r>
              <a:rPr lang="en-US" dirty="0">
                <a:latin typeface="Traditional Arabic"/>
                <a:cs typeface="Traditional Arabic"/>
              </a:rPr>
              <a:t>×</a:t>
            </a:r>
            <a:r>
              <a:rPr lang="en-US" dirty="0"/>
              <a:t> V = 0.1 </a:t>
            </a:r>
            <a:r>
              <a:rPr lang="en-US" dirty="0">
                <a:latin typeface="Traditional Arabic"/>
                <a:cs typeface="Traditional Arabic"/>
              </a:rPr>
              <a:t>×</a:t>
            </a:r>
            <a:r>
              <a:rPr lang="en-US" dirty="0"/>
              <a:t> 0.375 = 0.0375 mole</a:t>
            </a:r>
          </a:p>
          <a:p>
            <a:pPr>
              <a:buNone/>
            </a:pPr>
            <a:r>
              <a:rPr lang="en-US" dirty="0"/>
              <a:t>	Thus  0.0375 moles of KOH will </a:t>
            </a:r>
            <a:r>
              <a:rPr lang="en-US" b="1" i="1" dirty="0"/>
              <a:t>react</a:t>
            </a:r>
            <a:r>
              <a:rPr lang="en-US" dirty="0"/>
              <a:t> with 0.0375 mole of HA to produce 0.0375 mole A</a:t>
            </a:r>
            <a:r>
              <a:rPr lang="en-US" baseline="30000" dirty="0"/>
              <a:t>-</a:t>
            </a:r>
          </a:p>
          <a:p>
            <a:pPr>
              <a:buNone/>
            </a:pPr>
            <a:r>
              <a:rPr lang="en-US" dirty="0"/>
              <a:t>	The no. of moles of HA </a:t>
            </a:r>
            <a:r>
              <a:rPr lang="en-US" b="1" i="1" dirty="0"/>
              <a:t>remaining</a:t>
            </a:r>
            <a:r>
              <a:rPr lang="en-US" dirty="0"/>
              <a:t> = 0.05 – 0.0375 = 0.0125 mole</a:t>
            </a:r>
          </a:p>
          <a:p>
            <a:pPr>
              <a:buNone/>
            </a:pPr>
            <a:endParaRPr lang="en-US" dirty="0"/>
          </a:p>
          <a:p>
            <a:pPr>
              <a:buNone/>
            </a:pPr>
            <a:r>
              <a:rPr lang="en-US" dirty="0"/>
              <a:t>pH = </a:t>
            </a:r>
            <a:r>
              <a:rPr lang="en-US" dirty="0" err="1"/>
              <a:t>pK</a:t>
            </a:r>
            <a:r>
              <a:rPr lang="en-US" baseline="-25000" dirty="0" err="1"/>
              <a:t>a</a:t>
            </a:r>
            <a:r>
              <a:rPr lang="en-US" baseline="-25000" dirty="0"/>
              <a:t>  </a:t>
            </a:r>
            <a:r>
              <a:rPr lang="en-US" dirty="0"/>
              <a:t>+ Log</a:t>
            </a:r>
          </a:p>
          <a:p>
            <a:pPr>
              <a:buNone/>
            </a:pPr>
            <a:endParaRPr lang="en-US" dirty="0"/>
          </a:p>
          <a:p>
            <a:pPr>
              <a:buNone/>
            </a:pPr>
            <a:r>
              <a:rPr lang="en-US" dirty="0"/>
              <a:t>pH = 5 + Log (0.0375/0.0125)</a:t>
            </a:r>
          </a:p>
          <a:p>
            <a:pPr>
              <a:buNone/>
            </a:pPr>
            <a:r>
              <a:rPr lang="en-US" dirty="0"/>
              <a:t>pH = 5.48</a:t>
            </a:r>
          </a:p>
          <a:p>
            <a:pPr>
              <a:buNone/>
            </a:pPr>
            <a:endParaRPr lang="en-US" dirty="0"/>
          </a:p>
        </p:txBody>
      </p:sp>
      <p:cxnSp>
        <p:nvCxnSpPr>
          <p:cNvPr id="5" name="Straight Connector 4"/>
          <p:cNvCxnSpPr/>
          <p:nvPr/>
        </p:nvCxnSpPr>
        <p:spPr>
          <a:xfrm>
            <a:off x="2880360" y="1289694"/>
            <a:ext cx="75438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27621" y="1003944"/>
            <a:ext cx="659857" cy="369332"/>
          </a:xfrm>
          <a:prstGeom prst="rect">
            <a:avLst/>
          </a:prstGeom>
          <a:noFill/>
        </p:spPr>
        <p:txBody>
          <a:bodyPr wrap="square" rtlCol="0">
            <a:spAutoFit/>
          </a:bodyPr>
          <a:lstStyle/>
          <a:p>
            <a:r>
              <a:rPr lang="en-US" dirty="0">
                <a:latin typeface="Traditional Arabic"/>
              </a:rPr>
              <a:t> [A</a:t>
            </a:r>
            <a:r>
              <a:rPr lang="en-US" baseline="30000" dirty="0">
                <a:latin typeface="Traditional Arabic"/>
              </a:rPr>
              <a:t>-</a:t>
            </a:r>
            <a:r>
              <a:rPr lang="en-US" dirty="0">
                <a:latin typeface="Traditional Arabic"/>
              </a:rPr>
              <a:t>]</a:t>
            </a:r>
            <a:endParaRPr lang="en-US" dirty="0"/>
          </a:p>
        </p:txBody>
      </p:sp>
      <p:sp>
        <p:nvSpPr>
          <p:cNvPr id="7" name="TextBox 6"/>
          <p:cNvSpPr txBox="1"/>
          <p:nvPr/>
        </p:nvSpPr>
        <p:spPr>
          <a:xfrm>
            <a:off x="2927620" y="1289694"/>
            <a:ext cx="665925" cy="369332"/>
          </a:xfrm>
          <a:prstGeom prst="rect">
            <a:avLst/>
          </a:prstGeom>
          <a:noFill/>
        </p:spPr>
        <p:txBody>
          <a:bodyPr wrap="square" rtlCol="0">
            <a:spAutoFit/>
          </a:bodyPr>
          <a:lstStyle/>
          <a:p>
            <a:r>
              <a:rPr lang="en-US" dirty="0">
                <a:latin typeface="Traditional Arabic"/>
              </a:rPr>
              <a:t>[HA]</a:t>
            </a:r>
            <a:endParaRPr lang="en-US" dirty="0"/>
          </a:p>
        </p:txBody>
      </p:sp>
      <p:cxnSp>
        <p:nvCxnSpPr>
          <p:cNvPr id="8" name="Straight Connector 7"/>
          <p:cNvCxnSpPr/>
          <p:nvPr/>
        </p:nvCxnSpPr>
        <p:spPr>
          <a:xfrm>
            <a:off x="2667000" y="4648200"/>
            <a:ext cx="75438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597691" y="4278868"/>
            <a:ext cx="659857" cy="369332"/>
          </a:xfrm>
          <a:prstGeom prst="rect">
            <a:avLst/>
          </a:prstGeom>
          <a:noFill/>
        </p:spPr>
        <p:txBody>
          <a:bodyPr wrap="square" rtlCol="0">
            <a:spAutoFit/>
          </a:bodyPr>
          <a:lstStyle/>
          <a:p>
            <a:r>
              <a:rPr lang="en-US" dirty="0">
                <a:latin typeface="Traditional Arabic"/>
              </a:rPr>
              <a:t> [A</a:t>
            </a:r>
            <a:r>
              <a:rPr lang="en-US" baseline="30000" dirty="0">
                <a:latin typeface="Traditional Arabic"/>
              </a:rPr>
              <a:t>-</a:t>
            </a:r>
            <a:r>
              <a:rPr lang="en-US" dirty="0">
                <a:latin typeface="Traditional Arabic"/>
              </a:rPr>
              <a:t>]</a:t>
            </a:r>
            <a:endParaRPr lang="en-US" dirty="0"/>
          </a:p>
        </p:txBody>
      </p:sp>
      <p:sp>
        <p:nvSpPr>
          <p:cNvPr id="10" name="TextBox 9"/>
          <p:cNvSpPr txBox="1"/>
          <p:nvPr/>
        </p:nvSpPr>
        <p:spPr>
          <a:xfrm>
            <a:off x="2597691" y="4758623"/>
            <a:ext cx="665925" cy="369332"/>
          </a:xfrm>
          <a:prstGeom prst="rect">
            <a:avLst/>
          </a:prstGeom>
          <a:noFill/>
        </p:spPr>
        <p:txBody>
          <a:bodyPr wrap="square" rtlCol="0">
            <a:spAutoFit/>
          </a:bodyPr>
          <a:lstStyle/>
          <a:p>
            <a:r>
              <a:rPr lang="en-US" dirty="0">
                <a:latin typeface="Traditional Arabic"/>
              </a:rPr>
              <a:t>[HA]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7620000" cy="5181600"/>
          </a:xfrm>
        </p:spPr>
        <p:txBody>
          <a:bodyPr>
            <a:normAutofit fontScale="85000" lnSpcReduction="20000"/>
          </a:bodyPr>
          <a:lstStyle/>
          <a:p>
            <a:pPr>
              <a:buNone/>
            </a:pPr>
            <a:r>
              <a:rPr lang="en-US" b="1" u="sng" dirty="0"/>
              <a:t>NOTICE:</a:t>
            </a:r>
            <a:endParaRPr lang="en-US" dirty="0"/>
          </a:p>
          <a:p>
            <a:pPr lvl="1"/>
            <a:r>
              <a:rPr lang="en-US" dirty="0"/>
              <a:t>When the acid is </a:t>
            </a:r>
            <a:r>
              <a:rPr lang="en-US" b="1" i="1" dirty="0"/>
              <a:t>less</a:t>
            </a:r>
            <a:r>
              <a:rPr lang="en-US" dirty="0"/>
              <a:t> than half titrated the pH is less than </a:t>
            </a:r>
            <a:r>
              <a:rPr lang="en-US" sz="2100" dirty="0" err="1"/>
              <a:t>pK</a:t>
            </a:r>
            <a:r>
              <a:rPr lang="en-US" sz="2100" baseline="-25000" dirty="0" err="1"/>
              <a:t>a</a:t>
            </a:r>
            <a:r>
              <a:rPr lang="en-US" sz="2100" baseline="-25000" dirty="0"/>
              <a:t> </a:t>
            </a:r>
          </a:p>
          <a:p>
            <a:pPr lvl="1"/>
            <a:r>
              <a:rPr lang="en-US" dirty="0"/>
              <a:t>When the acid is </a:t>
            </a:r>
            <a:r>
              <a:rPr lang="en-US" b="1" i="1" dirty="0"/>
              <a:t>half</a:t>
            </a:r>
            <a:r>
              <a:rPr lang="en-US" dirty="0"/>
              <a:t> titrated the pH = </a:t>
            </a:r>
            <a:r>
              <a:rPr lang="en-US" sz="2100" dirty="0" err="1"/>
              <a:t>pK</a:t>
            </a:r>
            <a:r>
              <a:rPr lang="en-US" sz="2100" baseline="-25000" dirty="0" err="1"/>
              <a:t>a</a:t>
            </a:r>
            <a:r>
              <a:rPr lang="en-US" sz="2100" baseline="-25000" dirty="0"/>
              <a:t> </a:t>
            </a:r>
            <a:endParaRPr lang="en-US" dirty="0"/>
          </a:p>
          <a:p>
            <a:pPr lvl="1"/>
            <a:r>
              <a:rPr lang="en-US" dirty="0"/>
              <a:t>When the acid is </a:t>
            </a:r>
            <a:r>
              <a:rPr lang="en-US" b="1" i="1" dirty="0"/>
              <a:t>more</a:t>
            </a:r>
            <a:r>
              <a:rPr lang="en-US" dirty="0"/>
              <a:t> than half titrated the pH is greater than </a:t>
            </a:r>
            <a:r>
              <a:rPr lang="en-US" sz="2100" dirty="0" err="1"/>
              <a:t>pK</a:t>
            </a:r>
            <a:r>
              <a:rPr lang="en-US" sz="2100" baseline="-25000" dirty="0" err="1"/>
              <a:t>a</a:t>
            </a:r>
            <a:r>
              <a:rPr lang="en-US" sz="2100" baseline="-25000" dirty="0"/>
              <a:t> </a:t>
            </a:r>
          </a:p>
          <a:p>
            <a:pPr lvl="1">
              <a:buNone/>
            </a:pPr>
            <a:endParaRPr lang="en-US" sz="2100" baseline="-25000" dirty="0"/>
          </a:p>
          <a:p>
            <a:pPr>
              <a:buNone/>
            </a:pPr>
            <a:r>
              <a:rPr lang="en-US" b="1" u="sng" dirty="0">
                <a:solidFill>
                  <a:srgbClr val="C00000"/>
                </a:solidFill>
              </a:rPr>
              <a:t>Point e:</a:t>
            </a:r>
            <a:r>
              <a:rPr lang="en-US" dirty="0">
                <a:solidFill>
                  <a:srgbClr val="C00000"/>
                </a:solidFill>
              </a:rPr>
              <a:t> </a:t>
            </a:r>
            <a:r>
              <a:rPr lang="en-US" dirty="0">
                <a:solidFill>
                  <a:srgbClr val="002060"/>
                </a:solidFill>
              </a:rPr>
              <a:t>When 500 ml of KOH is added</a:t>
            </a:r>
          </a:p>
          <a:p>
            <a:pPr>
              <a:buNone/>
            </a:pPr>
            <a:r>
              <a:rPr lang="en-US" dirty="0"/>
              <a:t> pOH = ½ ( </a:t>
            </a:r>
            <a:r>
              <a:rPr lang="en-US" dirty="0" err="1"/>
              <a:t>pK</a:t>
            </a:r>
            <a:r>
              <a:rPr lang="en-US" baseline="-25000" dirty="0" err="1"/>
              <a:t>b</a:t>
            </a:r>
            <a:r>
              <a:rPr lang="en-US" baseline="-25000" dirty="0"/>
              <a:t> </a:t>
            </a:r>
            <a:r>
              <a:rPr lang="en-US" dirty="0"/>
              <a:t>+ p [A</a:t>
            </a:r>
            <a:r>
              <a:rPr lang="en-US" baseline="30000" dirty="0"/>
              <a:t>-</a:t>
            </a:r>
            <a:r>
              <a:rPr lang="en-US" dirty="0"/>
              <a:t>]) (pOH of weak base)</a:t>
            </a:r>
          </a:p>
          <a:p>
            <a:pPr>
              <a:buNone/>
            </a:pPr>
            <a:endParaRPr lang="en-US" sz="675" dirty="0"/>
          </a:p>
          <a:p>
            <a:pPr>
              <a:buNone/>
            </a:pPr>
            <a:r>
              <a:rPr lang="en-US" dirty="0"/>
              <a:t>	The no. of moles OH</a:t>
            </a:r>
            <a:r>
              <a:rPr lang="en-US" baseline="30000" dirty="0"/>
              <a:t>-</a:t>
            </a:r>
            <a:r>
              <a:rPr lang="en-US" dirty="0"/>
              <a:t> </a:t>
            </a:r>
            <a:r>
              <a:rPr lang="en-US" b="1" i="1" dirty="0"/>
              <a:t>added</a:t>
            </a:r>
            <a:r>
              <a:rPr lang="en-US" dirty="0"/>
              <a:t> = M </a:t>
            </a:r>
            <a:r>
              <a:rPr lang="en-US" dirty="0">
                <a:latin typeface="Traditional Arabic"/>
                <a:cs typeface="Traditional Arabic"/>
              </a:rPr>
              <a:t>×</a:t>
            </a:r>
            <a:r>
              <a:rPr lang="en-US" dirty="0"/>
              <a:t> V = 0.1 </a:t>
            </a:r>
            <a:r>
              <a:rPr lang="en-US" dirty="0">
                <a:latin typeface="Traditional Arabic"/>
                <a:cs typeface="Traditional Arabic"/>
              </a:rPr>
              <a:t>×</a:t>
            </a:r>
            <a:r>
              <a:rPr lang="en-US" dirty="0"/>
              <a:t> 0.5 = 0.05 mole</a:t>
            </a:r>
          </a:p>
          <a:p>
            <a:pPr>
              <a:buNone/>
            </a:pPr>
            <a:r>
              <a:rPr lang="en-US" dirty="0"/>
              <a:t>	Thus  0.05 moles of KOH will </a:t>
            </a:r>
            <a:r>
              <a:rPr lang="en-US" b="1" i="1" dirty="0"/>
              <a:t>react</a:t>
            </a:r>
            <a:r>
              <a:rPr lang="en-US" dirty="0"/>
              <a:t> with 0.05 mole of HA to produce 0.05 mole A</a:t>
            </a:r>
            <a:r>
              <a:rPr lang="en-US" baseline="30000" dirty="0"/>
              <a:t>-</a:t>
            </a:r>
          </a:p>
          <a:p>
            <a:pPr>
              <a:buNone/>
            </a:pPr>
            <a:endParaRPr lang="en-US" baseline="30000" dirty="0"/>
          </a:p>
          <a:p>
            <a:pPr>
              <a:buNone/>
            </a:pPr>
            <a:r>
              <a:rPr lang="en-US" dirty="0"/>
              <a:t>Molarity of A</a:t>
            </a:r>
            <a:r>
              <a:rPr lang="en-US" baseline="30000" dirty="0"/>
              <a:t>- </a:t>
            </a:r>
            <a:r>
              <a:rPr lang="en-US" dirty="0"/>
              <a:t> = no. of moles / vol. in L</a:t>
            </a:r>
          </a:p>
          <a:p>
            <a:pPr>
              <a:buNone/>
            </a:pPr>
            <a:r>
              <a:rPr lang="en-US" dirty="0"/>
              <a:t>The total volume of whole solution = 1000 ml = 1 L</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14400"/>
            <a:ext cx="7772400" cy="5257800"/>
          </a:xfrm>
        </p:spPr>
        <p:txBody>
          <a:bodyPr>
            <a:normAutofit/>
          </a:bodyPr>
          <a:lstStyle/>
          <a:p>
            <a:pPr>
              <a:buNone/>
            </a:pPr>
            <a:r>
              <a:rPr lang="en-US" sz="2400" dirty="0" err="1"/>
              <a:t>Molarity</a:t>
            </a:r>
            <a:r>
              <a:rPr lang="en-US" sz="2400" dirty="0"/>
              <a:t> of A</a:t>
            </a:r>
            <a:r>
              <a:rPr lang="en-US" sz="2400" baseline="30000" dirty="0"/>
              <a:t>- </a:t>
            </a:r>
            <a:r>
              <a:rPr lang="en-US" sz="2400" dirty="0"/>
              <a:t> = no. of moles / vol. in L</a:t>
            </a:r>
          </a:p>
          <a:p>
            <a:pPr>
              <a:buNone/>
            </a:pPr>
            <a:r>
              <a:rPr lang="en-US" dirty="0" err="1"/>
              <a:t>Molarity</a:t>
            </a:r>
            <a:r>
              <a:rPr lang="en-US" dirty="0"/>
              <a:t> of A</a:t>
            </a:r>
            <a:r>
              <a:rPr lang="en-US" baseline="30000" dirty="0"/>
              <a:t>- </a:t>
            </a:r>
            <a:r>
              <a:rPr lang="en-US" dirty="0"/>
              <a:t> = 0.05 / 1 = 0.05 M</a:t>
            </a:r>
          </a:p>
          <a:p>
            <a:pPr>
              <a:buNone/>
            </a:pPr>
            <a:endParaRPr lang="en-US" dirty="0"/>
          </a:p>
          <a:p>
            <a:pPr>
              <a:buNone/>
            </a:pPr>
            <a:r>
              <a:rPr lang="en-US" dirty="0"/>
              <a:t>p [A</a:t>
            </a:r>
            <a:r>
              <a:rPr lang="en-US" baseline="30000" dirty="0"/>
              <a:t>- </a:t>
            </a:r>
            <a:r>
              <a:rPr lang="en-US" dirty="0"/>
              <a:t>] = - log [A</a:t>
            </a:r>
            <a:r>
              <a:rPr lang="en-US" baseline="30000" dirty="0"/>
              <a:t>- </a:t>
            </a:r>
            <a:r>
              <a:rPr lang="en-US" dirty="0"/>
              <a:t>]</a:t>
            </a:r>
          </a:p>
          <a:p>
            <a:pPr>
              <a:buNone/>
            </a:pPr>
            <a:r>
              <a:rPr lang="en-US" dirty="0"/>
              <a:t>p [A</a:t>
            </a:r>
            <a:r>
              <a:rPr lang="en-US" baseline="30000" dirty="0"/>
              <a:t>- </a:t>
            </a:r>
            <a:r>
              <a:rPr lang="en-US" dirty="0"/>
              <a:t>] = - log 0.05</a:t>
            </a:r>
          </a:p>
          <a:p>
            <a:pPr>
              <a:buNone/>
            </a:pPr>
            <a:r>
              <a:rPr lang="en-US" dirty="0"/>
              <a:t>p [A</a:t>
            </a:r>
            <a:r>
              <a:rPr lang="en-US" baseline="30000" dirty="0"/>
              <a:t>- </a:t>
            </a:r>
            <a:r>
              <a:rPr lang="en-US" dirty="0"/>
              <a:t>] = 1.3</a:t>
            </a:r>
          </a:p>
          <a:p>
            <a:pPr>
              <a:buNone/>
            </a:pPr>
            <a:endParaRPr lang="en-US" dirty="0"/>
          </a:p>
          <a:p>
            <a:pPr>
              <a:buNone/>
            </a:pPr>
            <a:r>
              <a:rPr lang="en-US" dirty="0" err="1"/>
              <a:t>K</a:t>
            </a:r>
            <a:r>
              <a:rPr lang="en-US" baseline="-25000" dirty="0" err="1"/>
              <a:t>w</a:t>
            </a:r>
            <a:r>
              <a:rPr lang="en-US" baseline="-25000" dirty="0"/>
              <a:t> </a:t>
            </a:r>
            <a:r>
              <a:rPr lang="en-US" dirty="0"/>
              <a:t>= K</a:t>
            </a:r>
            <a:r>
              <a:rPr lang="en-US" baseline="-25000" dirty="0"/>
              <a:t>a </a:t>
            </a:r>
            <a:r>
              <a:rPr lang="en-US" dirty="0">
                <a:latin typeface="Traditional Arabic"/>
                <a:cs typeface="Traditional Arabic"/>
              </a:rPr>
              <a:t>×</a:t>
            </a:r>
            <a:r>
              <a:rPr lang="en-US" dirty="0"/>
              <a:t> K</a:t>
            </a:r>
            <a:r>
              <a:rPr lang="en-US" baseline="-25000" dirty="0"/>
              <a:t>b </a:t>
            </a:r>
          </a:p>
          <a:p>
            <a:pPr>
              <a:buNone/>
            </a:pPr>
            <a:r>
              <a:rPr lang="en-US" dirty="0"/>
              <a:t>K</a:t>
            </a:r>
            <a:r>
              <a:rPr lang="en-US" baseline="-25000" dirty="0"/>
              <a:t>b </a:t>
            </a:r>
            <a:r>
              <a:rPr lang="en-US" dirty="0"/>
              <a:t>= </a:t>
            </a:r>
            <a:r>
              <a:rPr lang="en-US" dirty="0" err="1"/>
              <a:t>K</a:t>
            </a:r>
            <a:r>
              <a:rPr lang="en-US" baseline="-25000" dirty="0" err="1"/>
              <a:t>w</a:t>
            </a:r>
            <a:r>
              <a:rPr lang="en-US" baseline="-25000" dirty="0"/>
              <a:t> </a:t>
            </a:r>
            <a:r>
              <a:rPr lang="en-US" dirty="0"/>
              <a:t>/ K</a:t>
            </a:r>
            <a:r>
              <a:rPr lang="en-US" baseline="-25000" dirty="0"/>
              <a:t>a </a:t>
            </a:r>
            <a:r>
              <a:rPr lang="en-US" dirty="0"/>
              <a:t>= 10</a:t>
            </a:r>
            <a:r>
              <a:rPr lang="en-US" baseline="30000" dirty="0"/>
              <a:t>-14</a:t>
            </a:r>
            <a:r>
              <a:rPr lang="en-US" dirty="0"/>
              <a:t>/10</a:t>
            </a:r>
            <a:r>
              <a:rPr lang="en-US" baseline="30000" dirty="0"/>
              <a:t>-5</a:t>
            </a:r>
            <a:r>
              <a:rPr lang="en-US" dirty="0"/>
              <a:t> = 10</a:t>
            </a:r>
            <a:r>
              <a:rPr lang="en-US" baseline="30000" dirty="0"/>
              <a:t>-9</a:t>
            </a:r>
          </a:p>
          <a:p>
            <a:pPr>
              <a:buNone/>
            </a:pPr>
            <a:endParaRPr lang="en-US" baseline="30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7315200" cy="5257800"/>
          </a:xfrm>
        </p:spPr>
        <p:txBody>
          <a:bodyPr/>
          <a:lstStyle/>
          <a:p>
            <a:pPr>
              <a:buNone/>
            </a:pPr>
            <a:r>
              <a:rPr lang="en-US" sz="2400" dirty="0" err="1"/>
              <a:t>pOH</a:t>
            </a:r>
            <a:r>
              <a:rPr lang="en-US" sz="2400" dirty="0"/>
              <a:t> = ½ ( </a:t>
            </a:r>
            <a:r>
              <a:rPr lang="en-US" sz="2400" dirty="0" err="1"/>
              <a:t>pK</a:t>
            </a:r>
            <a:r>
              <a:rPr lang="en-US" sz="2400" baseline="-25000" dirty="0" err="1"/>
              <a:t>b</a:t>
            </a:r>
            <a:r>
              <a:rPr lang="en-US" sz="2400" baseline="-25000" dirty="0"/>
              <a:t> </a:t>
            </a:r>
            <a:r>
              <a:rPr lang="en-US" sz="2400" dirty="0"/>
              <a:t>+ p [A</a:t>
            </a:r>
            <a:r>
              <a:rPr lang="en-US" sz="2400" baseline="30000" dirty="0"/>
              <a:t>-</a:t>
            </a:r>
            <a:r>
              <a:rPr lang="en-US" sz="2400" dirty="0"/>
              <a:t>])</a:t>
            </a:r>
          </a:p>
          <a:p>
            <a:pPr>
              <a:buNone/>
            </a:pPr>
            <a:r>
              <a:rPr lang="en-US" sz="2400" dirty="0" err="1"/>
              <a:t>pOH</a:t>
            </a:r>
            <a:r>
              <a:rPr lang="en-US" sz="2400" dirty="0"/>
              <a:t> = ½ (9 + 1.3)</a:t>
            </a:r>
          </a:p>
          <a:p>
            <a:pPr>
              <a:buNone/>
            </a:pPr>
            <a:r>
              <a:rPr lang="en-US" sz="2400" dirty="0" err="1"/>
              <a:t>pOH</a:t>
            </a:r>
            <a:r>
              <a:rPr lang="en-US" sz="2400" dirty="0"/>
              <a:t> = 5.15</a:t>
            </a:r>
          </a:p>
          <a:p>
            <a:pPr>
              <a:buNone/>
            </a:pPr>
            <a:endParaRPr lang="en-US" sz="2400" dirty="0"/>
          </a:p>
          <a:p>
            <a:pPr>
              <a:buNone/>
            </a:pPr>
            <a:r>
              <a:rPr lang="en-US" sz="2400" dirty="0" err="1"/>
              <a:t>pKw</a:t>
            </a:r>
            <a:r>
              <a:rPr lang="en-US" sz="2400" dirty="0"/>
              <a:t> = pH + </a:t>
            </a:r>
            <a:r>
              <a:rPr lang="en-US" sz="2400" dirty="0" err="1"/>
              <a:t>pOH</a:t>
            </a:r>
            <a:endParaRPr lang="en-US" sz="2400" dirty="0"/>
          </a:p>
          <a:p>
            <a:pPr>
              <a:buNone/>
            </a:pPr>
            <a:r>
              <a:rPr lang="en-US" sz="2400" dirty="0"/>
              <a:t>pH = </a:t>
            </a:r>
            <a:r>
              <a:rPr lang="en-US" sz="2400" dirty="0" err="1"/>
              <a:t>pK</a:t>
            </a:r>
            <a:r>
              <a:rPr lang="en-US" sz="2400" baseline="-25000" dirty="0" err="1"/>
              <a:t>w</a:t>
            </a:r>
            <a:r>
              <a:rPr lang="en-US" sz="2400" dirty="0"/>
              <a:t> – </a:t>
            </a:r>
            <a:r>
              <a:rPr lang="en-US" sz="2400" dirty="0" err="1"/>
              <a:t>pOH</a:t>
            </a:r>
            <a:endParaRPr lang="en-US" sz="2400" dirty="0"/>
          </a:p>
          <a:p>
            <a:pPr>
              <a:buNone/>
            </a:pPr>
            <a:r>
              <a:rPr lang="en-US" sz="2400" dirty="0"/>
              <a:t>pH = 14 – 5.15 = 8.85</a:t>
            </a:r>
          </a:p>
          <a:p>
            <a:pPr>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5906" y="600075"/>
            <a:ext cx="6172200" cy="857250"/>
          </a:xfrm>
          <a:prstGeom prst="rect">
            <a:avLst/>
          </a:prstGeom>
        </p:spPr>
        <p:txBody>
          <a:bodyPr vert="horz" lIns="68580" tIns="34290" rIns="68580" bIns="3429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3300" b="1" dirty="0">
                <a:solidFill>
                  <a:srgbClr val="C00000"/>
                </a:solidFill>
                <a:latin typeface="Times New Roman" pitchFamily="18" charset="0"/>
                <a:cs typeface="Times New Roman" pitchFamily="18" charset="0"/>
              </a:rPr>
              <a:t>Titration of a Weak Acid </a:t>
            </a:r>
            <a:r>
              <a:rPr lang="en-US" sz="3300" b="1" dirty="0" err="1">
                <a:solidFill>
                  <a:srgbClr val="C00000"/>
                </a:solidFill>
                <a:latin typeface="Times New Roman" pitchFamily="18" charset="0"/>
                <a:cs typeface="Times New Roman" pitchFamily="18" charset="0"/>
              </a:rPr>
              <a:t>Cont’ed</a:t>
            </a:r>
            <a:r>
              <a:rPr lang="en-US" sz="3300" b="1" dirty="0">
                <a:solidFill>
                  <a:srgbClr val="C00000"/>
                </a:solidFill>
                <a:latin typeface="Times New Roman" pitchFamily="18" charset="0"/>
                <a:cs typeface="Times New Roman" pitchFamily="18" charset="0"/>
              </a:rPr>
              <a:t> </a:t>
            </a:r>
            <a:endParaRPr lang="en-US" sz="3300" dirty="0">
              <a:solidFill>
                <a:srgbClr val="C00000"/>
              </a:solidFill>
            </a:endParaRP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120" t="27938" r="30804" b="21875"/>
          <a:stretch/>
        </p:blipFill>
        <p:spPr bwMode="auto">
          <a:xfrm>
            <a:off x="1543051" y="1828800"/>
            <a:ext cx="5645055" cy="4000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6417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15293F-F1EC-8B41-B64A-0DA369FD9BE5}"/>
              </a:ext>
            </a:extLst>
          </p:cNvPr>
          <p:cNvPicPr>
            <a:picLocks noChangeAspect="1"/>
          </p:cNvPicPr>
          <p:nvPr/>
        </p:nvPicPr>
        <p:blipFill>
          <a:blip r:embed="rId2"/>
          <a:stretch>
            <a:fillRect/>
          </a:stretch>
        </p:blipFill>
        <p:spPr>
          <a:xfrm>
            <a:off x="228599" y="1143000"/>
            <a:ext cx="8686801" cy="3962400"/>
          </a:xfrm>
          <a:prstGeom prst="rect">
            <a:avLst/>
          </a:prstGeom>
        </p:spPr>
      </p:pic>
    </p:spTree>
    <p:extLst>
      <p:ext uri="{BB962C8B-B14F-4D97-AF65-F5344CB8AC3E}">
        <p14:creationId xmlns:p14="http://schemas.microsoft.com/office/powerpoint/2010/main" val="604047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921C-A672-C347-A452-43B9D45B281F}"/>
              </a:ext>
            </a:extLst>
          </p:cNvPr>
          <p:cNvSpPr>
            <a:spLocks noGrp="1"/>
          </p:cNvSpPr>
          <p:nvPr>
            <p:ph type="title"/>
          </p:nvPr>
        </p:nvSpPr>
        <p:spPr/>
        <p:txBody>
          <a:bodyPr/>
          <a:lstStyle/>
          <a:p>
            <a:r>
              <a:rPr lang="en-AU" b="1" dirty="0">
                <a:solidFill>
                  <a:srgbClr val="C00000"/>
                </a:solidFill>
              </a:rPr>
              <a:t>What is a Titration Curve?</a:t>
            </a:r>
            <a:endParaRPr lang="en-US" b="1" dirty="0">
              <a:solidFill>
                <a:srgbClr val="C00000"/>
              </a:solidFill>
            </a:endParaRPr>
          </a:p>
        </p:txBody>
      </p:sp>
      <p:sp>
        <p:nvSpPr>
          <p:cNvPr id="3" name="Content Placeholder 2">
            <a:extLst>
              <a:ext uri="{FF2B5EF4-FFF2-40B4-BE49-F238E27FC236}">
                <a16:creationId xmlns:a16="http://schemas.microsoft.com/office/drawing/2014/main" id="{2250C06E-CC0C-E24A-BD6B-6A676A2B7F4E}"/>
              </a:ext>
            </a:extLst>
          </p:cNvPr>
          <p:cNvSpPr>
            <a:spLocks noGrp="1"/>
          </p:cNvSpPr>
          <p:nvPr>
            <p:ph idx="1"/>
          </p:nvPr>
        </p:nvSpPr>
        <p:spPr>
          <a:xfrm>
            <a:off x="628650" y="1447800"/>
            <a:ext cx="7886700" cy="5045074"/>
          </a:xfrm>
        </p:spPr>
        <p:txBody>
          <a:bodyPr>
            <a:normAutofit fontScale="77500" lnSpcReduction="20000"/>
          </a:bodyPr>
          <a:lstStyle/>
          <a:p>
            <a:pPr algn="just">
              <a:lnSpc>
                <a:spcPct val="160000"/>
              </a:lnSpc>
            </a:pPr>
            <a:r>
              <a:rPr lang="en-AU" dirty="0">
                <a:cs typeface="Arial" panose="020B0604020202020204" pitchFamily="34" charset="0"/>
              </a:rPr>
              <a:t>A titration curve graphically represents the pH level of a solution as a function of the volume of titrant added. This curve provides essential insights into the acid-base reaction taking place during the titration process.</a:t>
            </a:r>
          </a:p>
          <a:p>
            <a:endParaRPr lang="en-AU" dirty="0"/>
          </a:p>
          <a:p>
            <a:r>
              <a:rPr lang="en-AU" b="1" dirty="0">
                <a:solidFill>
                  <a:srgbClr val="C00000"/>
                </a:solidFill>
              </a:rPr>
              <a:t>Phases of a Titration Curve</a:t>
            </a:r>
          </a:p>
          <a:p>
            <a:pPr algn="just">
              <a:lnSpc>
                <a:spcPct val="170000"/>
              </a:lnSpc>
            </a:pPr>
            <a:r>
              <a:rPr lang="en-AU" dirty="0"/>
              <a:t>The titration curve consists of four main phases: the initial, buffer, equivalence, and post-equivalence phases. Each phase represents specific chemical </a:t>
            </a:r>
            <a:r>
              <a:rPr lang="en-AU" dirty="0" err="1"/>
              <a:t>behaviors</a:t>
            </a:r>
            <a:r>
              <a:rPr lang="en-AU" dirty="0"/>
              <a:t>, including buffering capacity and rapid pH changes near the equivalence point.</a:t>
            </a:r>
            <a:endParaRPr lang="en-US" dirty="0"/>
          </a:p>
        </p:txBody>
      </p:sp>
    </p:spTree>
    <p:extLst>
      <p:ext uri="{BB962C8B-B14F-4D97-AF65-F5344CB8AC3E}">
        <p14:creationId xmlns:p14="http://schemas.microsoft.com/office/powerpoint/2010/main" val="1886928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C00000"/>
                </a:solidFill>
                <a:latin typeface="Times New Roman" pitchFamily="18" charset="0"/>
                <a:cs typeface="Times New Roman" pitchFamily="18" charset="0"/>
              </a:rPr>
              <a:t>Titration of a Weak Acid </a:t>
            </a:r>
            <a:r>
              <a:rPr lang="en-US" sz="4000" b="1" dirty="0" err="1">
                <a:solidFill>
                  <a:srgbClr val="C00000"/>
                </a:solidFill>
                <a:latin typeface="Times New Roman" pitchFamily="18" charset="0"/>
                <a:cs typeface="Times New Roman" pitchFamily="18" charset="0"/>
              </a:rPr>
              <a:t>Cont’ed</a:t>
            </a:r>
            <a:endParaRPr lang="en-US" sz="4000" dirty="0">
              <a:solidFill>
                <a:srgbClr val="C00000"/>
              </a:solidFill>
            </a:endParaRPr>
          </a:p>
        </p:txBody>
      </p:sp>
      <p:sp>
        <p:nvSpPr>
          <p:cNvPr id="3" name="Content Placeholder 2"/>
          <p:cNvSpPr>
            <a:spLocks noGrp="1"/>
          </p:cNvSpPr>
          <p:nvPr>
            <p:ph idx="1"/>
          </p:nvPr>
        </p:nvSpPr>
        <p:spPr>
          <a:xfrm>
            <a:off x="1485900" y="1885950"/>
            <a:ext cx="6343650" cy="4286250"/>
          </a:xfrm>
        </p:spPr>
        <p:txBody>
          <a:bodyPr>
            <a:normAutofit/>
          </a:bodyPr>
          <a:lstStyle/>
          <a:p>
            <a:pPr indent="-257168">
              <a:lnSpc>
                <a:spcPct val="150000"/>
              </a:lnSpc>
            </a:pPr>
            <a:r>
              <a:rPr lang="en-US" sz="1800" dirty="0"/>
              <a:t>From the previous example:</a:t>
            </a:r>
          </a:p>
          <a:p>
            <a:pPr marL="565771" lvl="1" indent="-342892">
              <a:lnSpc>
                <a:spcPct val="150000"/>
              </a:lnSpc>
              <a:buFont typeface="+mj-lt"/>
              <a:buAutoNum type="alphaLcParenR"/>
            </a:pPr>
            <a:r>
              <a:rPr lang="en-US" dirty="0"/>
              <a:t>All HA is in the form of CH</a:t>
            </a:r>
            <a:r>
              <a:rPr lang="en-US" baseline="-25000" dirty="0"/>
              <a:t>3</a:t>
            </a:r>
            <a:r>
              <a:rPr lang="en-US" dirty="0"/>
              <a:t>COOH</a:t>
            </a:r>
          </a:p>
          <a:p>
            <a:pPr marL="565771" lvl="1" indent="-342892">
              <a:lnSpc>
                <a:spcPct val="150000"/>
              </a:lnSpc>
              <a:buFont typeface="+mj-lt"/>
              <a:buAutoNum type="alphaLcParenR"/>
            </a:pPr>
            <a:r>
              <a:rPr lang="en-US" dirty="0"/>
              <a:t> [CH</a:t>
            </a:r>
            <a:r>
              <a:rPr lang="en-US" baseline="-25000" dirty="0"/>
              <a:t>3</a:t>
            </a:r>
            <a:r>
              <a:rPr lang="en-US" dirty="0"/>
              <a:t>COOH] &gt; [CH</a:t>
            </a:r>
            <a:r>
              <a:rPr lang="en-US" baseline="-25000" dirty="0"/>
              <a:t>3</a:t>
            </a:r>
            <a:r>
              <a:rPr lang="en-US" dirty="0"/>
              <a:t>COO</a:t>
            </a:r>
            <a:r>
              <a:rPr lang="en-US" baseline="30000" dirty="0"/>
              <a:t>-</a:t>
            </a:r>
            <a:r>
              <a:rPr lang="en-US" dirty="0"/>
              <a:t>]</a:t>
            </a:r>
          </a:p>
          <a:p>
            <a:pPr marL="565771" lvl="1" indent="-342892">
              <a:lnSpc>
                <a:spcPct val="150000"/>
              </a:lnSpc>
              <a:buFont typeface="+mj-lt"/>
              <a:buAutoNum type="alphaLcParenR"/>
            </a:pPr>
            <a:r>
              <a:rPr lang="en-US" dirty="0"/>
              <a:t>[CH</a:t>
            </a:r>
            <a:r>
              <a:rPr lang="en-US" baseline="-25000" dirty="0"/>
              <a:t>3</a:t>
            </a:r>
            <a:r>
              <a:rPr lang="en-US" dirty="0"/>
              <a:t>COOH] = [CH</a:t>
            </a:r>
            <a:r>
              <a:rPr lang="en-US" baseline="-25000" dirty="0"/>
              <a:t>3</a:t>
            </a:r>
            <a:r>
              <a:rPr lang="en-US" dirty="0"/>
              <a:t>COO</a:t>
            </a:r>
            <a:r>
              <a:rPr lang="en-US" baseline="30000" dirty="0"/>
              <a:t>-</a:t>
            </a:r>
            <a:r>
              <a:rPr lang="en-US" dirty="0"/>
              <a:t>]</a:t>
            </a:r>
          </a:p>
          <a:p>
            <a:pPr marL="565771" lvl="1" indent="-342892">
              <a:lnSpc>
                <a:spcPct val="150000"/>
              </a:lnSpc>
              <a:buFont typeface="+mj-lt"/>
              <a:buAutoNum type="alphaLcParenR"/>
            </a:pPr>
            <a:r>
              <a:rPr lang="en-US" dirty="0"/>
              <a:t>[CH</a:t>
            </a:r>
            <a:r>
              <a:rPr lang="en-US" baseline="-25000" dirty="0"/>
              <a:t>3</a:t>
            </a:r>
            <a:r>
              <a:rPr lang="en-US" dirty="0"/>
              <a:t>COOH] &lt; [CH</a:t>
            </a:r>
            <a:r>
              <a:rPr lang="en-US" baseline="-25000" dirty="0"/>
              <a:t>3</a:t>
            </a:r>
            <a:r>
              <a:rPr lang="en-US" dirty="0"/>
              <a:t>COO</a:t>
            </a:r>
            <a:r>
              <a:rPr lang="en-US" baseline="30000" dirty="0"/>
              <a:t>-</a:t>
            </a:r>
            <a:r>
              <a:rPr lang="en-US" dirty="0"/>
              <a:t>]</a:t>
            </a:r>
          </a:p>
          <a:p>
            <a:pPr marL="565771" lvl="1" indent="-342892">
              <a:lnSpc>
                <a:spcPct val="150000"/>
              </a:lnSpc>
              <a:buFont typeface="+mj-lt"/>
              <a:buAutoNum type="alphaLcParenR"/>
            </a:pPr>
            <a:r>
              <a:rPr lang="en-US" dirty="0"/>
              <a:t> All as CH</a:t>
            </a:r>
            <a:r>
              <a:rPr lang="en-US" baseline="-25000" dirty="0"/>
              <a:t>3</a:t>
            </a:r>
            <a:r>
              <a:rPr lang="en-US" dirty="0"/>
              <a:t>COO</a:t>
            </a:r>
            <a:r>
              <a:rPr lang="en-US" baseline="30000" dirty="0"/>
              <a:t>-</a:t>
            </a:r>
            <a:endParaRPr lang="en-US" dirty="0"/>
          </a:p>
          <a:p>
            <a:pPr marL="342892" indent="-342892">
              <a:lnSpc>
                <a:spcPct val="150000"/>
              </a:lnSpc>
              <a:buFont typeface="Arial" panose="020B0604020202020204" pitchFamily="34" charset="0"/>
              <a:buAutoNum type="alphaUcParenR"/>
            </a:pPr>
            <a:endParaRPr lang="en-US" sz="1800" dirty="0"/>
          </a:p>
          <a:p>
            <a:pPr marL="342892" indent="-342892">
              <a:lnSpc>
                <a:spcPct val="150000"/>
              </a:lnSpc>
              <a:buAutoNum type="alphaUcParenR"/>
            </a:pPr>
            <a:endParaRPr lang="en-US" sz="1800" dirty="0"/>
          </a:p>
          <a:p>
            <a:pPr marL="0" indent="0">
              <a:lnSpc>
                <a:spcPct val="150000"/>
              </a:lnSpc>
              <a:buNone/>
            </a:pPr>
            <a:endParaRPr lang="en-US" sz="1800" dirty="0">
              <a:cs typeface="Times New Roman" pitchFamily="18" charset="0"/>
            </a:endParaRPr>
          </a:p>
          <a:p>
            <a:pPr marL="0" indent="0">
              <a:lnSpc>
                <a:spcPct val="150000"/>
              </a:lnSpc>
              <a:buNone/>
            </a:pPr>
            <a:endParaRPr lang="en-US" sz="1800" dirty="0">
              <a:cs typeface="Times New Roman" pitchFamily="18" charset="0"/>
            </a:endParaRPr>
          </a:p>
          <a:p>
            <a:pPr marL="0" indent="0">
              <a:lnSpc>
                <a:spcPct val="150000"/>
              </a:lnSpc>
              <a:buNone/>
            </a:pPr>
            <a:endParaRPr lang="en-US" sz="1800" b="1" dirty="0">
              <a:cs typeface="Times New Roman" pitchFamily="18" charset="0"/>
            </a:endParaRPr>
          </a:p>
          <a:p>
            <a:pPr algn="l" rtl="0">
              <a:lnSpc>
                <a:spcPct val="150000"/>
              </a:lnSpc>
            </a:pPr>
            <a:endParaRPr lang="en-US" sz="1800" dirty="0">
              <a:cs typeface="Times New Roman" pitchFamily="18" charset="0"/>
            </a:endParaRPr>
          </a:p>
        </p:txBody>
      </p:sp>
    </p:spTree>
    <p:extLst>
      <p:ext uri="{BB962C8B-B14F-4D97-AF65-F5344CB8AC3E}">
        <p14:creationId xmlns:p14="http://schemas.microsoft.com/office/powerpoint/2010/main" val="38074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F76672-3FE1-854F-8BB6-8132368A1524}"/>
              </a:ext>
            </a:extLst>
          </p:cNvPr>
          <p:cNvSpPr>
            <a:spLocks noGrp="1"/>
          </p:cNvSpPr>
          <p:nvPr>
            <p:ph idx="1"/>
          </p:nvPr>
        </p:nvSpPr>
        <p:spPr>
          <a:xfrm>
            <a:off x="1485900" y="1200150"/>
            <a:ext cx="5943600" cy="5029200"/>
          </a:xfrm>
        </p:spPr>
        <p:txBody>
          <a:bodyPr/>
          <a:lstStyle/>
          <a:p>
            <a:pPr marL="85723" indent="0">
              <a:buNone/>
            </a:pPr>
            <a:r>
              <a:rPr lang="en-US" sz="2400" dirty="0"/>
              <a:t>NOTICE:</a:t>
            </a:r>
          </a:p>
          <a:p>
            <a:pPr marL="85723" indent="0">
              <a:buNone/>
            </a:pPr>
            <a:r>
              <a:rPr lang="en-US" sz="2400" dirty="0"/>
              <a:t>•When the acid is less than half titrated the </a:t>
            </a:r>
            <a:r>
              <a:rPr lang="en-US" sz="2400" dirty="0">
                <a:solidFill>
                  <a:srgbClr val="C00000"/>
                </a:solidFill>
              </a:rPr>
              <a:t>pH </a:t>
            </a:r>
            <a:r>
              <a:rPr lang="en-US" sz="2400" dirty="0"/>
              <a:t>is less than </a:t>
            </a:r>
            <a:r>
              <a:rPr lang="en-US" sz="2400" dirty="0" err="1">
                <a:solidFill>
                  <a:srgbClr val="C00000"/>
                </a:solidFill>
              </a:rPr>
              <a:t>pKa</a:t>
            </a:r>
            <a:endParaRPr lang="en-US" sz="2400" dirty="0">
              <a:solidFill>
                <a:srgbClr val="C00000"/>
              </a:solidFill>
            </a:endParaRPr>
          </a:p>
          <a:p>
            <a:pPr marL="85723" indent="0">
              <a:buNone/>
            </a:pPr>
            <a:endParaRPr lang="en-US" sz="2400" dirty="0"/>
          </a:p>
          <a:p>
            <a:pPr marL="85723" indent="0">
              <a:buNone/>
            </a:pPr>
            <a:r>
              <a:rPr lang="en-US" sz="2400" dirty="0"/>
              <a:t>•When the acid is half titrated the </a:t>
            </a:r>
            <a:r>
              <a:rPr lang="en-US" sz="2400" dirty="0">
                <a:solidFill>
                  <a:srgbClr val="C00000"/>
                </a:solidFill>
              </a:rPr>
              <a:t>pH</a:t>
            </a:r>
            <a:r>
              <a:rPr lang="en-US" sz="2400" dirty="0"/>
              <a:t> = </a:t>
            </a:r>
            <a:r>
              <a:rPr lang="en-US" sz="2400" dirty="0" err="1">
                <a:solidFill>
                  <a:srgbClr val="C00000"/>
                </a:solidFill>
              </a:rPr>
              <a:t>pKa</a:t>
            </a:r>
            <a:endParaRPr lang="en-US" sz="2400" dirty="0">
              <a:solidFill>
                <a:srgbClr val="C00000"/>
              </a:solidFill>
            </a:endParaRPr>
          </a:p>
          <a:p>
            <a:pPr marL="85723" indent="0">
              <a:buNone/>
            </a:pPr>
            <a:endParaRPr lang="en-US" sz="2400" dirty="0"/>
          </a:p>
          <a:p>
            <a:pPr marL="85723" indent="0">
              <a:buNone/>
            </a:pPr>
            <a:r>
              <a:rPr lang="en-US" sz="2400" dirty="0"/>
              <a:t>•When the acid is more than half titrated the </a:t>
            </a:r>
            <a:r>
              <a:rPr lang="en-US" sz="2400" dirty="0">
                <a:solidFill>
                  <a:srgbClr val="C00000"/>
                </a:solidFill>
              </a:rPr>
              <a:t>pH</a:t>
            </a:r>
            <a:r>
              <a:rPr lang="en-US" sz="2400" dirty="0"/>
              <a:t> is greater than </a:t>
            </a:r>
            <a:r>
              <a:rPr lang="en-US" sz="2400" dirty="0" err="1">
                <a:solidFill>
                  <a:srgbClr val="C00000"/>
                </a:solidFill>
              </a:rPr>
              <a:t>pKa</a:t>
            </a:r>
            <a:endParaRPr lang="en-US" sz="2400" dirty="0">
              <a:solidFill>
                <a:srgbClr val="C00000"/>
              </a:solidFill>
            </a:endParaRPr>
          </a:p>
          <a:p>
            <a:pPr marL="85723" indent="0">
              <a:buNone/>
            </a:pPr>
            <a:endParaRPr lang="en-US" dirty="0"/>
          </a:p>
        </p:txBody>
      </p:sp>
    </p:spTree>
    <p:extLst>
      <p:ext uri="{BB962C8B-B14F-4D97-AF65-F5344CB8AC3E}">
        <p14:creationId xmlns:p14="http://schemas.microsoft.com/office/powerpoint/2010/main" val="3576368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How to calculated the pH!</a:t>
            </a:r>
            <a:endParaRPr lang="x-none" b="1" dirty="0">
              <a:solidFill>
                <a:srgbClr val="C00000"/>
              </a:solidFill>
            </a:endParaRPr>
          </a:p>
        </p:txBody>
      </p:sp>
      <p:sp>
        <p:nvSpPr>
          <p:cNvPr id="3" name="Content Placeholder 2"/>
          <p:cNvSpPr>
            <a:spLocks noGrp="1"/>
          </p:cNvSpPr>
          <p:nvPr>
            <p:ph idx="1"/>
          </p:nvPr>
        </p:nvSpPr>
        <p:spPr/>
        <p:txBody>
          <a:bodyPr>
            <a:normAutofit/>
          </a:bodyPr>
          <a:lstStyle/>
          <a:p>
            <a:pPr algn="l" rtl="0"/>
            <a:r>
              <a:rPr lang="en-US" dirty="0">
                <a:cs typeface="+mj-cs"/>
              </a:rPr>
              <a:t>The pH is calculated through different ways: </a:t>
            </a:r>
          </a:p>
          <a:p>
            <a:pPr algn="l" rtl="0">
              <a:buFont typeface="Wingdings" pitchFamily="2" charset="2"/>
              <a:buChar char="Ø"/>
            </a:pPr>
            <a:r>
              <a:rPr lang="en-US" dirty="0">
                <a:cs typeface="+mj-cs"/>
              </a:rPr>
              <a:t> At starting point pH= (</a:t>
            </a:r>
            <a:r>
              <a:rPr lang="en-US" dirty="0" err="1">
                <a:cs typeface="+mj-cs"/>
              </a:rPr>
              <a:t>pKa+p</a:t>
            </a:r>
            <a:r>
              <a:rPr lang="en-US" dirty="0">
                <a:cs typeface="+mj-cs"/>
              </a:rPr>
              <a:t>[HA]) /2</a:t>
            </a:r>
          </a:p>
          <a:p>
            <a:pPr algn="l" rtl="0">
              <a:buNone/>
            </a:pPr>
            <a:endParaRPr lang="en-US" dirty="0">
              <a:cs typeface="+mj-cs"/>
            </a:endParaRPr>
          </a:p>
          <a:p>
            <a:pPr algn="l" rtl="0">
              <a:buFont typeface="Wingdings" pitchFamily="2" charset="2"/>
              <a:buChar char="Ø"/>
            </a:pPr>
            <a:r>
              <a:rPr lang="en-US" dirty="0">
                <a:cs typeface="+mj-cs"/>
              </a:rPr>
              <a:t> At any point within the curve (after, in or after middle titration) pH = </a:t>
            </a:r>
            <a:r>
              <a:rPr lang="en-US" dirty="0" err="1">
                <a:cs typeface="+mj-cs"/>
              </a:rPr>
              <a:t>pKa</a:t>
            </a:r>
            <a:r>
              <a:rPr lang="en-US" dirty="0">
                <a:cs typeface="+mj-cs"/>
              </a:rPr>
              <a:t>+ log[A</a:t>
            </a:r>
            <a:r>
              <a:rPr lang="en-US" baseline="30000" dirty="0">
                <a:cs typeface="+mj-cs"/>
              </a:rPr>
              <a:t>-</a:t>
            </a:r>
            <a:r>
              <a:rPr lang="en-US" dirty="0">
                <a:cs typeface="+mj-cs"/>
              </a:rPr>
              <a:t>]/[HA]</a:t>
            </a:r>
          </a:p>
          <a:p>
            <a:pPr algn="l" rtl="0">
              <a:buFont typeface="Wingdings" pitchFamily="2" charset="2"/>
              <a:buChar char="Ø"/>
            </a:pPr>
            <a:endParaRPr lang="en-US" dirty="0">
              <a:cs typeface="+mj-cs"/>
            </a:endParaRPr>
          </a:p>
          <a:p>
            <a:pPr algn="l" rtl="0">
              <a:buFont typeface="Wingdings" pitchFamily="2" charset="2"/>
              <a:buChar char="Ø"/>
            </a:pPr>
            <a:r>
              <a:rPr lang="en-US" dirty="0">
                <a:cs typeface="+mj-cs"/>
              </a:rPr>
              <a:t> At end point </a:t>
            </a:r>
            <a:r>
              <a:rPr lang="en-US" dirty="0" err="1">
                <a:cs typeface="+mj-cs"/>
              </a:rPr>
              <a:t>pOH</a:t>
            </a:r>
            <a:r>
              <a:rPr lang="en-US" dirty="0">
                <a:cs typeface="+mj-cs"/>
              </a:rPr>
              <a:t> = (</a:t>
            </a:r>
            <a:r>
              <a:rPr lang="en-US" dirty="0" err="1">
                <a:cs typeface="+mj-cs"/>
              </a:rPr>
              <a:t>pKb+p</a:t>
            </a:r>
            <a:r>
              <a:rPr lang="en-US" dirty="0">
                <a:cs typeface="+mj-cs"/>
              </a:rPr>
              <a:t>[A</a:t>
            </a:r>
            <a:r>
              <a:rPr lang="en-US" baseline="30000" dirty="0">
                <a:cs typeface="+mj-cs"/>
              </a:rPr>
              <a:t>-</a:t>
            </a:r>
            <a:r>
              <a:rPr lang="en-US" dirty="0">
                <a:cs typeface="+mj-cs"/>
              </a:rPr>
              <a:t>]) /2 </a:t>
            </a:r>
          </a:p>
          <a:p>
            <a:pPr algn="l" rtl="0">
              <a:buNone/>
            </a:pPr>
            <a:r>
              <a:rPr lang="en-US" dirty="0">
                <a:cs typeface="+mj-cs"/>
              </a:rPr>
              <a:t>     pH = </a:t>
            </a:r>
            <a:r>
              <a:rPr lang="en-US" dirty="0" err="1">
                <a:cs typeface="+mj-cs"/>
              </a:rPr>
              <a:t>pK</a:t>
            </a:r>
            <a:r>
              <a:rPr lang="en-US" baseline="-25000" dirty="0" err="1">
                <a:cs typeface="+mj-cs"/>
              </a:rPr>
              <a:t>w</a:t>
            </a:r>
            <a:r>
              <a:rPr lang="en-US" dirty="0">
                <a:cs typeface="+mj-cs"/>
              </a:rPr>
              <a:t> – </a:t>
            </a:r>
            <a:r>
              <a:rPr lang="en-US" dirty="0" err="1">
                <a:cs typeface="+mj-cs"/>
              </a:rPr>
              <a:t>pOH</a:t>
            </a:r>
            <a:endParaRPr lang="x-none" dirty="0">
              <a:cs typeface="+mj-cs"/>
            </a:endParaRPr>
          </a:p>
        </p:txBody>
      </p:sp>
    </p:spTree>
    <p:extLst>
      <p:ext uri="{BB962C8B-B14F-4D97-AF65-F5344CB8AC3E}">
        <p14:creationId xmlns:p14="http://schemas.microsoft.com/office/powerpoint/2010/main" val="1907009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58C5BC-83D9-DC43-BD33-E0F17593FD0A}"/>
              </a:ext>
            </a:extLst>
          </p:cNvPr>
          <p:cNvSpPr>
            <a:spLocks noGrp="1"/>
          </p:cNvSpPr>
          <p:nvPr>
            <p:ph type="title"/>
          </p:nvPr>
        </p:nvSpPr>
        <p:spPr>
          <a:xfrm>
            <a:off x="533400" y="304800"/>
            <a:ext cx="5715000" cy="857250"/>
          </a:xfrm>
        </p:spPr>
        <p:txBody>
          <a:bodyPr/>
          <a:lstStyle/>
          <a:p>
            <a:r>
              <a:rPr lang="en-US" b="1" dirty="0">
                <a:solidFill>
                  <a:srgbClr val="C00000"/>
                </a:solidFill>
              </a:rPr>
              <a:t>Example 2</a:t>
            </a:r>
          </a:p>
        </p:txBody>
      </p:sp>
      <p:sp>
        <p:nvSpPr>
          <p:cNvPr id="3" name="Content Placeholder 2">
            <a:extLst>
              <a:ext uri="{FF2B5EF4-FFF2-40B4-BE49-F238E27FC236}">
                <a16:creationId xmlns:a16="http://schemas.microsoft.com/office/drawing/2014/main" id="{6DD91D1E-1A7F-A243-AA4E-A8B01DDAAD57}"/>
              </a:ext>
            </a:extLst>
          </p:cNvPr>
          <p:cNvSpPr>
            <a:spLocks noGrp="1"/>
          </p:cNvSpPr>
          <p:nvPr>
            <p:ph idx="1"/>
          </p:nvPr>
        </p:nvSpPr>
        <p:spPr>
          <a:xfrm>
            <a:off x="533400" y="1632185"/>
            <a:ext cx="8077200" cy="5208770"/>
          </a:xfrm>
        </p:spPr>
        <p:txBody>
          <a:bodyPr>
            <a:normAutofit fontScale="85000" lnSpcReduction="20000"/>
          </a:bodyPr>
          <a:lstStyle/>
          <a:p>
            <a:pPr marL="0" indent="0">
              <a:lnSpc>
                <a:spcPct val="120000"/>
              </a:lnSpc>
              <a:buNone/>
            </a:pPr>
            <a:r>
              <a:rPr lang="en-US" sz="3100" b="1" dirty="0"/>
              <a:t>The Ka for a weak acid is 1.6×10</a:t>
            </a:r>
            <a:r>
              <a:rPr lang="en-US" sz="3100" b="1" baseline="30000" dirty="0"/>
              <a:t>-6</a:t>
            </a:r>
            <a:r>
              <a:rPr lang="en-US" sz="3100" b="1" dirty="0"/>
              <a:t>. The morality of acid is 10</a:t>
            </a:r>
            <a:r>
              <a:rPr lang="en-US" sz="3100" b="1" baseline="30000" dirty="0"/>
              <a:t>-3 </a:t>
            </a:r>
            <a:r>
              <a:rPr lang="en-US" sz="3100" b="1" dirty="0"/>
              <a:t>M. What are the:</a:t>
            </a:r>
          </a:p>
          <a:p>
            <a:r>
              <a:rPr lang="en-US" sz="3100" dirty="0">
                <a:solidFill>
                  <a:srgbClr val="C00000"/>
                </a:solidFill>
              </a:rPr>
              <a:t>A) </a:t>
            </a:r>
            <a:r>
              <a:rPr lang="en-US" sz="3100" dirty="0" err="1">
                <a:solidFill>
                  <a:srgbClr val="C00000"/>
                </a:solidFill>
              </a:rPr>
              <a:t>pH.</a:t>
            </a:r>
            <a:r>
              <a:rPr lang="en-US" sz="3100" dirty="0">
                <a:solidFill>
                  <a:srgbClr val="C00000"/>
                </a:solidFill>
              </a:rPr>
              <a:t>                                   B) Calculate </a:t>
            </a:r>
            <a:r>
              <a:rPr lang="en-US" sz="3100" dirty="0" err="1">
                <a:solidFill>
                  <a:srgbClr val="C00000"/>
                </a:solidFill>
              </a:rPr>
              <a:t>pKa</a:t>
            </a:r>
            <a:r>
              <a:rPr lang="en-US" sz="3100" dirty="0">
                <a:solidFill>
                  <a:srgbClr val="C00000"/>
                </a:solidFill>
              </a:rPr>
              <a:t> and </a:t>
            </a:r>
            <a:r>
              <a:rPr lang="en-US" sz="3100" dirty="0" err="1">
                <a:solidFill>
                  <a:srgbClr val="C00000"/>
                </a:solidFill>
              </a:rPr>
              <a:t>pKb</a:t>
            </a:r>
            <a:r>
              <a:rPr lang="en-US" sz="3100" dirty="0">
                <a:solidFill>
                  <a:srgbClr val="C00000"/>
                </a:solidFill>
              </a:rPr>
              <a:t>.</a:t>
            </a:r>
          </a:p>
          <a:p>
            <a:endParaRPr lang="en-US" sz="3100" dirty="0"/>
          </a:p>
          <a:p>
            <a:pPr marL="0" indent="0">
              <a:buNone/>
            </a:pPr>
            <a:r>
              <a:rPr lang="en-US" sz="3100" dirty="0"/>
              <a:t>A) pH = ½( </a:t>
            </a:r>
            <a:r>
              <a:rPr lang="en-US" sz="3100" dirty="0" err="1"/>
              <a:t>pKa</a:t>
            </a:r>
            <a:r>
              <a:rPr lang="en-US" sz="3100" dirty="0"/>
              <a:t>+ p [HA])</a:t>
            </a:r>
          </a:p>
          <a:p>
            <a:pPr marL="0" indent="0">
              <a:buNone/>
            </a:pPr>
            <a:r>
              <a:rPr lang="en-US" sz="3100" dirty="0" err="1"/>
              <a:t>pKa</a:t>
            </a:r>
            <a:r>
              <a:rPr lang="en-US" sz="3100" dirty="0"/>
              <a:t>= -log Ka,     </a:t>
            </a:r>
            <a:r>
              <a:rPr lang="en-US" sz="3100" dirty="0" err="1"/>
              <a:t>pKa</a:t>
            </a:r>
            <a:r>
              <a:rPr lang="en-US" sz="3100" dirty="0"/>
              <a:t>= -log Ka,    </a:t>
            </a:r>
            <a:r>
              <a:rPr lang="en-US" sz="3100" dirty="0" err="1"/>
              <a:t>pKa</a:t>
            </a:r>
            <a:r>
              <a:rPr lang="en-US" sz="3100" dirty="0"/>
              <a:t> = -log 1.6 ×10</a:t>
            </a:r>
            <a:r>
              <a:rPr lang="en-US" sz="3100" baseline="30000" dirty="0"/>
              <a:t>-6</a:t>
            </a:r>
          </a:p>
          <a:p>
            <a:pPr marL="0" indent="0">
              <a:buNone/>
            </a:pPr>
            <a:r>
              <a:rPr lang="en-US" sz="3100" dirty="0" err="1"/>
              <a:t>pKa</a:t>
            </a:r>
            <a:r>
              <a:rPr lang="en-US" sz="3100" dirty="0"/>
              <a:t>= 5.796</a:t>
            </a:r>
          </a:p>
          <a:p>
            <a:pPr marL="0" indent="0">
              <a:buNone/>
            </a:pPr>
            <a:r>
              <a:rPr lang="en-US" sz="3100" dirty="0"/>
              <a:t>p [HA] = -log [HA] = -log 10</a:t>
            </a:r>
            <a:r>
              <a:rPr lang="en-US" sz="3100" baseline="30000" dirty="0"/>
              <a:t>-3</a:t>
            </a:r>
            <a:r>
              <a:rPr lang="en-US" sz="3100" dirty="0"/>
              <a:t> </a:t>
            </a:r>
          </a:p>
          <a:p>
            <a:pPr marL="0" indent="0">
              <a:buNone/>
            </a:pPr>
            <a:r>
              <a:rPr lang="en-US" sz="3100" dirty="0"/>
              <a:t>p [HA] = 3</a:t>
            </a:r>
          </a:p>
          <a:p>
            <a:pPr marL="0" indent="0">
              <a:buNone/>
            </a:pPr>
            <a:r>
              <a:rPr lang="en-US" sz="3100" dirty="0"/>
              <a:t>apply it to “pH of weak acid”</a:t>
            </a:r>
          </a:p>
          <a:p>
            <a:pPr marL="0" indent="0">
              <a:buNone/>
            </a:pPr>
            <a:r>
              <a:rPr lang="en-US" sz="3100" dirty="0"/>
              <a:t>pH = ½ (5.79 + 3)</a:t>
            </a:r>
          </a:p>
          <a:p>
            <a:pPr marL="0" indent="0">
              <a:buNone/>
            </a:pPr>
            <a:r>
              <a:rPr lang="en-US" sz="3100" dirty="0"/>
              <a:t>pH = 4.398</a:t>
            </a:r>
          </a:p>
          <a:p>
            <a:endParaRPr lang="en-US" dirty="0"/>
          </a:p>
        </p:txBody>
      </p:sp>
    </p:spTree>
    <p:extLst>
      <p:ext uri="{BB962C8B-B14F-4D97-AF65-F5344CB8AC3E}">
        <p14:creationId xmlns:p14="http://schemas.microsoft.com/office/powerpoint/2010/main" val="131435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8328AF-86A1-D94E-B330-B968B3B9B9AF}"/>
              </a:ext>
            </a:extLst>
          </p:cNvPr>
          <p:cNvSpPr>
            <a:spLocks noGrp="1"/>
          </p:cNvSpPr>
          <p:nvPr>
            <p:ph idx="1"/>
          </p:nvPr>
        </p:nvSpPr>
        <p:spPr>
          <a:xfrm>
            <a:off x="1543050" y="1485900"/>
            <a:ext cx="5715000" cy="4686300"/>
          </a:xfrm>
        </p:spPr>
        <p:txBody>
          <a:bodyPr>
            <a:normAutofit/>
          </a:bodyPr>
          <a:lstStyle/>
          <a:p>
            <a:r>
              <a:rPr lang="en-US" dirty="0" err="1"/>
              <a:t>pKa</a:t>
            </a:r>
            <a:r>
              <a:rPr lang="en-US" dirty="0"/>
              <a:t>= -log Ka</a:t>
            </a:r>
          </a:p>
          <a:p>
            <a:r>
              <a:rPr lang="en-US" dirty="0" err="1"/>
              <a:t>pKa</a:t>
            </a:r>
            <a:r>
              <a:rPr lang="en-US" dirty="0"/>
              <a:t>= -log Ka </a:t>
            </a:r>
          </a:p>
          <a:p>
            <a:r>
              <a:rPr lang="en-US" dirty="0" err="1"/>
              <a:t>pKa</a:t>
            </a:r>
            <a:r>
              <a:rPr lang="en-US" dirty="0"/>
              <a:t>= -log1.6 ×10-6</a:t>
            </a:r>
          </a:p>
          <a:p>
            <a:r>
              <a:rPr lang="en-US" dirty="0" err="1"/>
              <a:t>pKa</a:t>
            </a:r>
            <a:r>
              <a:rPr lang="en-US" dirty="0"/>
              <a:t>= 5.796</a:t>
            </a:r>
          </a:p>
          <a:p>
            <a:r>
              <a:rPr lang="en-US" dirty="0" err="1"/>
              <a:t>pKa</a:t>
            </a:r>
            <a:r>
              <a:rPr lang="en-US" dirty="0"/>
              <a:t>+ </a:t>
            </a:r>
            <a:r>
              <a:rPr lang="en-US" dirty="0" err="1"/>
              <a:t>pKb</a:t>
            </a:r>
            <a:r>
              <a:rPr lang="en-US" dirty="0"/>
              <a:t>= 14</a:t>
            </a:r>
          </a:p>
          <a:p>
            <a:r>
              <a:rPr lang="en-US" dirty="0" err="1"/>
              <a:t>pKb</a:t>
            </a:r>
            <a:r>
              <a:rPr lang="en-US" dirty="0"/>
              <a:t>= 14 -</a:t>
            </a:r>
            <a:r>
              <a:rPr lang="en-US" dirty="0" err="1"/>
              <a:t>pKa</a:t>
            </a:r>
            <a:r>
              <a:rPr lang="en-US" dirty="0"/>
              <a:t>= 14 –5.796</a:t>
            </a:r>
          </a:p>
          <a:p>
            <a:r>
              <a:rPr lang="en-US" dirty="0" err="1"/>
              <a:t>pKb</a:t>
            </a:r>
            <a:r>
              <a:rPr lang="en-US" dirty="0"/>
              <a:t>= 8.204</a:t>
            </a:r>
          </a:p>
          <a:p>
            <a:endParaRPr lang="en-US" dirty="0"/>
          </a:p>
        </p:txBody>
      </p:sp>
    </p:spTree>
    <p:extLst>
      <p:ext uri="{BB962C8B-B14F-4D97-AF65-F5344CB8AC3E}">
        <p14:creationId xmlns:p14="http://schemas.microsoft.com/office/powerpoint/2010/main" val="116443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895CE-6111-EC43-A508-52815F091942}"/>
              </a:ext>
            </a:extLst>
          </p:cNvPr>
          <p:cNvSpPr>
            <a:spLocks noGrp="1"/>
          </p:cNvSpPr>
          <p:nvPr>
            <p:ph type="ctrTitle"/>
          </p:nvPr>
        </p:nvSpPr>
        <p:spPr>
          <a:xfrm>
            <a:off x="0" y="2595275"/>
            <a:ext cx="8915400" cy="1343025"/>
          </a:xfrm>
        </p:spPr>
        <p:txBody>
          <a:bodyPr>
            <a:normAutofit fontScale="90000"/>
          </a:bodyPr>
          <a:lstStyle/>
          <a:p>
            <a:r>
              <a:rPr lang="en-US" b="1" dirty="0">
                <a:solidFill>
                  <a:srgbClr val="C00000"/>
                </a:solidFill>
              </a:rPr>
              <a:t>[Acids and Bases – Tutorial] </a:t>
            </a:r>
            <a:br>
              <a:rPr lang="en-US" b="1" dirty="0">
                <a:solidFill>
                  <a:srgbClr val="C00000"/>
                </a:solidFill>
              </a:rPr>
            </a:br>
            <a:endParaRPr lang="en-US" b="1" dirty="0">
              <a:solidFill>
                <a:srgbClr val="C00000"/>
              </a:solidFill>
            </a:endParaRPr>
          </a:p>
        </p:txBody>
      </p:sp>
    </p:spTree>
    <p:extLst>
      <p:ext uri="{BB962C8B-B14F-4D97-AF65-F5344CB8AC3E}">
        <p14:creationId xmlns:p14="http://schemas.microsoft.com/office/powerpoint/2010/main" val="3426737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4CE885-20A7-8D4A-8E79-46826BFEDB3D}"/>
              </a:ext>
            </a:extLst>
          </p:cNvPr>
          <p:cNvSpPr>
            <a:spLocks noGrp="1"/>
          </p:cNvSpPr>
          <p:nvPr>
            <p:ph idx="1"/>
          </p:nvPr>
        </p:nvSpPr>
        <p:spPr>
          <a:xfrm>
            <a:off x="1485900" y="1085850"/>
            <a:ext cx="5715000" cy="4572000"/>
          </a:xfrm>
        </p:spPr>
        <p:txBody>
          <a:bodyPr/>
          <a:lstStyle/>
          <a:p>
            <a:r>
              <a:rPr lang="en-US" sz="1800" dirty="0">
                <a:solidFill>
                  <a:schemeClr val="accent2"/>
                </a:solidFill>
              </a:rPr>
              <a:t>For which type of titration will the pH be basic at the equivalence point? </a:t>
            </a:r>
          </a:p>
          <a:p>
            <a:pPr marL="637778" lvl="1" indent="-342892">
              <a:buFont typeface="+mj-lt"/>
              <a:buAutoNum type="alphaLcPeriod"/>
            </a:pPr>
            <a:r>
              <a:rPr lang="en-US" dirty="0"/>
              <a:t>Strong acid vs. strong base. </a:t>
            </a:r>
          </a:p>
          <a:p>
            <a:pPr marL="637778" lvl="1" indent="-342892">
              <a:buFont typeface="+mj-lt"/>
              <a:buAutoNum type="alphaLcPeriod"/>
            </a:pPr>
            <a:r>
              <a:rPr lang="en-US" dirty="0"/>
              <a:t>Strong acid vs. weak base. </a:t>
            </a:r>
          </a:p>
          <a:p>
            <a:pPr marL="637778" lvl="1" indent="-342892">
              <a:buFont typeface="+mj-lt"/>
              <a:buAutoNum type="alphaLcPeriod"/>
            </a:pPr>
            <a:r>
              <a:rPr lang="en-US" dirty="0"/>
              <a:t>Weak acid vs. strong base. </a:t>
            </a:r>
          </a:p>
          <a:p>
            <a:pPr marL="637778" lvl="1" indent="-342892">
              <a:buFont typeface="+mj-lt"/>
              <a:buAutoNum type="alphaLcPeriod"/>
            </a:pPr>
            <a:r>
              <a:rPr lang="en-US" dirty="0"/>
              <a:t>all of the these </a:t>
            </a:r>
          </a:p>
          <a:p>
            <a:pPr marL="637778" lvl="1" indent="-342892">
              <a:buFont typeface="+mj-lt"/>
              <a:buAutoNum type="alphaLcPeriod"/>
            </a:pPr>
            <a:r>
              <a:rPr lang="en-US" dirty="0"/>
              <a:t>none of these </a:t>
            </a:r>
          </a:p>
          <a:p>
            <a:pPr marL="294887" lvl="1" indent="0">
              <a:buNone/>
            </a:pPr>
            <a:endParaRPr lang="en-US" dirty="0"/>
          </a:p>
          <a:p>
            <a:pPr lvl="1"/>
            <a:r>
              <a:rPr lang="en-US" b="1" dirty="0">
                <a:solidFill>
                  <a:srgbClr val="C00000"/>
                </a:solidFill>
              </a:rPr>
              <a:t>Calculate the pH at the equivalence point for the titration of </a:t>
            </a:r>
            <a:r>
              <a:rPr lang="en-US" b="1" dirty="0">
                <a:solidFill>
                  <a:srgbClr val="00B0F0"/>
                </a:solidFill>
              </a:rPr>
              <a:t>0.22</a:t>
            </a:r>
            <a:r>
              <a:rPr lang="en-US" b="1" dirty="0">
                <a:solidFill>
                  <a:srgbClr val="C00000"/>
                </a:solidFill>
              </a:rPr>
              <a:t> M HCN with </a:t>
            </a:r>
            <a:r>
              <a:rPr lang="en-US" b="1" dirty="0">
                <a:solidFill>
                  <a:srgbClr val="00B0F0"/>
                </a:solidFill>
              </a:rPr>
              <a:t>0.22 </a:t>
            </a:r>
            <a:r>
              <a:rPr lang="en-US" b="1" dirty="0">
                <a:solidFill>
                  <a:srgbClr val="C00000"/>
                </a:solidFill>
              </a:rPr>
              <a:t>M NaOH. (Ka = 4.9 × 10</a:t>
            </a:r>
            <a:r>
              <a:rPr lang="en-US" b="1" baseline="30000" dirty="0">
                <a:solidFill>
                  <a:srgbClr val="C00000"/>
                </a:solidFill>
              </a:rPr>
              <a:t>-10</a:t>
            </a:r>
            <a:r>
              <a:rPr lang="en-US" b="1" dirty="0">
                <a:solidFill>
                  <a:srgbClr val="C00000"/>
                </a:solidFill>
              </a:rPr>
              <a:t> for HCN.) </a:t>
            </a:r>
          </a:p>
          <a:p>
            <a:endParaRPr lang="en-US" dirty="0"/>
          </a:p>
        </p:txBody>
      </p:sp>
    </p:spTree>
    <p:extLst>
      <p:ext uri="{BB962C8B-B14F-4D97-AF65-F5344CB8AC3E}">
        <p14:creationId xmlns:p14="http://schemas.microsoft.com/office/powerpoint/2010/main" val="14899547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a:extLst>
              <a:ext uri="{FF2B5EF4-FFF2-40B4-BE49-F238E27FC236}">
                <a16:creationId xmlns:a16="http://schemas.microsoft.com/office/drawing/2014/main" id="{5DDCAD42-D251-3B4C-8690-1C8118B81767}"/>
              </a:ext>
            </a:extLst>
          </p:cNvPr>
          <p:cNvSpPr>
            <a:spLocks noGrp="1"/>
          </p:cNvSpPr>
          <p:nvPr>
            <p:ph idx="1"/>
          </p:nvPr>
        </p:nvSpPr>
        <p:spPr>
          <a:xfrm>
            <a:off x="685800" y="533400"/>
            <a:ext cx="7391400" cy="5791200"/>
          </a:xfrm>
        </p:spPr>
        <p:txBody>
          <a:bodyPr>
            <a:noAutofit/>
          </a:bodyPr>
          <a:lstStyle/>
          <a:p>
            <a:pPr fontAlgn="base"/>
            <a:r>
              <a:rPr lang="en-US" sz="1800" dirty="0"/>
              <a:t>At </a:t>
            </a:r>
            <a:r>
              <a:rPr lang="en-US" sz="1800" dirty="0" err="1"/>
              <a:t>equivalance</a:t>
            </a:r>
            <a:r>
              <a:rPr lang="en-US" sz="1800" dirty="0"/>
              <a:t> point the acid and base </a:t>
            </a:r>
            <a:r>
              <a:rPr lang="en-US" sz="1800" dirty="0" err="1"/>
              <a:t>nuetralize</a:t>
            </a:r>
            <a:r>
              <a:rPr lang="en-US" sz="1800" dirty="0"/>
              <a:t>.</a:t>
            </a:r>
          </a:p>
          <a:p>
            <a:pPr fontAlgn="base"/>
            <a:endParaRPr lang="en-US" sz="1800" dirty="0"/>
          </a:p>
          <a:p>
            <a:pPr fontAlgn="base"/>
            <a:r>
              <a:rPr lang="en-US" sz="1800" dirty="0"/>
              <a:t>because the moles of both the acid and base are equal, neither will be in excess or determine the pH of the solution. </a:t>
            </a:r>
          </a:p>
          <a:p>
            <a:pPr fontAlgn="base"/>
            <a:endParaRPr lang="en-US" sz="1800" dirty="0"/>
          </a:p>
          <a:p>
            <a:pPr fontAlgn="base"/>
            <a:r>
              <a:rPr lang="en-US" sz="1800" dirty="0"/>
              <a:t>So you must look at the salt formed. </a:t>
            </a:r>
          </a:p>
          <a:p>
            <a:pPr fontAlgn="base"/>
            <a:endParaRPr lang="en-US" sz="1800" dirty="0"/>
          </a:p>
          <a:p>
            <a:pPr fontAlgn="base"/>
            <a:r>
              <a:rPr lang="en-US" sz="1800" dirty="0"/>
              <a:t>This basic salt yields this equation.   </a:t>
            </a:r>
            <a:r>
              <a:rPr lang="en-US" sz="1800" dirty="0" err="1"/>
              <a:t>NaCN</a:t>
            </a:r>
            <a:r>
              <a:rPr lang="en-US" sz="1800" dirty="0"/>
              <a:t> -&gt; Na+ + CN-. </a:t>
            </a:r>
          </a:p>
          <a:p>
            <a:pPr fontAlgn="base"/>
            <a:endParaRPr lang="en-US" sz="1800" dirty="0"/>
          </a:p>
          <a:p>
            <a:pPr fontAlgn="base"/>
            <a:r>
              <a:rPr lang="en-US" sz="1800" dirty="0"/>
              <a:t>pOH=(</a:t>
            </a:r>
            <a:r>
              <a:rPr lang="en-US" sz="1800" dirty="0" err="1"/>
              <a:t>pKb</a:t>
            </a:r>
            <a:r>
              <a:rPr lang="en-US" sz="1800" dirty="0"/>
              <a:t>+ p[A</a:t>
            </a:r>
            <a:r>
              <a:rPr lang="en-US" sz="1800" baseline="30000" dirty="0"/>
              <a:t>-</a:t>
            </a:r>
            <a:r>
              <a:rPr lang="en-US" sz="1800" dirty="0"/>
              <a:t>])/2</a:t>
            </a:r>
          </a:p>
          <a:p>
            <a:pPr fontAlgn="base"/>
            <a:r>
              <a:rPr lang="en-US" sz="1800" dirty="0"/>
              <a:t>pOH= (4.6+0.65)</a:t>
            </a:r>
          </a:p>
          <a:p>
            <a:pPr fontAlgn="base"/>
            <a:r>
              <a:rPr lang="en-US" sz="1800" dirty="0"/>
              <a:t>pOH= 2.625</a:t>
            </a:r>
          </a:p>
          <a:p>
            <a:pPr fontAlgn="base"/>
            <a:r>
              <a:rPr lang="en-US" sz="1800" dirty="0"/>
              <a:t>pH=11.375</a:t>
            </a:r>
            <a:br>
              <a:rPr lang="en-US" sz="1800" dirty="0"/>
            </a:br>
            <a:r>
              <a:rPr lang="en-US" sz="1800" dirty="0"/>
              <a:t>This pH value makes sense by noticing that the solution should be basic, yielding a high pH value, such as the 11.3 found.</a:t>
            </a:r>
          </a:p>
          <a:p>
            <a:endParaRPr lang="en-US" sz="1800" dirty="0"/>
          </a:p>
        </p:txBody>
      </p:sp>
    </p:spTree>
    <p:extLst>
      <p:ext uri="{BB962C8B-B14F-4D97-AF65-F5344CB8AC3E}">
        <p14:creationId xmlns:p14="http://schemas.microsoft.com/office/powerpoint/2010/main" val="986933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1AF923-710B-924C-B202-81D50800AC49}"/>
              </a:ext>
            </a:extLst>
          </p:cNvPr>
          <p:cNvSpPr>
            <a:spLocks noGrp="1"/>
          </p:cNvSpPr>
          <p:nvPr>
            <p:ph idx="1"/>
          </p:nvPr>
        </p:nvSpPr>
        <p:spPr>
          <a:xfrm>
            <a:off x="914400" y="762000"/>
            <a:ext cx="7543800" cy="5181600"/>
          </a:xfrm>
        </p:spPr>
        <p:txBody>
          <a:bodyPr>
            <a:normAutofit fontScale="70000" lnSpcReduction="20000"/>
          </a:bodyPr>
          <a:lstStyle/>
          <a:p>
            <a:pPr marL="0" indent="0" algn="just">
              <a:lnSpc>
                <a:spcPct val="170000"/>
              </a:lnSpc>
              <a:buNone/>
            </a:pPr>
            <a:r>
              <a:rPr lang="en-US" dirty="0">
                <a:latin typeface="Times New Roman" panose="02020603050405020304" pitchFamily="18" charset="0"/>
                <a:cs typeface="Times New Roman" panose="02020603050405020304" pitchFamily="18" charset="0"/>
              </a:rPr>
              <a:t>1- Calculate the pH of a buffer solution that contains 0.25 M benzoic acid (C6H5CO2H) and 0.15 M sodium benzoate (C6H5COONa). [Ka = 6.5 × 10</a:t>
            </a:r>
            <a:r>
              <a:rPr lang="en-US" baseline="30000" dirty="0">
                <a:latin typeface="Times New Roman" panose="02020603050405020304" pitchFamily="18" charset="0"/>
                <a:cs typeface="Times New Roman" panose="02020603050405020304" pitchFamily="18" charset="0"/>
              </a:rPr>
              <a:t>-5 </a:t>
            </a:r>
            <a:r>
              <a:rPr lang="en-US" dirty="0">
                <a:latin typeface="Times New Roman" panose="02020603050405020304" pitchFamily="18" charset="0"/>
                <a:cs typeface="Times New Roman" panose="02020603050405020304" pitchFamily="18" charset="0"/>
              </a:rPr>
              <a:t>for benzoic acid]</a:t>
            </a:r>
          </a:p>
          <a:p>
            <a:pPr algn="ctr"/>
            <a:r>
              <a:rPr lang="en-US" dirty="0">
                <a:latin typeface="Times New Roman" panose="02020603050405020304" pitchFamily="18" charset="0"/>
                <a:cs typeface="Times New Roman" panose="02020603050405020304" pitchFamily="18" charset="0"/>
              </a:rPr>
              <a:t>A. 3.97</a:t>
            </a:r>
          </a:p>
          <a:p>
            <a:pPr algn="ctr"/>
            <a:r>
              <a:rPr lang="en-US" dirty="0">
                <a:latin typeface="Times New Roman" panose="02020603050405020304" pitchFamily="18" charset="0"/>
                <a:cs typeface="Times New Roman" panose="02020603050405020304" pitchFamily="18" charset="0"/>
              </a:rPr>
              <a:t>B. 4.83</a:t>
            </a:r>
          </a:p>
          <a:p>
            <a:pPr algn="ctr"/>
            <a:r>
              <a:rPr lang="en-US" dirty="0">
                <a:latin typeface="Times New Roman" panose="02020603050405020304" pitchFamily="18" charset="0"/>
                <a:cs typeface="Times New Roman" panose="02020603050405020304" pitchFamily="18" charset="0"/>
              </a:rPr>
              <a:t>C. 4.19</a:t>
            </a:r>
          </a:p>
          <a:p>
            <a:pPr algn="ctr"/>
            <a:r>
              <a:rPr lang="en-US" dirty="0">
                <a:latin typeface="Times New Roman" panose="02020603050405020304" pitchFamily="18" charset="0"/>
                <a:cs typeface="Times New Roman" panose="02020603050405020304" pitchFamily="18" charset="0"/>
              </a:rPr>
              <a:t>D. 3.40</a:t>
            </a:r>
          </a:p>
          <a:p>
            <a:pPr algn="ctr"/>
            <a:r>
              <a:rPr lang="en-US" dirty="0">
                <a:latin typeface="Times New Roman" panose="02020603050405020304" pitchFamily="18" charset="0"/>
                <a:cs typeface="Times New Roman" panose="02020603050405020304" pitchFamily="18" charset="0"/>
              </a:rPr>
              <a:t>E. 4.41</a:t>
            </a:r>
          </a:p>
          <a:p>
            <a:pPr marL="0" indent="0">
              <a:buNone/>
            </a:pPr>
            <a:r>
              <a:rPr lang="en-US" sz="2300" dirty="0">
                <a:latin typeface="Times New Roman" panose="02020603050405020304" pitchFamily="18" charset="0"/>
                <a:cs typeface="Times New Roman" panose="02020603050405020304" pitchFamily="18" charset="0"/>
              </a:rPr>
              <a:t>pH=</a:t>
            </a:r>
            <a:r>
              <a:rPr lang="en-US" sz="2300" dirty="0" err="1">
                <a:latin typeface="Times New Roman" panose="02020603050405020304" pitchFamily="18" charset="0"/>
                <a:cs typeface="Times New Roman" panose="02020603050405020304" pitchFamily="18" charset="0"/>
              </a:rPr>
              <a:t>pKa</a:t>
            </a:r>
            <a:r>
              <a:rPr lang="en-US" sz="2300" dirty="0">
                <a:latin typeface="Times New Roman" panose="02020603050405020304" pitchFamily="18" charset="0"/>
                <a:cs typeface="Times New Roman" panose="02020603050405020304" pitchFamily="18" charset="0"/>
              </a:rPr>
              <a:t>+ log [A-]/[HA]</a:t>
            </a:r>
          </a:p>
          <a:p>
            <a:pPr marL="0" indent="0">
              <a:buNone/>
            </a:pPr>
            <a:r>
              <a:rPr lang="en-US" sz="2300" dirty="0" err="1">
                <a:latin typeface="Times New Roman" panose="02020603050405020304" pitchFamily="18" charset="0"/>
                <a:cs typeface="Times New Roman" panose="02020603050405020304" pitchFamily="18" charset="0"/>
              </a:rPr>
              <a:t>pKa</a:t>
            </a:r>
            <a:r>
              <a:rPr lang="en-US" sz="2300" dirty="0">
                <a:latin typeface="Times New Roman" panose="02020603050405020304" pitchFamily="18" charset="0"/>
                <a:cs typeface="Times New Roman" panose="02020603050405020304" pitchFamily="18" charset="0"/>
              </a:rPr>
              <a:t>= -log ka</a:t>
            </a:r>
          </a:p>
          <a:p>
            <a:pPr marL="0" indent="0">
              <a:buNone/>
            </a:pPr>
            <a:r>
              <a:rPr lang="en-US" sz="2300" dirty="0">
                <a:latin typeface="Times New Roman" panose="02020603050405020304" pitchFamily="18" charset="0"/>
                <a:cs typeface="Times New Roman" panose="02020603050405020304" pitchFamily="18" charset="0"/>
              </a:rPr>
              <a:t>       = -log 6.5x10</a:t>
            </a:r>
            <a:r>
              <a:rPr lang="en-US" sz="2300" baseline="30000" dirty="0">
                <a:latin typeface="Times New Roman" panose="02020603050405020304" pitchFamily="18" charset="0"/>
                <a:cs typeface="Times New Roman" panose="02020603050405020304" pitchFamily="18" charset="0"/>
              </a:rPr>
              <a:t>-5</a:t>
            </a:r>
          </a:p>
          <a:p>
            <a:pPr marL="0" indent="0">
              <a:buNone/>
            </a:pPr>
            <a:r>
              <a:rPr lang="en-US" sz="2300" dirty="0">
                <a:solidFill>
                  <a:srgbClr val="0070C0"/>
                </a:solidFill>
                <a:latin typeface="Times New Roman" panose="02020603050405020304" pitchFamily="18" charset="0"/>
                <a:cs typeface="Times New Roman" panose="02020603050405020304" pitchFamily="18" charset="0"/>
              </a:rPr>
              <a:t>      </a:t>
            </a:r>
            <a:r>
              <a:rPr lang="en-US" sz="2300" dirty="0" err="1">
                <a:solidFill>
                  <a:srgbClr val="0070C0"/>
                </a:solidFill>
                <a:latin typeface="Times New Roman" panose="02020603050405020304" pitchFamily="18" charset="0"/>
                <a:cs typeface="Times New Roman" panose="02020603050405020304" pitchFamily="18" charset="0"/>
              </a:rPr>
              <a:t>pKa</a:t>
            </a:r>
            <a:r>
              <a:rPr lang="en-US" sz="2300" dirty="0">
                <a:solidFill>
                  <a:srgbClr val="0070C0"/>
                </a:solidFill>
                <a:latin typeface="Times New Roman" panose="02020603050405020304" pitchFamily="18" charset="0"/>
                <a:cs typeface="Times New Roman" panose="02020603050405020304" pitchFamily="18" charset="0"/>
              </a:rPr>
              <a:t>    = 4.187</a:t>
            </a:r>
          </a:p>
          <a:p>
            <a:pPr marL="0" indent="0">
              <a:buNone/>
            </a:pPr>
            <a:r>
              <a:rPr lang="en-US" sz="2300" dirty="0">
                <a:latin typeface="Times New Roman" panose="02020603050405020304" pitchFamily="18" charset="0"/>
                <a:cs typeface="Times New Roman" panose="02020603050405020304" pitchFamily="18" charset="0"/>
              </a:rPr>
              <a:t>PH= 4.187+log (0.15/0.25)</a:t>
            </a:r>
          </a:p>
          <a:p>
            <a:pPr marL="0" indent="0">
              <a:buNone/>
            </a:pPr>
            <a:r>
              <a:rPr lang="en-US" sz="2300" dirty="0">
                <a:latin typeface="Times New Roman" panose="02020603050405020304" pitchFamily="18" charset="0"/>
                <a:cs typeface="Times New Roman" panose="02020603050405020304" pitchFamily="18" charset="0"/>
              </a:rPr>
              <a:t>pH= 3.97</a:t>
            </a:r>
          </a:p>
        </p:txBody>
      </p:sp>
      <p:sp>
        <p:nvSpPr>
          <p:cNvPr id="4" name="Rectangle 3">
            <a:extLst>
              <a:ext uri="{FF2B5EF4-FFF2-40B4-BE49-F238E27FC236}">
                <a16:creationId xmlns:a16="http://schemas.microsoft.com/office/drawing/2014/main" id="{94F54EAD-C11C-9843-AAB2-6D85DBF5CCF2}"/>
              </a:ext>
            </a:extLst>
          </p:cNvPr>
          <p:cNvSpPr/>
          <p:nvPr/>
        </p:nvSpPr>
        <p:spPr>
          <a:xfrm>
            <a:off x="4343400" y="2590800"/>
            <a:ext cx="978108" cy="32041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extBox 4">
            <a:extLst>
              <a:ext uri="{FF2B5EF4-FFF2-40B4-BE49-F238E27FC236}">
                <a16:creationId xmlns:a16="http://schemas.microsoft.com/office/drawing/2014/main" id="{8834102F-D7D9-AD49-AB4D-866AA56077E4}"/>
              </a:ext>
            </a:extLst>
          </p:cNvPr>
          <p:cNvSpPr txBox="1"/>
          <p:nvPr/>
        </p:nvSpPr>
        <p:spPr>
          <a:xfrm>
            <a:off x="1429690" y="4426080"/>
            <a:ext cx="184731" cy="248209"/>
          </a:xfrm>
          <a:prstGeom prst="rect">
            <a:avLst/>
          </a:prstGeom>
          <a:noFill/>
        </p:spPr>
        <p:txBody>
          <a:bodyPr wrap="none" rtlCol="0">
            <a:spAutoFit/>
          </a:bodyPr>
          <a:lstStyle/>
          <a:p>
            <a:endParaRPr lang="en-US" sz="1013" dirty="0"/>
          </a:p>
        </p:txBody>
      </p:sp>
    </p:spTree>
    <p:extLst>
      <p:ext uri="{BB962C8B-B14F-4D97-AF65-F5344CB8AC3E}">
        <p14:creationId xmlns:p14="http://schemas.microsoft.com/office/powerpoint/2010/main" val="46725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9B230-A8DC-2F4D-99A5-7C149C8144C1}"/>
              </a:ext>
            </a:extLst>
          </p:cNvPr>
          <p:cNvSpPr>
            <a:spLocks noGrp="1"/>
          </p:cNvSpPr>
          <p:nvPr>
            <p:ph idx="1"/>
          </p:nvPr>
        </p:nvSpPr>
        <p:spPr>
          <a:xfrm>
            <a:off x="609600" y="1219200"/>
            <a:ext cx="7467600" cy="4419599"/>
          </a:xfrm>
        </p:spPr>
        <p:txBody>
          <a:bodyPr>
            <a:normAutofit fontScale="77500" lnSpcReduction="20000"/>
          </a:bodyPr>
          <a:lstStyle/>
          <a:p>
            <a:pPr marL="0" indent="0">
              <a:lnSpc>
                <a:spcPct val="110000"/>
              </a:lnSpc>
              <a:buNone/>
            </a:pPr>
            <a:r>
              <a:rPr lang="en-US" dirty="0">
                <a:latin typeface="Times New Roman" panose="02020603050405020304" pitchFamily="18" charset="0"/>
                <a:cs typeface="Times New Roman" panose="02020603050405020304" pitchFamily="18" charset="0"/>
              </a:rPr>
              <a:t>2- A solution is prepared by mixing 500 mL of 0.10 M </a:t>
            </a:r>
            <a:r>
              <a:rPr lang="en-US" dirty="0" err="1">
                <a:latin typeface="Times New Roman" panose="02020603050405020304" pitchFamily="18" charset="0"/>
                <a:cs typeface="Times New Roman" panose="02020603050405020304" pitchFamily="18" charset="0"/>
              </a:rPr>
              <a:t>NaOCl</a:t>
            </a:r>
            <a:r>
              <a:rPr lang="en-US" dirty="0">
                <a:latin typeface="Times New Roman" panose="02020603050405020304" pitchFamily="18" charset="0"/>
                <a:cs typeface="Times New Roman" panose="02020603050405020304" pitchFamily="18" charset="0"/>
              </a:rPr>
              <a:t> (SALT) and 500. mL of 0.20 M </a:t>
            </a:r>
            <a:r>
              <a:rPr lang="en-US" dirty="0" err="1">
                <a:latin typeface="Times New Roman" panose="02020603050405020304" pitchFamily="18" charset="0"/>
                <a:cs typeface="Times New Roman" panose="02020603050405020304" pitchFamily="18" charset="0"/>
              </a:rPr>
              <a:t>HOCl</a:t>
            </a:r>
            <a:r>
              <a:rPr lang="en-US" dirty="0">
                <a:latin typeface="Times New Roman" panose="02020603050405020304" pitchFamily="18" charset="0"/>
                <a:cs typeface="Times New Roman" panose="02020603050405020304" pitchFamily="18" charset="0"/>
              </a:rPr>
              <a:t> (ACID). What is the pH of this solution? [Ka(</a:t>
            </a:r>
            <a:r>
              <a:rPr lang="en-US" dirty="0" err="1">
                <a:latin typeface="Times New Roman" panose="02020603050405020304" pitchFamily="18" charset="0"/>
                <a:cs typeface="Times New Roman" panose="02020603050405020304" pitchFamily="18" charset="0"/>
              </a:rPr>
              <a:t>HOCl</a:t>
            </a:r>
            <a:r>
              <a:rPr lang="en-US" dirty="0">
                <a:latin typeface="Times New Roman" panose="02020603050405020304" pitchFamily="18" charset="0"/>
                <a:cs typeface="Times New Roman" panose="02020603050405020304" pitchFamily="18" charset="0"/>
              </a:rPr>
              <a:t>) = 3.2 × 10</a:t>
            </a:r>
            <a:r>
              <a:rPr lang="en-US" baseline="30000" dirty="0">
                <a:latin typeface="Times New Roman" panose="02020603050405020304" pitchFamily="18" charset="0"/>
                <a:cs typeface="Times New Roman" panose="02020603050405020304" pitchFamily="18" charset="0"/>
              </a:rPr>
              <a:t>-8</a:t>
            </a:r>
            <a:r>
              <a:rPr lang="en-US" dirty="0">
                <a:latin typeface="Times New Roman" panose="02020603050405020304" pitchFamily="18" charset="0"/>
                <a:cs typeface="Times New Roman" panose="02020603050405020304" pitchFamily="18" charset="0"/>
              </a:rPr>
              <a:t>]</a:t>
            </a:r>
          </a:p>
          <a:p>
            <a:pPr marL="0" indent="0" algn="ctr">
              <a:buNone/>
            </a:pPr>
            <a:r>
              <a:rPr lang="en-US" dirty="0">
                <a:latin typeface="Times New Roman" panose="02020603050405020304" pitchFamily="18" charset="0"/>
                <a:cs typeface="Times New Roman" panose="02020603050405020304" pitchFamily="18" charset="0"/>
              </a:rPr>
              <a:t>A. 4.10</a:t>
            </a:r>
          </a:p>
          <a:p>
            <a:pPr marL="0" indent="0" algn="ctr">
              <a:buNone/>
            </a:pPr>
            <a:r>
              <a:rPr lang="en-US" dirty="0">
                <a:latin typeface="Times New Roman" panose="02020603050405020304" pitchFamily="18" charset="0"/>
                <a:cs typeface="Times New Roman" panose="02020603050405020304" pitchFamily="18" charset="0"/>
              </a:rPr>
              <a:t>B. 7.00</a:t>
            </a:r>
          </a:p>
          <a:p>
            <a:pPr marL="0" indent="0" algn="ctr">
              <a:buNone/>
            </a:pPr>
            <a:r>
              <a:rPr lang="en-US" dirty="0">
                <a:latin typeface="Times New Roman" panose="02020603050405020304" pitchFamily="18" charset="0"/>
                <a:cs typeface="Times New Roman" panose="02020603050405020304" pitchFamily="18" charset="0"/>
              </a:rPr>
              <a:t>C. 7.19</a:t>
            </a:r>
          </a:p>
          <a:p>
            <a:pPr marL="0" indent="0" algn="ctr">
              <a:buNone/>
            </a:pPr>
            <a:r>
              <a:rPr lang="en-US" dirty="0">
                <a:latin typeface="Times New Roman" panose="02020603050405020304" pitchFamily="18" charset="0"/>
                <a:cs typeface="Times New Roman" panose="02020603050405020304" pitchFamily="18" charset="0"/>
              </a:rPr>
              <a:t>D. 7.49</a:t>
            </a:r>
          </a:p>
          <a:p>
            <a:pPr marL="0" indent="0">
              <a:buNone/>
            </a:pPr>
            <a:endParaRPr lang="en-US" sz="1350" dirty="0">
              <a:latin typeface="Times New Roman" panose="02020603050405020304" pitchFamily="18" charset="0"/>
              <a:cs typeface="Times New Roman" panose="02020603050405020304" pitchFamily="18" charset="0"/>
            </a:endParaRPr>
          </a:p>
          <a:p>
            <a:pPr marL="0" indent="0">
              <a:buNone/>
            </a:pPr>
            <a:r>
              <a:rPr lang="en-US" sz="1800" dirty="0">
                <a:latin typeface="Times New Roman" panose="02020603050405020304" pitchFamily="18" charset="0"/>
                <a:cs typeface="Times New Roman" panose="02020603050405020304" pitchFamily="18" charset="0"/>
              </a:rPr>
              <a:t>PH= </a:t>
            </a:r>
            <a:r>
              <a:rPr lang="en-US" sz="1800" dirty="0" err="1">
                <a:latin typeface="Times New Roman" panose="02020603050405020304" pitchFamily="18" charset="0"/>
                <a:cs typeface="Times New Roman" panose="02020603050405020304" pitchFamily="18" charset="0"/>
              </a:rPr>
              <a:t>pKa</a:t>
            </a:r>
            <a:r>
              <a:rPr lang="en-US" sz="1800" dirty="0">
                <a:latin typeface="Times New Roman" panose="02020603050405020304" pitchFamily="18" charset="0"/>
                <a:cs typeface="Times New Roman" panose="02020603050405020304" pitchFamily="18" charset="0"/>
              </a:rPr>
              <a:t>+ log [</a:t>
            </a:r>
            <a:r>
              <a:rPr lang="en-US" sz="1800" dirty="0" err="1">
                <a:latin typeface="Times New Roman" panose="02020603050405020304" pitchFamily="18" charset="0"/>
                <a:cs typeface="Times New Roman" panose="02020603050405020304" pitchFamily="18" charset="0"/>
              </a:rPr>
              <a:t>NaOCl</a:t>
            </a:r>
            <a:r>
              <a:rPr lang="en-US" sz="1800" dirty="0">
                <a:latin typeface="Times New Roman" panose="02020603050405020304" pitchFamily="18" charset="0"/>
                <a:cs typeface="Times New Roman" panose="02020603050405020304" pitchFamily="18" charset="0"/>
              </a:rPr>
              <a:t>] / [</a:t>
            </a:r>
            <a:r>
              <a:rPr lang="en-US" sz="1800" dirty="0" err="1">
                <a:latin typeface="Times New Roman" panose="02020603050405020304" pitchFamily="18" charset="0"/>
                <a:cs typeface="Times New Roman" panose="02020603050405020304" pitchFamily="18" charset="0"/>
              </a:rPr>
              <a:t>HOCl</a:t>
            </a:r>
            <a:r>
              <a:rPr lang="en-US" sz="1800" dirty="0">
                <a:latin typeface="Times New Roman" panose="02020603050405020304" pitchFamily="18" charset="0"/>
                <a:cs typeface="Times New Roman" panose="02020603050405020304" pitchFamily="18" charset="0"/>
              </a:rPr>
              <a:t>]</a:t>
            </a:r>
          </a:p>
          <a:p>
            <a:pPr marL="0" indent="0">
              <a:buNone/>
            </a:pPr>
            <a:r>
              <a:rPr lang="en-US" sz="1800" dirty="0" err="1">
                <a:latin typeface="Times New Roman" panose="02020603050405020304" pitchFamily="18" charset="0"/>
                <a:cs typeface="Times New Roman" panose="02020603050405020304" pitchFamily="18" charset="0"/>
              </a:rPr>
              <a:t>pKa</a:t>
            </a:r>
            <a:r>
              <a:rPr lang="en-US" sz="1800" dirty="0">
                <a:latin typeface="Times New Roman" panose="02020603050405020304" pitchFamily="18" charset="0"/>
                <a:cs typeface="Times New Roman" panose="02020603050405020304" pitchFamily="18" charset="0"/>
              </a:rPr>
              <a:t>= -log Ka= 7.49</a:t>
            </a:r>
          </a:p>
          <a:p>
            <a:pPr marL="0" indent="0">
              <a:buNone/>
            </a:pP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NaOCl</a:t>
            </a:r>
            <a:r>
              <a:rPr lang="en-US" sz="1800" dirty="0">
                <a:latin typeface="Times New Roman" panose="02020603050405020304" pitchFamily="18" charset="0"/>
                <a:cs typeface="Times New Roman" panose="02020603050405020304" pitchFamily="18" charset="0"/>
              </a:rPr>
              <a:t>]= 0.5x0.1 =0.05</a:t>
            </a:r>
          </a:p>
          <a:p>
            <a:pPr marL="0" indent="0">
              <a:buNone/>
            </a:pPr>
            <a:r>
              <a:rPr lang="en-US" sz="1800" dirty="0">
                <a:latin typeface="Times New Roman" panose="02020603050405020304" pitchFamily="18" charset="0"/>
                <a:cs typeface="Times New Roman" panose="02020603050405020304" pitchFamily="18" charset="0"/>
              </a:rPr>
              <a:t>[</a:t>
            </a:r>
            <a:r>
              <a:rPr lang="en-US" sz="1800" dirty="0" err="1">
                <a:latin typeface="Times New Roman" panose="02020603050405020304" pitchFamily="18" charset="0"/>
                <a:cs typeface="Times New Roman" panose="02020603050405020304" pitchFamily="18" charset="0"/>
              </a:rPr>
              <a:t>HOCl</a:t>
            </a:r>
            <a:r>
              <a:rPr lang="en-US" sz="1800" dirty="0">
                <a:latin typeface="Times New Roman" panose="02020603050405020304" pitchFamily="18" charset="0"/>
                <a:cs typeface="Times New Roman" panose="02020603050405020304" pitchFamily="18" charset="0"/>
              </a:rPr>
              <a:t>] = 0.5x 0.20= 0.1</a:t>
            </a:r>
          </a:p>
          <a:p>
            <a:pPr marL="0" indent="0">
              <a:buNone/>
            </a:pPr>
            <a:r>
              <a:rPr lang="en-US" sz="1800" dirty="0">
                <a:latin typeface="Times New Roman" panose="02020603050405020304" pitchFamily="18" charset="0"/>
                <a:cs typeface="Times New Roman" panose="02020603050405020304" pitchFamily="18" charset="0"/>
              </a:rPr>
              <a:t>PH= 7.49+ log  0.05/ 0.1</a:t>
            </a:r>
          </a:p>
          <a:p>
            <a:pPr marL="0" indent="0">
              <a:buNone/>
            </a:pPr>
            <a:r>
              <a:rPr lang="en-US" sz="1800" dirty="0">
                <a:latin typeface="Times New Roman" panose="02020603050405020304" pitchFamily="18" charset="0"/>
                <a:cs typeface="Times New Roman" panose="02020603050405020304" pitchFamily="18" charset="0"/>
              </a:rPr>
              <a:t>pH= 7.19. </a:t>
            </a:r>
          </a:p>
          <a:p>
            <a:pPr marL="0" indent="0">
              <a:buNone/>
            </a:pPr>
            <a:endParaRPr lang="en-US" dirty="0"/>
          </a:p>
        </p:txBody>
      </p:sp>
      <p:sp>
        <p:nvSpPr>
          <p:cNvPr id="4" name="Rectangle 3">
            <a:extLst>
              <a:ext uri="{FF2B5EF4-FFF2-40B4-BE49-F238E27FC236}">
                <a16:creationId xmlns:a16="http://schemas.microsoft.com/office/drawing/2014/main" id="{4F46049D-54B2-9048-9528-F84C84849178}"/>
              </a:ext>
            </a:extLst>
          </p:cNvPr>
          <p:cNvSpPr/>
          <p:nvPr/>
        </p:nvSpPr>
        <p:spPr>
          <a:xfrm>
            <a:off x="3810000" y="2895600"/>
            <a:ext cx="1143000"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123144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9788A-122C-4E42-98C6-B2187CCA874B}"/>
              </a:ext>
            </a:extLst>
          </p:cNvPr>
          <p:cNvSpPr>
            <a:spLocks noGrp="1"/>
          </p:cNvSpPr>
          <p:nvPr>
            <p:ph type="title"/>
          </p:nvPr>
        </p:nvSpPr>
        <p:spPr>
          <a:xfrm>
            <a:off x="931068" y="1002790"/>
            <a:ext cx="7281863" cy="994172"/>
          </a:xfrm>
        </p:spPr>
        <p:txBody>
          <a:bodyPr>
            <a:normAutofit/>
          </a:bodyPr>
          <a:lstStyle/>
          <a:p>
            <a:r>
              <a:rPr lang="en-AU" b="1" dirty="0">
                <a:solidFill>
                  <a:srgbClr val="C00000"/>
                </a:solidFill>
              </a:rPr>
              <a:t>Analysing Regions of the Curve</a:t>
            </a:r>
            <a:endParaRPr lang="en-US" b="1" dirty="0">
              <a:solidFill>
                <a:srgbClr val="C00000"/>
              </a:solidFill>
            </a:endParaRPr>
          </a:p>
        </p:txBody>
      </p:sp>
      <p:sp>
        <p:nvSpPr>
          <p:cNvPr id="3" name="Content Placeholder 2">
            <a:extLst>
              <a:ext uri="{FF2B5EF4-FFF2-40B4-BE49-F238E27FC236}">
                <a16:creationId xmlns:a16="http://schemas.microsoft.com/office/drawing/2014/main" id="{6847EE07-AF69-AD44-AD1D-B970D7AC4D38}"/>
              </a:ext>
            </a:extLst>
          </p:cNvPr>
          <p:cNvSpPr>
            <a:spLocks noGrp="1"/>
          </p:cNvSpPr>
          <p:nvPr>
            <p:ph idx="1"/>
          </p:nvPr>
        </p:nvSpPr>
        <p:spPr>
          <a:xfrm>
            <a:off x="457200" y="2443709"/>
            <a:ext cx="4571999" cy="3328439"/>
          </a:xfrm>
        </p:spPr>
        <p:txBody>
          <a:bodyPr>
            <a:normAutofit/>
          </a:bodyPr>
          <a:lstStyle/>
          <a:p>
            <a:pPr marL="0" indent="0" algn="just">
              <a:lnSpc>
                <a:spcPct val="170000"/>
              </a:lnSpc>
              <a:buNone/>
            </a:pPr>
            <a:r>
              <a:rPr lang="en-AU" sz="1600" dirty="0"/>
              <a:t>Different regions of the titration curve provide insights into the </a:t>
            </a:r>
            <a:r>
              <a:rPr lang="en-AU" sz="1600" dirty="0" err="1"/>
              <a:t>behavior</a:t>
            </a:r>
            <a:r>
              <a:rPr lang="en-AU" sz="1600" dirty="0"/>
              <a:t> of the reactants.</a:t>
            </a:r>
          </a:p>
          <a:p>
            <a:pPr marL="0" indent="0" algn="just">
              <a:lnSpc>
                <a:spcPct val="170000"/>
              </a:lnSpc>
              <a:buNone/>
            </a:pPr>
            <a:r>
              <a:rPr lang="en-AU" sz="1600" dirty="0"/>
              <a:t> The initial region shows how the pH changes slowly, while the steep section highlights the rapid pH change at the equivalence point and the endpoint involves stabilization once neutralization is complete.</a:t>
            </a:r>
            <a:endParaRPr lang="en-US" sz="1600" dirty="0"/>
          </a:p>
        </p:txBody>
      </p:sp>
      <p:pic>
        <p:nvPicPr>
          <p:cNvPr id="4" name="Picture 3">
            <a:extLst>
              <a:ext uri="{FF2B5EF4-FFF2-40B4-BE49-F238E27FC236}">
                <a16:creationId xmlns:a16="http://schemas.microsoft.com/office/drawing/2014/main" id="{B72EC526-4544-A840-9266-FF28F3B92EDF}"/>
              </a:ext>
            </a:extLst>
          </p:cNvPr>
          <p:cNvPicPr>
            <a:picLocks noChangeAspect="1"/>
          </p:cNvPicPr>
          <p:nvPr/>
        </p:nvPicPr>
        <p:blipFill>
          <a:blip r:embed="rId2"/>
          <a:stretch>
            <a:fillRect/>
          </a:stretch>
        </p:blipFill>
        <p:spPr>
          <a:xfrm>
            <a:off x="5200652" y="2497762"/>
            <a:ext cx="3333748" cy="3357448"/>
          </a:xfrm>
          <a:prstGeom prst="rect">
            <a:avLst/>
          </a:prstGeom>
        </p:spPr>
      </p:pic>
    </p:spTree>
    <p:extLst>
      <p:ext uri="{BB962C8B-B14F-4D97-AF65-F5344CB8AC3E}">
        <p14:creationId xmlns:p14="http://schemas.microsoft.com/office/powerpoint/2010/main" val="19749356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B6D9AA-5A67-0841-A90D-D0F10EB722FC}"/>
              </a:ext>
            </a:extLst>
          </p:cNvPr>
          <p:cNvSpPr>
            <a:spLocks noGrp="1"/>
          </p:cNvSpPr>
          <p:nvPr>
            <p:ph idx="1"/>
          </p:nvPr>
        </p:nvSpPr>
        <p:spPr>
          <a:xfrm>
            <a:off x="1614488" y="1736285"/>
            <a:ext cx="5915025" cy="3238447"/>
          </a:xfrm>
        </p:spPr>
        <p:txBody>
          <a:bodyPr>
            <a:normAutofit lnSpcReduction="10000"/>
          </a:bodyPr>
          <a:lstStyle/>
          <a:p>
            <a:pPr marL="0" indent="0">
              <a:buNone/>
            </a:pPr>
            <a:r>
              <a:rPr lang="en-US" dirty="0">
                <a:latin typeface="Times New Roman" panose="02020603050405020304" pitchFamily="18" charset="0"/>
                <a:cs typeface="Times New Roman" panose="02020603050405020304" pitchFamily="18" charset="0"/>
              </a:rPr>
              <a:t>3- Which of the following is </a:t>
            </a:r>
            <a:r>
              <a:rPr lang="en-US" i="1"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a conjugate acid/base pair?</a:t>
            </a:r>
          </a:p>
          <a:p>
            <a:pPr marL="0" indent="0">
              <a:buNone/>
            </a:pPr>
            <a:endParaRPr lang="en-US" dirty="0">
              <a:latin typeface="Times New Roman" panose="02020603050405020304" pitchFamily="18" charset="0"/>
              <a:cs typeface="Times New Roman" panose="02020603050405020304" pitchFamily="18" charset="0"/>
            </a:endParaRPr>
          </a:p>
          <a:p>
            <a:pPr marL="289315" indent="-289315" algn="ctr">
              <a:buFont typeface="+mj-lt"/>
              <a:buAutoNum type="alphaLcPeriod"/>
            </a:pPr>
            <a:r>
              <a:rPr lang="en-US" dirty="0">
                <a:latin typeface="Times New Roman" panose="02020603050405020304" pitchFamily="18" charset="0"/>
                <a:cs typeface="Times New Roman" panose="02020603050405020304" pitchFamily="18" charset="0"/>
              </a:rPr>
              <a:t>NH</a:t>
            </a:r>
            <a:r>
              <a:rPr lang="en-US" baseline="-25000" dirty="0">
                <a:latin typeface="Times New Roman" panose="02020603050405020304" pitchFamily="18" charset="0"/>
                <a:cs typeface="Times New Roman" panose="02020603050405020304" pitchFamily="18" charset="0"/>
              </a:rPr>
              <a:t>4</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/NH</a:t>
            </a:r>
            <a:r>
              <a:rPr lang="en-US" baseline="-25000" dirty="0">
                <a:latin typeface="Times New Roman" panose="02020603050405020304" pitchFamily="18" charset="0"/>
                <a:cs typeface="Times New Roman" panose="02020603050405020304" pitchFamily="18" charset="0"/>
              </a:rPr>
              <a:t>3</a:t>
            </a:r>
          </a:p>
          <a:p>
            <a:pPr marL="289315" indent="-289315" algn="ctr">
              <a:buFont typeface="+mj-lt"/>
              <a:buAutoNum type="alphaLcPeriod"/>
            </a:pPr>
            <a:r>
              <a:rPr lang="en-US" dirty="0">
                <a:latin typeface="Times New Roman" panose="02020603050405020304" pitchFamily="18" charset="0"/>
                <a:cs typeface="Times New Roman" panose="02020603050405020304" pitchFamily="18" charset="0"/>
              </a:rPr>
              <a:t>OH</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/O</a:t>
            </a:r>
            <a:r>
              <a:rPr lang="en-US" baseline="30000" dirty="0">
                <a:latin typeface="Times New Roman" panose="02020603050405020304" pitchFamily="18" charset="0"/>
                <a:cs typeface="Times New Roman" panose="02020603050405020304" pitchFamily="18" charset="0"/>
              </a:rPr>
              <a:t>2–</a:t>
            </a:r>
          </a:p>
          <a:p>
            <a:pPr marL="289315" indent="-289315" algn="ctr">
              <a:buFont typeface="+mj-lt"/>
              <a:buAutoNum type="alphaLcPeriod"/>
            </a:pP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PO</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PO</a:t>
            </a:r>
            <a:r>
              <a:rPr lang="en-US" baseline="-25000" dirty="0">
                <a:latin typeface="Times New Roman" panose="02020603050405020304" pitchFamily="18" charset="0"/>
                <a:cs typeface="Times New Roman" panose="02020603050405020304" pitchFamily="18" charset="0"/>
              </a:rPr>
              <a:t>4</a:t>
            </a:r>
            <a:r>
              <a:rPr lang="en-US" baseline="30000" dirty="0">
                <a:latin typeface="Times New Roman" panose="02020603050405020304" pitchFamily="18" charset="0"/>
                <a:cs typeface="Times New Roman" panose="02020603050405020304" pitchFamily="18" charset="0"/>
              </a:rPr>
              <a:t>–</a:t>
            </a:r>
          </a:p>
          <a:p>
            <a:pPr marL="289315" indent="-289315" algn="ctr">
              <a:buFont typeface="+mj-lt"/>
              <a:buAutoNum type="alphaLcPeriod"/>
            </a:pP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/CO</a:t>
            </a:r>
            <a:r>
              <a:rPr lang="en-US" baseline="-25000" dirty="0">
                <a:latin typeface="Times New Roman" panose="02020603050405020304" pitchFamily="18" charset="0"/>
                <a:cs typeface="Times New Roman" panose="02020603050405020304" pitchFamily="18" charset="0"/>
              </a:rPr>
              <a:t>3</a:t>
            </a:r>
            <a:r>
              <a:rPr lang="en-US" baseline="3000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26FF86E2-530B-8D42-B552-95B4574256FA}"/>
              </a:ext>
            </a:extLst>
          </p:cNvPr>
          <p:cNvSpPr/>
          <p:nvPr/>
        </p:nvSpPr>
        <p:spPr>
          <a:xfrm>
            <a:off x="3429000" y="4343400"/>
            <a:ext cx="2286000" cy="63133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77595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E981F2-7115-BA44-9060-60124FC8F947}"/>
              </a:ext>
            </a:extLst>
          </p:cNvPr>
          <p:cNvSpPr>
            <a:spLocks noGrp="1"/>
          </p:cNvSpPr>
          <p:nvPr>
            <p:ph idx="1"/>
          </p:nvPr>
        </p:nvSpPr>
        <p:spPr>
          <a:xfrm>
            <a:off x="1614488" y="1727852"/>
            <a:ext cx="5915025" cy="3246879"/>
          </a:xfrm>
        </p:spPr>
        <p:txBody>
          <a:bodyPr>
            <a:normAutofit fontScale="77500" lnSpcReduction="20000"/>
          </a:bodyPr>
          <a:lstStyle/>
          <a:p>
            <a:pPr marL="0" indent="0">
              <a:buNone/>
            </a:pPr>
            <a:r>
              <a:rPr lang="en-US" dirty="0"/>
              <a:t> </a:t>
            </a:r>
          </a:p>
          <a:p>
            <a:pPr marL="0" indent="0">
              <a:buNone/>
            </a:pPr>
            <a:r>
              <a:rPr lang="en-US" dirty="0">
                <a:latin typeface="Times New Roman" panose="02020603050405020304" pitchFamily="18" charset="0"/>
                <a:cs typeface="Times New Roman" panose="02020603050405020304" pitchFamily="18" charset="0"/>
              </a:rPr>
              <a:t>4- The pH of a solution for which [OH</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 1.0 x 10</a:t>
            </a:r>
            <a:r>
              <a:rPr lang="en-US" baseline="30000" dirty="0">
                <a:latin typeface="Times New Roman" panose="02020603050405020304" pitchFamily="18" charset="0"/>
                <a:cs typeface="Times New Roman" panose="02020603050405020304" pitchFamily="18" charset="0"/>
              </a:rPr>
              <a:t>–6</a:t>
            </a:r>
            <a:r>
              <a:rPr lang="en-US" dirty="0">
                <a:latin typeface="Times New Roman" panose="02020603050405020304" pitchFamily="18" charset="0"/>
                <a:cs typeface="Times New Roman" panose="02020603050405020304" pitchFamily="18" charset="0"/>
              </a:rPr>
              <a:t> is</a:t>
            </a:r>
          </a:p>
          <a:p>
            <a:pPr marL="0" indent="0" algn="ctr">
              <a:buNone/>
            </a:pPr>
            <a:r>
              <a:rPr lang="en-US" dirty="0">
                <a:latin typeface="Times New Roman" panose="02020603050405020304" pitchFamily="18" charset="0"/>
                <a:cs typeface="Times New Roman" panose="02020603050405020304" pitchFamily="18" charset="0"/>
              </a:rPr>
              <a:t>a)	1.00.</a:t>
            </a:r>
          </a:p>
          <a:p>
            <a:pPr marL="0" indent="0" algn="ctr">
              <a:buNone/>
            </a:pPr>
            <a:r>
              <a:rPr lang="en-US" dirty="0">
                <a:latin typeface="Times New Roman" panose="02020603050405020304" pitchFamily="18" charset="0"/>
                <a:cs typeface="Times New Roman" panose="02020603050405020304" pitchFamily="18" charset="0"/>
              </a:rPr>
              <a:t>b)	8.00.</a:t>
            </a:r>
          </a:p>
          <a:p>
            <a:pPr marL="0" indent="0" algn="ctr">
              <a:buNone/>
            </a:pPr>
            <a:r>
              <a:rPr lang="en-US" dirty="0">
                <a:latin typeface="Times New Roman" panose="02020603050405020304" pitchFamily="18" charset="0"/>
                <a:cs typeface="Times New Roman" panose="02020603050405020304" pitchFamily="18" charset="0"/>
              </a:rPr>
              <a:t>c)	6.00.</a:t>
            </a:r>
          </a:p>
          <a:p>
            <a:pPr marL="0" indent="0" algn="ctr">
              <a:buNone/>
            </a:pPr>
            <a:r>
              <a:rPr lang="en-US" dirty="0">
                <a:latin typeface="Times New Roman" panose="02020603050405020304" pitchFamily="18" charset="0"/>
                <a:cs typeface="Times New Roman" panose="02020603050405020304" pitchFamily="18" charset="0"/>
              </a:rPr>
              <a:t>d)	–6.00.</a:t>
            </a:r>
          </a:p>
          <a:p>
            <a:pPr marL="0" indent="0">
              <a:buNone/>
            </a:pPr>
            <a:r>
              <a:rPr lang="en-US" dirty="0">
                <a:latin typeface="Times New Roman" panose="02020603050405020304" pitchFamily="18" charset="0"/>
                <a:cs typeface="Times New Roman" panose="02020603050405020304" pitchFamily="18" charset="0"/>
              </a:rPr>
              <a:t>POH= -log [OH</a:t>
            </a:r>
            <a:r>
              <a:rPr lang="en-US" baseline="30000"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6</a:t>
            </a:r>
          </a:p>
          <a:p>
            <a:pPr marL="0" indent="0">
              <a:buNone/>
            </a:pPr>
            <a:r>
              <a:rPr lang="en-US" dirty="0">
                <a:latin typeface="Times New Roman" panose="02020603050405020304" pitchFamily="18" charset="0"/>
                <a:cs typeface="Times New Roman" panose="02020603050405020304" pitchFamily="18" charset="0"/>
              </a:rPr>
              <a:t>PH= 14 –POH = 8</a:t>
            </a:r>
          </a:p>
        </p:txBody>
      </p:sp>
      <p:sp>
        <p:nvSpPr>
          <p:cNvPr id="4" name="Rectangle 3">
            <a:extLst>
              <a:ext uri="{FF2B5EF4-FFF2-40B4-BE49-F238E27FC236}">
                <a16:creationId xmlns:a16="http://schemas.microsoft.com/office/drawing/2014/main" id="{38B3DC8D-C1DB-8F4B-AD0D-19960A564591}"/>
              </a:ext>
            </a:extLst>
          </p:cNvPr>
          <p:cNvSpPr/>
          <p:nvPr/>
        </p:nvSpPr>
        <p:spPr>
          <a:xfrm>
            <a:off x="3733801" y="2971800"/>
            <a:ext cx="1752600" cy="457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279613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2FC3B92-E846-B149-A1F4-423BBE3440C6}"/>
              </a:ext>
            </a:extLst>
          </p:cNvPr>
          <p:cNvSpPr>
            <a:spLocks noGrp="1"/>
          </p:cNvSpPr>
          <p:nvPr>
            <p:ph idx="1"/>
          </p:nvPr>
        </p:nvSpPr>
        <p:spPr>
          <a:xfrm>
            <a:off x="304800" y="2667000"/>
            <a:ext cx="8229600" cy="4729712"/>
          </a:xfrm>
        </p:spPr>
        <p:txBody>
          <a:bodyPr>
            <a:normAutofit/>
          </a:bodyPr>
          <a:lstStyle/>
          <a:p>
            <a:pPr algn="ctr">
              <a:buNone/>
            </a:pPr>
            <a:r>
              <a:rPr lang="en-US" sz="7200" b="1" i="1" dirty="0">
                <a:solidFill>
                  <a:srgbClr val="C00000"/>
                </a:solidFill>
                <a:latin typeface="Times New Roman" pitchFamily="18" charset="0"/>
                <a:cs typeface="Times New Roman" pitchFamily="18" charset="0"/>
              </a:rPr>
              <a:t>Do you have questions?</a:t>
            </a:r>
          </a:p>
        </p:txBody>
      </p:sp>
    </p:spTree>
    <p:extLst>
      <p:ext uri="{BB962C8B-B14F-4D97-AF65-F5344CB8AC3E}">
        <p14:creationId xmlns:p14="http://schemas.microsoft.com/office/powerpoint/2010/main" val="2550151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Titration of a strong acid</a:t>
            </a:r>
          </a:p>
        </p:txBody>
      </p:sp>
      <p:sp>
        <p:nvSpPr>
          <p:cNvPr id="3" name="Content Placeholder 2"/>
          <p:cNvSpPr>
            <a:spLocks noGrp="1"/>
          </p:cNvSpPr>
          <p:nvPr>
            <p:ph idx="1"/>
          </p:nvPr>
        </p:nvSpPr>
        <p:spPr/>
        <p:txBody>
          <a:bodyPr/>
          <a:lstStyle/>
          <a:p>
            <a:pPr algn="just">
              <a:lnSpc>
                <a:spcPct val="150000"/>
              </a:lnSpc>
            </a:pPr>
            <a:r>
              <a:rPr lang="en-US" dirty="0">
                <a:cs typeface="Arial" panose="020B0604020202020204" pitchFamily="34" charset="0"/>
              </a:rPr>
              <a:t>When a strong acid is titrated with a strong base the pH at any point is determined solely by the concentration of un-titrated acid or excess base.</a:t>
            </a:r>
          </a:p>
          <a:p>
            <a:pPr algn="just">
              <a:lnSpc>
                <a:spcPct val="150000"/>
              </a:lnSpc>
            </a:pPr>
            <a:r>
              <a:rPr lang="en-US" dirty="0">
                <a:cs typeface="Arial" panose="020B0604020202020204" pitchFamily="34" charset="0"/>
              </a:rPr>
              <a:t>The conjugated base that is formed has no effect on </a:t>
            </a:r>
            <a:r>
              <a:rPr lang="en-US" dirty="0" err="1">
                <a:cs typeface="Arial" panose="020B0604020202020204" pitchFamily="34" charset="0"/>
              </a:rPr>
              <a:t>pH.</a:t>
            </a:r>
            <a:endParaRPr lang="en-US" dirty="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algn="ctr"/>
            <a:r>
              <a:rPr lang="en-US" b="1" dirty="0">
                <a:solidFill>
                  <a:srgbClr val="C00000"/>
                </a:solidFill>
              </a:rPr>
              <a:t>Titration of a weak acid</a:t>
            </a:r>
          </a:p>
        </p:txBody>
      </p:sp>
      <p:sp>
        <p:nvSpPr>
          <p:cNvPr id="3" name="Content Placeholder 2"/>
          <p:cNvSpPr>
            <a:spLocks noGrp="1"/>
          </p:cNvSpPr>
          <p:nvPr>
            <p:ph idx="1"/>
          </p:nvPr>
        </p:nvSpPr>
        <p:spPr/>
        <p:txBody>
          <a:bodyPr>
            <a:normAutofit lnSpcReduction="10000"/>
          </a:bodyPr>
          <a:lstStyle/>
          <a:p>
            <a:pPr algn="just">
              <a:lnSpc>
                <a:spcPct val="200000"/>
              </a:lnSpc>
            </a:pPr>
            <a:r>
              <a:rPr lang="en-US" dirty="0">
                <a:cs typeface="Times New Roman" pitchFamily="18" charset="0"/>
              </a:rPr>
              <a:t>When a weak acid is titrated with a strong base, the weak acid dissociates to yield a small amount of H</a:t>
            </a:r>
            <a:r>
              <a:rPr lang="en-US" baseline="30000" dirty="0">
                <a:cs typeface="Times New Roman" pitchFamily="18" charset="0"/>
              </a:rPr>
              <a:t>+</a:t>
            </a:r>
            <a:r>
              <a:rPr lang="en-US" dirty="0">
                <a:cs typeface="Times New Roman" pitchFamily="18" charset="0"/>
              </a:rPr>
              <a:t>.</a:t>
            </a:r>
          </a:p>
          <a:p>
            <a:pPr algn="just">
              <a:lnSpc>
                <a:spcPct val="200000"/>
              </a:lnSpc>
            </a:pPr>
            <a:r>
              <a:rPr lang="en-US" dirty="0">
                <a:cs typeface="Times New Roman" pitchFamily="18" charset="0"/>
              </a:rPr>
              <a:t>Weak acids or bases do not dissociate completely, therefore an equilibrium expression with </a:t>
            </a:r>
            <a:r>
              <a:rPr lang="en-US" dirty="0" err="1">
                <a:cs typeface="Times New Roman" pitchFamily="18" charset="0"/>
              </a:rPr>
              <a:t>K</a:t>
            </a:r>
            <a:r>
              <a:rPr lang="en-US" baseline="-25000" dirty="0" err="1">
                <a:cs typeface="Times New Roman" pitchFamily="18" charset="0"/>
              </a:rPr>
              <a:t>a</a:t>
            </a:r>
            <a:r>
              <a:rPr lang="en-US" dirty="0">
                <a:cs typeface="Times New Roman" pitchFamily="18" charset="0"/>
              </a:rPr>
              <a:t> must be used. </a:t>
            </a:r>
          </a:p>
          <a:p>
            <a:endParaRPr lang="en-US" dirty="0"/>
          </a:p>
        </p:txBody>
      </p:sp>
    </p:spTree>
    <p:extLst>
      <p:ext uri="{BB962C8B-B14F-4D97-AF65-F5344CB8AC3E}">
        <p14:creationId xmlns:p14="http://schemas.microsoft.com/office/powerpoint/2010/main" val="412218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rPr>
              <a:t>Titration of a weak acid</a:t>
            </a:r>
          </a:p>
        </p:txBody>
      </p:sp>
      <p:sp>
        <p:nvSpPr>
          <p:cNvPr id="3" name="Content Placeholder 2"/>
          <p:cNvSpPr>
            <a:spLocks noGrp="1"/>
          </p:cNvSpPr>
          <p:nvPr>
            <p:ph idx="1"/>
          </p:nvPr>
        </p:nvSpPr>
        <p:spPr>
          <a:xfrm>
            <a:off x="266700" y="1981200"/>
            <a:ext cx="8610600" cy="5486400"/>
          </a:xfrm>
        </p:spPr>
        <p:txBody>
          <a:bodyPr>
            <a:normAutofit/>
          </a:bodyPr>
          <a:lstStyle/>
          <a:p>
            <a:r>
              <a:rPr lang="en-US" sz="2400" dirty="0"/>
              <a:t>Weak acid dissociates in aqueous solution partially to give a small amount of H</a:t>
            </a:r>
            <a:r>
              <a:rPr lang="en-US" sz="2400" baseline="30000" dirty="0"/>
              <a:t>+</a:t>
            </a:r>
            <a:r>
              <a:rPr lang="en-US" sz="2400" dirty="0"/>
              <a:t> ions.</a:t>
            </a:r>
          </a:p>
          <a:p>
            <a:r>
              <a:rPr lang="en-US" sz="2400" dirty="0"/>
              <a:t>Weak acids or bases do not dissociate completely, therefore an equilibrium expression with Ka must be used.</a:t>
            </a:r>
          </a:p>
          <a:p>
            <a:pPr algn="ctr">
              <a:buNone/>
            </a:pPr>
            <a:r>
              <a:rPr lang="en-US" sz="2000" dirty="0"/>
              <a:t>HA.                    H</a:t>
            </a:r>
            <a:r>
              <a:rPr lang="en-US" sz="2000" baseline="30000" dirty="0"/>
              <a:t>+</a:t>
            </a:r>
            <a:r>
              <a:rPr lang="en-US" sz="2000" dirty="0"/>
              <a:t> + A</a:t>
            </a:r>
            <a:r>
              <a:rPr lang="en-US" sz="2000" baseline="30000" dirty="0"/>
              <a:t>-</a:t>
            </a:r>
          </a:p>
          <a:p>
            <a:r>
              <a:rPr lang="en-US" sz="2400" dirty="0"/>
              <a:t>When OH</a:t>
            </a:r>
            <a:r>
              <a:rPr lang="en-US" sz="2400" baseline="30000" dirty="0"/>
              <a:t>-</a:t>
            </a:r>
            <a:r>
              <a:rPr lang="en-US" sz="2400" dirty="0"/>
              <a:t> ions are added during titration it is neutralized by H</a:t>
            </a:r>
            <a:r>
              <a:rPr lang="en-US" sz="2400" baseline="30000" dirty="0"/>
              <a:t>+</a:t>
            </a:r>
            <a:r>
              <a:rPr lang="en-US" sz="2400" dirty="0"/>
              <a:t> ions to produce H</a:t>
            </a:r>
            <a:r>
              <a:rPr lang="en-US" sz="2400" baseline="-25000" dirty="0"/>
              <a:t>2</a:t>
            </a:r>
            <a:r>
              <a:rPr lang="en-US" sz="2400" dirty="0"/>
              <a:t>O.</a:t>
            </a:r>
          </a:p>
          <a:p>
            <a:r>
              <a:rPr lang="en-US" sz="2400" dirty="0"/>
              <a:t>The removal of the H</a:t>
            </a:r>
            <a:r>
              <a:rPr lang="en-US" sz="2400" baseline="30000" dirty="0"/>
              <a:t>+</a:t>
            </a:r>
            <a:r>
              <a:rPr lang="en-US" sz="2400" dirty="0"/>
              <a:t> ions disturbs the equilibrium thus more HA molecules will ionize to produce H</a:t>
            </a:r>
            <a:r>
              <a:rPr lang="en-US" sz="2400" baseline="30000" dirty="0"/>
              <a:t>+</a:t>
            </a:r>
            <a:r>
              <a:rPr lang="en-US" sz="2400" dirty="0"/>
              <a:t> ions to re-establish the equilibrium.</a:t>
            </a:r>
          </a:p>
          <a:p>
            <a:endParaRPr lang="en-US" dirty="0"/>
          </a:p>
        </p:txBody>
      </p:sp>
      <p:sp>
        <p:nvSpPr>
          <p:cNvPr id="4" name="Left-Right Arrow 3"/>
          <p:cNvSpPr/>
          <p:nvPr/>
        </p:nvSpPr>
        <p:spPr>
          <a:xfrm>
            <a:off x="3962400" y="3657600"/>
            <a:ext cx="857250" cy="17145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b="1" dirty="0">
                <a:solidFill>
                  <a:srgbClr val="C00000"/>
                </a:solidFill>
              </a:rPr>
              <a:t>Titration of a weak acid </a:t>
            </a:r>
            <a:r>
              <a:rPr lang="en-US" b="1" dirty="0" err="1">
                <a:solidFill>
                  <a:srgbClr val="C00000"/>
                </a:solidFill>
              </a:rPr>
              <a:t>cont’ed</a:t>
            </a:r>
            <a:endParaRPr lang="en-US" b="1" dirty="0">
              <a:solidFill>
                <a:srgbClr val="C00000"/>
              </a:solidFill>
            </a:endParaRPr>
          </a:p>
        </p:txBody>
      </p:sp>
      <p:sp>
        <p:nvSpPr>
          <p:cNvPr id="3" name="Content Placeholder 2"/>
          <p:cNvSpPr>
            <a:spLocks noGrp="1"/>
          </p:cNvSpPr>
          <p:nvPr>
            <p:ph idx="1"/>
          </p:nvPr>
        </p:nvSpPr>
        <p:spPr/>
        <p:txBody>
          <a:bodyPr/>
          <a:lstStyle/>
          <a:p>
            <a:r>
              <a:rPr lang="en-US" dirty="0"/>
              <a:t>This process will continue until all the HA molecules are ionized.</a:t>
            </a:r>
          </a:p>
          <a:p>
            <a:endParaRPr lang="en-US" dirty="0"/>
          </a:p>
          <a:p>
            <a:r>
              <a:rPr lang="en-US" dirty="0"/>
              <a:t>Thus the no. of moles of HA will be equal to the no. of moles of proton.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rgbClr val="C00000"/>
                </a:solidFill>
              </a:rPr>
              <a:t>Titration curve of a </a:t>
            </a:r>
            <a:r>
              <a:rPr lang="en-US" sz="3600" b="1" dirty="0" err="1">
                <a:solidFill>
                  <a:srgbClr val="C00000"/>
                </a:solidFill>
              </a:rPr>
              <a:t>monoprotic</a:t>
            </a:r>
            <a:r>
              <a:rPr lang="en-US" sz="3600" b="1" dirty="0">
                <a:solidFill>
                  <a:srgbClr val="C00000"/>
                </a:solidFill>
              </a:rPr>
              <a:t> weak acid</a:t>
            </a:r>
          </a:p>
        </p:txBody>
      </p:sp>
      <p:cxnSp>
        <p:nvCxnSpPr>
          <p:cNvPr id="7" name="Straight Arrow Connector 6"/>
          <p:cNvCxnSpPr/>
          <p:nvPr/>
        </p:nvCxnSpPr>
        <p:spPr>
          <a:xfrm rot="5400000" flipH="1" flipV="1">
            <a:off x="1228725" y="3857626"/>
            <a:ext cx="3143250"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800350" y="5429251"/>
            <a:ext cx="4514850" cy="11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2794715" y="2270708"/>
            <a:ext cx="4064895" cy="2160431"/>
          </a:xfrm>
          <a:custGeom>
            <a:avLst/>
            <a:gdLst>
              <a:gd name="connsiteX0" fmla="*/ 0 w 5419860"/>
              <a:gd name="connsiteY0" fmla="*/ 2880575 h 2880575"/>
              <a:gd name="connsiteX1" fmla="*/ 1339403 w 5419860"/>
              <a:gd name="connsiteY1" fmla="*/ 1824507 h 2880575"/>
              <a:gd name="connsiteX2" fmla="*/ 3837905 w 5419860"/>
              <a:gd name="connsiteY2" fmla="*/ 1631324 h 2880575"/>
              <a:gd name="connsiteX3" fmla="*/ 4906851 w 5419860"/>
              <a:gd name="connsiteY3" fmla="*/ 1322231 h 2880575"/>
              <a:gd name="connsiteX4" fmla="*/ 5344733 w 5419860"/>
              <a:gd name="connsiteY4" fmla="*/ 201769 h 2880575"/>
              <a:gd name="connsiteX5" fmla="*/ 5357612 w 5419860"/>
              <a:gd name="connsiteY5" fmla="*/ 111617 h 288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9860" h="2880575">
                <a:moveTo>
                  <a:pt x="0" y="2880575"/>
                </a:moveTo>
                <a:cubicBezTo>
                  <a:pt x="349876" y="2456645"/>
                  <a:pt x="699752" y="2032715"/>
                  <a:pt x="1339403" y="1824507"/>
                </a:cubicBezTo>
                <a:cubicBezTo>
                  <a:pt x="1979054" y="1616299"/>
                  <a:pt x="3243330" y="1715037"/>
                  <a:pt x="3837905" y="1631324"/>
                </a:cubicBezTo>
                <a:cubicBezTo>
                  <a:pt x="4432480" y="1547611"/>
                  <a:pt x="4655713" y="1560490"/>
                  <a:pt x="4906851" y="1322231"/>
                </a:cubicBezTo>
                <a:cubicBezTo>
                  <a:pt x="5157989" y="1083972"/>
                  <a:pt x="5269606" y="403538"/>
                  <a:pt x="5344733" y="201769"/>
                </a:cubicBezTo>
                <a:cubicBezTo>
                  <a:pt x="5419860" y="0"/>
                  <a:pt x="5388736" y="55808"/>
                  <a:pt x="5357612" y="111617"/>
                </a:cubicBezTo>
              </a:path>
            </a:pathLst>
          </a:custGeom>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sz="1350"/>
          </a:p>
        </p:txBody>
      </p:sp>
      <p:cxnSp>
        <p:nvCxnSpPr>
          <p:cNvPr id="12" name="Straight Connector 11"/>
          <p:cNvCxnSpPr/>
          <p:nvPr/>
        </p:nvCxnSpPr>
        <p:spPr>
          <a:xfrm>
            <a:off x="2800350" y="5143501"/>
            <a:ext cx="137160" cy="1191"/>
          </a:xfrm>
          <a:prstGeom prst="line">
            <a:avLst/>
          </a:prstGeom>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2800350" y="4800601"/>
            <a:ext cx="137160" cy="1191"/>
          </a:xfrm>
          <a:prstGeom prst="line">
            <a:avLst/>
          </a:prstGeom>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2800350" y="4456510"/>
            <a:ext cx="137160" cy="1191"/>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a:off x="2800350" y="4141781"/>
            <a:ext cx="137160" cy="1191"/>
          </a:xfrm>
          <a:prstGeom prst="line">
            <a:avLst/>
          </a:prstGeom>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800350" y="3885010"/>
            <a:ext cx="137160" cy="1191"/>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2800350" y="3542110"/>
            <a:ext cx="137160" cy="1191"/>
          </a:xfrm>
          <a:prstGeom prst="line">
            <a:avLst/>
          </a:prstGeom>
        </p:spPr>
        <p:style>
          <a:lnRef idx="1">
            <a:schemeClr val="accent2"/>
          </a:lnRef>
          <a:fillRef idx="0">
            <a:schemeClr val="accent2"/>
          </a:fillRef>
          <a:effectRef idx="0">
            <a:schemeClr val="accent2"/>
          </a:effectRef>
          <a:fontRef idx="minor">
            <a:schemeClr val="tx1"/>
          </a:fontRef>
        </p:style>
      </p:cxnSp>
      <p:cxnSp>
        <p:nvCxnSpPr>
          <p:cNvPr id="18" name="Straight Connector 17"/>
          <p:cNvCxnSpPr/>
          <p:nvPr/>
        </p:nvCxnSpPr>
        <p:spPr>
          <a:xfrm>
            <a:off x="2800350" y="3256360"/>
            <a:ext cx="137160" cy="1191"/>
          </a:xfrm>
          <a:prstGeom prst="line">
            <a:avLst/>
          </a:prstGeom>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2800350" y="2914651"/>
            <a:ext cx="137160" cy="1191"/>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a:off x="2800350" y="2628901"/>
            <a:ext cx="137160" cy="1191"/>
          </a:xfrm>
          <a:prstGeom prst="line">
            <a:avLst/>
          </a:prstGeom>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a:off x="2504941" y="5029200"/>
            <a:ext cx="285750" cy="300082"/>
          </a:xfrm>
          <a:prstGeom prst="rect">
            <a:avLst/>
          </a:prstGeom>
          <a:noFill/>
        </p:spPr>
        <p:txBody>
          <a:bodyPr wrap="square" rtlCol="0">
            <a:spAutoFit/>
          </a:bodyPr>
          <a:lstStyle/>
          <a:p>
            <a:r>
              <a:rPr lang="en-US" sz="1350" dirty="0"/>
              <a:t>1</a:t>
            </a:r>
          </a:p>
        </p:txBody>
      </p:sp>
      <p:sp>
        <p:nvSpPr>
          <p:cNvPr id="22" name="TextBox 21"/>
          <p:cNvSpPr txBox="1"/>
          <p:nvPr/>
        </p:nvSpPr>
        <p:spPr>
          <a:xfrm>
            <a:off x="2514600" y="4658128"/>
            <a:ext cx="285750" cy="300082"/>
          </a:xfrm>
          <a:prstGeom prst="rect">
            <a:avLst/>
          </a:prstGeom>
          <a:noFill/>
        </p:spPr>
        <p:txBody>
          <a:bodyPr wrap="square" rtlCol="0">
            <a:spAutoFit/>
          </a:bodyPr>
          <a:lstStyle/>
          <a:p>
            <a:r>
              <a:rPr lang="en-US" sz="1350" dirty="0"/>
              <a:t>2</a:t>
            </a:r>
          </a:p>
        </p:txBody>
      </p:sp>
      <p:sp>
        <p:nvSpPr>
          <p:cNvPr id="23" name="TextBox 22"/>
          <p:cNvSpPr txBox="1"/>
          <p:nvPr/>
        </p:nvSpPr>
        <p:spPr>
          <a:xfrm>
            <a:off x="2514600" y="4343400"/>
            <a:ext cx="285750" cy="300082"/>
          </a:xfrm>
          <a:prstGeom prst="rect">
            <a:avLst/>
          </a:prstGeom>
          <a:noFill/>
        </p:spPr>
        <p:txBody>
          <a:bodyPr wrap="square" rtlCol="0">
            <a:spAutoFit/>
          </a:bodyPr>
          <a:lstStyle/>
          <a:p>
            <a:r>
              <a:rPr lang="en-US" sz="1350" dirty="0"/>
              <a:t>3</a:t>
            </a:r>
          </a:p>
        </p:txBody>
      </p:sp>
      <p:sp>
        <p:nvSpPr>
          <p:cNvPr id="24" name="TextBox 23"/>
          <p:cNvSpPr txBox="1"/>
          <p:nvPr/>
        </p:nvSpPr>
        <p:spPr>
          <a:xfrm>
            <a:off x="2514600" y="4000500"/>
            <a:ext cx="285750" cy="300082"/>
          </a:xfrm>
          <a:prstGeom prst="rect">
            <a:avLst/>
          </a:prstGeom>
          <a:noFill/>
        </p:spPr>
        <p:txBody>
          <a:bodyPr wrap="square" rtlCol="0">
            <a:spAutoFit/>
          </a:bodyPr>
          <a:lstStyle/>
          <a:p>
            <a:r>
              <a:rPr lang="en-US" sz="1350" dirty="0"/>
              <a:t>4</a:t>
            </a:r>
          </a:p>
        </p:txBody>
      </p:sp>
      <p:sp>
        <p:nvSpPr>
          <p:cNvPr id="25" name="TextBox 24"/>
          <p:cNvSpPr txBox="1"/>
          <p:nvPr/>
        </p:nvSpPr>
        <p:spPr>
          <a:xfrm>
            <a:off x="2514600" y="3723501"/>
            <a:ext cx="285750" cy="300082"/>
          </a:xfrm>
          <a:prstGeom prst="rect">
            <a:avLst/>
          </a:prstGeom>
          <a:noFill/>
        </p:spPr>
        <p:txBody>
          <a:bodyPr wrap="square" rtlCol="0">
            <a:spAutoFit/>
          </a:bodyPr>
          <a:lstStyle/>
          <a:p>
            <a:r>
              <a:rPr lang="en-US" sz="1350" dirty="0"/>
              <a:t>5</a:t>
            </a:r>
          </a:p>
        </p:txBody>
      </p:sp>
      <p:sp>
        <p:nvSpPr>
          <p:cNvPr id="26" name="TextBox 25"/>
          <p:cNvSpPr txBox="1"/>
          <p:nvPr/>
        </p:nvSpPr>
        <p:spPr>
          <a:xfrm>
            <a:off x="2514600" y="3371850"/>
            <a:ext cx="285750" cy="300082"/>
          </a:xfrm>
          <a:prstGeom prst="rect">
            <a:avLst/>
          </a:prstGeom>
          <a:noFill/>
        </p:spPr>
        <p:txBody>
          <a:bodyPr wrap="square" rtlCol="0">
            <a:spAutoFit/>
          </a:bodyPr>
          <a:lstStyle/>
          <a:p>
            <a:r>
              <a:rPr lang="en-US" sz="1350" dirty="0"/>
              <a:t>6</a:t>
            </a:r>
          </a:p>
        </p:txBody>
      </p:sp>
      <p:sp>
        <p:nvSpPr>
          <p:cNvPr id="27" name="TextBox 26"/>
          <p:cNvSpPr txBox="1"/>
          <p:nvPr/>
        </p:nvSpPr>
        <p:spPr>
          <a:xfrm>
            <a:off x="2514600" y="3086100"/>
            <a:ext cx="285750" cy="300082"/>
          </a:xfrm>
          <a:prstGeom prst="rect">
            <a:avLst/>
          </a:prstGeom>
          <a:noFill/>
        </p:spPr>
        <p:txBody>
          <a:bodyPr wrap="square" rtlCol="0">
            <a:spAutoFit/>
          </a:bodyPr>
          <a:lstStyle/>
          <a:p>
            <a:r>
              <a:rPr lang="en-US" sz="1350" dirty="0"/>
              <a:t>7</a:t>
            </a:r>
          </a:p>
        </p:txBody>
      </p:sp>
      <p:sp>
        <p:nvSpPr>
          <p:cNvPr id="28" name="TextBox 27"/>
          <p:cNvSpPr txBox="1"/>
          <p:nvPr/>
        </p:nvSpPr>
        <p:spPr>
          <a:xfrm>
            <a:off x="2514600" y="2743200"/>
            <a:ext cx="285750" cy="300082"/>
          </a:xfrm>
          <a:prstGeom prst="rect">
            <a:avLst/>
          </a:prstGeom>
          <a:noFill/>
        </p:spPr>
        <p:txBody>
          <a:bodyPr wrap="square" rtlCol="0">
            <a:spAutoFit/>
          </a:bodyPr>
          <a:lstStyle/>
          <a:p>
            <a:r>
              <a:rPr lang="en-US" sz="1350" dirty="0"/>
              <a:t>8</a:t>
            </a:r>
          </a:p>
        </p:txBody>
      </p:sp>
      <p:sp>
        <p:nvSpPr>
          <p:cNvPr id="29" name="TextBox 28"/>
          <p:cNvSpPr txBox="1"/>
          <p:nvPr/>
        </p:nvSpPr>
        <p:spPr>
          <a:xfrm>
            <a:off x="2514600" y="2457450"/>
            <a:ext cx="285750" cy="300082"/>
          </a:xfrm>
          <a:prstGeom prst="rect">
            <a:avLst/>
          </a:prstGeom>
          <a:noFill/>
        </p:spPr>
        <p:txBody>
          <a:bodyPr wrap="square" rtlCol="0">
            <a:spAutoFit/>
          </a:bodyPr>
          <a:lstStyle/>
          <a:p>
            <a:r>
              <a:rPr lang="en-US" sz="1350" dirty="0"/>
              <a:t>9</a:t>
            </a:r>
          </a:p>
        </p:txBody>
      </p:sp>
      <p:sp>
        <p:nvSpPr>
          <p:cNvPr id="30" name="TextBox 29"/>
          <p:cNvSpPr txBox="1"/>
          <p:nvPr/>
        </p:nvSpPr>
        <p:spPr>
          <a:xfrm>
            <a:off x="1714500" y="2800351"/>
            <a:ext cx="400050" cy="300082"/>
          </a:xfrm>
          <a:prstGeom prst="rect">
            <a:avLst/>
          </a:prstGeom>
          <a:noFill/>
        </p:spPr>
        <p:txBody>
          <a:bodyPr wrap="square" rtlCol="0">
            <a:spAutoFit/>
          </a:bodyPr>
          <a:lstStyle/>
          <a:p>
            <a:r>
              <a:rPr lang="en-US" sz="1350" dirty="0"/>
              <a:t>PH</a:t>
            </a:r>
          </a:p>
        </p:txBody>
      </p:sp>
      <p:sp>
        <p:nvSpPr>
          <p:cNvPr id="31" name="TextBox 30"/>
          <p:cNvSpPr txBox="1"/>
          <p:nvPr/>
        </p:nvSpPr>
        <p:spPr>
          <a:xfrm>
            <a:off x="4972050" y="5600701"/>
            <a:ext cx="2171700" cy="300082"/>
          </a:xfrm>
          <a:prstGeom prst="rect">
            <a:avLst/>
          </a:prstGeom>
          <a:noFill/>
        </p:spPr>
        <p:txBody>
          <a:bodyPr wrap="square" rtlCol="0">
            <a:spAutoFit/>
          </a:bodyPr>
          <a:lstStyle/>
          <a:p>
            <a:r>
              <a:rPr lang="en-US" sz="1350" dirty="0"/>
              <a:t>ml of 0.1M KOH added</a:t>
            </a:r>
          </a:p>
        </p:txBody>
      </p:sp>
      <p:cxnSp>
        <p:nvCxnSpPr>
          <p:cNvPr id="33" name="Straight Connector 32"/>
          <p:cNvCxnSpPr/>
          <p:nvPr/>
        </p:nvCxnSpPr>
        <p:spPr>
          <a:xfrm rot="5400000" flipH="1" flipV="1">
            <a:off x="3086100" y="5372101"/>
            <a:ext cx="1143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flipV="1">
            <a:off x="3486746" y="5371505"/>
            <a:ext cx="1143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3885605" y="5371505"/>
            <a:ext cx="1143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4285655" y="5371505"/>
            <a:ext cx="1143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4629746" y="5371505"/>
            <a:ext cx="1143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4972646" y="5371505"/>
            <a:ext cx="1143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flipV="1">
            <a:off x="5314355" y="5371505"/>
            <a:ext cx="1143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flipH="1" flipV="1">
            <a:off x="5658446" y="5371505"/>
            <a:ext cx="1143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flipH="1" flipV="1">
            <a:off x="6000155" y="5371505"/>
            <a:ext cx="1143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6343055" y="5371505"/>
            <a:ext cx="1143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flipH="1" flipV="1">
            <a:off x="6685955" y="5371505"/>
            <a:ext cx="114300" cy="11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7028854" y="5371505"/>
            <a:ext cx="114300" cy="1191"/>
          </a:xfrm>
          <a:prstGeom prst="line">
            <a:avLst/>
          </a:prstGeom>
        </p:spPr>
        <p:style>
          <a:lnRef idx="1">
            <a:schemeClr val="accent1"/>
          </a:lnRef>
          <a:fillRef idx="0">
            <a:schemeClr val="accent1"/>
          </a:fillRef>
          <a:effectRef idx="0">
            <a:schemeClr val="accent1"/>
          </a:effectRef>
          <a:fontRef idx="minor">
            <a:schemeClr val="tx1"/>
          </a:fontRef>
        </p:style>
      </p:cxnSp>
      <p:sp>
        <p:nvSpPr>
          <p:cNvPr id="45" name="5-Point Star 44"/>
          <p:cNvSpPr/>
          <p:nvPr/>
        </p:nvSpPr>
        <p:spPr>
          <a:xfrm>
            <a:off x="2800350" y="4343400"/>
            <a:ext cx="114300" cy="114300"/>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46" name="5-Point Star 45"/>
          <p:cNvSpPr/>
          <p:nvPr/>
        </p:nvSpPr>
        <p:spPr>
          <a:xfrm>
            <a:off x="3486150" y="3657600"/>
            <a:ext cx="114300" cy="114300"/>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47" name="5-Point Star 46"/>
          <p:cNvSpPr/>
          <p:nvPr/>
        </p:nvSpPr>
        <p:spPr>
          <a:xfrm>
            <a:off x="4743450" y="3486150"/>
            <a:ext cx="114300" cy="114300"/>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48" name="5-Point Star 47"/>
          <p:cNvSpPr/>
          <p:nvPr/>
        </p:nvSpPr>
        <p:spPr>
          <a:xfrm>
            <a:off x="6172200" y="3314700"/>
            <a:ext cx="114300" cy="114300"/>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49" name="5-Point Star 48"/>
          <p:cNvSpPr/>
          <p:nvPr/>
        </p:nvSpPr>
        <p:spPr>
          <a:xfrm>
            <a:off x="6743700" y="2286000"/>
            <a:ext cx="114300" cy="114300"/>
          </a:xfrm>
          <a:prstGeom prst="star5">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350"/>
          </a:p>
        </p:txBody>
      </p:sp>
      <p:sp>
        <p:nvSpPr>
          <p:cNvPr id="50" name="TextBox 49"/>
          <p:cNvSpPr txBox="1"/>
          <p:nvPr/>
        </p:nvSpPr>
        <p:spPr>
          <a:xfrm>
            <a:off x="3429000" y="3771900"/>
            <a:ext cx="285750" cy="300082"/>
          </a:xfrm>
          <a:prstGeom prst="rect">
            <a:avLst/>
          </a:prstGeom>
          <a:noFill/>
        </p:spPr>
        <p:txBody>
          <a:bodyPr wrap="square" rtlCol="0">
            <a:spAutoFit/>
          </a:bodyPr>
          <a:lstStyle/>
          <a:p>
            <a:r>
              <a:rPr lang="en-US" sz="1350" dirty="0"/>
              <a:t>b</a:t>
            </a:r>
          </a:p>
        </p:txBody>
      </p:sp>
      <p:sp>
        <p:nvSpPr>
          <p:cNvPr id="51" name="TextBox 50"/>
          <p:cNvSpPr txBox="1"/>
          <p:nvPr/>
        </p:nvSpPr>
        <p:spPr>
          <a:xfrm>
            <a:off x="4686300" y="3543300"/>
            <a:ext cx="285750" cy="300082"/>
          </a:xfrm>
          <a:prstGeom prst="rect">
            <a:avLst/>
          </a:prstGeom>
          <a:noFill/>
        </p:spPr>
        <p:txBody>
          <a:bodyPr wrap="square" rtlCol="0">
            <a:spAutoFit/>
          </a:bodyPr>
          <a:lstStyle/>
          <a:p>
            <a:r>
              <a:rPr lang="en-US" sz="1350" dirty="0"/>
              <a:t>c</a:t>
            </a:r>
          </a:p>
        </p:txBody>
      </p:sp>
      <p:sp>
        <p:nvSpPr>
          <p:cNvPr id="52" name="TextBox 51"/>
          <p:cNvSpPr txBox="1"/>
          <p:nvPr/>
        </p:nvSpPr>
        <p:spPr>
          <a:xfrm>
            <a:off x="2914650" y="4343400"/>
            <a:ext cx="285750" cy="300082"/>
          </a:xfrm>
          <a:prstGeom prst="rect">
            <a:avLst/>
          </a:prstGeom>
          <a:noFill/>
        </p:spPr>
        <p:txBody>
          <a:bodyPr wrap="square" rtlCol="0">
            <a:spAutoFit/>
          </a:bodyPr>
          <a:lstStyle/>
          <a:p>
            <a:r>
              <a:rPr lang="en-US" sz="1350" dirty="0"/>
              <a:t>a</a:t>
            </a:r>
          </a:p>
        </p:txBody>
      </p:sp>
      <p:sp>
        <p:nvSpPr>
          <p:cNvPr id="53" name="TextBox 52"/>
          <p:cNvSpPr txBox="1"/>
          <p:nvPr/>
        </p:nvSpPr>
        <p:spPr>
          <a:xfrm>
            <a:off x="6000750" y="2971800"/>
            <a:ext cx="285750" cy="300082"/>
          </a:xfrm>
          <a:prstGeom prst="rect">
            <a:avLst/>
          </a:prstGeom>
          <a:noFill/>
        </p:spPr>
        <p:txBody>
          <a:bodyPr wrap="square" rtlCol="0">
            <a:spAutoFit/>
          </a:bodyPr>
          <a:lstStyle/>
          <a:p>
            <a:r>
              <a:rPr lang="en-US" sz="1350" dirty="0"/>
              <a:t>d</a:t>
            </a:r>
          </a:p>
        </p:txBody>
      </p:sp>
      <p:sp>
        <p:nvSpPr>
          <p:cNvPr id="54" name="TextBox 53"/>
          <p:cNvSpPr txBox="1"/>
          <p:nvPr/>
        </p:nvSpPr>
        <p:spPr>
          <a:xfrm>
            <a:off x="6858000" y="2171700"/>
            <a:ext cx="285750" cy="300082"/>
          </a:xfrm>
          <a:prstGeom prst="rect">
            <a:avLst/>
          </a:prstGeom>
          <a:noFill/>
        </p:spPr>
        <p:txBody>
          <a:bodyPr wrap="square" rtlCol="0">
            <a:spAutoFit/>
          </a:bodyPr>
          <a:lstStyle/>
          <a:p>
            <a:r>
              <a:rPr lang="en-US" sz="1350" dirty="0"/>
              <a:t>e</a:t>
            </a:r>
          </a:p>
        </p:txBody>
      </p:sp>
      <p:sp>
        <p:nvSpPr>
          <p:cNvPr id="3" name="TextBox 2">
            <a:extLst>
              <a:ext uri="{FF2B5EF4-FFF2-40B4-BE49-F238E27FC236}">
                <a16:creationId xmlns:a16="http://schemas.microsoft.com/office/drawing/2014/main" id="{2EF7F01C-AD94-C649-8086-EB01D5691667}"/>
              </a:ext>
            </a:extLst>
          </p:cNvPr>
          <p:cNvSpPr txBox="1"/>
          <p:nvPr/>
        </p:nvSpPr>
        <p:spPr>
          <a:xfrm>
            <a:off x="1356014" y="4164313"/>
            <a:ext cx="1167439" cy="300082"/>
          </a:xfrm>
          <a:prstGeom prst="rect">
            <a:avLst/>
          </a:prstGeom>
          <a:solidFill>
            <a:srgbClr val="FFFF00"/>
          </a:solidFill>
          <a:ln w="38100">
            <a:solidFill>
              <a:srgbClr val="C00000"/>
            </a:solidFill>
          </a:ln>
        </p:spPr>
        <p:txBody>
          <a:bodyPr wrap="square" rtlCol="0">
            <a:spAutoFit/>
          </a:bodyPr>
          <a:lstStyle/>
          <a:p>
            <a:r>
              <a:rPr lang="en-US" sz="1350" dirty="0"/>
              <a:t>CH</a:t>
            </a:r>
            <a:r>
              <a:rPr lang="en-US" sz="1350" baseline="-25000" dirty="0"/>
              <a:t>3</a:t>
            </a:r>
            <a:r>
              <a:rPr lang="en-US" sz="1350" dirty="0"/>
              <a:t>COOH</a:t>
            </a:r>
          </a:p>
        </p:txBody>
      </p:sp>
      <p:sp>
        <p:nvSpPr>
          <p:cNvPr id="55" name="TextBox 54">
            <a:extLst>
              <a:ext uri="{FF2B5EF4-FFF2-40B4-BE49-F238E27FC236}">
                <a16:creationId xmlns:a16="http://schemas.microsoft.com/office/drawing/2014/main" id="{1024369B-11D2-BB4E-AF8F-465041BCC5E8}"/>
              </a:ext>
            </a:extLst>
          </p:cNvPr>
          <p:cNvSpPr txBox="1"/>
          <p:nvPr/>
        </p:nvSpPr>
        <p:spPr>
          <a:xfrm>
            <a:off x="2906650" y="3200401"/>
            <a:ext cx="1657769" cy="300082"/>
          </a:xfrm>
          <a:prstGeom prst="rect">
            <a:avLst/>
          </a:prstGeom>
          <a:solidFill>
            <a:srgbClr val="FFFF00"/>
          </a:solidFill>
          <a:ln w="38100">
            <a:solidFill>
              <a:srgbClr val="C00000"/>
            </a:solidFill>
          </a:ln>
        </p:spPr>
        <p:txBody>
          <a:bodyPr wrap="square" rtlCol="0">
            <a:spAutoFit/>
          </a:bodyPr>
          <a:lstStyle/>
          <a:p>
            <a:r>
              <a:rPr lang="en-US" sz="1350" dirty="0"/>
              <a:t>CH</a:t>
            </a:r>
            <a:r>
              <a:rPr lang="en-US" sz="1350" baseline="-25000" dirty="0"/>
              <a:t>3</a:t>
            </a:r>
            <a:r>
              <a:rPr lang="en-US" sz="1350" dirty="0"/>
              <a:t>COOH&gt; CH</a:t>
            </a:r>
            <a:r>
              <a:rPr lang="en-US" sz="1350" baseline="-25000" dirty="0"/>
              <a:t>3</a:t>
            </a:r>
            <a:r>
              <a:rPr lang="en-US" sz="1350" dirty="0"/>
              <a:t>COO-</a:t>
            </a:r>
          </a:p>
        </p:txBody>
      </p:sp>
      <p:sp>
        <p:nvSpPr>
          <p:cNvPr id="56" name="TextBox 55">
            <a:extLst>
              <a:ext uri="{FF2B5EF4-FFF2-40B4-BE49-F238E27FC236}">
                <a16:creationId xmlns:a16="http://schemas.microsoft.com/office/drawing/2014/main" id="{A6900DA0-BB0B-384D-B201-D5111FD95237}"/>
              </a:ext>
            </a:extLst>
          </p:cNvPr>
          <p:cNvSpPr txBox="1"/>
          <p:nvPr/>
        </p:nvSpPr>
        <p:spPr>
          <a:xfrm>
            <a:off x="4239647" y="3819545"/>
            <a:ext cx="1776093" cy="300082"/>
          </a:xfrm>
          <a:prstGeom prst="rect">
            <a:avLst/>
          </a:prstGeom>
          <a:solidFill>
            <a:srgbClr val="FFFF00"/>
          </a:solidFill>
          <a:ln w="38100">
            <a:solidFill>
              <a:srgbClr val="C00000"/>
            </a:solidFill>
          </a:ln>
        </p:spPr>
        <p:txBody>
          <a:bodyPr wrap="square" rtlCol="0">
            <a:spAutoFit/>
          </a:bodyPr>
          <a:lstStyle/>
          <a:p>
            <a:r>
              <a:rPr lang="en-US" sz="1350" dirty="0"/>
              <a:t>CH</a:t>
            </a:r>
            <a:r>
              <a:rPr lang="en-US" sz="1350" baseline="-25000" dirty="0"/>
              <a:t>3</a:t>
            </a:r>
            <a:r>
              <a:rPr lang="en-US" sz="1350" dirty="0"/>
              <a:t>COOH = CH</a:t>
            </a:r>
            <a:r>
              <a:rPr lang="en-US" sz="1350" baseline="-25000" dirty="0"/>
              <a:t>3</a:t>
            </a:r>
            <a:r>
              <a:rPr lang="en-US" sz="1350" dirty="0"/>
              <a:t>COO-</a:t>
            </a:r>
          </a:p>
        </p:txBody>
      </p:sp>
      <p:sp>
        <p:nvSpPr>
          <p:cNvPr id="57" name="TextBox 56">
            <a:extLst>
              <a:ext uri="{FF2B5EF4-FFF2-40B4-BE49-F238E27FC236}">
                <a16:creationId xmlns:a16="http://schemas.microsoft.com/office/drawing/2014/main" id="{6CE6297C-1F98-3F49-9A02-AF2D6F4A4791}"/>
              </a:ext>
            </a:extLst>
          </p:cNvPr>
          <p:cNvSpPr txBox="1"/>
          <p:nvPr/>
        </p:nvSpPr>
        <p:spPr>
          <a:xfrm>
            <a:off x="4686301" y="2683490"/>
            <a:ext cx="1776093" cy="300082"/>
          </a:xfrm>
          <a:prstGeom prst="rect">
            <a:avLst/>
          </a:prstGeom>
          <a:solidFill>
            <a:srgbClr val="FFFF00"/>
          </a:solidFill>
          <a:ln w="38100">
            <a:solidFill>
              <a:srgbClr val="C00000"/>
            </a:solidFill>
          </a:ln>
        </p:spPr>
        <p:txBody>
          <a:bodyPr wrap="square" rtlCol="0">
            <a:spAutoFit/>
          </a:bodyPr>
          <a:lstStyle/>
          <a:p>
            <a:r>
              <a:rPr lang="en-US" sz="1350" dirty="0"/>
              <a:t>CH</a:t>
            </a:r>
            <a:r>
              <a:rPr lang="en-US" sz="1350" baseline="-25000" dirty="0"/>
              <a:t>3</a:t>
            </a:r>
            <a:r>
              <a:rPr lang="en-US" sz="1350" dirty="0"/>
              <a:t>COOH &lt;CH</a:t>
            </a:r>
            <a:r>
              <a:rPr lang="en-US" sz="1350" baseline="-25000" dirty="0"/>
              <a:t>3</a:t>
            </a:r>
            <a:r>
              <a:rPr lang="en-US" sz="1350" dirty="0"/>
              <a:t>COO-</a:t>
            </a:r>
          </a:p>
        </p:txBody>
      </p:sp>
      <p:sp>
        <p:nvSpPr>
          <p:cNvPr id="58" name="TextBox 57">
            <a:extLst>
              <a:ext uri="{FF2B5EF4-FFF2-40B4-BE49-F238E27FC236}">
                <a16:creationId xmlns:a16="http://schemas.microsoft.com/office/drawing/2014/main" id="{C8077111-A164-AE4D-8608-4E0F6F6C6055}"/>
              </a:ext>
            </a:extLst>
          </p:cNvPr>
          <p:cNvSpPr txBox="1"/>
          <p:nvPr/>
        </p:nvSpPr>
        <p:spPr>
          <a:xfrm>
            <a:off x="6312133" y="1876825"/>
            <a:ext cx="860756" cy="300082"/>
          </a:xfrm>
          <a:prstGeom prst="rect">
            <a:avLst/>
          </a:prstGeom>
          <a:solidFill>
            <a:srgbClr val="FFFF00"/>
          </a:solidFill>
          <a:ln w="38100">
            <a:solidFill>
              <a:srgbClr val="C00000"/>
            </a:solidFill>
          </a:ln>
        </p:spPr>
        <p:txBody>
          <a:bodyPr wrap="square" rtlCol="0">
            <a:spAutoFit/>
          </a:bodyPr>
          <a:lstStyle/>
          <a:p>
            <a:r>
              <a:rPr lang="en-US" sz="1350" dirty="0"/>
              <a:t>CH</a:t>
            </a:r>
            <a:r>
              <a:rPr lang="en-US" sz="1350" baseline="-25000" dirty="0"/>
              <a:t>3</a:t>
            </a:r>
            <a:r>
              <a:rPr lang="en-US" sz="1350" dirty="0"/>
              <a:t>COO-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5" grpId="0" animBg="1"/>
      <p:bldP spid="56" grpId="0" animBg="1"/>
      <p:bldP spid="57" grpId="0" animBg="1"/>
      <p:bldP spid="5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Example 1</a:t>
            </a:r>
          </a:p>
        </p:txBody>
      </p:sp>
      <p:sp>
        <p:nvSpPr>
          <p:cNvPr id="3" name="Content Placeholder 2"/>
          <p:cNvSpPr>
            <a:spLocks noGrp="1"/>
          </p:cNvSpPr>
          <p:nvPr>
            <p:ph idx="1"/>
          </p:nvPr>
        </p:nvSpPr>
        <p:spPr/>
        <p:txBody>
          <a:bodyPr>
            <a:normAutofit/>
          </a:bodyPr>
          <a:lstStyle/>
          <a:p>
            <a:r>
              <a:rPr lang="en-US" dirty="0"/>
              <a:t>Calculate the appropriate values and draw the curve for the titration of 500 ml of 0.1 M weak acid HA; with 0.1 M KOH; </a:t>
            </a:r>
            <a:r>
              <a:rPr lang="en-US" dirty="0" err="1"/>
              <a:t>pK</a:t>
            </a:r>
            <a:r>
              <a:rPr lang="en-US" baseline="-25000" dirty="0" err="1"/>
              <a:t>a</a:t>
            </a:r>
            <a:r>
              <a:rPr lang="en-US" dirty="0"/>
              <a:t> = 5; </a:t>
            </a:r>
            <a:r>
              <a:rPr lang="en-US" dirty="0" err="1"/>
              <a:t>pK</a:t>
            </a:r>
            <a:r>
              <a:rPr lang="en-US" baseline="-25000" dirty="0" err="1"/>
              <a:t>b</a:t>
            </a:r>
            <a:r>
              <a:rPr lang="en-US" dirty="0"/>
              <a:t> = 9</a:t>
            </a:r>
          </a:p>
          <a:p>
            <a:pPr marL="0" indent="0">
              <a:buNone/>
            </a:pPr>
            <a:endParaRPr lang="en-US" dirty="0"/>
          </a:p>
          <a:p>
            <a:pPr>
              <a:buNone/>
            </a:pPr>
            <a:r>
              <a:rPr lang="en-US" b="1" u="sng" dirty="0">
                <a:solidFill>
                  <a:schemeClr val="accent4">
                    <a:lumMod val="60000"/>
                    <a:lumOff val="40000"/>
                  </a:schemeClr>
                </a:solidFill>
              </a:rPr>
              <a:t>Point a:</a:t>
            </a:r>
            <a:r>
              <a:rPr lang="en-US" dirty="0"/>
              <a:t> the pH before the addition of any base</a:t>
            </a:r>
          </a:p>
          <a:p>
            <a:pPr>
              <a:buNone/>
            </a:pPr>
            <a:r>
              <a:rPr lang="en-US" dirty="0"/>
              <a:t>pH = ½ ( </a:t>
            </a:r>
            <a:r>
              <a:rPr lang="en-US" dirty="0" err="1"/>
              <a:t>pK</a:t>
            </a:r>
            <a:r>
              <a:rPr lang="en-US" baseline="-25000" dirty="0" err="1"/>
              <a:t>a</a:t>
            </a:r>
            <a:r>
              <a:rPr lang="en-US" baseline="-25000" dirty="0"/>
              <a:t> </a:t>
            </a:r>
            <a:r>
              <a:rPr lang="en-US" dirty="0"/>
              <a:t>+ p [HA])</a:t>
            </a:r>
          </a:p>
          <a:p>
            <a:pPr>
              <a:buNone/>
            </a:pPr>
            <a:r>
              <a:rPr lang="en-US" dirty="0"/>
              <a:t>pH = ½ [(5 + (-log 0.1)]</a:t>
            </a:r>
          </a:p>
          <a:p>
            <a:pPr>
              <a:buNone/>
            </a:pPr>
            <a:r>
              <a:rPr lang="en-US" dirty="0"/>
              <a:t>pH = 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1722</TotalTime>
  <Words>1421</Words>
  <Application>Microsoft Macintosh PowerPoint</Application>
  <PresentationFormat>On-screen Show (4:3)</PresentationFormat>
  <Paragraphs>264</Paragraphs>
  <Slides>32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Helvetica</vt:lpstr>
      <vt:lpstr>Times New Roman</vt:lpstr>
      <vt:lpstr>Traditional Arabic</vt:lpstr>
      <vt:lpstr>Wingdings</vt:lpstr>
      <vt:lpstr>Office Theme</vt:lpstr>
      <vt:lpstr>Titration curves</vt:lpstr>
      <vt:lpstr>What is a Titration Curve?</vt:lpstr>
      <vt:lpstr>Analysing Regions of the Curve</vt:lpstr>
      <vt:lpstr>Titration of a strong acid</vt:lpstr>
      <vt:lpstr>Titration of a weak acid</vt:lpstr>
      <vt:lpstr>Titration of a weak acid</vt:lpstr>
      <vt:lpstr>Titration of a weak acid cont’ed</vt:lpstr>
      <vt:lpstr>Titration curve of a monoprotic weak acid</vt:lpstr>
      <vt:lpstr>Example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Titration of a Weak Acid Cont’ed</vt:lpstr>
      <vt:lpstr>PowerPoint Presentation</vt:lpstr>
      <vt:lpstr>How to calculated the pH!</vt:lpstr>
      <vt:lpstr>Example 2</vt:lpstr>
      <vt:lpstr>PowerPoint Presentation</vt:lpstr>
      <vt:lpstr>[Acids and Bases – Tutorial]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Titration curves</dc:title>
  <dc:creator>mona 00000</dc:creator>
  <cp:lastModifiedBy>Mona Ghazi Alharbi</cp:lastModifiedBy>
  <cp:revision>38</cp:revision>
  <dcterms:created xsi:type="dcterms:W3CDTF">2020-10-24T16:15:07Z</dcterms:created>
  <dcterms:modified xsi:type="dcterms:W3CDTF">2025-03-11T06:19:45Z</dcterms:modified>
</cp:coreProperties>
</file>