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7"/>
  </p:notesMasterIdLst>
  <p:sldIdLst>
    <p:sldId id="256" r:id="rId5"/>
    <p:sldId id="379" r:id="rId6"/>
    <p:sldId id="582" r:id="rId7"/>
    <p:sldId id="606" r:id="rId8"/>
    <p:sldId id="607" r:id="rId9"/>
    <p:sldId id="609" r:id="rId10"/>
    <p:sldId id="610" r:id="rId11"/>
    <p:sldId id="612" r:id="rId12"/>
    <p:sldId id="611" r:id="rId13"/>
    <p:sldId id="613" r:id="rId14"/>
    <p:sldId id="614" r:id="rId15"/>
    <p:sldId id="615" r:id="rId16"/>
    <p:sldId id="616" r:id="rId17"/>
    <p:sldId id="617" r:id="rId18"/>
    <p:sldId id="618" r:id="rId19"/>
    <p:sldId id="619" r:id="rId20"/>
    <p:sldId id="620" r:id="rId21"/>
    <p:sldId id="621" r:id="rId22"/>
    <p:sldId id="622" r:id="rId23"/>
    <p:sldId id="623" r:id="rId24"/>
    <p:sldId id="624" r:id="rId25"/>
    <p:sldId id="625" r:id="rId26"/>
    <p:sldId id="626" r:id="rId27"/>
    <p:sldId id="627" r:id="rId28"/>
    <p:sldId id="628" r:id="rId29"/>
    <p:sldId id="629" r:id="rId30"/>
    <p:sldId id="630" r:id="rId31"/>
    <p:sldId id="631" r:id="rId32"/>
    <p:sldId id="632" r:id="rId33"/>
    <p:sldId id="633" r:id="rId34"/>
    <p:sldId id="634" r:id="rId35"/>
    <p:sldId id="32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C4EE"/>
    <a:srgbClr val="E6E6E6"/>
    <a:srgbClr val="0099FF"/>
    <a:srgbClr val="F15728"/>
    <a:srgbClr val="FFFF00"/>
    <a:srgbClr val="B9B9B9"/>
    <a:srgbClr val="66FFFF"/>
    <a:srgbClr val="95D8C6"/>
    <a:srgbClr val="FF82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varScale="1">
        <p:scale>
          <a:sx n="112" d="100"/>
          <a:sy n="112"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10/04/2022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wmf"/><Relationship Id="rId5" Type="http://schemas.openxmlformats.org/officeDocument/2006/relationships/oleObject" Target="../embeddings/oleObject5.bin"/><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4.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477722"/>
            <a:ext cx="8679915" cy="1748729"/>
          </a:xfrm>
        </p:spPr>
        <p:txBody>
          <a:bodyPr anchor="ctr">
            <a:noAutofit/>
          </a:bodyPr>
          <a:lstStyle/>
          <a:p>
            <a:r>
              <a:rPr lang="en-GB" sz="4400" b="1" kern="0" dirty="0">
                <a:solidFill>
                  <a:schemeClr val="bg1"/>
                </a:solidFill>
                <a:latin typeface="Sakkal Majalla" panose="02000000000000000000" pitchFamily="2" charset="-78"/>
                <a:cs typeface="Sakkal Majalla" panose="02000000000000000000" pitchFamily="2" charset="-78"/>
              </a:rPr>
              <a:t>2411</a:t>
            </a:r>
            <a:r>
              <a:rPr lang="ar-SA" sz="4400" b="1" kern="0" dirty="0">
                <a:solidFill>
                  <a:schemeClr val="bg1"/>
                </a:solidFill>
                <a:latin typeface="Sakkal Majalla" panose="02000000000000000000" pitchFamily="2" charset="-78"/>
                <a:cs typeface="Sakkal Majalla" panose="02000000000000000000" pitchFamily="2" charset="-78"/>
              </a:rPr>
              <a:t> مال</a:t>
            </a:r>
            <a:r>
              <a:rPr lang="en-US" sz="4400" b="1" kern="0" dirty="0">
                <a:solidFill>
                  <a:schemeClr val="bg1"/>
                </a:solidFill>
                <a:latin typeface="Sakkal Majalla" panose="02000000000000000000" pitchFamily="2" charset="-78"/>
                <a:cs typeface="Sakkal Majalla" panose="02000000000000000000" pitchFamily="2" charset="-78"/>
              </a:rPr>
              <a:t/>
            </a:r>
            <a:br>
              <a:rPr lang="en-US"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مقدمة في </a:t>
            </a:r>
            <a:r>
              <a:rPr lang="ar-SA" sz="4400" b="1" kern="0" dirty="0" smtClean="0">
                <a:solidFill>
                  <a:schemeClr val="bg1"/>
                </a:solidFill>
                <a:latin typeface="Sakkal Majalla" panose="02000000000000000000" pitchFamily="2" charset="-78"/>
                <a:cs typeface="Sakkal Majalla" panose="02000000000000000000" pitchFamily="2" charset="-78"/>
              </a:rPr>
              <a:t>الاستثمار</a:t>
            </a:r>
            <a:br>
              <a:rPr lang="ar-SA" sz="4400" b="1" kern="0" dirty="0" smtClean="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المحاضرة الثامنة</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4400"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3" name="مستطيل 2">
            <a:extLst>
              <a:ext uri="{FF2B5EF4-FFF2-40B4-BE49-F238E27FC236}">
                <a16:creationId xmlns:a16="http://schemas.microsoft.com/office/drawing/2014/main" id="{09ACA21F-D052-4FC9-A1CD-FC42068BDDCA}"/>
              </a:ext>
            </a:extLst>
          </p:cNvPr>
          <p:cNvSpPr/>
          <p:nvPr/>
        </p:nvSpPr>
        <p:spPr>
          <a:xfrm>
            <a:off x="3401982" y="1806013"/>
            <a:ext cx="6217879" cy="3462486"/>
          </a:xfrm>
          <a:prstGeom prst="rect">
            <a:avLst/>
          </a:prstGeom>
        </p:spPr>
        <p:txBody>
          <a:bodyPr wrap="square">
            <a:spAutoFit/>
          </a:bodyPr>
          <a:lstStyle/>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تابع الحل </a:t>
            </a:r>
            <a:endParaRPr lang="en-US" sz="2400" b="1" dirty="0">
              <a:solidFill>
                <a:srgbClr val="00B050"/>
              </a:solidFill>
              <a:latin typeface="Sakkal Majalla" panose="02000000000000000000" pitchFamily="2" charset="-78"/>
              <a:cs typeface="Sakkal Majalla" panose="02000000000000000000" pitchFamily="2" charset="-78"/>
            </a:endParaRP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2- العائد المطلوب للسهم </a:t>
            </a:r>
            <a:r>
              <a:rPr lang="en-US" sz="2400" b="1" dirty="0">
                <a:solidFill>
                  <a:srgbClr val="0000FF"/>
                </a:solidFill>
                <a:latin typeface="Sakkal Majalla" panose="02000000000000000000" pitchFamily="2" charset="-78"/>
                <a:cs typeface="Sakkal Majalla" panose="02000000000000000000" pitchFamily="2" charset="-78"/>
              </a:rPr>
              <a:t>B</a:t>
            </a:r>
            <a:r>
              <a:rPr lang="ar-SA" sz="2400" b="1" dirty="0">
                <a:solidFill>
                  <a:srgbClr val="0000FF"/>
                </a:solidFill>
                <a:latin typeface="Sakkal Majalla" panose="02000000000000000000" pitchFamily="2" charset="-78"/>
                <a:cs typeface="Sakkal Majalla" panose="02000000000000000000" pitchFamily="2" charset="-78"/>
              </a:rPr>
              <a:t> </a:t>
            </a:r>
          </a:p>
          <a:p>
            <a:pPr algn="just" rtl="1">
              <a:lnSpc>
                <a:spcPct val="150000"/>
              </a:lnSpc>
            </a:pPr>
            <a:endParaRPr lang="en-US" sz="2400" b="1" dirty="0">
              <a:solidFill>
                <a:srgbClr val="0000FF"/>
              </a:solidFill>
              <a:latin typeface="Sakkal Majalla" panose="02000000000000000000" pitchFamily="2" charset="-78"/>
              <a:cs typeface="Sakkal Majalla" panose="02000000000000000000" pitchFamily="2" charset="-78"/>
            </a:endParaRPr>
          </a:p>
          <a:p>
            <a:pPr rtl="1">
              <a:lnSpc>
                <a:spcPct val="150000"/>
              </a:lnSpc>
            </a:pPr>
            <a:r>
              <a:rPr lang="en-US" sz="2600" dirty="0" smtClean="0">
                <a:latin typeface="Sakkal Majalla" panose="02000000000000000000" pitchFamily="2" charset="-78"/>
                <a:cs typeface="Sakkal Majalla" panose="02000000000000000000" pitchFamily="2" charset="-78"/>
              </a:rPr>
              <a:t>= </a:t>
            </a:r>
            <a:r>
              <a:rPr lang="en-US" sz="2600" dirty="0">
                <a:latin typeface="Sakkal Majalla" panose="02000000000000000000" pitchFamily="2" charset="-78"/>
                <a:cs typeface="Sakkal Majalla" panose="02000000000000000000" pitchFamily="2" charset="-78"/>
              </a:rPr>
              <a:t>12.2%</a:t>
            </a:r>
            <a:endParaRPr lang="ar-SA" sz="2600" dirty="0">
              <a:latin typeface="Sakkal Majalla" panose="02000000000000000000" pitchFamily="2" charset="-78"/>
              <a:cs typeface="Sakkal Majalla" panose="02000000000000000000" pitchFamily="2" charset="-78"/>
            </a:endParaRP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        * علاوة المخاطرة له تساوي </a:t>
            </a:r>
          </a:p>
          <a:p>
            <a:pPr algn="just" rtl="1">
              <a:lnSpc>
                <a:spcPct val="150000"/>
              </a:lnSpc>
            </a:pPr>
            <a:r>
              <a:rPr lang="en-US" sz="2400" dirty="0">
                <a:latin typeface="Sakkal Majalla" panose="02000000000000000000" pitchFamily="2" charset="-78"/>
                <a:cs typeface="Sakkal Majalla" panose="02000000000000000000" pitchFamily="2" charset="-78"/>
              </a:rPr>
              <a:t>14.2%-9% =5.2%              </a:t>
            </a:r>
          </a:p>
        </p:txBody>
      </p:sp>
      <p:pic>
        <p:nvPicPr>
          <p:cNvPr id="13" name="Picture 1">
            <a:extLst>
              <a:ext uri="{FF2B5EF4-FFF2-40B4-BE49-F238E27FC236}">
                <a16:creationId xmlns:a16="http://schemas.microsoft.com/office/drawing/2014/main" id="{0CDE3304-03FC-4121-95CE-4571A98E12FA}"/>
              </a:ext>
            </a:extLst>
          </p:cNvPr>
          <p:cNvPicPr>
            <a:picLocks noChangeAspect="1"/>
          </p:cNvPicPr>
          <p:nvPr/>
        </p:nvPicPr>
        <p:blipFill>
          <a:blip r:embed="rId3"/>
          <a:stretch>
            <a:fillRect/>
          </a:stretch>
        </p:blipFill>
        <p:spPr>
          <a:xfrm>
            <a:off x="3424421" y="2453388"/>
            <a:ext cx="2160240" cy="438327"/>
          </a:xfrm>
          <a:prstGeom prst="rect">
            <a:avLst/>
          </a:prstGeom>
        </p:spPr>
      </p:pic>
      <p:pic>
        <p:nvPicPr>
          <p:cNvPr id="14" name="Picture 5">
            <a:extLst>
              <a:ext uri="{FF2B5EF4-FFF2-40B4-BE49-F238E27FC236}">
                <a16:creationId xmlns:a16="http://schemas.microsoft.com/office/drawing/2014/main" id="{BC8DF136-A801-4F22-95FB-242F09E7AF65}"/>
              </a:ext>
            </a:extLst>
          </p:cNvPr>
          <p:cNvPicPr>
            <a:picLocks noChangeAspect="1"/>
          </p:cNvPicPr>
          <p:nvPr/>
        </p:nvPicPr>
        <p:blipFill>
          <a:blip r:embed="rId4"/>
          <a:stretch>
            <a:fillRect/>
          </a:stretch>
        </p:blipFill>
        <p:spPr>
          <a:xfrm>
            <a:off x="3422824" y="2905810"/>
            <a:ext cx="2774211" cy="744068"/>
          </a:xfrm>
          <a:prstGeom prst="rect">
            <a:avLst/>
          </a:prstGeom>
        </p:spPr>
      </p:pic>
      <p:sp>
        <p:nvSpPr>
          <p:cNvPr id="4" name="مستطيل 3">
            <a:extLst>
              <a:ext uri="{FF2B5EF4-FFF2-40B4-BE49-F238E27FC236}">
                <a16:creationId xmlns:a16="http://schemas.microsoft.com/office/drawing/2014/main" id="{1648FC4D-3B95-4A83-80CD-55D0D6281BE2}"/>
              </a:ext>
            </a:extLst>
          </p:cNvPr>
          <p:cNvSpPr/>
          <p:nvPr/>
        </p:nvSpPr>
        <p:spPr>
          <a:xfrm>
            <a:off x="170914" y="5382574"/>
            <a:ext cx="10707851" cy="830997"/>
          </a:xfrm>
          <a:prstGeom prst="rect">
            <a:avLst/>
          </a:prstGeom>
          <a:solidFill>
            <a:srgbClr val="CCC4EE"/>
          </a:solidFill>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العائد المطلوب على السهم الاول اقل من العائد المطلوب على السهم الثاني لذلك علاوة المخاطرة أقل كما نلاحظ من الرسم البياني.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0143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684" y="3627403"/>
            <a:ext cx="1531682" cy="1399723"/>
          </a:xfrm>
          <a:prstGeom prst="rect">
            <a:avLst/>
          </a:prstGeom>
          <a:solidFill>
            <a:schemeClr val="bg1"/>
          </a:solidFill>
          <a:extLst/>
        </p:spPr>
      </p:pic>
      <p:sp>
        <p:nvSpPr>
          <p:cNvPr id="5" name="مستطيل 4">
            <a:extLst>
              <a:ext uri="{FF2B5EF4-FFF2-40B4-BE49-F238E27FC236}">
                <a16:creationId xmlns:a16="http://schemas.microsoft.com/office/drawing/2014/main" id="{E7B0E8BF-1907-4CCC-B818-ACC927D711E3}"/>
              </a:ext>
            </a:extLst>
          </p:cNvPr>
          <p:cNvSpPr/>
          <p:nvPr/>
        </p:nvSpPr>
        <p:spPr>
          <a:xfrm>
            <a:off x="2307366" y="2381753"/>
            <a:ext cx="8780929" cy="3370153"/>
          </a:xfrm>
          <a:prstGeom prst="rect">
            <a:avLst/>
          </a:prstGeom>
        </p:spPr>
        <p:txBody>
          <a:bodyPr wrap="square">
            <a:spAutoFit/>
          </a:bodyPr>
          <a:lstStyle/>
          <a:p>
            <a:pPr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تطبيق: </a:t>
            </a:r>
          </a:p>
          <a:p>
            <a:pPr algn="just" rtl="1">
              <a:lnSpc>
                <a:spcPct val="150000"/>
              </a:lnSpc>
              <a:buNone/>
            </a:pPr>
            <a:r>
              <a:rPr lang="ar-SA" sz="2400" dirty="0">
                <a:latin typeface="Sakkal Majalla" panose="02000000000000000000" pitchFamily="2" charset="-78"/>
                <a:cs typeface="Sakkal Majalla" panose="02000000000000000000" pitchFamily="2" charset="-78"/>
              </a:rPr>
              <a:t>إذا علمت ان العائد الخالي من المخاطرة يساوي 7% والعائد على محفظة السوق هو 11%. </a:t>
            </a:r>
          </a:p>
          <a:p>
            <a:pPr marL="457200" indent="-457200" algn="just" rtl="1">
              <a:lnSpc>
                <a:spcPct val="150000"/>
              </a:lnSpc>
              <a:buFont typeface="+mj-lt"/>
              <a:buAutoNum type="arabicPeriod"/>
            </a:pPr>
            <a:r>
              <a:rPr lang="ar-SA" sz="2400" b="1" dirty="0">
                <a:solidFill>
                  <a:srgbClr val="00B050"/>
                </a:solidFill>
                <a:latin typeface="Sakkal Majalla" panose="02000000000000000000" pitchFamily="2" charset="-78"/>
                <a:cs typeface="Sakkal Majalla" panose="02000000000000000000" pitchFamily="2" charset="-78"/>
              </a:rPr>
              <a:t>كم هو العائد المطلوب للاستثمار في السوق في هذه الحالة</a:t>
            </a:r>
            <a:r>
              <a:rPr lang="ar-SA" sz="2400" b="1" dirty="0" smtClean="0">
                <a:solidFill>
                  <a:srgbClr val="00B050"/>
                </a:solidFill>
                <a:latin typeface="Sakkal Majalla" panose="02000000000000000000" pitchFamily="2" charset="-78"/>
                <a:cs typeface="Sakkal Majalla" panose="02000000000000000000" pitchFamily="2" charset="-78"/>
              </a:rPr>
              <a:t>؟</a:t>
            </a:r>
            <a:endParaRPr lang="ar-SA" sz="2400" b="1" dirty="0">
              <a:solidFill>
                <a:srgbClr val="00B050"/>
              </a:solidFill>
              <a:latin typeface="Sakkal Majalla" panose="02000000000000000000" pitchFamily="2" charset="-78"/>
              <a:cs typeface="Sakkal Majalla" panose="02000000000000000000" pitchFamily="2" charset="-78"/>
            </a:endParaRPr>
          </a:p>
          <a:p>
            <a:pPr marL="457200" indent="-457200" algn="just" rtl="1">
              <a:lnSpc>
                <a:spcPct val="150000"/>
              </a:lnSpc>
              <a:buFont typeface="+mj-lt"/>
              <a:buAutoNum type="arabicPeriod" startAt="2"/>
            </a:pPr>
            <a:r>
              <a:rPr lang="ar-SA" sz="2400" b="1" dirty="0">
                <a:solidFill>
                  <a:srgbClr val="0000FF"/>
                </a:solidFill>
                <a:latin typeface="Sakkal Majalla" panose="02000000000000000000" pitchFamily="2" charset="-78"/>
                <a:cs typeface="Sakkal Majalla" panose="02000000000000000000" pitchFamily="2" charset="-78"/>
              </a:rPr>
              <a:t>وضح الحل برسم بياني لخط سوق الاوراق المالية</a:t>
            </a:r>
            <a:r>
              <a:rPr lang="ar-SA" sz="2400" b="1" dirty="0" smtClean="0">
                <a:solidFill>
                  <a:srgbClr val="0000FF"/>
                </a:solidFill>
                <a:latin typeface="Sakkal Majalla" panose="02000000000000000000" pitchFamily="2" charset="-78"/>
                <a:cs typeface="Sakkal Majalla" panose="02000000000000000000" pitchFamily="2" charset="-78"/>
              </a:rPr>
              <a:t>؟</a:t>
            </a:r>
            <a:endParaRPr lang="ar-SA" sz="2400" b="1" dirty="0">
              <a:solidFill>
                <a:srgbClr val="0000FF"/>
              </a:solidFill>
              <a:latin typeface="Sakkal Majalla" panose="02000000000000000000" pitchFamily="2" charset="-78"/>
              <a:cs typeface="Sakkal Majalla" panose="02000000000000000000" pitchFamily="2" charset="-78"/>
            </a:endParaRPr>
          </a:p>
          <a:p>
            <a:pPr marL="457200" indent="-457200" algn="just" rtl="1">
              <a:lnSpc>
                <a:spcPct val="150000"/>
              </a:lnSpc>
              <a:buFont typeface="+mj-lt"/>
              <a:buAutoNum type="arabicPeriod" startAt="3"/>
            </a:pPr>
            <a:r>
              <a:rPr lang="ar-SA" sz="2400" dirty="0">
                <a:latin typeface="Sakkal Majalla" panose="02000000000000000000" pitchFamily="2" charset="-78"/>
                <a:cs typeface="Sakkal Majalla" panose="02000000000000000000" pitchFamily="2" charset="-78"/>
              </a:rPr>
              <a:t>واذا رغبت في استثمار في سهم معين </a:t>
            </a:r>
            <a:r>
              <a:rPr lang="en-US" sz="2400" dirty="0">
                <a:latin typeface="Sakkal Majalla" panose="02000000000000000000" pitchFamily="2" charset="-78"/>
                <a:cs typeface="Sakkal Majalla" panose="02000000000000000000" pitchFamily="2" charset="-78"/>
              </a:rPr>
              <a:t> Z</a:t>
            </a:r>
            <a:r>
              <a:rPr lang="ar-SA" sz="2400" dirty="0">
                <a:latin typeface="Sakkal Majalla" panose="02000000000000000000" pitchFamily="2" charset="-78"/>
                <a:cs typeface="Sakkal Majalla" panose="02000000000000000000" pitchFamily="2" charset="-78"/>
              </a:rPr>
              <a:t> وكان معامل بيتا له 1.5. </a:t>
            </a:r>
            <a:r>
              <a:rPr lang="ar-SA" sz="2400" b="1" dirty="0">
                <a:solidFill>
                  <a:srgbClr val="0000FF"/>
                </a:solidFill>
                <a:latin typeface="Sakkal Majalla" panose="02000000000000000000" pitchFamily="2" charset="-78"/>
                <a:cs typeface="Sakkal Majalla" panose="02000000000000000000" pitchFamily="2" charset="-78"/>
              </a:rPr>
              <a:t>فكم العائد المطلوب للاستثمار في هذا السهم . وكذلك وضح الحل برسم خط سوق الاوراق المالية وحدد منحنى هذا الخط ؟ </a:t>
            </a:r>
          </a:p>
        </p:txBody>
      </p:sp>
    </p:spTree>
    <p:extLst>
      <p:ext uri="{BB962C8B-B14F-4D97-AF65-F5344CB8AC3E}">
        <p14:creationId xmlns:p14="http://schemas.microsoft.com/office/powerpoint/2010/main" val="108104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40" y="3664549"/>
            <a:ext cx="1429132" cy="1306008"/>
          </a:xfrm>
          <a:prstGeom prst="rect">
            <a:avLst/>
          </a:prstGeom>
          <a:solidFill>
            <a:schemeClr val="bg1"/>
          </a:solidFill>
          <a:extLst/>
        </p:spPr>
      </p:pic>
      <p:sp>
        <p:nvSpPr>
          <p:cNvPr id="3" name="مستطيل 2">
            <a:extLst>
              <a:ext uri="{FF2B5EF4-FFF2-40B4-BE49-F238E27FC236}">
                <a16:creationId xmlns:a16="http://schemas.microsoft.com/office/drawing/2014/main" id="{BC85DBA6-6E5D-4108-9897-EC8E0363A752}"/>
              </a:ext>
            </a:extLst>
          </p:cNvPr>
          <p:cNvSpPr/>
          <p:nvPr/>
        </p:nvSpPr>
        <p:spPr>
          <a:xfrm>
            <a:off x="2821872" y="1880163"/>
            <a:ext cx="8404412" cy="4616648"/>
          </a:xfrm>
          <a:prstGeom prst="rect">
            <a:avLst/>
          </a:prstGeom>
        </p:spPr>
        <p:txBody>
          <a:bodyPr wrap="square">
            <a:spAutoFit/>
          </a:bodyPr>
          <a:lstStyle/>
          <a:p>
            <a:pPr algn="r"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الحل</a:t>
            </a:r>
            <a:r>
              <a:rPr lang="en-US" sz="2400" b="1" dirty="0">
                <a:solidFill>
                  <a:srgbClr val="00B050"/>
                </a:solidFill>
                <a:latin typeface="Sakkal Majalla" panose="02000000000000000000" pitchFamily="2" charset="-78"/>
                <a:cs typeface="Sakkal Majalla" panose="02000000000000000000" pitchFamily="2" charset="-78"/>
              </a:rPr>
              <a:t> :</a:t>
            </a:r>
          </a:p>
          <a:p>
            <a:pPr algn="r"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العائد المطلوب للاستثمار في </a:t>
            </a:r>
            <a:r>
              <a:rPr lang="ar-SA" sz="2400" b="1" dirty="0" smtClean="0">
                <a:solidFill>
                  <a:srgbClr val="0000FF"/>
                </a:solidFill>
                <a:latin typeface="Sakkal Majalla" panose="02000000000000000000" pitchFamily="2" charset="-78"/>
                <a:cs typeface="Sakkal Majalla" panose="02000000000000000000" pitchFamily="2" charset="-78"/>
              </a:rPr>
              <a:t>السوق</a:t>
            </a:r>
            <a:endParaRPr lang="ar-SA" sz="2400" dirty="0">
              <a:latin typeface="Sakkal Majalla" panose="02000000000000000000" pitchFamily="2" charset="-78"/>
              <a:cs typeface="Sakkal Majalla" panose="02000000000000000000" pitchFamily="2" charset="-78"/>
            </a:endParaRPr>
          </a:p>
          <a:p>
            <a:pPr algn="r" rtl="1">
              <a:lnSpc>
                <a:spcPct val="150000"/>
              </a:lnSpc>
              <a:buNone/>
            </a:pPr>
            <a:r>
              <a:rPr lang="ar-SA" sz="2400" dirty="0">
                <a:latin typeface="Sakkal Majalla" panose="02000000000000000000" pitchFamily="2" charset="-78"/>
                <a:cs typeface="Sakkal Majalla" panose="02000000000000000000" pitchFamily="2" charset="-78"/>
              </a:rPr>
              <a:t>نستخدم هنا بيتا السوق</a:t>
            </a:r>
          </a:p>
          <a:p>
            <a:pPr algn="r" rtl="1">
              <a:lnSpc>
                <a:spcPct val="150000"/>
              </a:lnSpc>
              <a:buNone/>
            </a:pPr>
            <a:endParaRPr lang="en-US" sz="2400" dirty="0">
              <a:latin typeface="Sakkal Majalla" panose="02000000000000000000" pitchFamily="2" charset="-78"/>
              <a:cs typeface="Sakkal Majalla" panose="02000000000000000000" pitchFamily="2" charset="-78"/>
            </a:endParaRPr>
          </a:p>
          <a:p>
            <a:pPr rtl="1">
              <a:lnSpc>
                <a:spcPct val="150000"/>
              </a:lnSpc>
              <a:buNone/>
            </a:pPr>
            <a:r>
              <a:rPr lang="en-US" sz="2600" dirty="0">
                <a:latin typeface="Sakkal Majalla" panose="02000000000000000000" pitchFamily="2" charset="-78"/>
                <a:cs typeface="Sakkal Majalla" panose="02000000000000000000" pitchFamily="2" charset="-78"/>
              </a:rPr>
              <a:t>                = 0.07+</a:t>
            </a:r>
            <a:r>
              <a:rPr lang="en-US" sz="2600" dirty="0">
                <a:solidFill>
                  <a:srgbClr val="FF0000"/>
                </a:solidFill>
                <a:latin typeface="Sakkal Majalla" panose="02000000000000000000" pitchFamily="2" charset="-78"/>
                <a:cs typeface="Sakkal Majalla" panose="02000000000000000000" pitchFamily="2" charset="-78"/>
              </a:rPr>
              <a:t>1</a:t>
            </a:r>
            <a:r>
              <a:rPr lang="en-US" sz="2600" dirty="0">
                <a:latin typeface="Sakkal Majalla" panose="02000000000000000000" pitchFamily="2" charset="-78"/>
                <a:cs typeface="Sakkal Majalla" panose="02000000000000000000" pitchFamily="2" charset="-78"/>
              </a:rPr>
              <a:t>(.11-.07)= </a:t>
            </a:r>
            <a:r>
              <a:rPr lang="en-US" sz="2600" dirty="0">
                <a:solidFill>
                  <a:srgbClr val="FF0000"/>
                </a:solidFill>
                <a:latin typeface="Sakkal Majalla" panose="02000000000000000000" pitchFamily="2" charset="-78"/>
                <a:cs typeface="Sakkal Majalla" panose="02000000000000000000" pitchFamily="2" charset="-78"/>
              </a:rPr>
              <a:t>11</a:t>
            </a:r>
            <a:r>
              <a:rPr lang="en-US" sz="2600" dirty="0" smtClean="0">
                <a:solidFill>
                  <a:srgbClr val="FF0000"/>
                </a:solidFill>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algn="r" rtl="1">
              <a:lnSpc>
                <a:spcPct val="150000"/>
              </a:lnSpc>
              <a:buNone/>
            </a:pPr>
            <a:r>
              <a:rPr lang="ar-SA" sz="2400" dirty="0">
                <a:latin typeface="Sakkal Majalla" panose="02000000000000000000" pitchFamily="2" charset="-78"/>
                <a:cs typeface="Sakkal Majalla" panose="02000000000000000000" pitchFamily="2" charset="-78"/>
              </a:rPr>
              <a:t>العائد على الاستثمار في السهم</a:t>
            </a:r>
            <a:r>
              <a:rPr lang="en-US" sz="2400" dirty="0">
                <a:latin typeface="Sakkal Majalla" panose="02000000000000000000" pitchFamily="2" charset="-78"/>
                <a:cs typeface="Sakkal Majalla" panose="02000000000000000000" pitchFamily="2" charset="-78"/>
              </a:rPr>
              <a:t>  Z</a:t>
            </a:r>
          </a:p>
          <a:p>
            <a:pPr algn="r" rtl="1">
              <a:lnSpc>
                <a:spcPct val="150000"/>
              </a:lnSpc>
              <a:buNone/>
            </a:pPr>
            <a:r>
              <a:rPr lang="ar-SA" sz="2400" dirty="0">
                <a:latin typeface="Sakkal Majalla" panose="02000000000000000000" pitchFamily="2" charset="-78"/>
                <a:cs typeface="Sakkal Majalla" panose="02000000000000000000" pitchFamily="2" charset="-78"/>
              </a:rPr>
              <a:t>نستخدم هنا بيتا السهم </a:t>
            </a:r>
          </a:p>
          <a:p>
            <a:pPr rtl="1">
              <a:lnSpc>
                <a:spcPct val="150000"/>
              </a:lnSpc>
              <a:buNone/>
            </a:pPr>
            <a:r>
              <a:rPr lang="en-US" sz="2600" dirty="0">
                <a:latin typeface="Sakkal Majalla" panose="02000000000000000000" pitchFamily="2" charset="-78"/>
                <a:cs typeface="Sakkal Majalla" panose="02000000000000000000" pitchFamily="2" charset="-78"/>
              </a:rPr>
              <a:t>        = 0.07 + </a:t>
            </a:r>
            <a:r>
              <a:rPr lang="en-US" sz="2600" dirty="0">
                <a:solidFill>
                  <a:srgbClr val="FF0000"/>
                </a:solidFill>
                <a:latin typeface="Sakkal Majalla" panose="02000000000000000000" pitchFamily="2" charset="-78"/>
                <a:cs typeface="Sakkal Majalla" panose="02000000000000000000" pitchFamily="2" charset="-78"/>
              </a:rPr>
              <a:t>1.5</a:t>
            </a:r>
            <a:r>
              <a:rPr lang="en-US" sz="2600" dirty="0">
                <a:latin typeface="Sakkal Majalla" panose="02000000000000000000" pitchFamily="2" charset="-78"/>
                <a:cs typeface="Sakkal Majalla" panose="02000000000000000000" pitchFamily="2" charset="-78"/>
              </a:rPr>
              <a:t> (0.11-0.07)= </a:t>
            </a:r>
            <a:r>
              <a:rPr lang="en-US" sz="2600" dirty="0">
                <a:solidFill>
                  <a:srgbClr val="FF0000"/>
                </a:solidFill>
                <a:latin typeface="Sakkal Majalla" panose="02000000000000000000" pitchFamily="2" charset="-78"/>
                <a:cs typeface="Sakkal Majalla" panose="02000000000000000000" pitchFamily="2" charset="-78"/>
              </a:rPr>
              <a:t>13%</a:t>
            </a:r>
            <a:endParaRPr lang="ar-SA" sz="2600" dirty="0">
              <a:latin typeface="Sakkal Majalla" panose="02000000000000000000" pitchFamily="2" charset="-78"/>
              <a:cs typeface="Sakkal Majalla" panose="02000000000000000000" pitchFamily="2" charset="-78"/>
            </a:endParaRPr>
          </a:p>
        </p:txBody>
      </p:sp>
      <p:graphicFrame>
        <p:nvGraphicFramePr>
          <p:cNvPr id="10" name="Object 13">
            <a:extLst>
              <a:ext uri="{FF2B5EF4-FFF2-40B4-BE49-F238E27FC236}">
                <a16:creationId xmlns:a16="http://schemas.microsoft.com/office/drawing/2014/main" id="{E4519416-7FD8-4961-A7C8-F177B1A46E03}"/>
              </a:ext>
            </a:extLst>
          </p:cNvPr>
          <p:cNvGraphicFramePr>
            <a:graphicFrameLocks noChangeAspect="1"/>
          </p:cNvGraphicFramePr>
          <p:nvPr>
            <p:extLst>
              <p:ext uri="{D42A27DB-BD31-4B8C-83A1-F6EECF244321}">
                <p14:modId xmlns:p14="http://schemas.microsoft.com/office/powerpoint/2010/main" val="1385166587"/>
              </p:ext>
            </p:extLst>
          </p:nvPr>
        </p:nvGraphicFramePr>
        <p:xfrm>
          <a:off x="2902689" y="3417542"/>
          <a:ext cx="4946253" cy="649287"/>
        </p:xfrm>
        <a:graphic>
          <a:graphicData uri="http://schemas.openxmlformats.org/presentationml/2006/ole">
            <mc:AlternateContent xmlns:mc="http://schemas.openxmlformats.org/markup-compatibility/2006">
              <mc:Choice xmlns:v="urn:schemas-microsoft-com:vml" Requires="v">
                <p:oleObj spid="_x0000_s17433" name="Equation" r:id="rId5" imgW="1473120" imgH="241200" progId="Equation.3">
                  <p:embed/>
                </p:oleObj>
              </mc:Choice>
              <mc:Fallback>
                <p:oleObj name="Equation" r:id="rId5" imgW="1473120" imgH="241200" progId="Equation.3">
                  <p:embed/>
                  <p:pic>
                    <p:nvPicPr>
                      <p:cNvPr id="6" name="Object 13"/>
                      <p:cNvPicPr>
                        <a:picLocks noChangeAspect="1" noChangeArrowheads="1"/>
                      </p:cNvPicPr>
                      <p:nvPr/>
                    </p:nvPicPr>
                    <p:blipFill>
                      <a:blip r:embed="rId6"/>
                      <a:srcRect/>
                      <a:stretch>
                        <a:fillRect/>
                      </a:stretch>
                    </p:blipFill>
                    <p:spPr bwMode="auto">
                      <a:xfrm>
                        <a:off x="2902689" y="3417542"/>
                        <a:ext cx="4946253" cy="649287"/>
                      </a:xfrm>
                      <a:prstGeom prst="rect">
                        <a:avLst/>
                      </a:prstGeom>
                      <a:noFill/>
                    </p:spPr>
                  </p:pic>
                </p:oleObj>
              </mc:Fallback>
            </mc:AlternateContent>
          </a:graphicData>
        </a:graphic>
      </p:graphicFrame>
    </p:spTree>
    <p:extLst>
      <p:ext uri="{BB962C8B-B14F-4D97-AF65-F5344CB8AC3E}">
        <p14:creationId xmlns:p14="http://schemas.microsoft.com/office/powerpoint/2010/main" val="1086922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046" y="4405069"/>
            <a:ext cx="2103829" cy="1922578"/>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a:extLst>
              <a:ext uri="{FF2B5EF4-FFF2-40B4-BE49-F238E27FC236}">
                <a16:creationId xmlns:a16="http://schemas.microsoft.com/office/drawing/2014/main" id="{BC85DBA6-6E5D-4108-9897-EC8E0363A752}"/>
              </a:ext>
            </a:extLst>
          </p:cNvPr>
          <p:cNvSpPr/>
          <p:nvPr/>
        </p:nvSpPr>
        <p:spPr>
          <a:xfrm>
            <a:off x="3146612" y="2268720"/>
            <a:ext cx="8404412" cy="861774"/>
          </a:xfrm>
          <a:prstGeom prst="rect">
            <a:avLst/>
          </a:prstGeom>
        </p:spPr>
        <p:txBody>
          <a:bodyPr wrap="square">
            <a:spAutoFit/>
          </a:bodyPr>
          <a:lstStyle/>
          <a:p>
            <a:pPr algn="r" rtl="1">
              <a:buNone/>
            </a:pPr>
            <a:r>
              <a:rPr lang="ar-SA" sz="2400" b="1" dirty="0">
                <a:solidFill>
                  <a:srgbClr val="00B050"/>
                </a:solidFill>
                <a:latin typeface="Sakkal Majalla" panose="02000000000000000000" pitchFamily="2" charset="-78"/>
                <a:cs typeface="Sakkal Majalla" panose="02000000000000000000" pitchFamily="2" charset="-78"/>
              </a:rPr>
              <a:t>تابع الحل</a:t>
            </a:r>
            <a:r>
              <a:rPr lang="en-US" sz="2400" b="1" dirty="0">
                <a:solidFill>
                  <a:srgbClr val="00B050"/>
                </a:solidFill>
                <a:latin typeface="Sakkal Majalla" panose="02000000000000000000" pitchFamily="2" charset="-78"/>
                <a:cs typeface="Sakkal Majalla" panose="02000000000000000000" pitchFamily="2" charset="-78"/>
              </a:rPr>
              <a:t> :</a:t>
            </a:r>
          </a:p>
          <a:p>
            <a:pPr algn="r" rtl="1">
              <a:buNone/>
            </a:pPr>
            <a:endParaRPr lang="ar-SA" sz="26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1FA1DC44-51D9-476A-B583-B7794D4F8FB7}"/>
              </a:ext>
            </a:extLst>
          </p:cNvPr>
          <p:cNvSpPr/>
          <p:nvPr/>
        </p:nvSpPr>
        <p:spPr>
          <a:xfrm>
            <a:off x="3402106" y="2917701"/>
            <a:ext cx="8148918" cy="2677656"/>
          </a:xfrm>
          <a:prstGeom prst="rect">
            <a:avLst/>
          </a:prstGeom>
        </p:spPr>
        <p:txBody>
          <a:bodyPr wrap="square">
            <a:spAutoFit/>
          </a:bodyPr>
          <a:lstStyle/>
          <a:p>
            <a:pPr algn="r" rtl="1">
              <a:buNone/>
            </a:pPr>
            <a:r>
              <a:rPr lang="ar-SA" sz="2400" b="1" dirty="0">
                <a:solidFill>
                  <a:srgbClr val="0000FF"/>
                </a:solidFill>
                <a:latin typeface="Sakkal Majalla" panose="02000000000000000000" pitchFamily="2" charset="-78"/>
                <a:cs typeface="Sakkal Majalla" panose="02000000000000000000" pitchFamily="2" charset="-78"/>
              </a:rPr>
              <a:t>علاوة مخاطرة السوق (منحنى خط سوق الاوراق المالية)= </a:t>
            </a:r>
          </a:p>
          <a:p>
            <a:pPr algn="r" rtl="1">
              <a:buNone/>
            </a:pPr>
            <a:endParaRPr lang="ar-SA" sz="2400" b="1" dirty="0">
              <a:solidFill>
                <a:srgbClr val="0000FF"/>
              </a:solidFill>
              <a:latin typeface="Sakkal Majalla" panose="02000000000000000000" pitchFamily="2" charset="-78"/>
              <a:cs typeface="Sakkal Majalla" panose="02000000000000000000" pitchFamily="2" charset="-78"/>
            </a:endParaRPr>
          </a:p>
          <a:p>
            <a:pPr algn="r" rtl="1">
              <a:buNone/>
            </a:pPr>
            <a:r>
              <a:rPr lang="ar-SA" sz="2400" dirty="0">
                <a:latin typeface="Sakkal Majalla" panose="02000000000000000000" pitchFamily="2" charset="-78"/>
                <a:cs typeface="Sakkal Majalla" panose="02000000000000000000" pitchFamily="2" charset="-78"/>
              </a:rPr>
              <a:t>العائد المتوقع للسوق – العائد الخالي من المخاطرة = 11%-7%=4%</a:t>
            </a:r>
          </a:p>
          <a:p>
            <a:pPr algn="r" rtl="1">
              <a:buNone/>
            </a:pPr>
            <a:endParaRPr lang="ar-SA" sz="2400" dirty="0">
              <a:latin typeface="Sakkal Majalla" panose="02000000000000000000" pitchFamily="2" charset="-78"/>
              <a:cs typeface="Sakkal Majalla" panose="02000000000000000000" pitchFamily="2" charset="-78"/>
            </a:endParaRPr>
          </a:p>
          <a:p>
            <a:pPr algn="r" rtl="1">
              <a:buNone/>
            </a:pPr>
            <a:r>
              <a:rPr lang="ar-SA" sz="2400" b="1" dirty="0">
                <a:solidFill>
                  <a:srgbClr val="0000FF"/>
                </a:solidFill>
                <a:latin typeface="Sakkal Majalla" panose="02000000000000000000" pitchFamily="2" charset="-78"/>
                <a:cs typeface="Sakkal Majalla" panose="02000000000000000000" pitchFamily="2" charset="-78"/>
              </a:rPr>
              <a:t>علاوة المخاطرة للسهم </a:t>
            </a:r>
            <a:r>
              <a:rPr lang="en-US" sz="2400" b="1" dirty="0">
                <a:solidFill>
                  <a:srgbClr val="0000FF"/>
                </a:solidFill>
                <a:latin typeface="Sakkal Majalla" panose="02000000000000000000" pitchFamily="2" charset="-78"/>
                <a:cs typeface="Sakkal Majalla" panose="02000000000000000000" pitchFamily="2" charset="-78"/>
              </a:rPr>
              <a:t>Z</a:t>
            </a:r>
            <a:r>
              <a:rPr lang="ar-SA" sz="2400" b="1" dirty="0">
                <a:solidFill>
                  <a:srgbClr val="0000FF"/>
                </a:solidFill>
                <a:latin typeface="Sakkal Majalla" panose="02000000000000000000" pitchFamily="2" charset="-78"/>
                <a:cs typeface="Sakkal Majalla" panose="02000000000000000000" pitchFamily="2" charset="-78"/>
              </a:rPr>
              <a:t> تساوي </a:t>
            </a:r>
          </a:p>
          <a:p>
            <a:pPr algn="r" rtl="1">
              <a:buNone/>
            </a:pPr>
            <a:endParaRPr lang="ar-SA" sz="2400" b="1" dirty="0">
              <a:solidFill>
                <a:srgbClr val="0000FF"/>
              </a:solidFill>
              <a:latin typeface="Sakkal Majalla" panose="02000000000000000000" pitchFamily="2" charset="-78"/>
              <a:cs typeface="Sakkal Majalla" panose="02000000000000000000" pitchFamily="2" charset="-78"/>
            </a:endParaRPr>
          </a:p>
          <a:p>
            <a:pPr algn="r" rtl="1">
              <a:buNone/>
            </a:pPr>
            <a:r>
              <a:rPr lang="ar-SA" sz="2400" dirty="0">
                <a:latin typeface="Sakkal Majalla" panose="02000000000000000000" pitchFamily="2" charset="-78"/>
                <a:cs typeface="Sakkal Majalla" panose="02000000000000000000" pitchFamily="2" charset="-78"/>
              </a:rPr>
              <a:t>العائد المطلوب للسهم </a:t>
            </a:r>
            <a:r>
              <a:rPr lang="en-US" sz="2400" dirty="0">
                <a:latin typeface="Sakkal Majalla" panose="02000000000000000000" pitchFamily="2" charset="-78"/>
                <a:cs typeface="Sakkal Majalla" panose="02000000000000000000" pitchFamily="2" charset="-78"/>
              </a:rPr>
              <a:t>Z </a:t>
            </a:r>
            <a:r>
              <a:rPr lang="ar-SA" sz="2400" dirty="0">
                <a:latin typeface="Sakkal Majalla" panose="02000000000000000000" pitchFamily="2" charset="-78"/>
                <a:cs typeface="Sakkal Majalla" panose="02000000000000000000" pitchFamily="2" charset="-78"/>
              </a:rPr>
              <a:t> -العائد الخالي من المخاطرة = 13%- 7%= 6%</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8155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8" y="662665"/>
            <a:ext cx="628829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
        <p:nvSpPr>
          <p:cNvPr id="2" name="مستطيل 1">
            <a:extLst>
              <a:ext uri="{FF2B5EF4-FFF2-40B4-BE49-F238E27FC236}">
                <a16:creationId xmlns:a16="http://schemas.microsoft.com/office/drawing/2014/main" id="{6422FF8F-FB6D-434C-B71A-00B7E48D1A97}"/>
              </a:ext>
            </a:extLst>
          </p:cNvPr>
          <p:cNvSpPr/>
          <p:nvPr/>
        </p:nvSpPr>
        <p:spPr>
          <a:xfrm>
            <a:off x="10709044" y="1258851"/>
            <a:ext cx="646331" cy="461665"/>
          </a:xfrm>
          <a:prstGeom prst="rect">
            <a:avLst/>
          </a:prstGeom>
        </p:spPr>
        <p:txBody>
          <a:bodyPr wrap="none">
            <a:spAutoFit/>
          </a:bodyPr>
          <a:lstStyle/>
          <a:p>
            <a:pPr algn="r"/>
            <a:r>
              <a:rPr lang="ar-SA" sz="2400" b="1" dirty="0">
                <a:solidFill>
                  <a:srgbClr val="00B050"/>
                </a:solidFill>
                <a:latin typeface="Sakkal Majalla" panose="02000000000000000000" pitchFamily="2" charset="-78"/>
                <a:cs typeface="Sakkal Majalla" panose="02000000000000000000" pitchFamily="2" charset="-78"/>
              </a:rPr>
              <a:t>الحل</a:t>
            </a:r>
          </a:p>
        </p:txBody>
      </p:sp>
      <p:pic>
        <p:nvPicPr>
          <p:cNvPr id="10" name="Picture 4">
            <a:extLst>
              <a:ext uri="{FF2B5EF4-FFF2-40B4-BE49-F238E27FC236}">
                <a16:creationId xmlns:a16="http://schemas.microsoft.com/office/drawing/2014/main" id="{91F7E575-6F56-4777-9530-793BB870E765}"/>
              </a:ext>
            </a:extLst>
          </p:cNvPr>
          <p:cNvPicPr>
            <a:picLocks noChangeAspect="1"/>
          </p:cNvPicPr>
          <p:nvPr/>
        </p:nvPicPr>
        <p:blipFill>
          <a:blip r:embed="rId3"/>
          <a:stretch>
            <a:fillRect/>
          </a:stretch>
        </p:blipFill>
        <p:spPr>
          <a:xfrm>
            <a:off x="2384873" y="1457228"/>
            <a:ext cx="7866990" cy="4607395"/>
          </a:xfrm>
          <a:prstGeom prst="rect">
            <a:avLst/>
          </a:prstGeom>
          <a:ln>
            <a:solidFill>
              <a:schemeClr val="bg2">
                <a:lumMod val="50000"/>
              </a:schemeClr>
            </a:solidFill>
          </a:ln>
        </p:spPr>
      </p:pic>
    </p:spTree>
    <p:extLst>
      <p:ext uri="{BB962C8B-B14F-4D97-AF65-F5344CB8AC3E}">
        <p14:creationId xmlns:p14="http://schemas.microsoft.com/office/powerpoint/2010/main" val="1193174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483" y="3743807"/>
            <a:ext cx="1426671" cy="1303760"/>
          </a:xfrm>
          <a:prstGeom prst="rect">
            <a:avLst/>
          </a:prstGeom>
          <a:solidFill>
            <a:schemeClr val="bg1"/>
          </a:solidFill>
          <a:extLst/>
        </p:spPr>
      </p:pic>
      <p:sp>
        <p:nvSpPr>
          <p:cNvPr id="5" name="مستطيل 4">
            <a:extLst>
              <a:ext uri="{FF2B5EF4-FFF2-40B4-BE49-F238E27FC236}">
                <a16:creationId xmlns:a16="http://schemas.microsoft.com/office/drawing/2014/main" id="{E7B0E8BF-1907-4CCC-B818-ACC927D711E3}"/>
              </a:ext>
            </a:extLst>
          </p:cNvPr>
          <p:cNvSpPr/>
          <p:nvPr/>
        </p:nvSpPr>
        <p:spPr>
          <a:xfrm>
            <a:off x="2755589" y="1969041"/>
            <a:ext cx="8055110" cy="2308324"/>
          </a:xfrm>
          <a:prstGeom prst="rect">
            <a:avLst/>
          </a:prstGeom>
          <a:solidFill>
            <a:schemeClr val="bg1"/>
          </a:solidFill>
        </p:spPr>
        <p:txBody>
          <a:bodyPr wrap="square">
            <a:spAutoFit/>
          </a:bodyPr>
          <a:lstStyle/>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التغير في وضع خط سوق الاوراق المالية:</a:t>
            </a:r>
          </a:p>
          <a:p>
            <a:pPr algn="just" rtl="1">
              <a:lnSpc>
                <a:spcPct val="150000"/>
              </a:lnSpc>
              <a:buNone/>
            </a:pPr>
            <a:r>
              <a:rPr lang="ar-SA" sz="2400" dirty="0">
                <a:latin typeface="Sakkal Majalla" panose="02000000000000000000" pitchFamily="2" charset="-78"/>
                <a:cs typeface="Sakkal Majalla" panose="02000000000000000000" pitchFamily="2" charset="-78"/>
              </a:rPr>
              <a:t>خط سوق الاوراق المالية ليس ثابتا بشكل مستمر فقد يحصل هناك فيه تغير يستدعي تغير معدل العائد المطلوب</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يتأثر منحنى </a:t>
            </a:r>
            <a:r>
              <a:rPr lang="en-US" sz="2400" b="1" dirty="0">
                <a:solidFill>
                  <a:srgbClr val="0000FF"/>
                </a:solidFill>
                <a:latin typeface="Sakkal Majalla" panose="02000000000000000000" pitchFamily="2" charset="-78"/>
                <a:cs typeface="Sakkal Majalla" panose="02000000000000000000" pitchFamily="2" charset="-78"/>
              </a:rPr>
              <a:t>SML </a:t>
            </a:r>
            <a:r>
              <a:rPr lang="ar-SA" sz="2400" b="1" dirty="0">
                <a:solidFill>
                  <a:srgbClr val="0000FF"/>
                </a:solidFill>
                <a:latin typeface="Sakkal Majalla" panose="02000000000000000000" pitchFamily="2" charset="-78"/>
                <a:cs typeface="Sakkal Majalla" panose="02000000000000000000" pitchFamily="2" charset="-78"/>
              </a:rPr>
              <a:t> بكل مما يلي:</a:t>
            </a:r>
          </a:p>
        </p:txBody>
      </p:sp>
      <p:grpSp>
        <p:nvGrpSpPr>
          <p:cNvPr id="10" name="Group 2">
            <a:extLst>
              <a:ext uri="{FF2B5EF4-FFF2-40B4-BE49-F238E27FC236}">
                <a16:creationId xmlns:a16="http://schemas.microsoft.com/office/drawing/2014/main" id="{8C2813D5-FE94-4D06-BF61-F41CC5FA341E}"/>
              </a:ext>
            </a:extLst>
          </p:cNvPr>
          <p:cNvGrpSpPr/>
          <p:nvPr/>
        </p:nvGrpSpPr>
        <p:grpSpPr>
          <a:xfrm rot="5400000">
            <a:off x="8485273" y="3700671"/>
            <a:ext cx="1367268" cy="3010860"/>
            <a:chOff x="4022506" y="1676302"/>
            <a:chExt cx="1592262" cy="3965575"/>
          </a:xfrm>
        </p:grpSpPr>
        <p:grpSp>
          <p:nvGrpSpPr>
            <p:cNvPr id="11" name="Google Shape;1388;p36">
              <a:extLst>
                <a:ext uri="{FF2B5EF4-FFF2-40B4-BE49-F238E27FC236}">
                  <a16:creationId xmlns:a16="http://schemas.microsoft.com/office/drawing/2014/main" id="{A02AE898-4A70-4B8B-A59B-90A45BE73FD3}"/>
                </a:ext>
              </a:extLst>
            </p:cNvPr>
            <p:cNvGrpSpPr/>
            <p:nvPr/>
          </p:nvGrpSpPr>
          <p:grpSpPr>
            <a:xfrm>
              <a:off x="4022506" y="1676302"/>
              <a:ext cx="1592262" cy="1866900"/>
              <a:chOff x="3991395" y="2209800"/>
              <a:chExt cx="1591582" cy="1866900"/>
            </a:xfrm>
          </p:grpSpPr>
          <p:sp>
            <p:nvSpPr>
              <p:cNvPr id="14" name="Google Shape;1389;p36">
                <a:extLst>
                  <a:ext uri="{FF2B5EF4-FFF2-40B4-BE49-F238E27FC236}">
                    <a16:creationId xmlns:a16="http://schemas.microsoft.com/office/drawing/2014/main" id="{49ADF6F2-73B3-4859-AA38-3496D5E0AE15}"/>
                  </a:ext>
                </a:extLst>
              </p:cNvPr>
              <p:cNvSpPr/>
              <p:nvPr/>
            </p:nvSpPr>
            <p:spPr>
              <a:xfrm>
                <a:off x="3991395"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chemeClr val="accent1">
                  <a:lumMod val="75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15" name="Google Shape;1390;p36">
                <a:extLst>
                  <a:ext uri="{FF2B5EF4-FFF2-40B4-BE49-F238E27FC236}">
                    <a16:creationId xmlns:a16="http://schemas.microsoft.com/office/drawing/2014/main" id="{9693683A-551A-458B-9712-A374225033D8}"/>
                  </a:ext>
                </a:extLst>
              </p:cNvPr>
              <p:cNvSpPr txBox="1"/>
              <p:nvPr/>
            </p:nvSpPr>
            <p:spPr>
              <a:xfrm rot="16200000">
                <a:off x="4335541" y="2284523"/>
                <a:ext cx="894814" cy="10067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E6E7E9"/>
                  </a:buClr>
                  <a:buSzPts val="6000"/>
                  <a:buFont typeface="Twentieth Century"/>
                  <a:buNone/>
                </a:pPr>
                <a:r>
                  <a:rPr lang="ar-SA" sz="4000" b="1" i="0" u="none" strike="noStrike" cap="none" dirty="0">
                    <a:solidFill>
                      <a:srgbClr val="E6E7E9"/>
                    </a:solidFill>
                    <a:latin typeface="Sakkal Majalla" panose="02000000000000000000" pitchFamily="2" charset="-78"/>
                    <a:ea typeface="Twentieth Century"/>
                    <a:cs typeface="Sakkal Majalla" panose="02000000000000000000" pitchFamily="2" charset="-78"/>
                    <a:sym typeface="Twentieth Century"/>
                  </a:rPr>
                  <a:t>1</a:t>
                </a:r>
                <a:endParaRPr sz="4000" b="0" i="0" u="none" strike="noStrike" cap="none" dirty="0">
                  <a:solidFill>
                    <a:srgbClr val="000000"/>
                  </a:solidFill>
                  <a:latin typeface="Sakkal Majalla" panose="02000000000000000000" pitchFamily="2" charset="-78"/>
                  <a:ea typeface="Arial"/>
                  <a:cs typeface="Sakkal Majalla" panose="02000000000000000000" pitchFamily="2" charset="-78"/>
                  <a:sym typeface="Arial"/>
                </a:endParaRPr>
              </a:p>
            </p:txBody>
          </p:sp>
        </p:grpSp>
        <p:sp>
          <p:nvSpPr>
            <p:cNvPr id="13" name="Google Shape;1402;p36">
              <a:extLst>
                <a:ext uri="{FF2B5EF4-FFF2-40B4-BE49-F238E27FC236}">
                  <a16:creationId xmlns:a16="http://schemas.microsoft.com/office/drawing/2014/main" id="{342F5203-5F00-4A05-934C-A8D23A1393FE}"/>
                </a:ext>
              </a:extLst>
            </p:cNvPr>
            <p:cNvSpPr/>
            <p:nvPr/>
          </p:nvSpPr>
          <p:spPr>
            <a:xfrm rot="10800000" flipH="1">
              <a:off x="4022506" y="2609752"/>
              <a:ext cx="1592262" cy="3032125"/>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grpSp>
      <p:grpSp>
        <p:nvGrpSpPr>
          <p:cNvPr id="16" name="Group 5">
            <a:extLst>
              <a:ext uri="{FF2B5EF4-FFF2-40B4-BE49-F238E27FC236}">
                <a16:creationId xmlns:a16="http://schemas.microsoft.com/office/drawing/2014/main" id="{6FFECCF3-5D36-4EBE-B90C-15567975C9C1}"/>
              </a:ext>
            </a:extLst>
          </p:cNvPr>
          <p:cNvGrpSpPr/>
          <p:nvPr/>
        </p:nvGrpSpPr>
        <p:grpSpPr>
          <a:xfrm rot="5400000">
            <a:off x="4931622" y="3609873"/>
            <a:ext cx="1367269" cy="3192456"/>
            <a:chOff x="9123143" y="1676302"/>
            <a:chExt cx="1592262" cy="3965575"/>
          </a:xfrm>
        </p:grpSpPr>
        <p:grpSp>
          <p:nvGrpSpPr>
            <p:cNvPr id="17" name="Google Shape;1382;p36">
              <a:extLst>
                <a:ext uri="{FF2B5EF4-FFF2-40B4-BE49-F238E27FC236}">
                  <a16:creationId xmlns:a16="http://schemas.microsoft.com/office/drawing/2014/main" id="{6B2C6398-B2D0-468A-9AD2-CA52F08D3F36}"/>
                </a:ext>
              </a:extLst>
            </p:cNvPr>
            <p:cNvGrpSpPr/>
            <p:nvPr/>
          </p:nvGrpSpPr>
          <p:grpSpPr>
            <a:xfrm>
              <a:off x="9123143" y="1676302"/>
              <a:ext cx="1592262" cy="1866900"/>
              <a:chOff x="9092078" y="2209800"/>
              <a:chExt cx="1591582" cy="1866900"/>
            </a:xfrm>
          </p:grpSpPr>
          <p:sp>
            <p:nvSpPr>
              <p:cNvPr id="19" name="Google Shape;1383;p36">
                <a:extLst>
                  <a:ext uri="{FF2B5EF4-FFF2-40B4-BE49-F238E27FC236}">
                    <a16:creationId xmlns:a16="http://schemas.microsoft.com/office/drawing/2014/main" id="{D941096A-CA48-4959-927F-EE2AA5E6AE6A}"/>
                  </a:ext>
                </a:extLst>
              </p:cNvPr>
              <p:cNvSpPr/>
              <p:nvPr/>
            </p:nvSpPr>
            <p:spPr>
              <a:xfrm>
                <a:off x="9092078"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1C7CB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20" name="Google Shape;1384;p36">
                <a:extLst>
                  <a:ext uri="{FF2B5EF4-FFF2-40B4-BE49-F238E27FC236}">
                    <a16:creationId xmlns:a16="http://schemas.microsoft.com/office/drawing/2014/main" id="{26D4EC45-D55C-4BC5-B13C-A1F3F821B435}"/>
                  </a:ext>
                </a:extLst>
              </p:cNvPr>
              <p:cNvSpPr txBox="1"/>
              <p:nvPr/>
            </p:nvSpPr>
            <p:spPr>
              <a:xfrm rot="16200000">
                <a:off x="9477468" y="2238494"/>
                <a:ext cx="894814" cy="100675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E6E7E9"/>
                  </a:buClr>
                  <a:buSzPts val="6000"/>
                  <a:buFont typeface="Twentieth Century"/>
                  <a:buNone/>
                </a:pPr>
                <a:r>
                  <a:rPr lang="ar-SA" sz="4000" b="1" i="0" u="none" strike="noStrike" cap="none" dirty="0">
                    <a:solidFill>
                      <a:srgbClr val="E6E7E9"/>
                    </a:solidFill>
                    <a:latin typeface="Sakkal Majalla" panose="02000000000000000000" pitchFamily="2" charset="-78"/>
                    <a:ea typeface="Twentieth Century"/>
                    <a:cs typeface="Sakkal Majalla" panose="02000000000000000000" pitchFamily="2" charset="-78"/>
                    <a:sym typeface="Twentieth Century"/>
                  </a:rPr>
                  <a:t>2</a:t>
                </a:r>
                <a:endParaRPr sz="4000" b="0" i="0" u="none" strike="noStrike" cap="none" dirty="0">
                  <a:solidFill>
                    <a:srgbClr val="000000"/>
                  </a:solidFill>
                  <a:latin typeface="Sakkal Majalla" panose="02000000000000000000" pitchFamily="2" charset="-78"/>
                  <a:ea typeface="Arial"/>
                  <a:cs typeface="Sakkal Majalla" panose="02000000000000000000" pitchFamily="2" charset="-78"/>
                  <a:sym typeface="Arial"/>
                </a:endParaRPr>
              </a:p>
            </p:txBody>
          </p:sp>
        </p:grpSp>
        <p:sp>
          <p:nvSpPr>
            <p:cNvPr id="18" name="Google Shape;1404;p36">
              <a:extLst>
                <a:ext uri="{FF2B5EF4-FFF2-40B4-BE49-F238E27FC236}">
                  <a16:creationId xmlns:a16="http://schemas.microsoft.com/office/drawing/2014/main" id="{C4EAF962-E7C4-49B6-9E53-982386894829}"/>
                </a:ext>
              </a:extLst>
            </p:cNvPr>
            <p:cNvSpPr/>
            <p:nvPr/>
          </p:nvSpPr>
          <p:spPr>
            <a:xfrm rot="10800000" flipH="1">
              <a:off x="9123143" y="2609752"/>
              <a:ext cx="1592262" cy="3032125"/>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dirty="0">
                <a:solidFill>
                  <a:srgbClr val="000000"/>
                </a:solidFill>
                <a:latin typeface="Sakkal Majalla" panose="02000000000000000000" pitchFamily="2" charset="-78"/>
                <a:ea typeface="Calibri"/>
                <a:cs typeface="Sakkal Majalla" panose="02000000000000000000" pitchFamily="2" charset="-78"/>
                <a:sym typeface="Calibri"/>
              </a:endParaRPr>
            </a:p>
          </p:txBody>
        </p:sp>
      </p:grpSp>
      <p:sp>
        <p:nvSpPr>
          <p:cNvPr id="21" name="مستطيل 20">
            <a:extLst>
              <a:ext uri="{FF2B5EF4-FFF2-40B4-BE49-F238E27FC236}">
                <a16:creationId xmlns:a16="http://schemas.microsoft.com/office/drawing/2014/main" id="{509C1AD2-5BE4-4E14-8FE6-5A8A2CC7127E}"/>
              </a:ext>
            </a:extLst>
          </p:cNvPr>
          <p:cNvSpPr/>
          <p:nvPr/>
        </p:nvSpPr>
        <p:spPr>
          <a:xfrm>
            <a:off x="7858298" y="4902970"/>
            <a:ext cx="1613921" cy="461665"/>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sym typeface="Wingdings" panose="05000000000000000000" pitchFamily="2" charset="2"/>
              </a:rPr>
              <a:t>توقعات التضخم</a:t>
            </a:r>
          </a:p>
        </p:txBody>
      </p:sp>
      <p:sp>
        <p:nvSpPr>
          <p:cNvPr id="22" name="مستطيل 21">
            <a:extLst>
              <a:ext uri="{FF2B5EF4-FFF2-40B4-BE49-F238E27FC236}">
                <a16:creationId xmlns:a16="http://schemas.microsoft.com/office/drawing/2014/main" id="{A0837001-C1B7-4B7F-B91D-DEFD9FF0CCB4}"/>
              </a:ext>
            </a:extLst>
          </p:cNvPr>
          <p:cNvSpPr/>
          <p:nvPr/>
        </p:nvSpPr>
        <p:spPr>
          <a:xfrm>
            <a:off x="3984732" y="4637117"/>
            <a:ext cx="2136618" cy="1200329"/>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rPr>
              <a:t>تجنب المستثمر للمخاطر (كره المستثمر للمخاطر)</a:t>
            </a:r>
          </a:p>
        </p:txBody>
      </p:sp>
    </p:spTree>
    <p:extLst>
      <p:ext uri="{BB962C8B-B14F-4D97-AF65-F5344CB8AC3E}">
        <p14:creationId xmlns:p14="http://schemas.microsoft.com/office/powerpoint/2010/main" val="1853262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515" y="3321131"/>
            <a:ext cx="2103829" cy="1922578"/>
          </a:xfrm>
          <a:prstGeom prst="rect">
            <a:avLst/>
          </a:prstGeom>
          <a:solidFill>
            <a:schemeClr val="bg1"/>
          </a:solidFill>
          <a:extLst/>
        </p:spPr>
      </p:pic>
      <p:sp>
        <p:nvSpPr>
          <p:cNvPr id="3" name="مستطيل 2">
            <a:extLst>
              <a:ext uri="{FF2B5EF4-FFF2-40B4-BE49-F238E27FC236}">
                <a16:creationId xmlns:a16="http://schemas.microsoft.com/office/drawing/2014/main" id="{D5AC2D83-9083-460A-8BF6-467943FD4D1C}"/>
              </a:ext>
            </a:extLst>
          </p:cNvPr>
          <p:cNvSpPr/>
          <p:nvPr/>
        </p:nvSpPr>
        <p:spPr>
          <a:xfrm>
            <a:off x="3047999" y="2156452"/>
            <a:ext cx="8052578" cy="3785652"/>
          </a:xfrm>
          <a:prstGeom prst="rect">
            <a:avLst/>
          </a:prstGeom>
        </p:spPr>
        <p:txBody>
          <a:bodyPr wrap="square">
            <a:spAutoFit/>
          </a:bodyPr>
          <a:lstStyle/>
          <a:p>
            <a:pPr algn="r" rtl="1">
              <a:buNone/>
            </a:pPr>
            <a:endParaRPr lang="ar-SA" sz="2400" b="1" u="sng" dirty="0">
              <a:solidFill>
                <a:srgbClr val="00B0F0"/>
              </a:solidFill>
              <a:latin typeface="Sakkal Majalla" panose="02000000000000000000" pitchFamily="2" charset="-78"/>
              <a:cs typeface="Sakkal Majalla" panose="02000000000000000000" pitchFamily="2" charset="-78"/>
            </a:endParaRPr>
          </a:p>
          <a:p>
            <a:pPr algn="r"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توقعات التضخم:</a:t>
            </a:r>
          </a:p>
          <a:p>
            <a:pPr algn="r" rtl="1">
              <a:lnSpc>
                <a:spcPct val="150000"/>
              </a:lnSpc>
              <a:buNone/>
            </a:pPr>
            <a:r>
              <a:rPr lang="ar-SA" sz="2400" dirty="0">
                <a:latin typeface="Sakkal Majalla" panose="02000000000000000000" pitchFamily="2" charset="-78"/>
                <a:cs typeface="Sakkal Majalla" panose="02000000000000000000" pitchFamily="2" charset="-78"/>
              </a:rPr>
              <a:t>التغير في توقعات التضخم يؤثر على معدل العائد الخالي من المخاطر </a:t>
            </a:r>
          </a:p>
          <a:p>
            <a:pPr algn="r" rtl="1">
              <a:buNone/>
            </a:pPr>
            <a:endParaRPr lang="ar-SA" sz="2400" dirty="0">
              <a:latin typeface="Sakkal Majalla" panose="02000000000000000000" pitchFamily="2" charset="-78"/>
              <a:cs typeface="Sakkal Majalla" panose="02000000000000000000" pitchFamily="2" charset="-78"/>
            </a:endParaRPr>
          </a:p>
          <a:p>
            <a:pPr algn="r" rtl="1">
              <a:buNone/>
            </a:pPr>
            <a:endParaRPr lang="ar-SA" sz="2400" dirty="0">
              <a:latin typeface="Sakkal Majalla" panose="02000000000000000000" pitchFamily="2" charset="-78"/>
              <a:cs typeface="Sakkal Majalla" panose="02000000000000000000" pitchFamily="2" charset="-78"/>
            </a:endParaRPr>
          </a:p>
          <a:p>
            <a:pPr algn="r" rtl="1">
              <a:buNone/>
            </a:pPr>
            <a:endParaRPr lang="ar-SA" sz="2400" dirty="0">
              <a:latin typeface="Sakkal Majalla" panose="02000000000000000000" pitchFamily="2" charset="-78"/>
              <a:cs typeface="Sakkal Majalla" panose="02000000000000000000" pitchFamily="2" charset="-78"/>
            </a:endParaRPr>
          </a:p>
          <a:p>
            <a:pPr algn="r" rtl="1">
              <a:lnSpc>
                <a:spcPct val="150000"/>
              </a:lnSpc>
              <a:buNone/>
            </a:pPr>
            <a:r>
              <a:rPr lang="en-US" sz="2400" b="1" dirty="0">
                <a:solidFill>
                  <a:srgbClr val="0000FF"/>
                </a:solidFill>
                <a:latin typeface="Sakkal Majalla" panose="02000000000000000000" pitchFamily="2" charset="-78"/>
                <a:cs typeface="Sakkal Majalla" panose="02000000000000000000" pitchFamily="2" charset="-78"/>
              </a:rPr>
              <a:t>R* </a:t>
            </a:r>
            <a:r>
              <a:rPr lang="ar-SA" sz="2400" b="1" dirty="0">
                <a:solidFill>
                  <a:srgbClr val="0000FF"/>
                </a:solidFill>
                <a:latin typeface="Sakkal Majalla" panose="02000000000000000000" pitchFamily="2" charset="-78"/>
                <a:cs typeface="Sakkal Majalla" panose="02000000000000000000" pitchFamily="2" charset="-78"/>
              </a:rPr>
              <a:t> = </a:t>
            </a:r>
            <a:r>
              <a:rPr lang="ar-SA" sz="2400" dirty="0">
                <a:latin typeface="Sakkal Majalla" panose="02000000000000000000" pitchFamily="2" charset="-78"/>
                <a:cs typeface="Sakkal Majalla" panose="02000000000000000000" pitchFamily="2" charset="-78"/>
              </a:rPr>
              <a:t>معدل الفائدة الحقيقي</a:t>
            </a:r>
          </a:p>
          <a:p>
            <a:pPr algn="r" rtl="1">
              <a:lnSpc>
                <a:spcPct val="150000"/>
              </a:lnSpc>
              <a:buNone/>
            </a:pPr>
            <a:r>
              <a:rPr lang="en-US" sz="2400" b="1" dirty="0">
                <a:solidFill>
                  <a:srgbClr val="0000FF"/>
                </a:solidFill>
                <a:latin typeface="Sakkal Majalla" panose="02000000000000000000" pitchFamily="2" charset="-78"/>
                <a:cs typeface="Sakkal Majalla" panose="02000000000000000000" pitchFamily="2" charset="-78"/>
              </a:rPr>
              <a:t>IP  </a:t>
            </a:r>
            <a:r>
              <a:rPr lang="ar-SA" sz="2400" b="1" dirty="0">
                <a:solidFill>
                  <a:srgbClr val="0000FF"/>
                </a:solidFill>
                <a:latin typeface="Sakkal Majalla" panose="02000000000000000000" pitchFamily="2" charset="-78"/>
                <a:cs typeface="Sakkal Majalla" panose="02000000000000000000" pitchFamily="2" charset="-78"/>
              </a:rPr>
              <a:t> =  </a:t>
            </a:r>
            <a:r>
              <a:rPr lang="ar-SA" sz="2400" dirty="0">
                <a:latin typeface="Sakkal Majalla" panose="02000000000000000000" pitchFamily="2" charset="-78"/>
                <a:cs typeface="Sakkal Majalla" panose="02000000000000000000" pitchFamily="2" charset="-78"/>
              </a:rPr>
              <a:t>الزيادة في التضخم</a:t>
            </a:r>
          </a:p>
        </p:txBody>
      </p:sp>
      <p:pic>
        <p:nvPicPr>
          <p:cNvPr id="23" name="Picture 2">
            <a:extLst>
              <a:ext uri="{FF2B5EF4-FFF2-40B4-BE49-F238E27FC236}">
                <a16:creationId xmlns:a16="http://schemas.microsoft.com/office/drawing/2014/main" id="{101CBD15-A654-439A-BD10-87D59DCFAFA8}"/>
              </a:ext>
            </a:extLst>
          </p:cNvPr>
          <p:cNvPicPr>
            <a:picLocks noChangeAspect="1"/>
          </p:cNvPicPr>
          <p:nvPr/>
        </p:nvPicPr>
        <p:blipFill>
          <a:blip r:embed="rId4"/>
          <a:stretch>
            <a:fillRect/>
          </a:stretch>
        </p:blipFill>
        <p:spPr>
          <a:xfrm>
            <a:off x="5847228" y="3922380"/>
            <a:ext cx="2970020" cy="720080"/>
          </a:xfrm>
          <a:prstGeom prst="rect">
            <a:avLst/>
          </a:prstGeom>
        </p:spPr>
      </p:pic>
    </p:spTree>
    <p:extLst>
      <p:ext uri="{BB962C8B-B14F-4D97-AF65-F5344CB8AC3E}">
        <p14:creationId xmlns:p14="http://schemas.microsoft.com/office/powerpoint/2010/main" val="2283572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128" y="3338903"/>
            <a:ext cx="1542687" cy="1409780"/>
          </a:xfrm>
          <a:prstGeom prst="rect">
            <a:avLst/>
          </a:prstGeom>
          <a:solidFill>
            <a:schemeClr val="bg1"/>
          </a:solidFill>
          <a:extLst/>
        </p:spPr>
      </p:pic>
      <p:sp>
        <p:nvSpPr>
          <p:cNvPr id="4" name="مستطيل 3">
            <a:extLst>
              <a:ext uri="{FF2B5EF4-FFF2-40B4-BE49-F238E27FC236}">
                <a16:creationId xmlns:a16="http://schemas.microsoft.com/office/drawing/2014/main" id="{5F9C12CF-42D1-44C1-B202-8280495C9861}"/>
              </a:ext>
            </a:extLst>
          </p:cNvPr>
          <p:cNvSpPr/>
          <p:nvPr/>
        </p:nvSpPr>
        <p:spPr>
          <a:xfrm>
            <a:off x="2714420" y="2058588"/>
            <a:ext cx="8588079" cy="4016484"/>
          </a:xfrm>
          <a:prstGeom prst="rect">
            <a:avLst/>
          </a:prstGeom>
        </p:spPr>
        <p:txBody>
          <a:bodyPr wrap="square">
            <a:spAutoFit/>
          </a:bodyPr>
          <a:lstStyle/>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توقعات التضخم:</a:t>
            </a:r>
          </a:p>
          <a:p>
            <a:pPr algn="just" rtl="1">
              <a:lnSpc>
                <a:spcPct val="150000"/>
              </a:lnSpc>
              <a:buNone/>
            </a:pPr>
            <a:r>
              <a:rPr lang="ar-SA" sz="2400" dirty="0">
                <a:latin typeface="Sakkal Majalla" panose="02000000000000000000" pitchFamily="2" charset="-78"/>
                <a:cs typeface="Sakkal Majalla" panose="02000000000000000000" pitchFamily="2" charset="-78"/>
              </a:rPr>
              <a:t>باستخدام المثال السابق اذا علمت ان معدل العائد الخالي من المخاطر 7% هو عبارة </a:t>
            </a:r>
            <a:r>
              <a:rPr lang="ar-SA" sz="2400" dirty="0" smtClean="0">
                <a:latin typeface="Sakkal Majalla" panose="02000000000000000000" pitchFamily="2" charset="-78"/>
                <a:cs typeface="Sakkal Majalla" panose="02000000000000000000" pitchFamily="2" charset="-78"/>
              </a:rPr>
              <a:t>عن </a:t>
            </a:r>
          </a:p>
          <a:p>
            <a:pPr algn="just" rtl="1">
              <a:lnSpc>
                <a:spcPct val="150000"/>
              </a:lnSpc>
              <a:buNone/>
            </a:pPr>
            <a:r>
              <a:rPr lang="ar-SA" sz="2400" dirty="0" smtClean="0">
                <a:latin typeface="Sakkal Majalla" panose="02000000000000000000" pitchFamily="2" charset="-78"/>
                <a:cs typeface="Sakkal Majalla" panose="02000000000000000000" pitchFamily="2" charset="-78"/>
              </a:rPr>
              <a:t>                     </a:t>
            </a:r>
          </a:p>
          <a:p>
            <a:pPr algn="just" rtl="1">
              <a:lnSpc>
                <a:spcPct val="150000"/>
              </a:lnSpc>
              <a:buNone/>
            </a:pPr>
            <a:r>
              <a:rPr lang="ar-SA" sz="2600" dirty="0" smtClean="0">
                <a:latin typeface="Sakkal Majalla" panose="02000000000000000000" pitchFamily="2" charset="-78"/>
                <a:cs typeface="Sakkal Majalla" panose="02000000000000000000" pitchFamily="2" charset="-78"/>
              </a:rPr>
              <a:t>                                                                              </a:t>
            </a:r>
            <a:r>
              <a:rPr lang="en-US" sz="2600" dirty="0">
                <a:latin typeface="Sakkal Majalla" panose="02000000000000000000" pitchFamily="2" charset="-78"/>
                <a:cs typeface="Sakkal Majalla" panose="02000000000000000000" pitchFamily="2" charset="-78"/>
              </a:rPr>
              <a:t>= 2%+ 5= 7%</a:t>
            </a:r>
            <a:r>
              <a:rPr lang="ar-SA" sz="2600" dirty="0">
                <a:latin typeface="Sakkal Majalla" panose="02000000000000000000" pitchFamily="2" charset="-78"/>
                <a:cs typeface="Sakkal Majalla" panose="02000000000000000000" pitchFamily="2" charset="-78"/>
              </a:rPr>
              <a:t>                                                   </a:t>
            </a:r>
            <a:endParaRPr lang="ar-SA" sz="2400" dirty="0">
              <a:latin typeface="Sakkal Majalla" panose="02000000000000000000" pitchFamily="2" charset="-78"/>
              <a:cs typeface="Sakkal Majalla" panose="02000000000000000000" pitchFamily="2" charset="-78"/>
            </a:endParaRPr>
          </a:p>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الان: </a:t>
            </a:r>
            <a:r>
              <a:rPr lang="ar-SA" sz="2400" b="1" dirty="0">
                <a:latin typeface="Sakkal Majalla" panose="02000000000000000000" pitchFamily="2" charset="-78"/>
                <a:cs typeface="Sakkal Majalla" panose="02000000000000000000" pitchFamily="2" charset="-78"/>
              </a:rPr>
              <a:t>افترض أنه بسبب الاوضاع الاقتصادية الحالية ارتفع التضخم بنسبة 3%</a:t>
            </a: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rPr>
              <a:t>فما هو معدل العائد المطلوب على السهم </a:t>
            </a:r>
            <a:r>
              <a:rPr lang="en-US" sz="2400" dirty="0">
                <a:latin typeface="Sakkal Majalla" panose="02000000000000000000" pitchFamily="2" charset="-78"/>
                <a:cs typeface="Sakkal Majalla" panose="02000000000000000000" pitchFamily="2" charset="-78"/>
              </a:rPr>
              <a:t>Z</a:t>
            </a: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rPr>
              <a:t>وقم بالرسم البياني الجديد بعد التغير في معدل التضخم؟</a:t>
            </a:r>
          </a:p>
        </p:txBody>
      </p:sp>
      <p:pic>
        <p:nvPicPr>
          <p:cNvPr id="11" name="Picture 2">
            <a:extLst>
              <a:ext uri="{FF2B5EF4-FFF2-40B4-BE49-F238E27FC236}">
                <a16:creationId xmlns:a16="http://schemas.microsoft.com/office/drawing/2014/main" id="{814AD055-E5A7-4CBF-8DBC-38D2D6B2283B}"/>
              </a:ext>
            </a:extLst>
          </p:cNvPr>
          <p:cNvPicPr>
            <a:picLocks noChangeAspect="1"/>
          </p:cNvPicPr>
          <p:nvPr/>
        </p:nvPicPr>
        <p:blipFill>
          <a:blip r:embed="rId4"/>
          <a:stretch>
            <a:fillRect/>
          </a:stretch>
        </p:blipFill>
        <p:spPr>
          <a:xfrm>
            <a:off x="5523450" y="3159441"/>
            <a:ext cx="2970020" cy="720080"/>
          </a:xfrm>
          <a:prstGeom prst="rect">
            <a:avLst/>
          </a:prstGeom>
        </p:spPr>
      </p:pic>
    </p:spTree>
    <p:extLst>
      <p:ext uri="{BB962C8B-B14F-4D97-AF65-F5344CB8AC3E}">
        <p14:creationId xmlns:p14="http://schemas.microsoft.com/office/powerpoint/2010/main" val="2406425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214" y="3370279"/>
            <a:ext cx="2103829" cy="1922578"/>
          </a:xfrm>
          <a:prstGeom prst="rect">
            <a:avLst/>
          </a:prstGeom>
          <a:solidFill>
            <a:schemeClr val="bg1"/>
          </a:solidFill>
          <a:extLst/>
        </p:spPr>
      </p:pic>
      <p:sp>
        <p:nvSpPr>
          <p:cNvPr id="4" name="مستطيل 3">
            <a:extLst>
              <a:ext uri="{FF2B5EF4-FFF2-40B4-BE49-F238E27FC236}">
                <a16:creationId xmlns:a16="http://schemas.microsoft.com/office/drawing/2014/main" id="{5F9C12CF-42D1-44C1-B202-8280495C9861}"/>
              </a:ext>
            </a:extLst>
          </p:cNvPr>
          <p:cNvSpPr/>
          <p:nvPr/>
        </p:nvSpPr>
        <p:spPr>
          <a:xfrm>
            <a:off x="1982613" y="1970400"/>
            <a:ext cx="8588079" cy="461665"/>
          </a:xfrm>
          <a:prstGeom prst="rect">
            <a:avLst/>
          </a:prstGeom>
        </p:spPr>
        <p:txBody>
          <a:bodyPr wrap="square">
            <a:spAutoFit/>
          </a:bodyPr>
          <a:lstStyle/>
          <a:p>
            <a:pPr algn="r" rtl="1">
              <a:buNone/>
            </a:pPr>
            <a:r>
              <a:rPr lang="ar-SA" sz="2400" b="1" dirty="0">
                <a:solidFill>
                  <a:srgbClr val="0000FF"/>
                </a:solidFill>
                <a:latin typeface="Sakkal Majalla" panose="02000000000000000000" pitchFamily="2" charset="-78"/>
                <a:cs typeface="Sakkal Majalla" panose="02000000000000000000" pitchFamily="2" charset="-78"/>
              </a:rPr>
              <a:t>الحل: </a:t>
            </a:r>
          </a:p>
        </p:txBody>
      </p:sp>
      <p:sp>
        <p:nvSpPr>
          <p:cNvPr id="3" name="مستطيل 2">
            <a:extLst>
              <a:ext uri="{FF2B5EF4-FFF2-40B4-BE49-F238E27FC236}">
                <a16:creationId xmlns:a16="http://schemas.microsoft.com/office/drawing/2014/main" id="{D48B8CB4-9D0C-4F21-9441-7E191E3D799C}"/>
              </a:ext>
            </a:extLst>
          </p:cNvPr>
          <p:cNvSpPr/>
          <p:nvPr/>
        </p:nvSpPr>
        <p:spPr>
          <a:xfrm>
            <a:off x="3517875" y="4845368"/>
            <a:ext cx="7193280" cy="738664"/>
          </a:xfrm>
          <a:prstGeom prst="rect">
            <a:avLst/>
          </a:prstGeom>
        </p:spPr>
        <p:txBody>
          <a:bodyPr wrap="square">
            <a:spAutoFit/>
          </a:bodyPr>
          <a:lstStyle/>
          <a:p>
            <a:pPr algn="r" rtl="1">
              <a:buNone/>
            </a:pPr>
            <a:r>
              <a:rPr lang="ar-SA" sz="2400" b="1" dirty="0">
                <a:solidFill>
                  <a:srgbClr val="0000FF"/>
                </a:solidFill>
                <a:latin typeface="Sakkal Majalla" panose="02000000000000000000" pitchFamily="2" charset="-78"/>
                <a:cs typeface="Sakkal Majalla" panose="02000000000000000000" pitchFamily="2" charset="-78"/>
              </a:rPr>
              <a:t>أولا: نقوم بحساب معدل العائد المطلوب على الاستثمار في السهم </a:t>
            </a:r>
            <a:r>
              <a:rPr lang="en-US" sz="2400" b="1" dirty="0">
                <a:solidFill>
                  <a:srgbClr val="0000FF"/>
                </a:solidFill>
                <a:latin typeface="Sakkal Majalla" panose="02000000000000000000" pitchFamily="2" charset="-78"/>
                <a:cs typeface="Sakkal Majalla" panose="02000000000000000000" pitchFamily="2" charset="-78"/>
              </a:rPr>
              <a:t>Z</a:t>
            </a:r>
          </a:p>
          <a:p>
            <a:pPr algn="r" rtl="1">
              <a:buNone/>
            </a:pPr>
            <a:endParaRPr lang="ar-SA" b="1" dirty="0"/>
          </a:p>
        </p:txBody>
      </p:sp>
      <p:pic>
        <p:nvPicPr>
          <p:cNvPr id="13" name="Picture 2">
            <a:extLst>
              <a:ext uri="{FF2B5EF4-FFF2-40B4-BE49-F238E27FC236}">
                <a16:creationId xmlns:a16="http://schemas.microsoft.com/office/drawing/2014/main" id="{764E8C0A-651F-4ED4-86B3-D0E807E0C8E0}"/>
              </a:ext>
            </a:extLst>
          </p:cNvPr>
          <p:cNvPicPr>
            <a:picLocks noChangeAspect="1"/>
          </p:cNvPicPr>
          <p:nvPr/>
        </p:nvPicPr>
        <p:blipFill>
          <a:blip r:embed="rId4"/>
          <a:stretch>
            <a:fillRect/>
          </a:stretch>
        </p:blipFill>
        <p:spPr>
          <a:xfrm>
            <a:off x="5776704" y="2294241"/>
            <a:ext cx="2970020" cy="720080"/>
          </a:xfrm>
          <a:prstGeom prst="rect">
            <a:avLst/>
          </a:prstGeom>
        </p:spPr>
      </p:pic>
      <p:pic>
        <p:nvPicPr>
          <p:cNvPr id="14" name="Picture 3">
            <a:extLst>
              <a:ext uri="{FF2B5EF4-FFF2-40B4-BE49-F238E27FC236}">
                <a16:creationId xmlns:a16="http://schemas.microsoft.com/office/drawing/2014/main" id="{5EB528AB-3ED5-428F-8153-CE6D38C956DE}"/>
              </a:ext>
            </a:extLst>
          </p:cNvPr>
          <p:cNvPicPr>
            <a:picLocks noChangeAspect="1"/>
          </p:cNvPicPr>
          <p:nvPr/>
        </p:nvPicPr>
        <p:blipFill>
          <a:blip r:embed="rId5"/>
          <a:stretch>
            <a:fillRect/>
          </a:stretch>
        </p:blipFill>
        <p:spPr>
          <a:xfrm>
            <a:off x="4525410" y="3125711"/>
            <a:ext cx="5472608" cy="1493765"/>
          </a:xfrm>
          <a:prstGeom prst="rect">
            <a:avLst/>
          </a:prstGeom>
        </p:spPr>
      </p:pic>
      <p:pic>
        <p:nvPicPr>
          <p:cNvPr id="15" name="Picture 4">
            <a:extLst>
              <a:ext uri="{FF2B5EF4-FFF2-40B4-BE49-F238E27FC236}">
                <a16:creationId xmlns:a16="http://schemas.microsoft.com/office/drawing/2014/main" id="{29BB5548-73F6-4CFE-AB9E-EB42F60520F0}"/>
              </a:ext>
            </a:extLst>
          </p:cNvPr>
          <p:cNvPicPr>
            <a:picLocks noChangeAspect="1"/>
          </p:cNvPicPr>
          <p:nvPr/>
        </p:nvPicPr>
        <p:blipFill>
          <a:blip r:embed="rId6"/>
          <a:stretch>
            <a:fillRect/>
          </a:stretch>
        </p:blipFill>
        <p:spPr>
          <a:xfrm>
            <a:off x="3603919" y="5366358"/>
            <a:ext cx="6394099" cy="738664"/>
          </a:xfrm>
          <a:prstGeom prst="rect">
            <a:avLst/>
          </a:prstGeom>
        </p:spPr>
      </p:pic>
    </p:spTree>
    <p:extLst>
      <p:ext uri="{BB962C8B-B14F-4D97-AF65-F5344CB8AC3E}">
        <p14:creationId xmlns:p14="http://schemas.microsoft.com/office/powerpoint/2010/main" val="1078663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8" y="662665"/>
            <a:ext cx="628829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
        <p:nvSpPr>
          <p:cNvPr id="2" name="مستطيل 1">
            <a:extLst>
              <a:ext uri="{FF2B5EF4-FFF2-40B4-BE49-F238E27FC236}">
                <a16:creationId xmlns:a16="http://schemas.microsoft.com/office/drawing/2014/main" id="{6422FF8F-FB6D-434C-B71A-00B7E48D1A97}"/>
              </a:ext>
            </a:extLst>
          </p:cNvPr>
          <p:cNvSpPr/>
          <p:nvPr/>
        </p:nvSpPr>
        <p:spPr>
          <a:xfrm>
            <a:off x="10709044" y="1258851"/>
            <a:ext cx="646331" cy="461665"/>
          </a:xfrm>
          <a:prstGeom prst="rect">
            <a:avLst/>
          </a:prstGeom>
        </p:spPr>
        <p:txBody>
          <a:bodyPr wrap="none">
            <a:spAutoFit/>
          </a:bodyPr>
          <a:lstStyle/>
          <a:p>
            <a:pPr algn="r"/>
            <a:r>
              <a:rPr lang="ar-SA" sz="2400" b="1" dirty="0">
                <a:solidFill>
                  <a:srgbClr val="00B050"/>
                </a:solidFill>
                <a:latin typeface="Sakkal Majalla" panose="02000000000000000000" pitchFamily="2" charset="-78"/>
                <a:cs typeface="Sakkal Majalla" panose="02000000000000000000" pitchFamily="2" charset="-78"/>
              </a:rPr>
              <a:t>الحل</a:t>
            </a:r>
          </a:p>
        </p:txBody>
      </p:sp>
      <p:pic>
        <p:nvPicPr>
          <p:cNvPr id="9" name="Picture 1">
            <a:extLst>
              <a:ext uri="{FF2B5EF4-FFF2-40B4-BE49-F238E27FC236}">
                <a16:creationId xmlns:a16="http://schemas.microsoft.com/office/drawing/2014/main" id="{E7ADB2E2-A183-46DE-B9B8-DA9DC79FD738}"/>
              </a:ext>
            </a:extLst>
          </p:cNvPr>
          <p:cNvPicPr>
            <a:picLocks noChangeAspect="1"/>
          </p:cNvPicPr>
          <p:nvPr/>
        </p:nvPicPr>
        <p:blipFill>
          <a:blip r:embed="rId3"/>
          <a:stretch>
            <a:fillRect/>
          </a:stretch>
        </p:blipFill>
        <p:spPr>
          <a:xfrm>
            <a:off x="1877241" y="1512109"/>
            <a:ext cx="7776864" cy="4486355"/>
          </a:xfrm>
          <a:prstGeom prst="rect">
            <a:avLst/>
          </a:prstGeom>
          <a:ln w="28575">
            <a:solidFill>
              <a:schemeClr val="bg2">
                <a:lumMod val="50000"/>
              </a:schemeClr>
            </a:solidFill>
          </a:ln>
        </p:spPr>
      </p:pic>
      <p:sp>
        <p:nvSpPr>
          <p:cNvPr id="3" name="مستطيل 2">
            <a:extLst>
              <a:ext uri="{FF2B5EF4-FFF2-40B4-BE49-F238E27FC236}">
                <a16:creationId xmlns:a16="http://schemas.microsoft.com/office/drawing/2014/main" id="{EF6DFB46-C040-4145-8C3E-1746AF3D8FF2}"/>
              </a:ext>
            </a:extLst>
          </p:cNvPr>
          <p:cNvSpPr/>
          <p:nvPr/>
        </p:nvSpPr>
        <p:spPr>
          <a:xfrm>
            <a:off x="9192768" y="1516800"/>
            <a:ext cx="365760" cy="44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6109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3934079" y="2574920"/>
            <a:ext cx="7098131" cy="1477328"/>
          </a:xfrm>
          <a:prstGeom prst="rect">
            <a:avLst/>
          </a:prstGeom>
        </p:spPr>
        <p:txBody>
          <a:bodyPr wrap="square">
            <a:spAutoFit/>
          </a:bodyPr>
          <a:lstStyle/>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معادلة العائد المتوقع وفقا لنموذج تسعير الأصول الرأسمالية</a:t>
            </a:r>
            <a:r>
              <a:rPr lang="ar-SA" sz="2400" dirty="0">
                <a:latin typeface="Sakkal Majalla" panose="02000000000000000000" pitchFamily="2" charset="-78"/>
                <a:cs typeface="Sakkal Majalla" panose="02000000000000000000" pitchFamily="2" charset="-78"/>
              </a:rPr>
              <a:t>.</a:t>
            </a:r>
          </a:p>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خط سوق الأوراق المالية.</a:t>
            </a:r>
          </a:p>
        </p:txBody>
      </p:sp>
      <p:sp>
        <p:nvSpPr>
          <p:cNvPr id="4" name="مستطيل 3">
            <a:extLst>
              <a:ext uri="{FF2B5EF4-FFF2-40B4-BE49-F238E27FC236}">
                <a16:creationId xmlns:a16="http://schemas.microsoft.com/office/drawing/2014/main" id="{BCAEEAEA-0719-4DEE-9A32-AD01FB10FEFD}"/>
              </a:ext>
            </a:extLst>
          </p:cNvPr>
          <p:cNvSpPr/>
          <p:nvPr/>
        </p:nvSpPr>
        <p:spPr>
          <a:xfrm>
            <a:off x="7707261" y="1672730"/>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5" name="مستطيل 4">
            <a:extLst>
              <a:ext uri="{FF2B5EF4-FFF2-40B4-BE49-F238E27FC236}">
                <a16:creationId xmlns:a16="http://schemas.microsoft.com/office/drawing/2014/main" id="{054E07E7-3276-4BE8-AE59-DF75EC91A8EC}"/>
              </a:ext>
            </a:extLst>
          </p:cNvPr>
          <p:cNvSpPr/>
          <p:nvPr/>
        </p:nvSpPr>
        <p:spPr>
          <a:xfrm>
            <a:off x="1728810" y="1806013"/>
            <a:ext cx="8734383" cy="4016484"/>
          </a:xfrm>
          <a:prstGeom prst="rect">
            <a:avLst/>
          </a:prstGeom>
          <a:solidFill>
            <a:schemeClr val="bg1"/>
          </a:solidFill>
        </p:spPr>
        <p:txBody>
          <a:bodyPr wrap="square">
            <a:spAutoFit/>
          </a:bodyPr>
          <a:lstStyle/>
          <a:p>
            <a:pPr algn="r"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تجنب المستثمر للمخاطر (كره المستثمر للمخاطر):</a:t>
            </a:r>
            <a:endParaRPr lang="en-US" sz="2400" b="1" dirty="0">
              <a:solidFill>
                <a:srgbClr val="0000FF"/>
              </a:solidFill>
              <a:latin typeface="Sakkal Majalla" panose="02000000000000000000" pitchFamily="2" charset="-78"/>
              <a:cs typeface="Sakkal Majalla" panose="02000000000000000000" pitchFamily="2" charset="-78"/>
            </a:endParaRPr>
          </a:p>
          <a:p>
            <a:pPr marL="342900" indent="-342900" algn="r"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باستخدام المثال السابق ايضا في شريحة 35 ،،نفترض ان الظروف الاقتصادية جعلت المستثمرين أكثر تجنبا للمخاطر </a:t>
            </a:r>
            <a:r>
              <a:rPr lang="en-MY" sz="2400" dirty="0">
                <a:latin typeface="Sakkal Majalla" panose="02000000000000000000" pitchFamily="2" charset="-78"/>
                <a:cs typeface="Sakkal Majalla" panose="02000000000000000000" pitchFamily="2" charset="-78"/>
              </a:rPr>
              <a:t> more risk-averse</a:t>
            </a:r>
            <a:r>
              <a:rPr lang="ar-SA" sz="2400" dirty="0">
                <a:latin typeface="Sakkal Majalla" panose="02000000000000000000" pitchFamily="2" charset="-78"/>
                <a:cs typeface="Sakkal Majalla" panose="02000000000000000000" pitchFamily="2" charset="-78"/>
              </a:rPr>
              <a:t>  مما تسبب في ارتفاع عائد السوق الى 14%. </a:t>
            </a:r>
          </a:p>
          <a:p>
            <a:pPr marL="342900" indent="-342900" algn="r"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هذا سيؤدي الى تغير وضع </a:t>
            </a:r>
            <a:r>
              <a:rPr lang="en-US" sz="2400" dirty="0">
                <a:latin typeface="Sakkal Majalla" panose="02000000000000000000" pitchFamily="2" charset="-78"/>
                <a:cs typeface="Sakkal Majalla" panose="02000000000000000000" pitchFamily="2" charset="-78"/>
              </a:rPr>
              <a:t>SML </a:t>
            </a:r>
            <a:r>
              <a:rPr lang="ar-SA" sz="2400" dirty="0">
                <a:latin typeface="Sakkal Majalla" panose="02000000000000000000" pitchFamily="2" charset="-78"/>
                <a:cs typeface="Sakkal Majalla" panose="02000000000000000000" pitchFamily="2" charset="-78"/>
              </a:rPr>
              <a:t>الى الاعلى مسببا لعلاوة مخاطر السوق بالارتفاع الى 7%</a:t>
            </a:r>
          </a:p>
          <a:p>
            <a:pPr algn="r" rtl="1">
              <a:lnSpc>
                <a:spcPct val="150000"/>
              </a:lnSpc>
            </a:pPr>
            <a:r>
              <a:rPr lang="ar-SA" sz="2400" dirty="0">
                <a:latin typeface="Sakkal Majalla" panose="02000000000000000000" pitchFamily="2" charset="-78"/>
                <a:cs typeface="Sakkal Majalla" panose="02000000000000000000" pitchFamily="2" charset="-78"/>
              </a:rPr>
              <a:t>                                                                             </a:t>
            </a:r>
          </a:p>
          <a:p>
            <a:pPr algn="r" rtl="1">
              <a:lnSpc>
                <a:spcPct val="150000"/>
              </a:lnSpc>
            </a:pPr>
            <a:r>
              <a:rPr lang="ar-SA" sz="2600" dirty="0">
                <a:latin typeface="Sakkal Majalla" panose="02000000000000000000" pitchFamily="2" charset="-78"/>
                <a:cs typeface="Sakkal Majalla" panose="02000000000000000000" pitchFamily="2" charset="-78"/>
              </a:rPr>
              <a:t>                                                                                    (14%-7%)   </a:t>
            </a:r>
            <a:endParaRPr lang="ar-SA" sz="2400" dirty="0">
              <a:latin typeface="Sakkal Majalla" panose="02000000000000000000" pitchFamily="2" charset="-78"/>
              <a:cs typeface="Sakkal Majalla" panose="02000000000000000000" pitchFamily="2" charset="-78"/>
            </a:endParaRPr>
          </a:p>
          <a:p>
            <a:pPr marL="342900" indent="-342900" algn="r"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وعلية فان معدل العائد المطلوب على السهم </a:t>
            </a:r>
            <a:r>
              <a:rPr lang="en-US" sz="2400" dirty="0">
                <a:latin typeface="Sakkal Majalla" panose="02000000000000000000" pitchFamily="2" charset="-78"/>
                <a:cs typeface="Sakkal Majalla" panose="02000000000000000000" pitchFamily="2" charset="-78"/>
              </a:rPr>
              <a:t>Z</a:t>
            </a:r>
            <a:r>
              <a:rPr lang="ar-SA" sz="2400" dirty="0">
                <a:latin typeface="Sakkal Majalla" panose="02000000000000000000" pitchFamily="2" charset="-78"/>
                <a:cs typeface="Sakkal Majalla" panose="02000000000000000000" pitchFamily="2" charset="-78"/>
              </a:rPr>
              <a:t> سيتغير بالزيادة.</a:t>
            </a:r>
          </a:p>
        </p:txBody>
      </p:sp>
      <p:pic>
        <p:nvPicPr>
          <p:cNvPr id="16" name="Picture 2">
            <a:extLst>
              <a:ext uri="{FF2B5EF4-FFF2-40B4-BE49-F238E27FC236}">
                <a16:creationId xmlns:a16="http://schemas.microsoft.com/office/drawing/2014/main" id="{1D04AA43-0460-4C55-A032-26DC10A287CC}"/>
              </a:ext>
            </a:extLst>
          </p:cNvPr>
          <p:cNvPicPr>
            <a:picLocks noChangeAspect="1"/>
          </p:cNvPicPr>
          <p:nvPr/>
        </p:nvPicPr>
        <p:blipFill rotWithShape="1">
          <a:blip r:embed="rId3"/>
          <a:srcRect t="15556" b="-1"/>
          <a:stretch/>
        </p:blipFill>
        <p:spPr>
          <a:xfrm>
            <a:off x="5002604" y="4158477"/>
            <a:ext cx="1508089" cy="314445"/>
          </a:xfrm>
          <a:prstGeom prst="rect">
            <a:avLst/>
          </a:prstGeom>
        </p:spPr>
      </p:pic>
      <p:pic>
        <p:nvPicPr>
          <p:cNvPr id="17" name="Picture 3">
            <a:extLst>
              <a:ext uri="{FF2B5EF4-FFF2-40B4-BE49-F238E27FC236}">
                <a16:creationId xmlns:a16="http://schemas.microsoft.com/office/drawing/2014/main" id="{28C73ACD-4BB2-49CA-924E-48E002B526F2}"/>
              </a:ext>
            </a:extLst>
          </p:cNvPr>
          <p:cNvPicPr>
            <a:picLocks noChangeAspect="1"/>
          </p:cNvPicPr>
          <p:nvPr/>
        </p:nvPicPr>
        <p:blipFill rotWithShape="1">
          <a:blip r:embed="rId4"/>
          <a:srcRect t="25900"/>
          <a:stretch/>
        </p:blipFill>
        <p:spPr>
          <a:xfrm>
            <a:off x="3435339" y="5786544"/>
            <a:ext cx="4642618" cy="537397"/>
          </a:xfrm>
          <a:prstGeom prst="rect">
            <a:avLst/>
          </a:prstGeom>
        </p:spPr>
      </p:pic>
    </p:spTree>
    <p:extLst>
      <p:ext uri="{BB962C8B-B14F-4D97-AF65-F5344CB8AC3E}">
        <p14:creationId xmlns:p14="http://schemas.microsoft.com/office/powerpoint/2010/main" val="931798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8" y="662665"/>
            <a:ext cx="628829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
        <p:nvSpPr>
          <p:cNvPr id="2" name="مستطيل 1">
            <a:extLst>
              <a:ext uri="{FF2B5EF4-FFF2-40B4-BE49-F238E27FC236}">
                <a16:creationId xmlns:a16="http://schemas.microsoft.com/office/drawing/2014/main" id="{6422FF8F-FB6D-434C-B71A-00B7E48D1A97}"/>
              </a:ext>
            </a:extLst>
          </p:cNvPr>
          <p:cNvSpPr/>
          <p:nvPr/>
        </p:nvSpPr>
        <p:spPr>
          <a:xfrm>
            <a:off x="10709044" y="1258851"/>
            <a:ext cx="646331" cy="461665"/>
          </a:xfrm>
          <a:prstGeom prst="rect">
            <a:avLst/>
          </a:prstGeom>
        </p:spPr>
        <p:txBody>
          <a:bodyPr wrap="none">
            <a:spAutoFit/>
          </a:bodyPr>
          <a:lstStyle/>
          <a:p>
            <a:pPr algn="r"/>
            <a:r>
              <a:rPr lang="ar-SA" sz="2400" b="1" dirty="0">
                <a:solidFill>
                  <a:srgbClr val="00B050"/>
                </a:solidFill>
                <a:latin typeface="Sakkal Majalla" panose="02000000000000000000" pitchFamily="2" charset="-78"/>
                <a:cs typeface="Sakkal Majalla" panose="02000000000000000000" pitchFamily="2" charset="-78"/>
              </a:rPr>
              <a:t>الحل</a:t>
            </a:r>
          </a:p>
        </p:txBody>
      </p:sp>
      <p:sp>
        <p:nvSpPr>
          <p:cNvPr id="3" name="مستطيل 2">
            <a:extLst>
              <a:ext uri="{FF2B5EF4-FFF2-40B4-BE49-F238E27FC236}">
                <a16:creationId xmlns:a16="http://schemas.microsoft.com/office/drawing/2014/main" id="{EF6DFB46-C040-4145-8C3E-1746AF3D8FF2}"/>
              </a:ext>
            </a:extLst>
          </p:cNvPr>
          <p:cNvSpPr/>
          <p:nvPr/>
        </p:nvSpPr>
        <p:spPr>
          <a:xfrm>
            <a:off x="9192768" y="1516800"/>
            <a:ext cx="365760" cy="44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 name="Picture 2">
            <a:extLst>
              <a:ext uri="{FF2B5EF4-FFF2-40B4-BE49-F238E27FC236}">
                <a16:creationId xmlns:a16="http://schemas.microsoft.com/office/drawing/2014/main" id="{2831D7BC-646A-4150-AEBA-1145E27A31B4}"/>
              </a:ext>
            </a:extLst>
          </p:cNvPr>
          <p:cNvPicPr>
            <a:picLocks noChangeAspect="1"/>
          </p:cNvPicPr>
          <p:nvPr/>
        </p:nvPicPr>
        <p:blipFill>
          <a:blip r:embed="rId3"/>
          <a:stretch>
            <a:fillRect/>
          </a:stretch>
        </p:blipFill>
        <p:spPr>
          <a:xfrm>
            <a:off x="2316480" y="1470457"/>
            <a:ext cx="7478028" cy="4576775"/>
          </a:xfrm>
          <a:prstGeom prst="rect">
            <a:avLst/>
          </a:prstGeom>
          <a:ln w="28575">
            <a:solidFill>
              <a:schemeClr val="bg2">
                <a:lumMod val="25000"/>
              </a:schemeClr>
            </a:solidFill>
          </a:ln>
        </p:spPr>
      </p:pic>
    </p:spTree>
    <p:extLst>
      <p:ext uri="{BB962C8B-B14F-4D97-AF65-F5344CB8AC3E}">
        <p14:creationId xmlns:p14="http://schemas.microsoft.com/office/powerpoint/2010/main" val="2153744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64" y="3653039"/>
            <a:ext cx="1480406" cy="1352865"/>
          </a:xfrm>
          <a:prstGeom prst="rect">
            <a:avLst/>
          </a:prstGeom>
          <a:solidFill>
            <a:schemeClr val="bg1"/>
          </a:solidFill>
          <a:extLst/>
        </p:spPr>
      </p:pic>
      <p:sp>
        <p:nvSpPr>
          <p:cNvPr id="3" name="مستطيل 2">
            <a:extLst>
              <a:ext uri="{FF2B5EF4-FFF2-40B4-BE49-F238E27FC236}">
                <a16:creationId xmlns:a16="http://schemas.microsoft.com/office/drawing/2014/main" id="{68CB67A5-9843-4279-8CE5-A886B82C41E9}"/>
              </a:ext>
            </a:extLst>
          </p:cNvPr>
          <p:cNvSpPr/>
          <p:nvPr/>
        </p:nvSpPr>
        <p:spPr>
          <a:xfrm>
            <a:off x="2970860" y="2307458"/>
            <a:ext cx="8132064" cy="3924151"/>
          </a:xfrm>
          <a:prstGeom prst="rect">
            <a:avLst/>
          </a:prstGeom>
        </p:spPr>
        <p:txBody>
          <a:bodyPr wrap="square">
            <a:spAutoFit/>
          </a:bodyPr>
          <a:lstStyle/>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تجنب المستثمر للمخاطر (كره المستثمر للمخاطر):</a:t>
            </a:r>
            <a:endParaRPr lang="en-US" sz="2400" b="1" dirty="0">
              <a:solidFill>
                <a:srgbClr val="0000FF"/>
              </a:solidFill>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في الرسم البياني السابق تظهر قيمة العائد المطلوب للسهم </a:t>
            </a:r>
            <a:r>
              <a:rPr lang="en-US" sz="2400" dirty="0">
                <a:latin typeface="Sakkal Majalla" panose="02000000000000000000" pitchFamily="2" charset="-78"/>
                <a:cs typeface="Sakkal Majalla" panose="02000000000000000000" pitchFamily="2" charset="-78"/>
              </a:rPr>
              <a:t>Z</a:t>
            </a:r>
            <a:r>
              <a:rPr lang="ar-SA" sz="2400" dirty="0">
                <a:latin typeface="Sakkal Majalla" panose="02000000000000000000" pitchFamily="2" charset="-78"/>
                <a:cs typeface="Sakkal Majalla" panose="02000000000000000000" pitchFamily="2" charset="-78"/>
              </a:rPr>
              <a:t> وهي 17.5</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نلاحظ ايضا ان المخاطرة على السهم </a:t>
            </a:r>
            <a:r>
              <a:rPr lang="en-US" sz="2400" dirty="0">
                <a:latin typeface="Sakkal Majalla" panose="02000000000000000000" pitchFamily="2" charset="-78"/>
                <a:cs typeface="Sakkal Majalla" panose="02000000000000000000" pitchFamily="2" charset="-78"/>
              </a:rPr>
              <a:t> Z </a:t>
            </a:r>
            <a:r>
              <a:rPr lang="ar-SA" sz="2400" dirty="0">
                <a:latin typeface="Sakkal Majalla" panose="02000000000000000000" pitchFamily="2" charset="-78"/>
                <a:cs typeface="Sakkal Majalla" panose="02000000000000000000" pitchFamily="2" charset="-78"/>
              </a:rPr>
              <a:t>لم تتغير اي ان البيتا ظلت كما هي 1.5. ومع ذلك ارتفع معدل العائد المطلوب وهذ يعود الى ارتفاع تجنب المستثمر للمخاطر عبر الزيادة في علاوة المخاطر على السوق</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ونضيف هنا أيضا انه في حالة انخفاض حالة تجنب المستثمر للمخاطر، سينخفض معها العائد المطلوب على الاستثمار.</a:t>
            </a:r>
          </a:p>
        </p:txBody>
      </p:sp>
    </p:spTree>
    <p:extLst>
      <p:ext uri="{BB962C8B-B14F-4D97-AF65-F5344CB8AC3E}">
        <p14:creationId xmlns:p14="http://schemas.microsoft.com/office/powerpoint/2010/main" val="1518822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043" y="3595546"/>
            <a:ext cx="1540228" cy="1407533"/>
          </a:xfrm>
          <a:prstGeom prst="rect">
            <a:avLst/>
          </a:prstGeom>
          <a:solidFill>
            <a:schemeClr val="bg1"/>
          </a:solidFill>
          <a:extLst/>
        </p:spPr>
      </p:pic>
      <p:sp>
        <p:nvSpPr>
          <p:cNvPr id="4" name="مستطيل 3">
            <a:extLst>
              <a:ext uri="{FF2B5EF4-FFF2-40B4-BE49-F238E27FC236}">
                <a16:creationId xmlns:a16="http://schemas.microsoft.com/office/drawing/2014/main" id="{BBCB04A0-1321-45EB-83A8-2A9E1295429C}"/>
              </a:ext>
            </a:extLst>
          </p:cNvPr>
          <p:cNvSpPr/>
          <p:nvPr/>
        </p:nvSpPr>
        <p:spPr>
          <a:xfrm>
            <a:off x="2646347" y="2220368"/>
            <a:ext cx="8522209" cy="3924151"/>
          </a:xfrm>
          <a:prstGeom prst="rect">
            <a:avLst/>
          </a:prstGeom>
          <a:solidFill>
            <a:schemeClr val="bg1"/>
          </a:solidFill>
        </p:spPr>
        <p:txBody>
          <a:bodyPr wrap="square">
            <a:spAutoFit/>
          </a:bodyPr>
          <a:lstStyle/>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تمرين :</a:t>
            </a:r>
          </a:p>
          <a:p>
            <a:pPr algn="just" rtl="1">
              <a:lnSpc>
                <a:spcPct val="150000"/>
              </a:lnSpc>
              <a:buNone/>
            </a:pPr>
            <a:r>
              <a:rPr lang="ar-SA" sz="2400" dirty="0">
                <a:latin typeface="Sakkal Majalla" panose="02000000000000000000" pitchFamily="2" charset="-78"/>
                <a:cs typeface="Sakkal Majalla" panose="02000000000000000000" pitchFamily="2" charset="-78"/>
              </a:rPr>
              <a:t>اذا علمت ان العائد الخالي من المخاطرة يساوي 6% والعائد على محفظة السوق هو 11%. ورغبتي في الاستثمار في سهم سافكو والذي له معامل بيتا 0.5</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1371600" lvl="2" indent="-457200" algn="just" rtl="1">
              <a:lnSpc>
                <a:spcPct val="150000"/>
              </a:lnSpc>
              <a:buClr>
                <a:srgbClr val="0000FF"/>
              </a:buClr>
              <a:buFont typeface="+mj-lt"/>
              <a:buAutoNum type="arabicPeriod"/>
            </a:pPr>
            <a:r>
              <a:rPr lang="ar-SA" sz="2400" dirty="0">
                <a:latin typeface="Sakkal Majalla" panose="02000000000000000000" pitchFamily="2" charset="-78"/>
                <a:cs typeface="Sakkal Majalla" panose="02000000000000000000" pitchFamily="2" charset="-78"/>
              </a:rPr>
              <a:t> احسب معدل العائد المطلوب للاستثمار .</a:t>
            </a:r>
          </a:p>
          <a:p>
            <a:pPr marL="1371600" lvl="2" indent="-457200" algn="just" rtl="1">
              <a:lnSpc>
                <a:spcPct val="150000"/>
              </a:lnSpc>
              <a:buClr>
                <a:srgbClr val="0000FF"/>
              </a:buClr>
              <a:buFont typeface="+mj-lt"/>
              <a:buAutoNum type="arabicPeriod"/>
            </a:pPr>
            <a:r>
              <a:rPr lang="ar-SA" sz="2400" dirty="0">
                <a:latin typeface="Sakkal Majalla" panose="02000000000000000000" pitchFamily="2" charset="-78"/>
                <a:cs typeface="Sakkal Majalla" panose="02000000000000000000" pitchFamily="2" charset="-78"/>
              </a:rPr>
              <a:t>وكذلك وضح الحل برسم خط سوق الاوراق المالية وحددي منحنى هذا الخط ؟</a:t>
            </a:r>
          </a:p>
          <a:p>
            <a:pPr marL="1371600" lvl="2" indent="-457200" algn="just" rtl="1">
              <a:lnSpc>
                <a:spcPct val="150000"/>
              </a:lnSpc>
              <a:buClr>
                <a:srgbClr val="0000FF"/>
              </a:buClr>
              <a:buFont typeface="+mj-lt"/>
              <a:buAutoNum type="arabicPeriod"/>
            </a:pPr>
            <a:r>
              <a:rPr lang="ar-SA" sz="2400" dirty="0">
                <a:latin typeface="Sakkal Majalla" panose="02000000000000000000" pitchFamily="2" charset="-78"/>
                <a:cs typeface="Sakkal Majalla" panose="02000000000000000000" pitchFamily="2" charset="-78"/>
              </a:rPr>
              <a:t>واذا علمت ان التضخم ارتفع بمقدار 2%. ما الذي سيحصل لخط سوق الاوراق المالية؟</a:t>
            </a:r>
          </a:p>
        </p:txBody>
      </p:sp>
    </p:spTree>
    <p:extLst>
      <p:ext uri="{BB962C8B-B14F-4D97-AF65-F5344CB8AC3E}">
        <p14:creationId xmlns:p14="http://schemas.microsoft.com/office/powerpoint/2010/main" val="1090285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507" y="3684580"/>
            <a:ext cx="1634231" cy="1493437"/>
          </a:xfrm>
          <a:prstGeom prst="rect">
            <a:avLst/>
          </a:prstGeom>
          <a:solidFill>
            <a:schemeClr val="bg1"/>
          </a:solidFill>
          <a:extLst/>
        </p:spPr>
      </p:pic>
      <p:sp>
        <p:nvSpPr>
          <p:cNvPr id="4" name="مستطيل 3">
            <a:extLst>
              <a:ext uri="{FF2B5EF4-FFF2-40B4-BE49-F238E27FC236}">
                <a16:creationId xmlns:a16="http://schemas.microsoft.com/office/drawing/2014/main" id="{BBCB04A0-1321-45EB-83A8-2A9E1295429C}"/>
              </a:ext>
            </a:extLst>
          </p:cNvPr>
          <p:cNvSpPr/>
          <p:nvPr/>
        </p:nvSpPr>
        <p:spPr>
          <a:xfrm>
            <a:off x="7007551" y="2374791"/>
            <a:ext cx="2887649" cy="461665"/>
          </a:xfrm>
          <a:prstGeom prst="rect">
            <a:avLst/>
          </a:prstGeom>
        </p:spPr>
        <p:txBody>
          <a:bodyPr wrap="square">
            <a:spAutoFit/>
          </a:bodyPr>
          <a:lstStyle/>
          <a:p>
            <a:pPr algn="r" rtl="1">
              <a:buNone/>
            </a:pPr>
            <a:r>
              <a:rPr lang="ar-SA" sz="2400" b="1" dirty="0">
                <a:solidFill>
                  <a:srgbClr val="0000FF"/>
                </a:solidFill>
                <a:latin typeface="Sakkal Majalla" panose="02000000000000000000" pitchFamily="2" charset="-78"/>
                <a:cs typeface="Sakkal Majalla" panose="02000000000000000000" pitchFamily="2" charset="-78"/>
              </a:rPr>
              <a:t>الحل: </a:t>
            </a:r>
          </a:p>
        </p:txBody>
      </p:sp>
      <p:graphicFrame>
        <p:nvGraphicFramePr>
          <p:cNvPr id="10" name="Object 13">
            <a:extLst>
              <a:ext uri="{FF2B5EF4-FFF2-40B4-BE49-F238E27FC236}">
                <a16:creationId xmlns:a16="http://schemas.microsoft.com/office/drawing/2014/main" id="{3BE74C53-D7C4-4F85-8A37-CCB955DDF07D}"/>
              </a:ext>
            </a:extLst>
          </p:cNvPr>
          <p:cNvGraphicFramePr>
            <a:graphicFrameLocks noChangeAspect="1"/>
          </p:cNvGraphicFramePr>
          <p:nvPr>
            <p:extLst>
              <p:ext uri="{D42A27DB-BD31-4B8C-83A1-F6EECF244321}">
                <p14:modId xmlns:p14="http://schemas.microsoft.com/office/powerpoint/2010/main" val="876584075"/>
              </p:ext>
            </p:extLst>
          </p:nvPr>
        </p:nvGraphicFramePr>
        <p:xfrm>
          <a:off x="4673608" y="3053074"/>
          <a:ext cx="4946253" cy="649287"/>
        </p:xfrm>
        <a:graphic>
          <a:graphicData uri="http://schemas.openxmlformats.org/presentationml/2006/ole">
            <mc:AlternateContent xmlns:mc="http://schemas.openxmlformats.org/markup-compatibility/2006">
              <mc:Choice xmlns:v="urn:schemas-microsoft-com:vml" Requires="v">
                <p:oleObj spid="_x0000_s18449" name="Equation" r:id="rId5" imgW="1473120" imgH="241200" progId="Equation.3">
                  <p:embed/>
                </p:oleObj>
              </mc:Choice>
              <mc:Fallback>
                <p:oleObj name="Equation" r:id="rId5" imgW="1473120" imgH="241200" progId="Equation.3">
                  <p:embed/>
                  <p:pic>
                    <p:nvPicPr>
                      <p:cNvPr id="6" name="Object 13"/>
                      <p:cNvPicPr>
                        <a:picLocks noChangeAspect="1" noChangeArrowheads="1"/>
                      </p:cNvPicPr>
                      <p:nvPr/>
                    </p:nvPicPr>
                    <p:blipFill>
                      <a:blip r:embed="rId6"/>
                      <a:srcRect/>
                      <a:stretch>
                        <a:fillRect/>
                      </a:stretch>
                    </p:blipFill>
                    <p:spPr bwMode="auto">
                      <a:xfrm>
                        <a:off x="4673608" y="3053074"/>
                        <a:ext cx="4946253" cy="649287"/>
                      </a:xfrm>
                      <a:prstGeom prst="rect">
                        <a:avLst/>
                      </a:prstGeom>
                      <a:noFill/>
                    </p:spPr>
                  </p:pic>
                </p:oleObj>
              </mc:Fallback>
            </mc:AlternateContent>
          </a:graphicData>
        </a:graphic>
      </p:graphicFrame>
      <p:pic>
        <p:nvPicPr>
          <p:cNvPr id="11" name="Picture 2">
            <a:extLst>
              <a:ext uri="{FF2B5EF4-FFF2-40B4-BE49-F238E27FC236}">
                <a16:creationId xmlns:a16="http://schemas.microsoft.com/office/drawing/2014/main" id="{5E074C5A-237E-4C3C-AC32-A107A66C75E4}"/>
              </a:ext>
            </a:extLst>
          </p:cNvPr>
          <p:cNvPicPr>
            <a:picLocks noChangeAspect="1"/>
          </p:cNvPicPr>
          <p:nvPr/>
        </p:nvPicPr>
        <p:blipFill>
          <a:blip r:embed="rId7"/>
          <a:stretch>
            <a:fillRect/>
          </a:stretch>
        </p:blipFill>
        <p:spPr>
          <a:xfrm>
            <a:off x="4823533" y="3822375"/>
            <a:ext cx="4680520" cy="1493971"/>
          </a:xfrm>
          <a:prstGeom prst="rect">
            <a:avLst/>
          </a:prstGeom>
        </p:spPr>
      </p:pic>
    </p:spTree>
    <p:extLst>
      <p:ext uri="{BB962C8B-B14F-4D97-AF65-F5344CB8AC3E}">
        <p14:creationId xmlns:p14="http://schemas.microsoft.com/office/powerpoint/2010/main" val="160567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8" y="662665"/>
            <a:ext cx="628829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
        <p:nvSpPr>
          <p:cNvPr id="2" name="مستطيل 1">
            <a:extLst>
              <a:ext uri="{FF2B5EF4-FFF2-40B4-BE49-F238E27FC236}">
                <a16:creationId xmlns:a16="http://schemas.microsoft.com/office/drawing/2014/main" id="{6422FF8F-FB6D-434C-B71A-00B7E48D1A97}"/>
              </a:ext>
            </a:extLst>
          </p:cNvPr>
          <p:cNvSpPr/>
          <p:nvPr/>
        </p:nvSpPr>
        <p:spPr>
          <a:xfrm>
            <a:off x="10709044" y="1258851"/>
            <a:ext cx="646331" cy="461665"/>
          </a:xfrm>
          <a:prstGeom prst="rect">
            <a:avLst/>
          </a:prstGeom>
        </p:spPr>
        <p:txBody>
          <a:bodyPr wrap="none">
            <a:spAutoFit/>
          </a:bodyPr>
          <a:lstStyle/>
          <a:p>
            <a:pPr algn="r"/>
            <a:r>
              <a:rPr lang="ar-SA" sz="2400" b="1" dirty="0">
                <a:solidFill>
                  <a:srgbClr val="00B050"/>
                </a:solidFill>
                <a:latin typeface="Sakkal Majalla" panose="02000000000000000000" pitchFamily="2" charset="-78"/>
                <a:cs typeface="Sakkal Majalla" panose="02000000000000000000" pitchFamily="2" charset="-78"/>
              </a:rPr>
              <a:t>الحل</a:t>
            </a:r>
          </a:p>
        </p:txBody>
      </p:sp>
      <p:sp>
        <p:nvSpPr>
          <p:cNvPr id="3" name="مستطيل 2">
            <a:extLst>
              <a:ext uri="{FF2B5EF4-FFF2-40B4-BE49-F238E27FC236}">
                <a16:creationId xmlns:a16="http://schemas.microsoft.com/office/drawing/2014/main" id="{EF6DFB46-C040-4145-8C3E-1746AF3D8FF2}"/>
              </a:ext>
            </a:extLst>
          </p:cNvPr>
          <p:cNvSpPr/>
          <p:nvPr/>
        </p:nvSpPr>
        <p:spPr>
          <a:xfrm>
            <a:off x="9192768" y="1516800"/>
            <a:ext cx="365760" cy="44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1" name="Picture 1">
            <a:extLst>
              <a:ext uri="{FF2B5EF4-FFF2-40B4-BE49-F238E27FC236}">
                <a16:creationId xmlns:a16="http://schemas.microsoft.com/office/drawing/2014/main" id="{9B54D2AD-13E9-48E7-9B2B-BA7433B1AE0B}"/>
              </a:ext>
            </a:extLst>
          </p:cNvPr>
          <p:cNvPicPr>
            <a:picLocks noChangeAspect="1"/>
          </p:cNvPicPr>
          <p:nvPr/>
        </p:nvPicPr>
        <p:blipFill>
          <a:blip r:embed="rId3"/>
          <a:stretch>
            <a:fillRect/>
          </a:stretch>
        </p:blipFill>
        <p:spPr>
          <a:xfrm>
            <a:off x="2454294" y="1457228"/>
            <a:ext cx="7485888" cy="4628331"/>
          </a:xfrm>
          <a:prstGeom prst="rect">
            <a:avLst/>
          </a:prstGeom>
          <a:ln w="28575">
            <a:solidFill>
              <a:schemeClr val="bg2">
                <a:lumMod val="50000"/>
              </a:schemeClr>
            </a:solidFill>
          </a:ln>
        </p:spPr>
      </p:pic>
    </p:spTree>
    <p:extLst>
      <p:ext uri="{BB962C8B-B14F-4D97-AF65-F5344CB8AC3E}">
        <p14:creationId xmlns:p14="http://schemas.microsoft.com/office/powerpoint/2010/main" val="2923078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226" y="3668454"/>
            <a:ext cx="1420586" cy="1298198"/>
          </a:xfrm>
          <a:prstGeom prst="rect">
            <a:avLst/>
          </a:prstGeom>
          <a:solidFill>
            <a:schemeClr val="bg1"/>
          </a:solidFill>
          <a:extLst/>
        </p:spPr>
      </p:pic>
      <p:sp>
        <p:nvSpPr>
          <p:cNvPr id="3" name="مستطيل 2">
            <a:extLst>
              <a:ext uri="{FF2B5EF4-FFF2-40B4-BE49-F238E27FC236}">
                <a16:creationId xmlns:a16="http://schemas.microsoft.com/office/drawing/2014/main" id="{45BD3DD2-47F1-454B-8D43-0DBE50CBB99B}"/>
              </a:ext>
            </a:extLst>
          </p:cNvPr>
          <p:cNvSpPr/>
          <p:nvPr/>
        </p:nvSpPr>
        <p:spPr>
          <a:xfrm>
            <a:off x="2537305" y="2322232"/>
            <a:ext cx="8401282" cy="1569660"/>
          </a:xfrm>
          <a:prstGeom prst="rect">
            <a:avLst/>
          </a:prstGeom>
        </p:spPr>
        <p:txBody>
          <a:bodyPr wrap="square">
            <a:spAutoFit/>
          </a:bodyPr>
          <a:lstStyle/>
          <a:p>
            <a:pPr lvl="0" algn="r" rtl="1"/>
            <a:r>
              <a:rPr lang="ar-SA" sz="2400" b="1" dirty="0">
                <a:solidFill>
                  <a:srgbClr val="0000FF"/>
                </a:solidFill>
                <a:latin typeface="Sakkal Majalla" panose="02000000000000000000" pitchFamily="2" charset="-78"/>
                <a:cs typeface="Sakkal Majalla" panose="02000000000000000000" pitchFamily="2" charset="-78"/>
              </a:rPr>
              <a:t>تابع الحل </a:t>
            </a:r>
            <a:r>
              <a:rPr lang="ar-SA" sz="2400" b="1" dirty="0" smtClean="0">
                <a:solidFill>
                  <a:srgbClr val="0000FF"/>
                </a:solidFill>
                <a:latin typeface="Sakkal Majalla" panose="02000000000000000000" pitchFamily="2" charset="-78"/>
                <a:cs typeface="Sakkal Majalla" panose="02000000000000000000" pitchFamily="2" charset="-78"/>
              </a:rPr>
              <a:t>:</a:t>
            </a:r>
            <a:endParaRPr lang="ar-SA" sz="2400" dirty="0" smtClean="0">
              <a:latin typeface="Sakkal Majalla" panose="02000000000000000000" pitchFamily="2" charset="-78"/>
              <a:cs typeface="Sakkal Majalla" panose="02000000000000000000" pitchFamily="2" charset="-78"/>
            </a:endParaRPr>
          </a:p>
          <a:p>
            <a:pPr algn="r" rtl="1">
              <a:lnSpc>
                <a:spcPct val="150000"/>
              </a:lnSpc>
              <a:buNone/>
            </a:pPr>
            <a:r>
              <a:rPr lang="ar-SA" sz="2400" dirty="0" smtClean="0">
                <a:latin typeface="Sakkal Majalla" panose="02000000000000000000" pitchFamily="2" charset="-78"/>
                <a:cs typeface="Sakkal Majalla" panose="02000000000000000000" pitchFamily="2" charset="-78"/>
              </a:rPr>
              <a:t>عند </a:t>
            </a:r>
            <a:r>
              <a:rPr lang="ar-SA" sz="2400" dirty="0">
                <a:latin typeface="Sakkal Majalla" panose="02000000000000000000" pitchFamily="2" charset="-78"/>
                <a:cs typeface="Sakkal Majalla" panose="02000000000000000000" pitchFamily="2" charset="-78"/>
              </a:rPr>
              <a:t>ارتفاع التضخم بمقدار 2% سيكون </a:t>
            </a:r>
            <a:r>
              <a:rPr lang="en-US" sz="2400" dirty="0">
                <a:latin typeface="Sakkal Majalla" panose="02000000000000000000" pitchFamily="2" charset="-78"/>
                <a:cs typeface="Sakkal Majalla" panose="02000000000000000000" pitchFamily="2" charset="-78"/>
              </a:rPr>
              <a:t> Rf </a:t>
            </a:r>
            <a:r>
              <a:rPr lang="ar-SA" sz="2400" dirty="0">
                <a:latin typeface="Sakkal Majalla" panose="02000000000000000000" pitchFamily="2" charset="-78"/>
                <a:cs typeface="Sakkal Majalla" panose="02000000000000000000" pitchFamily="2" charset="-78"/>
              </a:rPr>
              <a:t>الجديد هو 8% وعلية العائد على السوق سيصبح 13% ، وبناء على ذلك سيتغير معدل العائد المطلوب على الاستثمار في سافكو ليصبح. </a:t>
            </a:r>
          </a:p>
        </p:txBody>
      </p:sp>
      <p:graphicFrame>
        <p:nvGraphicFramePr>
          <p:cNvPr id="13" name="Object 13">
            <a:extLst>
              <a:ext uri="{FF2B5EF4-FFF2-40B4-BE49-F238E27FC236}">
                <a16:creationId xmlns:a16="http://schemas.microsoft.com/office/drawing/2014/main" id="{DBBC2C2D-3D82-4106-AD00-B2C3E1D03FA7}"/>
              </a:ext>
            </a:extLst>
          </p:cNvPr>
          <p:cNvGraphicFramePr>
            <a:graphicFrameLocks noChangeAspect="1"/>
          </p:cNvGraphicFramePr>
          <p:nvPr>
            <p:extLst>
              <p:ext uri="{D42A27DB-BD31-4B8C-83A1-F6EECF244321}">
                <p14:modId xmlns:p14="http://schemas.microsoft.com/office/powerpoint/2010/main" val="1271447360"/>
              </p:ext>
            </p:extLst>
          </p:nvPr>
        </p:nvGraphicFramePr>
        <p:xfrm>
          <a:off x="4422203" y="3992909"/>
          <a:ext cx="4946253" cy="649287"/>
        </p:xfrm>
        <a:graphic>
          <a:graphicData uri="http://schemas.openxmlformats.org/presentationml/2006/ole">
            <mc:AlternateContent xmlns:mc="http://schemas.openxmlformats.org/markup-compatibility/2006">
              <mc:Choice xmlns:v="urn:schemas-microsoft-com:vml" Requires="v">
                <p:oleObj spid="_x0000_s19471" name="Equation" r:id="rId5" imgW="1473120" imgH="241200" progId="Equation.3">
                  <p:embed/>
                </p:oleObj>
              </mc:Choice>
              <mc:Fallback>
                <p:oleObj name="Equation" r:id="rId5" imgW="1473120" imgH="241200" progId="Equation.3">
                  <p:embed/>
                  <p:pic>
                    <p:nvPicPr>
                      <p:cNvPr id="6" name="Object 13"/>
                      <p:cNvPicPr>
                        <a:picLocks noChangeAspect="1" noChangeArrowheads="1"/>
                      </p:cNvPicPr>
                      <p:nvPr/>
                    </p:nvPicPr>
                    <p:blipFill>
                      <a:blip r:embed="rId6"/>
                      <a:srcRect/>
                      <a:stretch>
                        <a:fillRect/>
                      </a:stretch>
                    </p:blipFill>
                    <p:spPr bwMode="auto">
                      <a:xfrm>
                        <a:off x="4422203" y="3992909"/>
                        <a:ext cx="4946253" cy="649287"/>
                      </a:xfrm>
                      <a:prstGeom prst="rect">
                        <a:avLst/>
                      </a:prstGeom>
                      <a:noFill/>
                    </p:spPr>
                  </p:pic>
                </p:oleObj>
              </mc:Fallback>
            </mc:AlternateContent>
          </a:graphicData>
        </a:graphic>
      </p:graphicFrame>
      <p:sp>
        <p:nvSpPr>
          <p:cNvPr id="5" name="مستطيل 4">
            <a:extLst>
              <a:ext uri="{FF2B5EF4-FFF2-40B4-BE49-F238E27FC236}">
                <a16:creationId xmlns:a16="http://schemas.microsoft.com/office/drawing/2014/main" id="{91DA3161-0E0B-4A9E-9A03-42B0B6C12C6C}"/>
              </a:ext>
            </a:extLst>
          </p:cNvPr>
          <p:cNvSpPr/>
          <p:nvPr/>
        </p:nvSpPr>
        <p:spPr>
          <a:xfrm>
            <a:off x="3589176" y="4818676"/>
            <a:ext cx="6096000" cy="923330"/>
          </a:xfrm>
          <a:prstGeom prst="rect">
            <a:avLst/>
          </a:prstGeom>
        </p:spPr>
        <p:txBody>
          <a:bodyPr>
            <a:spAutoFit/>
          </a:bodyPr>
          <a:lstStyle/>
          <a:p>
            <a:pPr algn="ctr" rtl="1">
              <a:buNone/>
            </a:pPr>
            <a:r>
              <a:rPr lang="en-US" sz="2700" b="1" dirty="0">
                <a:latin typeface="Sakkal Majalla" panose="02000000000000000000" pitchFamily="2" charset="-78"/>
                <a:cs typeface="Sakkal Majalla" panose="02000000000000000000" pitchFamily="2" charset="-78"/>
              </a:rPr>
              <a:t>= 0.08+ 0.5(0.13-0.08)</a:t>
            </a:r>
          </a:p>
          <a:p>
            <a:pPr algn="ctr" rtl="1">
              <a:buNone/>
            </a:pPr>
            <a:r>
              <a:rPr lang="en-US" sz="2700" b="1" dirty="0">
                <a:latin typeface="Sakkal Majalla" panose="02000000000000000000" pitchFamily="2" charset="-78"/>
                <a:cs typeface="Sakkal Majalla" panose="02000000000000000000" pitchFamily="2" charset="-78"/>
              </a:rPr>
              <a:t>= 10.5% </a:t>
            </a:r>
            <a:endParaRPr lang="ar-SA" sz="27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67371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8" y="662665"/>
            <a:ext cx="628829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solidFill>
                  <a:schemeClr val="bg1"/>
                </a:solidFill>
                <a:latin typeface="Sakkal Majalla" panose="02000000000000000000" pitchFamily="2" charset="-78"/>
                <a:cs typeface="Sakkal Majalla" panose="02000000000000000000" pitchFamily="2" charset="-78"/>
              </a:rPr>
              <a:t>التغير  في وضع خط سوق الاوراق المالية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
        <p:nvSpPr>
          <p:cNvPr id="2" name="مستطيل 1">
            <a:extLst>
              <a:ext uri="{FF2B5EF4-FFF2-40B4-BE49-F238E27FC236}">
                <a16:creationId xmlns:a16="http://schemas.microsoft.com/office/drawing/2014/main" id="{6422FF8F-FB6D-434C-B71A-00B7E48D1A97}"/>
              </a:ext>
            </a:extLst>
          </p:cNvPr>
          <p:cNvSpPr/>
          <p:nvPr/>
        </p:nvSpPr>
        <p:spPr>
          <a:xfrm>
            <a:off x="10709044" y="1258851"/>
            <a:ext cx="646331" cy="461665"/>
          </a:xfrm>
          <a:prstGeom prst="rect">
            <a:avLst/>
          </a:prstGeom>
        </p:spPr>
        <p:txBody>
          <a:bodyPr wrap="none">
            <a:spAutoFit/>
          </a:bodyPr>
          <a:lstStyle/>
          <a:p>
            <a:pPr algn="r"/>
            <a:r>
              <a:rPr lang="ar-SA" sz="2400" b="1" dirty="0">
                <a:solidFill>
                  <a:srgbClr val="00B050"/>
                </a:solidFill>
                <a:latin typeface="Sakkal Majalla" panose="02000000000000000000" pitchFamily="2" charset="-78"/>
                <a:cs typeface="Sakkal Majalla" panose="02000000000000000000" pitchFamily="2" charset="-78"/>
              </a:rPr>
              <a:t>الحل</a:t>
            </a:r>
          </a:p>
        </p:txBody>
      </p:sp>
      <p:sp>
        <p:nvSpPr>
          <p:cNvPr id="3" name="مستطيل 2">
            <a:extLst>
              <a:ext uri="{FF2B5EF4-FFF2-40B4-BE49-F238E27FC236}">
                <a16:creationId xmlns:a16="http://schemas.microsoft.com/office/drawing/2014/main" id="{EF6DFB46-C040-4145-8C3E-1746AF3D8FF2}"/>
              </a:ext>
            </a:extLst>
          </p:cNvPr>
          <p:cNvSpPr/>
          <p:nvPr/>
        </p:nvSpPr>
        <p:spPr>
          <a:xfrm>
            <a:off x="9192768" y="1516800"/>
            <a:ext cx="365760" cy="44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 name="Picture 2">
            <a:extLst>
              <a:ext uri="{FF2B5EF4-FFF2-40B4-BE49-F238E27FC236}">
                <a16:creationId xmlns:a16="http://schemas.microsoft.com/office/drawing/2014/main" id="{1D05B283-5884-4F25-8F66-5A9FC1261A63}"/>
              </a:ext>
            </a:extLst>
          </p:cNvPr>
          <p:cNvPicPr>
            <a:picLocks noChangeAspect="1"/>
          </p:cNvPicPr>
          <p:nvPr/>
        </p:nvPicPr>
        <p:blipFill>
          <a:blip r:embed="rId3"/>
          <a:stretch>
            <a:fillRect/>
          </a:stretch>
        </p:blipFill>
        <p:spPr>
          <a:xfrm>
            <a:off x="2596838" y="1457228"/>
            <a:ext cx="7200799" cy="4633257"/>
          </a:xfrm>
          <a:prstGeom prst="rect">
            <a:avLst/>
          </a:prstGeom>
          <a:ln w="28575">
            <a:solidFill>
              <a:schemeClr val="bg2">
                <a:lumMod val="50000"/>
              </a:schemeClr>
            </a:solidFill>
          </a:ln>
        </p:spPr>
      </p:pic>
    </p:spTree>
    <p:extLst>
      <p:ext uri="{BB962C8B-B14F-4D97-AF65-F5344CB8AC3E}">
        <p14:creationId xmlns:p14="http://schemas.microsoft.com/office/powerpoint/2010/main" val="3304729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en-US" sz="3600" b="1" dirty="0">
                <a:solidFill>
                  <a:schemeClr val="bg1"/>
                </a:solidFill>
                <a:latin typeface="Sakkal Majalla" panose="02000000000000000000" pitchFamily="2" charset="-78"/>
                <a:cs typeface="Sakkal Majalla" panose="02000000000000000000" pitchFamily="2" charset="-78"/>
              </a:rPr>
              <a:t>Buy Low, Sell High</a:t>
            </a:r>
            <a:endParaRPr lang="ar-SA"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14" name="Rectangle 2">
            <a:extLst>
              <a:ext uri="{FF2B5EF4-FFF2-40B4-BE49-F238E27FC236}">
                <a16:creationId xmlns:a16="http://schemas.microsoft.com/office/drawing/2014/main" id="{2A6FB580-DA73-4798-B656-E869864B10D7}"/>
              </a:ext>
            </a:extLst>
          </p:cNvPr>
          <p:cNvSpPr/>
          <p:nvPr/>
        </p:nvSpPr>
        <p:spPr>
          <a:xfrm>
            <a:off x="2951411" y="2030431"/>
            <a:ext cx="8845281" cy="487506"/>
          </a:xfrm>
          <a:prstGeom prst="rect">
            <a:avLst/>
          </a:prstGeom>
        </p:spPr>
        <p:txBody>
          <a:bodyPr wrap="square">
            <a:spAutoFit/>
          </a:bodyPr>
          <a:lstStyle/>
          <a:p>
            <a:pPr marL="0" marR="0" algn="r" rtl="1">
              <a:lnSpc>
                <a:spcPct val="107000"/>
              </a:lnSpc>
              <a:spcBef>
                <a:spcPts val="0"/>
              </a:spcBef>
              <a:spcAft>
                <a:spcPts val="800"/>
              </a:spcAft>
            </a:pPr>
            <a:r>
              <a:rPr lang="ar-SA" sz="2400" dirty="0">
                <a:latin typeface="Sakkal Majalla" panose="02000000000000000000" pitchFamily="2" charset="-78"/>
                <a:ea typeface="Calibri" panose="020F0502020204030204" pitchFamily="34" charset="0"/>
                <a:cs typeface="Sakkal Majalla" panose="02000000000000000000" pitchFamily="2" charset="-78"/>
              </a:rPr>
              <a:t> </a:t>
            </a:r>
            <a:endParaRPr lang="en-MY" sz="24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7" name="مستطيل 6">
            <a:extLst>
              <a:ext uri="{FF2B5EF4-FFF2-40B4-BE49-F238E27FC236}">
                <a16:creationId xmlns:a16="http://schemas.microsoft.com/office/drawing/2014/main" id="{321A9F21-AEDB-4449-8E93-6AFFE77C8DB7}"/>
              </a:ext>
            </a:extLst>
          </p:cNvPr>
          <p:cNvSpPr/>
          <p:nvPr/>
        </p:nvSpPr>
        <p:spPr>
          <a:xfrm>
            <a:off x="1536194" y="1945121"/>
            <a:ext cx="9119616" cy="3077766"/>
          </a:xfrm>
          <a:prstGeom prst="rect">
            <a:avLst/>
          </a:prstGeom>
          <a:solidFill>
            <a:schemeClr val="bg1"/>
          </a:solidFill>
        </p:spPr>
        <p:txBody>
          <a:bodyPr wrap="square">
            <a:spAutoFit/>
          </a:bodyPr>
          <a:lstStyle/>
          <a:p>
            <a:pPr algn="r" rtl="1"/>
            <a:r>
              <a:rPr lang="ar-SA" sz="2400" dirty="0">
                <a:latin typeface="Sakkal Majalla" panose="02000000000000000000" pitchFamily="2" charset="-78"/>
                <a:ea typeface="Calibri" panose="020F0502020204030204" pitchFamily="34" charset="0"/>
                <a:cs typeface="Sakkal Majalla" panose="02000000000000000000" pitchFamily="2" charset="-78"/>
              </a:rPr>
              <a:t>نقول أن الاصل الاستثماري أنه مرتفع السعر اذا كان سعره مرتفع مقارنة بالعائد المطلوب عليه والمخاطر المصاحبة لهذا العائد</a:t>
            </a:r>
            <a:r>
              <a:rPr lang="ar-SA" sz="2400" dirty="0" smtClean="0">
                <a:latin typeface="Sakkal Majalla" panose="02000000000000000000" pitchFamily="2" charset="-78"/>
                <a:ea typeface="Calibri" panose="020F0502020204030204" pitchFamily="34" charset="0"/>
                <a:cs typeface="Sakkal Majalla" panose="02000000000000000000" pitchFamily="2" charset="-78"/>
              </a:rPr>
              <a:t>.</a:t>
            </a:r>
            <a:endParaRPr lang="ar-SA" sz="2400" b="1" dirty="0" smtClean="0">
              <a:solidFill>
                <a:srgbClr val="00B050"/>
              </a:solidFill>
              <a:latin typeface="Sakkal Majalla" panose="02000000000000000000" pitchFamily="2" charset="-78"/>
              <a:cs typeface="Sakkal Majalla" panose="02000000000000000000" pitchFamily="2" charset="-78"/>
            </a:endParaRPr>
          </a:p>
          <a:p>
            <a:pPr algn="r" rtl="1">
              <a:buNone/>
            </a:pPr>
            <a:r>
              <a:rPr lang="ar-SA" sz="2400" b="1" dirty="0" smtClean="0">
                <a:solidFill>
                  <a:srgbClr val="00B050"/>
                </a:solidFill>
                <a:latin typeface="Sakkal Majalla" panose="02000000000000000000" pitchFamily="2" charset="-78"/>
                <a:cs typeface="Sakkal Majalla" panose="02000000000000000000" pitchFamily="2" charset="-78"/>
              </a:rPr>
              <a:t>لنفترض </a:t>
            </a:r>
            <a:r>
              <a:rPr lang="ar-SA" sz="2400" b="1" dirty="0">
                <a:solidFill>
                  <a:srgbClr val="00B050"/>
                </a:solidFill>
                <a:latin typeface="Sakkal Majalla" panose="02000000000000000000" pitchFamily="2" charset="-78"/>
                <a:cs typeface="Sakkal Majalla" panose="02000000000000000000" pitchFamily="2" charset="-78"/>
              </a:rPr>
              <a:t>ان لدينا البيانات الاتية :</a:t>
            </a:r>
            <a:endParaRPr lang="en-MY" sz="2400" b="1" dirty="0">
              <a:solidFill>
                <a:srgbClr val="00B050"/>
              </a:solidFill>
              <a:latin typeface="Sakkal Majalla" panose="02000000000000000000" pitchFamily="2" charset="-78"/>
              <a:cs typeface="Sakkal Majalla" panose="02000000000000000000" pitchFamily="2" charset="-78"/>
            </a:endParaRPr>
          </a:p>
          <a:p>
            <a:pPr algn="r" rtl="1">
              <a:buNone/>
            </a:pPr>
            <a:endParaRPr lang="ar-SA" sz="2800" b="1" u="sng" dirty="0">
              <a:solidFill>
                <a:srgbClr val="FF0000"/>
              </a:solidFill>
              <a:effectLst>
                <a:outerShdw blurRad="38100" dist="38100" dir="2700000" algn="tl">
                  <a:srgbClr val="000000">
                    <a:alpha val="43137"/>
                  </a:srgbClr>
                </a:outerShdw>
              </a:effectLst>
            </a:endParaRPr>
          </a:p>
          <a:p>
            <a:pPr algn="r" rtl="1">
              <a:buNone/>
            </a:pPr>
            <a:endParaRPr lang="ar-SA" sz="2800" b="1" u="sng" dirty="0">
              <a:solidFill>
                <a:srgbClr val="FF0000"/>
              </a:solidFill>
              <a:effectLst>
                <a:outerShdw blurRad="38100" dist="38100" dir="2700000" algn="tl">
                  <a:srgbClr val="000000">
                    <a:alpha val="43137"/>
                  </a:srgbClr>
                </a:outerShdw>
              </a:effectLst>
            </a:endParaRPr>
          </a:p>
          <a:p>
            <a:pPr algn="ctr" rtl="1">
              <a:buNone/>
            </a:pPr>
            <a:endParaRPr lang="ar-SA" b="1" dirty="0">
              <a:solidFill>
                <a:srgbClr val="0000FF"/>
              </a:solidFill>
            </a:endParaRPr>
          </a:p>
          <a:p>
            <a:pPr algn="ctr" rtl="1">
              <a:buNone/>
            </a:pPr>
            <a:endParaRPr lang="ar-SA" sz="2400" b="1" dirty="0" smtClean="0">
              <a:solidFill>
                <a:srgbClr val="00B050"/>
              </a:solidFill>
              <a:latin typeface="Sakkal Majalla" panose="02000000000000000000" pitchFamily="2" charset="-78"/>
              <a:cs typeface="Sakkal Majalla" panose="02000000000000000000" pitchFamily="2" charset="-78"/>
            </a:endParaRPr>
          </a:p>
          <a:p>
            <a:pPr algn="ctr" rtl="1">
              <a:buNone/>
            </a:pPr>
            <a:r>
              <a:rPr lang="ar-SA" sz="2400" b="1" dirty="0" smtClean="0">
                <a:solidFill>
                  <a:srgbClr val="00B050"/>
                </a:solidFill>
                <a:latin typeface="Sakkal Majalla" panose="02000000000000000000" pitchFamily="2" charset="-78"/>
                <a:cs typeface="Sakkal Majalla" panose="02000000000000000000" pitchFamily="2" charset="-78"/>
              </a:rPr>
              <a:t>أي </a:t>
            </a:r>
            <a:r>
              <a:rPr lang="ar-SA" sz="2400" b="1" dirty="0">
                <a:solidFill>
                  <a:srgbClr val="00B050"/>
                </a:solidFill>
                <a:latin typeface="Sakkal Majalla" panose="02000000000000000000" pitchFamily="2" charset="-78"/>
                <a:cs typeface="Sakkal Majalla" panose="02000000000000000000" pitchFamily="2" charset="-78"/>
              </a:rPr>
              <a:t>السهمين مسعر بشكل أعلى من الاخر؟</a:t>
            </a:r>
          </a:p>
        </p:txBody>
      </p:sp>
      <p:graphicFrame>
        <p:nvGraphicFramePr>
          <p:cNvPr id="15" name="Table 4">
            <a:extLst>
              <a:ext uri="{FF2B5EF4-FFF2-40B4-BE49-F238E27FC236}">
                <a16:creationId xmlns:a16="http://schemas.microsoft.com/office/drawing/2014/main" id="{99DA44E3-33AD-46F1-90E1-EBD0F75844E5}"/>
              </a:ext>
            </a:extLst>
          </p:cNvPr>
          <p:cNvGraphicFramePr>
            <a:graphicFrameLocks noGrp="1"/>
          </p:cNvGraphicFramePr>
          <p:nvPr>
            <p:extLst>
              <p:ext uri="{D42A27DB-BD31-4B8C-83A1-F6EECF244321}">
                <p14:modId xmlns:p14="http://schemas.microsoft.com/office/powerpoint/2010/main" val="340234067"/>
              </p:ext>
            </p:extLst>
          </p:nvPr>
        </p:nvGraphicFramePr>
        <p:xfrm>
          <a:off x="3313587" y="3193932"/>
          <a:ext cx="5725160" cy="1076325"/>
        </p:xfrm>
        <a:graphic>
          <a:graphicData uri="http://schemas.openxmlformats.org/drawingml/2006/table">
            <a:tbl>
              <a:tblPr firstRow="1" firstCol="1" bandRow="1">
                <a:tableStyleId>{7DF18680-E054-41AD-8BC1-D1AEF772440D}</a:tableStyleId>
              </a:tblPr>
              <a:tblGrid>
                <a:gridCol w="1908175">
                  <a:extLst>
                    <a:ext uri="{9D8B030D-6E8A-4147-A177-3AD203B41FA5}">
                      <a16:colId xmlns:a16="http://schemas.microsoft.com/office/drawing/2014/main" val="20000"/>
                    </a:ext>
                  </a:extLst>
                </a:gridCol>
                <a:gridCol w="1908175">
                  <a:extLst>
                    <a:ext uri="{9D8B030D-6E8A-4147-A177-3AD203B41FA5}">
                      <a16:colId xmlns:a16="http://schemas.microsoft.com/office/drawing/2014/main" val="20001"/>
                    </a:ext>
                  </a:extLst>
                </a:gridCol>
                <a:gridCol w="1908810">
                  <a:extLst>
                    <a:ext uri="{9D8B030D-6E8A-4147-A177-3AD203B41FA5}">
                      <a16:colId xmlns:a16="http://schemas.microsoft.com/office/drawing/2014/main" val="20002"/>
                    </a:ext>
                  </a:extLst>
                </a:gridCol>
              </a:tblGrid>
              <a:tr h="0">
                <a:tc>
                  <a:txBody>
                    <a:bodyPr/>
                    <a:lstStyle/>
                    <a:p>
                      <a:pPr marL="0" marR="0" algn="ctr">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العائد المتوقع</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بيتا</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السهم</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0"/>
                  </a:ext>
                </a:extLst>
              </a:tr>
              <a:tr h="0">
                <a:tc>
                  <a:txBody>
                    <a:bodyPr/>
                    <a:lstStyle/>
                    <a:p>
                      <a:pPr marL="0" marR="0" algn="ctr" rtl="1">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14%</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1.3</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أ</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0">
                <a:tc>
                  <a:txBody>
                    <a:bodyPr/>
                    <a:lstStyle/>
                    <a:p>
                      <a:pPr marL="0" marR="0" algn="ctr" rtl="1">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10%</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0.8</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200" dirty="0">
                          <a:effectLst/>
                          <a:latin typeface="Sakkal Majalla" panose="02000000000000000000" pitchFamily="2" charset="-78"/>
                          <a:cs typeface="Sakkal Majalla" panose="02000000000000000000" pitchFamily="2" charset="-78"/>
                        </a:rPr>
                        <a:t>ب</a:t>
                      </a:r>
                      <a:endParaRPr lang="en-MY" sz="22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bl>
          </a:graphicData>
        </a:graphic>
      </p:graphicFrame>
      <p:sp>
        <p:nvSpPr>
          <p:cNvPr id="10" name="مستطيل 9">
            <a:extLst>
              <a:ext uri="{FF2B5EF4-FFF2-40B4-BE49-F238E27FC236}">
                <a16:creationId xmlns:a16="http://schemas.microsoft.com/office/drawing/2014/main" id="{6FF4C549-F047-4371-9DF9-991B61A4BDC8}"/>
              </a:ext>
            </a:extLst>
          </p:cNvPr>
          <p:cNvSpPr/>
          <p:nvPr/>
        </p:nvSpPr>
        <p:spPr>
          <a:xfrm>
            <a:off x="841826" y="5075032"/>
            <a:ext cx="10363038" cy="1200329"/>
          </a:xfrm>
          <a:prstGeom prst="rect">
            <a:avLst/>
          </a:prstGeom>
          <a:solidFill>
            <a:srgbClr val="CCC4EE"/>
          </a:solidFill>
        </p:spPr>
        <p:txBody>
          <a:bodyPr wrap="square">
            <a:spAutoFit/>
          </a:bodyPr>
          <a:lstStyle/>
          <a:p>
            <a:pPr algn="just" rtl="1">
              <a:lnSpc>
                <a:spcPct val="150000"/>
              </a:lnSpc>
              <a:buNone/>
            </a:pPr>
            <a:r>
              <a:rPr lang="ar-SA" sz="2400" dirty="0">
                <a:solidFill>
                  <a:srgbClr val="0000FF"/>
                </a:solidFill>
                <a:latin typeface="Sakkal Majalla" panose="02000000000000000000" pitchFamily="2" charset="-78"/>
                <a:cs typeface="Sakkal Majalla" panose="02000000000000000000" pitchFamily="2" charset="-78"/>
              </a:rPr>
              <a:t>للإجابة:  </a:t>
            </a:r>
            <a:r>
              <a:rPr lang="ar-SA" sz="2400" dirty="0">
                <a:latin typeface="Sakkal Majalla" panose="02000000000000000000" pitchFamily="2" charset="-78"/>
                <a:cs typeface="Sakkal Majalla" panose="02000000000000000000" pitchFamily="2" charset="-78"/>
              </a:rPr>
              <a:t>في السابق كنا نقارن بين معدل العائد المطلوب مع معدل العائد المتاح من الشركة. فاذا كان العائد المطلوب أقل نشتري السهم كونة غير مرتفع السعر والعكس، وهنا بإمكاننا الاجابة باستخدام نسبة علاوة المخاطرة الى حجم المخاطرة.</a:t>
            </a:r>
          </a:p>
        </p:txBody>
      </p:sp>
    </p:spTree>
    <p:extLst>
      <p:ext uri="{BB962C8B-B14F-4D97-AF65-F5344CB8AC3E}">
        <p14:creationId xmlns:p14="http://schemas.microsoft.com/office/powerpoint/2010/main" val="4067745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r>
              <a:rPr lang="en-US" sz="3600" b="1" dirty="0">
                <a:solidFill>
                  <a:schemeClr val="bg1"/>
                </a:solidFill>
                <a:latin typeface="Sakkal Majalla" panose="02000000000000000000" pitchFamily="2" charset="-78"/>
                <a:cs typeface="Sakkal Majalla" panose="02000000000000000000" pitchFamily="2" charset="-78"/>
              </a:rPr>
              <a:t>Buy Low, Sell High</a:t>
            </a:r>
            <a:endParaRPr lang="ar-SA"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pic>
        <p:nvPicPr>
          <p:cNvPr id="11" name="Picture 7">
            <a:extLst>
              <a:ext uri="{FF2B5EF4-FFF2-40B4-BE49-F238E27FC236}">
                <a16:creationId xmlns:a16="http://schemas.microsoft.com/office/drawing/2014/main" id="{CB03B119-880B-4429-9196-A10745DD5DB0}"/>
              </a:ext>
            </a:extLst>
          </p:cNvPr>
          <p:cNvPicPr/>
          <p:nvPr/>
        </p:nvPicPr>
        <p:blipFill>
          <a:blip r:embed="rId3"/>
          <a:stretch>
            <a:fillRect/>
          </a:stretch>
        </p:blipFill>
        <p:spPr>
          <a:xfrm>
            <a:off x="3009344" y="2046483"/>
            <a:ext cx="6173316" cy="1306386"/>
          </a:xfrm>
          <a:prstGeom prst="rect">
            <a:avLst/>
          </a:prstGeom>
        </p:spPr>
      </p:pic>
      <p:sp>
        <p:nvSpPr>
          <p:cNvPr id="13" name="Rectangle 3">
            <a:extLst>
              <a:ext uri="{FF2B5EF4-FFF2-40B4-BE49-F238E27FC236}">
                <a16:creationId xmlns:a16="http://schemas.microsoft.com/office/drawing/2014/main" id="{92BCCF39-C7D9-4D0A-A7B9-CE5A0A89A15C}"/>
              </a:ext>
            </a:extLst>
          </p:cNvPr>
          <p:cNvSpPr/>
          <p:nvPr/>
        </p:nvSpPr>
        <p:spPr>
          <a:xfrm>
            <a:off x="6381212" y="3586384"/>
            <a:ext cx="3022550" cy="985270"/>
          </a:xfrm>
          <a:prstGeom prst="rect">
            <a:avLst/>
          </a:prstGeom>
          <a:solidFill>
            <a:srgbClr val="E6E6E6"/>
          </a:solidFill>
        </p:spPr>
        <p:txBody>
          <a:bodyPr wrap="square">
            <a:spAutoFit/>
          </a:bodyPr>
          <a:lstStyle/>
          <a:p>
            <a:pPr marL="0" marR="0" algn="ctr" rtl="1">
              <a:lnSpc>
                <a:spcPct val="107000"/>
              </a:lnSpc>
              <a:spcBef>
                <a:spcPts val="0"/>
              </a:spcBef>
              <a:spcAft>
                <a:spcPts val="800"/>
              </a:spcAft>
            </a:pPr>
            <a:r>
              <a:rPr lang="ar-SA" sz="2400" b="1" dirty="0">
                <a:solidFill>
                  <a:srgbClr val="0000FF"/>
                </a:solidFill>
                <a:latin typeface="Sakkal Majalla" panose="02000000000000000000" pitchFamily="2" charset="-78"/>
                <a:ea typeface="Calibri" panose="020F0502020204030204" pitchFamily="34" charset="0"/>
                <a:cs typeface="Sakkal Majalla" panose="02000000000000000000" pitchFamily="2" charset="-78"/>
              </a:rPr>
              <a:t>النسبة للسهم أ</a:t>
            </a:r>
          </a:p>
          <a:p>
            <a:pPr marL="0" marR="0" algn="ctr" rtl="1">
              <a:lnSpc>
                <a:spcPct val="107000"/>
              </a:lnSpc>
              <a:spcBef>
                <a:spcPts val="0"/>
              </a:spcBef>
              <a:spcAft>
                <a:spcPts val="800"/>
              </a:spcAft>
            </a:pPr>
            <a:r>
              <a:rPr lang="en-US" sz="2400" b="1" dirty="0">
                <a:latin typeface="Sakkal Majalla" panose="02000000000000000000" pitchFamily="2" charset="-78"/>
                <a:ea typeface="Calibri" panose="020F0502020204030204" pitchFamily="34" charset="0"/>
                <a:cs typeface="Sakkal Majalla" panose="02000000000000000000" pitchFamily="2" charset="-78"/>
              </a:rPr>
              <a:t>=(14% - 6%) / 1.3 = 6. 15%</a:t>
            </a:r>
            <a:endParaRPr lang="ar-SA"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7" name="Rectangle 3">
            <a:extLst>
              <a:ext uri="{FF2B5EF4-FFF2-40B4-BE49-F238E27FC236}">
                <a16:creationId xmlns:a16="http://schemas.microsoft.com/office/drawing/2014/main" id="{815BA400-FD3F-4533-B0B9-B5DBC0D79736}"/>
              </a:ext>
            </a:extLst>
          </p:cNvPr>
          <p:cNvSpPr/>
          <p:nvPr/>
        </p:nvSpPr>
        <p:spPr>
          <a:xfrm>
            <a:off x="2574161" y="3593339"/>
            <a:ext cx="3260908" cy="985270"/>
          </a:xfrm>
          <a:prstGeom prst="rect">
            <a:avLst/>
          </a:prstGeom>
          <a:solidFill>
            <a:srgbClr val="E6E6E6"/>
          </a:solidFill>
        </p:spPr>
        <p:txBody>
          <a:bodyPr wrap="square">
            <a:spAutoFit/>
          </a:bodyPr>
          <a:lstStyle/>
          <a:p>
            <a:pPr marL="0" marR="0" algn="ctr" rtl="1">
              <a:lnSpc>
                <a:spcPct val="107000"/>
              </a:lnSpc>
              <a:spcBef>
                <a:spcPts val="0"/>
              </a:spcBef>
              <a:spcAft>
                <a:spcPts val="800"/>
              </a:spcAft>
            </a:pPr>
            <a:r>
              <a:rPr lang="ar-SA" sz="2400" b="1" dirty="0">
                <a:solidFill>
                  <a:srgbClr val="0000FF"/>
                </a:solidFill>
                <a:latin typeface="Sakkal Majalla" panose="02000000000000000000" pitchFamily="2" charset="-78"/>
                <a:ea typeface="Calibri" panose="020F0502020204030204" pitchFamily="34" charset="0"/>
                <a:cs typeface="Sakkal Majalla" panose="02000000000000000000" pitchFamily="2" charset="-78"/>
              </a:rPr>
              <a:t>النسبة للسهم ب</a:t>
            </a:r>
          </a:p>
          <a:p>
            <a:pPr marL="0" marR="0" algn="ctr" rtl="1">
              <a:lnSpc>
                <a:spcPct val="107000"/>
              </a:lnSpc>
              <a:spcBef>
                <a:spcPts val="0"/>
              </a:spcBef>
              <a:spcAft>
                <a:spcPts val="800"/>
              </a:spcAft>
            </a:pPr>
            <a:r>
              <a:rPr lang="en-US" sz="2400" b="1" dirty="0">
                <a:latin typeface="Sakkal Majalla" panose="02000000000000000000" pitchFamily="2" charset="-78"/>
                <a:ea typeface="Calibri" panose="020F0502020204030204" pitchFamily="34" charset="0"/>
                <a:cs typeface="Sakkal Majalla" panose="02000000000000000000" pitchFamily="2" charset="-78"/>
              </a:rPr>
              <a:t>= (10%-6%)/ 0.8= 5%</a:t>
            </a:r>
            <a:endParaRPr lang="en-MY"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8" name="Rectangle 10">
            <a:extLst>
              <a:ext uri="{FF2B5EF4-FFF2-40B4-BE49-F238E27FC236}">
                <a16:creationId xmlns:a16="http://schemas.microsoft.com/office/drawing/2014/main" id="{B7B7F073-9CA2-4E2B-8706-76B519470B98}"/>
              </a:ext>
            </a:extLst>
          </p:cNvPr>
          <p:cNvSpPr/>
          <p:nvPr/>
        </p:nvSpPr>
        <p:spPr>
          <a:xfrm>
            <a:off x="940037" y="4758311"/>
            <a:ext cx="9998550" cy="1200329"/>
          </a:xfrm>
          <a:prstGeom prst="rect">
            <a:avLst/>
          </a:prstGeom>
          <a:solidFill>
            <a:schemeClr val="bg1"/>
          </a:solidFill>
        </p:spPr>
        <p:txBody>
          <a:bodyPr wrap="square">
            <a:spAutoFit/>
          </a:bodyPr>
          <a:lstStyle/>
          <a:p>
            <a:pPr marL="0" marR="0" algn="just" rtl="1">
              <a:lnSpc>
                <a:spcPct val="150000"/>
              </a:lnSpc>
              <a:spcBef>
                <a:spcPts val="0"/>
              </a:spcBef>
              <a:spcAft>
                <a:spcPts val="800"/>
              </a:spcAft>
            </a:pPr>
            <a:r>
              <a:rPr lang="ar-SA" sz="2400" dirty="0">
                <a:latin typeface="Sakkal Majalla" panose="02000000000000000000" pitchFamily="2" charset="-78"/>
                <a:ea typeface="Calibri" panose="020F0502020204030204" pitchFamily="34" charset="0"/>
                <a:cs typeface="Sakkal Majalla" panose="02000000000000000000" pitchFamily="2" charset="-78"/>
              </a:rPr>
              <a:t>وهنا يمكن القول ان السهم ب</a:t>
            </a:r>
            <a:r>
              <a:rPr lang="en-US" sz="2400" dirty="0">
                <a:latin typeface="Sakkal Majalla" panose="02000000000000000000" pitchFamily="2" charset="-78"/>
                <a:ea typeface="Calibri" panose="020F0502020204030204" pitchFamily="34" charset="0"/>
                <a:cs typeface="Sakkal Majalla" panose="02000000000000000000" pitchFamily="2" charset="-78"/>
              </a:rPr>
              <a:t> </a:t>
            </a:r>
            <a:r>
              <a:rPr lang="en-US" sz="2400" b="1" dirty="0">
                <a:latin typeface="Sakkal Majalla" panose="02000000000000000000" pitchFamily="2" charset="-78"/>
                <a:ea typeface="Calibri" panose="020F0502020204030204" pitchFamily="34" charset="0"/>
                <a:cs typeface="Sakkal Majalla" panose="02000000000000000000" pitchFamily="2" charset="-78"/>
              </a:rPr>
              <a:t>overvalued</a:t>
            </a:r>
            <a:r>
              <a:rPr lang="en-US" sz="2400" dirty="0">
                <a:latin typeface="Sakkal Majalla" panose="02000000000000000000" pitchFamily="2" charset="-78"/>
                <a:ea typeface="Calibri" panose="020F0502020204030204" pitchFamily="34" charset="0"/>
                <a:cs typeface="Sakkal Majalla" panose="02000000000000000000" pitchFamily="2" charset="-78"/>
              </a:rPr>
              <a:t> </a:t>
            </a:r>
            <a:r>
              <a:rPr lang="ar-SA" sz="2400" dirty="0">
                <a:latin typeface="Sakkal Majalla" panose="02000000000000000000" pitchFamily="2" charset="-78"/>
                <a:ea typeface="Calibri" panose="020F0502020204030204" pitchFamily="34" charset="0"/>
                <a:cs typeface="Sakkal Majalla" panose="02000000000000000000" pitchFamily="2" charset="-78"/>
              </a:rPr>
              <a:t>مقارنة بالسهم أ (مُسعر بشكل اعلى). أي أن السهم ب يعرض عائد متوقع غير كافي مقارنة بحجم مخاطرة  اذا ما قارناه مع السهم </a:t>
            </a:r>
            <a:r>
              <a:rPr lang="ar-SA" sz="2400" dirty="0" smtClean="0">
                <a:latin typeface="Sakkal Majalla" panose="02000000000000000000" pitchFamily="2" charset="-78"/>
                <a:ea typeface="Calibri" panose="020F0502020204030204" pitchFamily="34" charset="0"/>
                <a:cs typeface="Sakkal Majalla" panose="02000000000000000000" pitchFamily="2" charset="-78"/>
              </a:rPr>
              <a:t>أ، </a:t>
            </a:r>
            <a:r>
              <a:rPr lang="ar-SA" sz="2400" b="1" dirty="0" smtClean="0">
                <a:solidFill>
                  <a:srgbClr val="0000FF"/>
                </a:solidFill>
                <a:latin typeface="Sakkal Majalla" panose="02000000000000000000" pitchFamily="2" charset="-78"/>
                <a:ea typeface="Calibri" panose="020F0502020204030204" pitchFamily="34" charset="0"/>
                <a:cs typeface="Sakkal Majalla" panose="02000000000000000000" pitchFamily="2" charset="-78"/>
              </a:rPr>
              <a:t>إذاً </a:t>
            </a:r>
            <a:r>
              <a:rPr lang="ar-SA" sz="2400" b="1" dirty="0">
                <a:solidFill>
                  <a:srgbClr val="0000FF"/>
                </a:solidFill>
                <a:latin typeface="Sakkal Majalla" panose="02000000000000000000" pitchFamily="2" charset="-78"/>
                <a:ea typeface="Calibri" panose="020F0502020204030204" pitchFamily="34" charset="0"/>
                <a:cs typeface="Sakkal Majalla" panose="02000000000000000000" pitchFamily="2" charset="-78"/>
              </a:rPr>
              <a:t>نشتري السهم أ </a:t>
            </a:r>
            <a:r>
              <a:rPr lang="ar-SA" sz="2400" b="1" dirty="0">
                <a:latin typeface="Sakkal Majalla" panose="02000000000000000000" pitchFamily="2" charset="-78"/>
                <a:ea typeface="Calibri" panose="020F0502020204030204" pitchFamily="34" charset="0"/>
                <a:cs typeface="Sakkal Majalla" panose="02000000000000000000" pitchFamily="2" charset="-78"/>
              </a:rPr>
              <a:t>.</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59502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4" name="مستطيل 3">
            <a:extLst>
              <a:ext uri="{FF2B5EF4-FFF2-40B4-BE49-F238E27FC236}">
                <a16:creationId xmlns:a16="http://schemas.microsoft.com/office/drawing/2014/main" id="{4259A67B-3602-441C-8B1F-C500F01622FE}"/>
              </a:ext>
            </a:extLst>
          </p:cNvPr>
          <p:cNvSpPr/>
          <p:nvPr/>
        </p:nvSpPr>
        <p:spPr>
          <a:xfrm>
            <a:off x="3012223" y="2381753"/>
            <a:ext cx="8378456" cy="3370153"/>
          </a:xfrm>
          <a:prstGeom prst="rect">
            <a:avLst/>
          </a:prstGeom>
        </p:spPr>
        <p:txBody>
          <a:bodyPr wrap="square">
            <a:spAutoFit/>
          </a:bodyPr>
          <a:lstStyle/>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تطبيق: </a:t>
            </a:r>
          </a:p>
          <a:p>
            <a:pPr algn="just" rtl="1">
              <a:lnSpc>
                <a:spcPct val="150000"/>
              </a:lnSpc>
            </a:pPr>
            <a:r>
              <a:rPr lang="ar-SA" sz="2400" dirty="0">
                <a:latin typeface="Sakkal Majalla" panose="02000000000000000000" pitchFamily="2" charset="-78"/>
                <a:cs typeface="Sakkal Majalla" panose="02000000000000000000" pitchFamily="2" charset="-78"/>
              </a:rPr>
              <a:t>اذا علمت أن بيتا لسهم شركة سابك هو 1.6 وبيتا لسهم شركة كيان هو 0.7</a:t>
            </a:r>
          </a:p>
          <a:p>
            <a:pPr algn="just" rtl="1">
              <a:lnSpc>
                <a:spcPct val="150000"/>
              </a:lnSpc>
            </a:pPr>
            <a:r>
              <a:rPr lang="ar-SA" sz="2400" dirty="0">
                <a:latin typeface="Sakkal Majalla" panose="02000000000000000000" pitchFamily="2" charset="-78"/>
                <a:cs typeface="Sakkal Majalla" panose="02000000000000000000" pitchFamily="2" charset="-78"/>
              </a:rPr>
              <a:t>وأن العائد الخالي من المخاطرة هو 6% والعائد على محفظة السوق هو 12%</a:t>
            </a: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المطلوب: </a:t>
            </a:r>
          </a:p>
          <a:p>
            <a:pPr algn="just" rtl="1">
              <a:lnSpc>
                <a:spcPct val="150000"/>
              </a:lnSpc>
            </a:pPr>
            <a:r>
              <a:rPr lang="ar-SA" sz="2400" dirty="0">
                <a:latin typeface="Sakkal Majalla" panose="02000000000000000000" pitchFamily="2" charset="-78"/>
                <a:cs typeface="Sakkal Majalla" panose="02000000000000000000" pitchFamily="2" charset="-78"/>
              </a:rPr>
              <a:t> أوجد العائد المطلوب للاستثمار في كل سهم وفقا لنموذج تسعير الأصول الرأسمالية ووضح الحل برسم بياني لخط السوق الرأسمالية مع توضيح علاوة المخاطرة لكل سهم. </a:t>
            </a:r>
          </a:p>
        </p:txBody>
      </p:sp>
      <p:pic>
        <p:nvPicPr>
          <p:cNvPr id="9"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81" y="3618856"/>
            <a:ext cx="1600047" cy="1462198"/>
          </a:xfrm>
          <a:prstGeom prst="rect">
            <a:avLst/>
          </a:prstGeom>
          <a:solidFill>
            <a:schemeClr val="bg1"/>
          </a:solidFill>
          <a:extLst/>
        </p:spPr>
      </p:pic>
    </p:spTree>
    <p:extLst>
      <p:ext uri="{BB962C8B-B14F-4D97-AF65-F5344CB8AC3E}">
        <p14:creationId xmlns:p14="http://schemas.microsoft.com/office/powerpoint/2010/main" val="462176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183105"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بعض الانتقادات الموجهة ل </a:t>
            </a:r>
            <a:r>
              <a:rPr lang="en-US" sz="3600" b="1" dirty="0">
                <a:solidFill>
                  <a:schemeClr val="bg1"/>
                </a:solidFill>
                <a:latin typeface="Sakkal Majalla" panose="02000000000000000000" pitchFamily="2" charset="-78"/>
                <a:cs typeface="Sakkal Majalla" panose="02000000000000000000" pitchFamily="2" charset="-78"/>
              </a:rPr>
              <a:t>CAPM</a:t>
            </a:r>
            <a:endParaRPr lang="ar-SA"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3" name="مستطيل 2">
            <a:extLst>
              <a:ext uri="{FF2B5EF4-FFF2-40B4-BE49-F238E27FC236}">
                <a16:creationId xmlns:a16="http://schemas.microsoft.com/office/drawing/2014/main" id="{32B8EF5A-6510-4450-BC0D-05C7815F8010}"/>
              </a:ext>
            </a:extLst>
          </p:cNvPr>
          <p:cNvSpPr/>
          <p:nvPr/>
        </p:nvSpPr>
        <p:spPr>
          <a:xfrm>
            <a:off x="2221907" y="1804673"/>
            <a:ext cx="9249398" cy="4524315"/>
          </a:xfrm>
          <a:prstGeom prst="rect">
            <a:avLst/>
          </a:prstGeom>
          <a:solidFill>
            <a:schemeClr val="bg1"/>
          </a:solidFill>
        </p:spPr>
        <p:txBody>
          <a:bodyPr wrap="square">
            <a:spAutoFit/>
          </a:bodyPr>
          <a:lstStyle/>
          <a:p>
            <a:pPr marL="342900" indent="-342900" algn="just" rtl="1">
              <a:lnSpc>
                <a:spcPct val="150000"/>
              </a:lnSpc>
              <a:buClr>
                <a:srgbClr val="FF0000"/>
              </a:buClr>
              <a:buFont typeface="+mj-lt"/>
              <a:buAutoNum type="arabicPeriod"/>
            </a:pPr>
            <a:r>
              <a:rPr lang="ar-SA" sz="2400" dirty="0">
                <a:latin typeface="Sakkal Majalla" panose="02000000000000000000" pitchFamily="2" charset="-78"/>
                <a:cs typeface="Sakkal Majalla" panose="02000000000000000000" pitchFamily="2" charset="-78"/>
              </a:rPr>
              <a:t>يعتبر نموذج تسعير الاصول نموذجاً لفترة استثمار واحـدة، فـإذا اختلفـت فتـرة الاسـتثمار المقترحـة مـن قبـل المســتثمرين )يـوم، أسـبوع، شــهر، ...، سـنة(، فهـذا يعنــي وجـود العديـد مــن خطوط سوق الاوراق المالية</a:t>
            </a:r>
            <a:r>
              <a:rPr lang="ar-SA" sz="2400" dirty="0" smtClean="0">
                <a:latin typeface="Sakkal Majalla" panose="02000000000000000000" pitchFamily="2" charset="-78"/>
                <a:cs typeface="Sakkal Majalla" panose="02000000000000000000" pitchFamily="2" charset="-78"/>
              </a:rPr>
              <a:t>،</a:t>
            </a:r>
            <a:endParaRPr lang="en-MY"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FF0000"/>
              </a:buClr>
              <a:buFont typeface="+mj-lt"/>
              <a:buAutoNum type="arabicPeriod"/>
            </a:pPr>
            <a:r>
              <a:rPr lang="ar-SA" sz="2400" dirty="0">
                <a:latin typeface="Sakkal Majalla" panose="02000000000000000000" pitchFamily="2" charset="-78"/>
                <a:cs typeface="Sakkal Majalla" panose="02000000000000000000" pitchFamily="2" charset="-78"/>
              </a:rPr>
              <a:t>إن قيام المستثمر بالإقراض والاقتراض بمعدل فائدة متساوي يبدو أمر غير منطقي ، فافتراض الإقراض بمعدل مساوي لمعدل العائد الخالي من المخاطر يبدو أمرا واقعيا وكمثال عن ذلك أذونات الخزينة التي تتميز إلى حد بعيد بقلة المخاطر أو تقريبا انعدامها ، أما الاقتراض بهذا المعدل فيبدو أمرا غير منطقيا بل أن العائد على الاقتراض يكون </a:t>
            </a:r>
            <a:r>
              <a:rPr lang="ar-SA" sz="2400" dirty="0" smtClean="0">
                <a:latin typeface="Sakkal Majalla" panose="02000000000000000000" pitchFamily="2" charset="-78"/>
                <a:cs typeface="Sakkal Majalla" panose="02000000000000000000" pitchFamily="2" charset="-78"/>
              </a:rPr>
              <a:t>أكبر</a:t>
            </a:r>
            <a:endParaRPr lang="en-MY"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FF0000"/>
              </a:buClr>
              <a:buFont typeface="+mj-lt"/>
              <a:buAutoNum type="arabicPeriod"/>
            </a:pPr>
            <a:r>
              <a:rPr lang="ar-SA" sz="2400" dirty="0">
                <a:latin typeface="Sakkal Majalla" panose="02000000000000000000" pitchFamily="2" charset="-78"/>
                <a:cs typeface="Sakkal Majalla" panose="02000000000000000000" pitchFamily="2" charset="-78"/>
              </a:rPr>
              <a:t>البعض اعتبر أن أذونات الخزينة ليست أوراق مالية خالية من المخاطر وذلك لما تتعرض له من خطر التضخم.</a:t>
            </a:r>
            <a:endParaRPr lang="en-MY" sz="2400" dirty="0">
              <a:latin typeface="Sakkal Majalla" panose="02000000000000000000" pitchFamily="2" charset="-78"/>
              <a:cs typeface="Sakkal Majalla" panose="02000000000000000000" pitchFamily="2" charset="-78"/>
            </a:endParaRPr>
          </a:p>
        </p:txBody>
      </p:sp>
      <p:pic>
        <p:nvPicPr>
          <p:cNvPr id="21506" name="Picture 2" descr="Dissatisfied - Free social media icons">
            <a:extLst>
              <a:ext uri="{FF2B5EF4-FFF2-40B4-BE49-F238E27FC236}">
                <a16:creationId xmlns:a16="http://schemas.microsoft.com/office/drawing/2014/main" id="{38728A6F-F586-42FC-80AE-97C33643AA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00" y="3291114"/>
            <a:ext cx="1551432" cy="1551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048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183105" y="655940"/>
            <a:ext cx="6241312"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بعض الانتقادات الموجهة ل </a:t>
            </a:r>
            <a:r>
              <a:rPr lang="en-US" sz="3600" b="1" dirty="0">
                <a:solidFill>
                  <a:schemeClr val="bg1"/>
                </a:solidFill>
                <a:latin typeface="Sakkal Majalla" panose="02000000000000000000" pitchFamily="2" charset="-78"/>
                <a:cs typeface="Sakkal Majalla" panose="02000000000000000000" pitchFamily="2" charset="-78"/>
              </a:rPr>
              <a:t>CAPM</a:t>
            </a:r>
            <a:endParaRPr lang="ar-SA"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3" name="مستطيل 2">
            <a:extLst>
              <a:ext uri="{FF2B5EF4-FFF2-40B4-BE49-F238E27FC236}">
                <a16:creationId xmlns:a16="http://schemas.microsoft.com/office/drawing/2014/main" id="{32B8EF5A-6510-4450-BC0D-05C7815F8010}"/>
              </a:ext>
            </a:extLst>
          </p:cNvPr>
          <p:cNvSpPr/>
          <p:nvPr/>
        </p:nvSpPr>
        <p:spPr>
          <a:xfrm>
            <a:off x="2093721" y="1791267"/>
            <a:ext cx="9383281" cy="4524315"/>
          </a:xfrm>
          <a:prstGeom prst="rect">
            <a:avLst/>
          </a:prstGeom>
          <a:solidFill>
            <a:schemeClr val="bg1"/>
          </a:solidFill>
        </p:spPr>
        <p:txBody>
          <a:bodyPr wrap="square">
            <a:spAutoFit/>
          </a:bodyPr>
          <a:lstStyle/>
          <a:p>
            <a:pPr marL="457200" indent="-457200" algn="just" rtl="1">
              <a:lnSpc>
                <a:spcPct val="150000"/>
              </a:lnSpc>
              <a:buClr>
                <a:srgbClr val="FF0000"/>
              </a:buClr>
              <a:buFont typeface="+mj-lt"/>
              <a:buAutoNum type="arabicPeriod" startAt="4"/>
            </a:pPr>
            <a:r>
              <a:rPr lang="ar-SA" sz="2400" dirty="0">
                <a:latin typeface="Sakkal Majalla" panose="02000000000000000000" pitchFamily="2" charset="-78"/>
                <a:cs typeface="Sakkal Majalla" panose="02000000000000000000" pitchFamily="2" charset="-78"/>
              </a:rPr>
              <a:t>إن افتراض عدم وجود تكاليف للصفقات سوف يـؤدي إلـى أ ًّن الورقـة الماليـة الموجـودة فوق خط سوق الاوراق المالية ستكون جذابة وسوف يـتم شراؤها حتـى تصـل إلـى خـط ســوق الأوراق الماليــة، وســوف يحقــق المســتثمرون أرباحــاُ حتــى الوصــول إلــى نقطــة التـوازن مـن جديـد، ولكـن هـذه الاربـاح لـن تكـون صـافية فيمـا إذا كـان هنالـك تكـاليف للصـفقات، بمعنـى أن هـذه الورقـة لـن تعـود إلـى خـط سـوق الأوراق الماليـة مـن جديـد، وهذا يعني وجود العديد من خطوط سوق الاوراق المالية وليس خط وحيد</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FF0000"/>
              </a:buClr>
              <a:buFont typeface="+mj-lt"/>
              <a:buAutoNum type="arabicPeriod" startAt="5"/>
            </a:pPr>
            <a:r>
              <a:rPr lang="ar-SA" sz="2400" dirty="0">
                <a:latin typeface="Sakkal Majalla" panose="02000000000000000000" pitchFamily="2" charset="-78"/>
                <a:cs typeface="Sakkal Majalla" panose="02000000000000000000" pitchFamily="2" charset="-78"/>
              </a:rPr>
              <a:t>يفترض نموذج تسعير الاصول عــدم وجــود ضــرائب، وكمــا هــو معلــوم فالضــرائب تختلــف بــين الاشـــخاص والشـــركات، وكـــذلك بـــين الاشـــخاص أنفســـهم، بالإضافة إلـــى الشـــركات، وسوف تؤدي هـذه الاختلافـات إلـى تبـاين واضـح بـين تقـديرات المسـتثمرين لخـط سـوق الاوراق المالية.</a:t>
            </a:r>
          </a:p>
        </p:txBody>
      </p:sp>
      <p:pic>
        <p:nvPicPr>
          <p:cNvPr id="10" name="Picture 2" descr="Dissatisfied - Free social media icons">
            <a:extLst>
              <a:ext uri="{FF2B5EF4-FFF2-40B4-BE49-F238E27FC236}">
                <a16:creationId xmlns:a16="http://schemas.microsoft.com/office/drawing/2014/main" id="{38728A6F-F586-42FC-80AE-97C33643AA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00" y="3291114"/>
            <a:ext cx="1551432" cy="1551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482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الثامنة</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Tree>
    <p:extLst>
      <p:ext uri="{BB962C8B-B14F-4D97-AF65-F5344CB8AC3E}">
        <p14:creationId xmlns:p14="http://schemas.microsoft.com/office/powerpoint/2010/main" val="32725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6" name="مستطيل 5">
            <a:extLst>
              <a:ext uri="{FF2B5EF4-FFF2-40B4-BE49-F238E27FC236}">
                <a16:creationId xmlns:a16="http://schemas.microsoft.com/office/drawing/2014/main" id="{C3CFDDB1-D8E6-4201-BE4E-3179537B4757}"/>
              </a:ext>
            </a:extLst>
          </p:cNvPr>
          <p:cNvSpPr/>
          <p:nvPr/>
        </p:nvSpPr>
        <p:spPr>
          <a:xfrm>
            <a:off x="2987195" y="2409882"/>
            <a:ext cx="7951392" cy="3416320"/>
          </a:xfrm>
          <a:prstGeom prst="rect">
            <a:avLst/>
          </a:prstGeom>
        </p:spPr>
        <p:txBody>
          <a:bodyPr wrap="square">
            <a:spAutoFit/>
          </a:bodyPr>
          <a:lstStyle/>
          <a:p>
            <a:pPr algn="r">
              <a:lnSpc>
                <a:spcPct val="150000"/>
              </a:lnSpc>
            </a:pPr>
            <a:r>
              <a:rPr lang="ar-SA" sz="2400" b="1" dirty="0" smtClean="0">
                <a:solidFill>
                  <a:srgbClr val="00B050"/>
                </a:solidFill>
                <a:latin typeface="Sakkal Majalla" panose="02000000000000000000" pitchFamily="2" charset="-78"/>
                <a:cs typeface="Sakkal Majalla" panose="02000000000000000000" pitchFamily="2" charset="-78"/>
              </a:rPr>
              <a:t>الحل:</a:t>
            </a:r>
            <a:endParaRPr lang="ar-SA" sz="2400" b="1" dirty="0">
              <a:solidFill>
                <a:srgbClr val="00B050"/>
              </a:solidFill>
              <a:latin typeface="Sakkal Majalla" panose="02000000000000000000" pitchFamily="2" charset="-78"/>
              <a:cs typeface="Sakkal Majalla" panose="02000000000000000000" pitchFamily="2" charset="-78"/>
            </a:endParaRPr>
          </a:p>
          <a:p>
            <a:pPr algn="r">
              <a:lnSpc>
                <a:spcPct val="150000"/>
              </a:lnSpc>
            </a:pPr>
            <a:r>
              <a:rPr lang="ar-SA" sz="2400" b="1" dirty="0">
                <a:solidFill>
                  <a:srgbClr val="0000FF"/>
                </a:solidFill>
                <a:latin typeface="Sakkal Majalla" panose="02000000000000000000" pitchFamily="2" charset="-78"/>
                <a:cs typeface="Sakkal Majalla" panose="02000000000000000000" pitchFamily="2" charset="-78"/>
              </a:rPr>
              <a:t>العائد المطلوب للاستثمار في سهم سابك:</a:t>
            </a:r>
          </a:p>
          <a:p>
            <a:pPr algn="r">
              <a:lnSpc>
                <a:spcPct val="150000"/>
              </a:lnSpc>
            </a:pPr>
            <a:endParaRPr lang="ar-SA" sz="2400" dirty="0">
              <a:latin typeface="Sakkal Majalla" panose="02000000000000000000" pitchFamily="2" charset="-78"/>
              <a:cs typeface="Sakkal Majalla" panose="02000000000000000000" pitchFamily="2" charset="-78"/>
            </a:endParaRPr>
          </a:p>
          <a:p>
            <a:pPr algn="r">
              <a:lnSpc>
                <a:spcPct val="150000"/>
              </a:lnSpc>
            </a:pPr>
            <a:r>
              <a:rPr lang="en-US" sz="2400" dirty="0">
                <a:latin typeface="Sakkal Majalla" panose="02000000000000000000" pitchFamily="2" charset="-78"/>
                <a:cs typeface="Sakkal Majalla" panose="02000000000000000000" pitchFamily="2" charset="-78"/>
              </a:rPr>
              <a:t>= 0.06+ 1.6(</a:t>
            </a:r>
            <a:r>
              <a:rPr lang="ar-SA" sz="2400" dirty="0">
                <a:latin typeface="Sakkal Majalla" panose="02000000000000000000" pitchFamily="2" charset="-78"/>
                <a:cs typeface="Sakkal Majalla" panose="02000000000000000000" pitchFamily="2" charset="-78"/>
              </a:rPr>
              <a:t> </a:t>
            </a:r>
            <a:r>
              <a:rPr lang="en-US" sz="2400" dirty="0">
                <a:latin typeface="Sakkal Majalla" panose="02000000000000000000" pitchFamily="2" charset="-78"/>
                <a:cs typeface="Sakkal Majalla" panose="02000000000000000000" pitchFamily="2" charset="-78"/>
              </a:rPr>
              <a:t>0.12-0.06)= 0.156  =15.6</a:t>
            </a:r>
            <a:r>
              <a:rPr lang="en-US" sz="2400" dirty="0" smtClean="0">
                <a:latin typeface="Sakkal Majalla" panose="02000000000000000000" pitchFamily="2" charset="-78"/>
                <a:cs typeface="Sakkal Majalla" panose="02000000000000000000" pitchFamily="2" charset="-78"/>
              </a:rPr>
              <a:t>%</a:t>
            </a:r>
            <a:endParaRPr lang="ar-SA" sz="2400" b="1" dirty="0">
              <a:solidFill>
                <a:srgbClr val="0000FF"/>
              </a:solidFill>
              <a:latin typeface="Sakkal Majalla" panose="02000000000000000000" pitchFamily="2" charset="-78"/>
              <a:cs typeface="Sakkal Majalla" panose="02000000000000000000" pitchFamily="2" charset="-78"/>
            </a:endParaRPr>
          </a:p>
          <a:p>
            <a:pPr algn="r"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علاوة مخاطرة الاستثمار في سهم سابك: </a:t>
            </a:r>
          </a:p>
          <a:p>
            <a:pPr algn="r" rtl="1">
              <a:lnSpc>
                <a:spcPct val="150000"/>
              </a:lnSpc>
              <a:buNone/>
            </a:pPr>
            <a:r>
              <a:rPr lang="ar-SA" sz="2400" b="1" dirty="0">
                <a:latin typeface="Sakkal Majalla" panose="02000000000000000000" pitchFamily="2" charset="-78"/>
                <a:cs typeface="Sakkal Majalla" panose="02000000000000000000" pitchFamily="2" charset="-78"/>
              </a:rPr>
              <a:t>العائد المتوقع للسهم – العائد الخالي من المخاطرة =</a:t>
            </a:r>
            <a:r>
              <a:rPr lang="ar-SA" sz="2400" dirty="0">
                <a:latin typeface="Sakkal Majalla" panose="02000000000000000000" pitchFamily="2" charset="-78"/>
                <a:cs typeface="Sakkal Majalla" panose="02000000000000000000" pitchFamily="2" charset="-78"/>
              </a:rPr>
              <a:t> 15.6%-6%=9.6%</a:t>
            </a:r>
          </a:p>
        </p:txBody>
      </p:sp>
      <p:graphicFrame>
        <p:nvGraphicFramePr>
          <p:cNvPr id="13" name="Object 13">
            <a:extLst>
              <a:ext uri="{FF2B5EF4-FFF2-40B4-BE49-F238E27FC236}">
                <a16:creationId xmlns:a16="http://schemas.microsoft.com/office/drawing/2014/main" id="{BCA4AC4C-CF12-4589-821A-41C2F3FAE8E8}"/>
              </a:ext>
            </a:extLst>
          </p:cNvPr>
          <p:cNvGraphicFramePr>
            <a:graphicFrameLocks noChangeAspect="1"/>
          </p:cNvGraphicFramePr>
          <p:nvPr>
            <p:extLst>
              <p:ext uri="{D42A27DB-BD31-4B8C-83A1-F6EECF244321}">
                <p14:modId xmlns:p14="http://schemas.microsoft.com/office/powerpoint/2010/main" val="2585216187"/>
              </p:ext>
            </p:extLst>
          </p:nvPr>
        </p:nvGraphicFramePr>
        <p:xfrm>
          <a:off x="5715696" y="3554051"/>
          <a:ext cx="4946253" cy="536985"/>
        </p:xfrm>
        <a:graphic>
          <a:graphicData uri="http://schemas.openxmlformats.org/presentationml/2006/ole">
            <mc:AlternateContent xmlns:mc="http://schemas.openxmlformats.org/markup-compatibility/2006">
              <mc:Choice xmlns:v="urn:schemas-microsoft-com:vml" Requires="v">
                <p:oleObj spid="_x0000_s15390" name="Equation" r:id="rId4" imgW="1473120" imgH="241200" progId="Equation.3">
                  <p:embed/>
                </p:oleObj>
              </mc:Choice>
              <mc:Fallback>
                <p:oleObj name="Equation" r:id="rId4" imgW="1473120" imgH="241200" progId="Equation.3">
                  <p:embed/>
                  <p:pic>
                    <p:nvPicPr>
                      <p:cNvPr id="5" name="Object 13"/>
                      <p:cNvPicPr>
                        <a:picLocks noChangeAspect="1" noChangeArrowheads="1"/>
                      </p:cNvPicPr>
                      <p:nvPr/>
                    </p:nvPicPr>
                    <p:blipFill>
                      <a:blip r:embed="rId5"/>
                      <a:srcRect/>
                      <a:stretch>
                        <a:fillRect/>
                      </a:stretch>
                    </p:blipFill>
                    <p:spPr bwMode="auto">
                      <a:xfrm>
                        <a:off x="5715696" y="3554051"/>
                        <a:ext cx="4946253" cy="536985"/>
                      </a:xfrm>
                      <a:prstGeom prst="rect">
                        <a:avLst/>
                      </a:prstGeom>
                      <a:noFill/>
                    </p:spPr>
                  </p:pic>
                </p:oleObj>
              </mc:Fallback>
            </mc:AlternateContent>
          </a:graphicData>
        </a:graphic>
      </p:graphicFrame>
      <p:pic>
        <p:nvPicPr>
          <p:cNvPr id="10"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581" y="3618856"/>
            <a:ext cx="1600047" cy="1462198"/>
          </a:xfrm>
          <a:prstGeom prst="rect">
            <a:avLst/>
          </a:prstGeom>
          <a:solidFill>
            <a:schemeClr val="bg1"/>
          </a:solidFill>
          <a:extLst/>
        </p:spPr>
      </p:pic>
    </p:spTree>
    <p:extLst>
      <p:ext uri="{BB962C8B-B14F-4D97-AF65-F5344CB8AC3E}">
        <p14:creationId xmlns:p14="http://schemas.microsoft.com/office/powerpoint/2010/main" val="182664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3" name="مستطيل 2">
            <a:extLst>
              <a:ext uri="{FF2B5EF4-FFF2-40B4-BE49-F238E27FC236}">
                <a16:creationId xmlns:a16="http://schemas.microsoft.com/office/drawing/2014/main" id="{CEC700A0-4F47-46EF-8E1C-C23F109AA3AB}"/>
              </a:ext>
            </a:extLst>
          </p:cNvPr>
          <p:cNvSpPr/>
          <p:nvPr/>
        </p:nvSpPr>
        <p:spPr>
          <a:xfrm>
            <a:off x="2773755" y="2734128"/>
            <a:ext cx="8187766" cy="3231654"/>
          </a:xfrm>
          <a:prstGeom prst="rect">
            <a:avLst/>
          </a:prstGeom>
        </p:spPr>
        <p:txBody>
          <a:bodyPr wrap="square">
            <a:spAutoFit/>
          </a:bodyPr>
          <a:lstStyle/>
          <a:p>
            <a:pPr lvl="0" algn="r"/>
            <a:r>
              <a:rPr lang="ar-SA" sz="2400" b="1" dirty="0">
                <a:solidFill>
                  <a:srgbClr val="00B050"/>
                </a:solidFill>
                <a:latin typeface="Sakkal Majalla" panose="02000000000000000000" pitchFamily="2" charset="-78"/>
                <a:cs typeface="Sakkal Majalla" panose="02000000000000000000" pitchFamily="2" charset="-78"/>
              </a:rPr>
              <a:t>تابع الحل</a:t>
            </a:r>
            <a:r>
              <a:rPr lang="ar-SA" sz="2400" b="1" dirty="0" smtClean="0">
                <a:solidFill>
                  <a:srgbClr val="00B050"/>
                </a:solidFill>
                <a:latin typeface="Sakkal Majalla" panose="02000000000000000000" pitchFamily="2" charset="-78"/>
                <a:cs typeface="Sakkal Majalla" panose="02000000000000000000" pitchFamily="2" charset="-78"/>
              </a:rPr>
              <a:t>:</a:t>
            </a:r>
            <a:endParaRPr lang="ar-SA" sz="2400" b="1" dirty="0" smtClean="0">
              <a:solidFill>
                <a:srgbClr val="0000FF"/>
              </a:solidFill>
              <a:latin typeface="Sakkal Majalla" panose="02000000000000000000" pitchFamily="2" charset="-78"/>
              <a:cs typeface="Sakkal Majalla" panose="02000000000000000000" pitchFamily="2" charset="-78"/>
            </a:endParaRPr>
          </a:p>
          <a:p>
            <a:pPr algn="r">
              <a:lnSpc>
                <a:spcPct val="150000"/>
              </a:lnSpc>
            </a:pPr>
            <a:r>
              <a:rPr lang="ar-SA" sz="2400" b="1" dirty="0" smtClean="0">
                <a:solidFill>
                  <a:srgbClr val="0000FF"/>
                </a:solidFill>
                <a:latin typeface="Sakkal Majalla" panose="02000000000000000000" pitchFamily="2" charset="-78"/>
                <a:cs typeface="Sakkal Majalla" panose="02000000000000000000" pitchFamily="2" charset="-78"/>
              </a:rPr>
              <a:t>العائد </a:t>
            </a:r>
            <a:r>
              <a:rPr lang="ar-SA" sz="2400" b="1" dirty="0">
                <a:solidFill>
                  <a:srgbClr val="0000FF"/>
                </a:solidFill>
                <a:latin typeface="Sakkal Majalla" panose="02000000000000000000" pitchFamily="2" charset="-78"/>
                <a:cs typeface="Sakkal Majalla" panose="02000000000000000000" pitchFamily="2" charset="-78"/>
              </a:rPr>
              <a:t>المطلوب للاستثمار في سهم كيان:</a:t>
            </a:r>
          </a:p>
          <a:p>
            <a:pPr algn="r">
              <a:lnSpc>
                <a:spcPct val="150000"/>
              </a:lnSpc>
            </a:pPr>
            <a:endParaRPr lang="ar-SA" sz="2400" dirty="0">
              <a:latin typeface="Sakkal Majalla" panose="02000000000000000000" pitchFamily="2" charset="-78"/>
              <a:cs typeface="Sakkal Majalla" panose="02000000000000000000" pitchFamily="2" charset="-78"/>
            </a:endParaRPr>
          </a:p>
          <a:p>
            <a:pPr algn="r">
              <a:lnSpc>
                <a:spcPct val="150000"/>
              </a:lnSpc>
            </a:pPr>
            <a:r>
              <a:rPr lang="en-US" sz="2400" dirty="0">
                <a:latin typeface="Sakkal Majalla" panose="02000000000000000000" pitchFamily="2" charset="-78"/>
                <a:cs typeface="Sakkal Majalla" panose="02000000000000000000" pitchFamily="2" charset="-78"/>
              </a:rPr>
              <a:t>= 0.06+ 0.7(</a:t>
            </a:r>
            <a:r>
              <a:rPr lang="ar-SA" sz="2400" dirty="0">
                <a:latin typeface="Sakkal Majalla" panose="02000000000000000000" pitchFamily="2" charset="-78"/>
                <a:cs typeface="Sakkal Majalla" panose="02000000000000000000" pitchFamily="2" charset="-78"/>
              </a:rPr>
              <a:t> </a:t>
            </a:r>
            <a:r>
              <a:rPr lang="en-US" sz="2400" dirty="0">
                <a:latin typeface="Sakkal Majalla" panose="02000000000000000000" pitchFamily="2" charset="-78"/>
                <a:cs typeface="Sakkal Majalla" panose="02000000000000000000" pitchFamily="2" charset="-78"/>
              </a:rPr>
              <a:t>0.12-0.06)= 0.102  =10.2</a:t>
            </a:r>
            <a:r>
              <a:rPr lang="en-US"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algn="r"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علاوة مخاطرة الاستثمار في سهم كيان: </a:t>
            </a:r>
          </a:p>
          <a:p>
            <a:pPr algn="r" rtl="1">
              <a:lnSpc>
                <a:spcPct val="150000"/>
              </a:lnSpc>
              <a:buNone/>
            </a:pPr>
            <a:r>
              <a:rPr lang="ar-SA" sz="2400" b="1" dirty="0">
                <a:latin typeface="Sakkal Majalla" panose="02000000000000000000" pitchFamily="2" charset="-78"/>
                <a:cs typeface="Sakkal Majalla" panose="02000000000000000000" pitchFamily="2" charset="-78"/>
              </a:rPr>
              <a:t>العائد المتوقع للسهم – العائد الخالي من المخاطرة = </a:t>
            </a:r>
            <a:r>
              <a:rPr lang="ar-SA" sz="2400" dirty="0">
                <a:latin typeface="Sakkal Majalla" panose="02000000000000000000" pitchFamily="2" charset="-78"/>
                <a:cs typeface="Sakkal Majalla" panose="02000000000000000000" pitchFamily="2" charset="-78"/>
              </a:rPr>
              <a:t>10.2%-6%=4.2%</a:t>
            </a:r>
          </a:p>
        </p:txBody>
      </p:sp>
      <p:graphicFrame>
        <p:nvGraphicFramePr>
          <p:cNvPr id="11" name="Object 13">
            <a:extLst>
              <a:ext uri="{FF2B5EF4-FFF2-40B4-BE49-F238E27FC236}">
                <a16:creationId xmlns:a16="http://schemas.microsoft.com/office/drawing/2014/main" id="{5569C191-0BDF-46AF-93CB-957906291543}"/>
              </a:ext>
            </a:extLst>
          </p:cNvPr>
          <p:cNvGraphicFramePr>
            <a:graphicFrameLocks noChangeAspect="1"/>
          </p:cNvGraphicFramePr>
          <p:nvPr>
            <p:extLst>
              <p:ext uri="{D42A27DB-BD31-4B8C-83A1-F6EECF244321}">
                <p14:modId xmlns:p14="http://schemas.microsoft.com/office/powerpoint/2010/main" val="1003477075"/>
              </p:ext>
            </p:extLst>
          </p:nvPr>
        </p:nvGraphicFramePr>
        <p:xfrm>
          <a:off x="5906907" y="3618856"/>
          <a:ext cx="4946253" cy="649287"/>
        </p:xfrm>
        <a:graphic>
          <a:graphicData uri="http://schemas.openxmlformats.org/presentationml/2006/ole">
            <mc:AlternateContent xmlns:mc="http://schemas.openxmlformats.org/markup-compatibility/2006">
              <mc:Choice xmlns:v="urn:schemas-microsoft-com:vml" Requires="v">
                <p:oleObj spid="_x0000_s16414" name="Equation" r:id="rId4" imgW="1473120" imgH="241200" progId="Equation.3">
                  <p:embed/>
                </p:oleObj>
              </mc:Choice>
              <mc:Fallback>
                <p:oleObj name="Equation" r:id="rId4" imgW="1473120" imgH="241200" progId="Equation.3">
                  <p:embed/>
                  <p:pic>
                    <p:nvPicPr>
                      <p:cNvPr id="5" name="Object 13"/>
                      <p:cNvPicPr>
                        <a:picLocks noChangeAspect="1" noChangeArrowheads="1"/>
                      </p:cNvPicPr>
                      <p:nvPr/>
                    </p:nvPicPr>
                    <p:blipFill>
                      <a:blip r:embed="rId5"/>
                      <a:srcRect/>
                      <a:stretch>
                        <a:fillRect/>
                      </a:stretch>
                    </p:blipFill>
                    <p:spPr bwMode="auto">
                      <a:xfrm>
                        <a:off x="5906907" y="3618856"/>
                        <a:ext cx="4946253" cy="649287"/>
                      </a:xfrm>
                      <a:prstGeom prst="rect">
                        <a:avLst/>
                      </a:prstGeom>
                      <a:noFill/>
                    </p:spPr>
                  </p:pic>
                </p:oleObj>
              </mc:Fallback>
            </mc:AlternateContent>
          </a:graphicData>
        </a:graphic>
      </p:graphicFrame>
      <p:pic>
        <p:nvPicPr>
          <p:cNvPr id="13"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581" y="3618856"/>
            <a:ext cx="1600047" cy="1462198"/>
          </a:xfrm>
          <a:prstGeom prst="rect">
            <a:avLst/>
          </a:prstGeom>
          <a:solidFill>
            <a:schemeClr val="bg1"/>
          </a:solidFill>
          <a:extLst/>
        </p:spPr>
      </p:pic>
    </p:spTree>
    <p:extLst>
      <p:ext uri="{BB962C8B-B14F-4D97-AF65-F5344CB8AC3E}">
        <p14:creationId xmlns:p14="http://schemas.microsoft.com/office/powerpoint/2010/main" val="335131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8" y="662665"/>
            <a:ext cx="628829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pic>
        <p:nvPicPr>
          <p:cNvPr id="14" name="Picture 4">
            <a:extLst>
              <a:ext uri="{FF2B5EF4-FFF2-40B4-BE49-F238E27FC236}">
                <a16:creationId xmlns:a16="http://schemas.microsoft.com/office/drawing/2014/main" id="{AC309C8F-CEFD-4DD2-8557-F76F4B00D0DB}"/>
              </a:ext>
            </a:extLst>
          </p:cNvPr>
          <p:cNvPicPr>
            <a:picLocks noChangeAspect="1"/>
          </p:cNvPicPr>
          <p:nvPr/>
        </p:nvPicPr>
        <p:blipFill>
          <a:blip r:embed="rId3"/>
          <a:stretch>
            <a:fillRect/>
          </a:stretch>
        </p:blipFill>
        <p:spPr>
          <a:xfrm>
            <a:off x="2675965" y="1340823"/>
            <a:ext cx="7866529" cy="4854512"/>
          </a:xfrm>
          <a:prstGeom prst="rect">
            <a:avLst/>
          </a:prstGeom>
        </p:spPr>
      </p:pic>
    </p:spTree>
    <p:extLst>
      <p:ext uri="{BB962C8B-B14F-4D97-AF65-F5344CB8AC3E}">
        <p14:creationId xmlns:p14="http://schemas.microsoft.com/office/powerpoint/2010/main" val="327589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4" name="مستطيل 3">
            <a:extLst>
              <a:ext uri="{FF2B5EF4-FFF2-40B4-BE49-F238E27FC236}">
                <a16:creationId xmlns:a16="http://schemas.microsoft.com/office/drawing/2014/main" id="{208EE2B8-2DAD-4BD7-8F6E-CB7B9A32E187}"/>
              </a:ext>
            </a:extLst>
          </p:cNvPr>
          <p:cNvSpPr/>
          <p:nvPr/>
        </p:nvSpPr>
        <p:spPr>
          <a:xfrm>
            <a:off x="460465" y="1803332"/>
            <a:ext cx="11125760" cy="4524315"/>
          </a:xfrm>
          <a:prstGeom prst="rect">
            <a:avLst/>
          </a:prstGeom>
          <a:solidFill>
            <a:schemeClr val="bg1"/>
          </a:solidFill>
        </p:spPr>
        <p:txBody>
          <a:bodyPr wrap="square">
            <a:spAutoFit/>
          </a:bodyPr>
          <a:lstStyle/>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تطبيق:</a:t>
            </a:r>
          </a:p>
          <a:p>
            <a:pPr algn="just" rtl="1">
              <a:lnSpc>
                <a:spcPct val="150000"/>
              </a:lnSpc>
            </a:pPr>
            <a:r>
              <a:rPr lang="ar-SA" sz="2400" dirty="0">
                <a:latin typeface="Sakkal Majalla" panose="02000000000000000000" pitchFamily="2" charset="-78"/>
                <a:cs typeface="Sakkal Majalla" panose="02000000000000000000" pitchFamily="2" charset="-78"/>
              </a:rPr>
              <a:t>بافتراض ان العائد الخالي من المخاطرة يساوي 9% وعائد السوق يساوي 13%</a:t>
            </a: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المطلوب:</a:t>
            </a: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rPr>
              <a:t>ارسم خط سوق الاوراق المالية </a:t>
            </a: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rPr>
              <a:t>اذا كان معامل بيتا للسهم  </a:t>
            </a:r>
            <a:r>
              <a:rPr lang="en-US" sz="2400" dirty="0">
                <a:solidFill>
                  <a:srgbClr val="0000FF"/>
                </a:solidFill>
                <a:latin typeface="Sakkal Majalla" panose="02000000000000000000" pitchFamily="2" charset="-78"/>
                <a:cs typeface="Sakkal Majalla" panose="02000000000000000000" pitchFamily="2" charset="-78"/>
              </a:rPr>
              <a:t>A= 0.80</a:t>
            </a:r>
          </a:p>
          <a:p>
            <a:pPr algn="just" rtl="1">
              <a:lnSpc>
                <a:spcPct val="150000"/>
              </a:lnSpc>
            </a:pPr>
            <a:r>
              <a:rPr lang="ar-SA" sz="2400" dirty="0">
                <a:latin typeface="Sakkal Majalla" panose="02000000000000000000" pitchFamily="2" charset="-78"/>
                <a:cs typeface="Sakkal Majalla" panose="02000000000000000000" pitchFamily="2" charset="-78"/>
              </a:rPr>
              <a:t>والسهم  </a:t>
            </a:r>
            <a:r>
              <a:rPr lang="en-US" sz="2400" dirty="0">
                <a:solidFill>
                  <a:srgbClr val="0000FF"/>
                </a:solidFill>
                <a:latin typeface="Sakkal Majalla" panose="02000000000000000000" pitchFamily="2" charset="-78"/>
                <a:cs typeface="Sakkal Majalla" panose="02000000000000000000" pitchFamily="2" charset="-78"/>
              </a:rPr>
              <a:t>B= 1.30</a:t>
            </a:r>
            <a:endParaRPr lang="ar-SA" sz="2400" dirty="0">
              <a:solidFill>
                <a:srgbClr val="0000FF"/>
              </a:solidFill>
              <a:latin typeface="Sakkal Majalla" panose="02000000000000000000" pitchFamily="2" charset="-78"/>
              <a:cs typeface="Sakkal Majalla" panose="02000000000000000000" pitchFamily="2" charset="-78"/>
            </a:endParaRPr>
          </a:p>
          <a:p>
            <a:pPr algn="just" rtl="1">
              <a:lnSpc>
                <a:spcPct val="150000"/>
              </a:lnSpc>
            </a:pPr>
            <a:r>
              <a:rPr lang="ar-SA" sz="2400" b="1" dirty="0">
                <a:latin typeface="Sakkal Majalla" panose="02000000000000000000" pitchFamily="2" charset="-78"/>
                <a:cs typeface="Sakkal Majalla" panose="02000000000000000000" pitchFamily="2" charset="-78"/>
              </a:rPr>
              <a:t>احسب العائد المطلوب لكل منهم </a:t>
            </a:r>
          </a:p>
          <a:p>
            <a:pPr marL="457200" indent="-457200" algn="just" rtl="1">
              <a:lnSpc>
                <a:spcPct val="150000"/>
              </a:lnSpc>
              <a:buFont typeface="+mj-lt"/>
              <a:buAutoNum type="arabicPeriod" startAt="3"/>
            </a:pPr>
            <a:r>
              <a:rPr lang="ar-SA" sz="2400" dirty="0">
                <a:latin typeface="Sakkal Majalla" panose="02000000000000000000" pitchFamily="2" charset="-78"/>
                <a:cs typeface="Sakkal Majalla" panose="02000000000000000000" pitchFamily="2" charset="-78"/>
              </a:rPr>
              <a:t>وضح موقع السهمين على خط سوق الأوراق المالية مع حساب علاوة المخاطرة لكل منهم وتوضيحها على الرسم البياني.  </a:t>
            </a:r>
          </a:p>
        </p:txBody>
      </p:sp>
      <p:pic>
        <p:nvPicPr>
          <p:cNvPr id="10"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134" y="3482123"/>
            <a:ext cx="1600047" cy="1462198"/>
          </a:xfrm>
          <a:prstGeom prst="rect">
            <a:avLst/>
          </a:prstGeom>
          <a:solidFill>
            <a:schemeClr val="bg1"/>
          </a:solidFill>
          <a:extLst/>
        </p:spPr>
      </p:pic>
    </p:spTree>
    <p:extLst>
      <p:ext uri="{BB962C8B-B14F-4D97-AF65-F5344CB8AC3E}">
        <p14:creationId xmlns:p14="http://schemas.microsoft.com/office/powerpoint/2010/main" val="17843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8" y="662665"/>
            <a:ext cx="628829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a:t>
            </a:r>
          </a:p>
        </p:txBody>
      </p:sp>
      <p:sp>
        <p:nvSpPr>
          <p:cNvPr id="2" name="مستطيل 1">
            <a:extLst>
              <a:ext uri="{FF2B5EF4-FFF2-40B4-BE49-F238E27FC236}">
                <a16:creationId xmlns:a16="http://schemas.microsoft.com/office/drawing/2014/main" id="{6422FF8F-FB6D-434C-B71A-00B7E48D1A97}"/>
              </a:ext>
            </a:extLst>
          </p:cNvPr>
          <p:cNvSpPr/>
          <p:nvPr/>
        </p:nvSpPr>
        <p:spPr>
          <a:xfrm>
            <a:off x="10709044" y="1489684"/>
            <a:ext cx="646331" cy="461665"/>
          </a:xfrm>
          <a:prstGeom prst="rect">
            <a:avLst/>
          </a:prstGeom>
        </p:spPr>
        <p:txBody>
          <a:bodyPr wrap="none">
            <a:spAutoFit/>
          </a:bodyPr>
          <a:lstStyle/>
          <a:p>
            <a:pPr algn="r"/>
            <a:r>
              <a:rPr lang="ar-SA" sz="2400" b="1" dirty="0">
                <a:solidFill>
                  <a:srgbClr val="00B050"/>
                </a:solidFill>
                <a:latin typeface="Sakkal Majalla" panose="02000000000000000000" pitchFamily="2" charset="-78"/>
                <a:cs typeface="Sakkal Majalla" panose="02000000000000000000" pitchFamily="2" charset="-78"/>
              </a:rPr>
              <a:t>الحل</a:t>
            </a:r>
          </a:p>
        </p:txBody>
      </p:sp>
      <p:pic>
        <p:nvPicPr>
          <p:cNvPr id="9" name="Picture 1">
            <a:extLst>
              <a:ext uri="{FF2B5EF4-FFF2-40B4-BE49-F238E27FC236}">
                <a16:creationId xmlns:a16="http://schemas.microsoft.com/office/drawing/2014/main" id="{22E2390B-6869-4934-9B87-F78CB0F3AF75}"/>
              </a:ext>
            </a:extLst>
          </p:cNvPr>
          <p:cNvPicPr>
            <a:picLocks noChangeAspect="1"/>
          </p:cNvPicPr>
          <p:nvPr/>
        </p:nvPicPr>
        <p:blipFill>
          <a:blip r:embed="rId3"/>
          <a:stretch>
            <a:fillRect/>
          </a:stretch>
        </p:blipFill>
        <p:spPr>
          <a:xfrm>
            <a:off x="1438835" y="1431306"/>
            <a:ext cx="8496872" cy="4726148"/>
          </a:xfrm>
          <a:prstGeom prst="rect">
            <a:avLst/>
          </a:prstGeom>
        </p:spPr>
      </p:pic>
    </p:spTree>
    <p:extLst>
      <p:ext uri="{BB962C8B-B14F-4D97-AF65-F5344CB8AC3E}">
        <p14:creationId xmlns:p14="http://schemas.microsoft.com/office/powerpoint/2010/main" val="274000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902689" y="655940"/>
            <a:ext cx="6241312" cy="1651518"/>
          </a:xfrm>
        </p:spPr>
        <p:txBody>
          <a:bodyPr>
            <a:normAutofit/>
          </a:bodyPr>
          <a:lstStyle/>
          <a:p>
            <a:pPr algn="r"/>
            <a:r>
              <a:rPr lang="ar-SA" sz="3600" b="1" dirty="0">
                <a:solidFill>
                  <a:schemeClr val="bg1"/>
                </a:solidFill>
                <a:latin typeface="Sakkal Majalla" panose="02000000000000000000" pitchFamily="2" charset="-78"/>
                <a:cs typeface="Sakkal Majalla" panose="02000000000000000000" pitchFamily="2" charset="-78"/>
              </a:rPr>
              <a:t>تطبيقات على نموذج تسعير الأصول الرأسمالية</a:t>
            </a:r>
            <a:endPar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الثامنة </a:t>
            </a:r>
          </a:p>
        </p:txBody>
      </p:sp>
      <p:sp>
        <p:nvSpPr>
          <p:cNvPr id="3" name="مستطيل 2">
            <a:extLst>
              <a:ext uri="{FF2B5EF4-FFF2-40B4-BE49-F238E27FC236}">
                <a16:creationId xmlns:a16="http://schemas.microsoft.com/office/drawing/2014/main" id="{09ACA21F-D052-4FC9-A1CD-FC42068BDDCA}"/>
              </a:ext>
            </a:extLst>
          </p:cNvPr>
          <p:cNvSpPr/>
          <p:nvPr/>
        </p:nvSpPr>
        <p:spPr>
          <a:xfrm>
            <a:off x="4101980" y="2058588"/>
            <a:ext cx="6178579" cy="4016484"/>
          </a:xfrm>
          <a:prstGeom prst="rect">
            <a:avLst/>
          </a:prstGeom>
        </p:spPr>
        <p:txBody>
          <a:bodyPr wrap="square">
            <a:spAutoFit/>
          </a:bodyPr>
          <a:lstStyle/>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تابع الحل </a:t>
            </a:r>
            <a:endParaRPr lang="en-US" sz="2400" b="1" dirty="0">
              <a:solidFill>
                <a:srgbClr val="00B050"/>
              </a:solidFill>
              <a:latin typeface="Sakkal Majalla" panose="02000000000000000000" pitchFamily="2" charset="-78"/>
              <a:cs typeface="Sakkal Majalla" panose="02000000000000000000" pitchFamily="2" charset="-78"/>
            </a:endParaRP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2- العائد المطلوب للسهم </a:t>
            </a:r>
            <a:r>
              <a:rPr lang="en-US" sz="2400" b="1" dirty="0">
                <a:solidFill>
                  <a:srgbClr val="0000FF"/>
                </a:solidFill>
                <a:latin typeface="Sakkal Majalla" panose="02000000000000000000" pitchFamily="2" charset="-78"/>
                <a:cs typeface="Sakkal Majalla" panose="02000000000000000000" pitchFamily="2" charset="-78"/>
              </a:rPr>
              <a:t>A</a:t>
            </a:r>
            <a:r>
              <a:rPr lang="ar-SA" sz="2400" b="1" dirty="0">
                <a:solidFill>
                  <a:srgbClr val="0000FF"/>
                </a:solidFill>
                <a:latin typeface="Sakkal Majalla" panose="02000000000000000000" pitchFamily="2" charset="-78"/>
                <a:cs typeface="Sakkal Majalla" panose="02000000000000000000" pitchFamily="2" charset="-78"/>
              </a:rPr>
              <a:t> </a:t>
            </a:r>
          </a:p>
          <a:p>
            <a:pPr algn="just" rtl="1">
              <a:lnSpc>
                <a:spcPct val="150000"/>
              </a:lnSpc>
            </a:pPr>
            <a:endParaRPr lang="en-US" sz="2400" b="1" dirty="0">
              <a:solidFill>
                <a:srgbClr val="0000FF"/>
              </a:solidFill>
              <a:latin typeface="Sakkal Majalla" panose="02000000000000000000" pitchFamily="2" charset="-78"/>
              <a:cs typeface="Sakkal Majalla" panose="02000000000000000000" pitchFamily="2" charset="-78"/>
            </a:endParaRPr>
          </a:p>
          <a:p>
            <a:pPr algn="just" rtl="1">
              <a:lnSpc>
                <a:spcPct val="150000"/>
              </a:lnSpc>
            </a:pPr>
            <a:r>
              <a:rPr lang="en-US" sz="2400" dirty="0" smtClean="0">
                <a:solidFill>
                  <a:srgbClr val="FF0000"/>
                </a:solidFill>
                <a:latin typeface="Sakkal Majalla" panose="02000000000000000000" pitchFamily="2" charset="-78"/>
                <a:cs typeface="Sakkal Majalla" panose="02000000000000000000" pitchFamily="2" charset="-78"/>
              </a:rPr>
              <a:t>                                                                                                                                 </a:t>
            </a:r>
            <a:endParaRPr lang="en-US" sz="2400" dirty="0" smtClean="0">
              <a:latin typeface="Sakkal Majalla" panose="02000000000000000000" pitchFamily="2" charset="-78"/>
              <a:cs typeface="Sakkal Majalla" panose="02000000000000000000" pitchFamily="2" charset="-78"/>
            </a:endParaRPr>
          </a:p>
          <a:p>
            <a:pPr rtl="1">
              <a:lnSpc>
                <a:spcPct val="150000"/>
              </a:lnSpc>
            </a:pPr>
            <a:r>
              <a:rPr lang="en-US" sz="2400" dirty="0" smtClean="0">
                <a:latin typeface="Sakkal Majalla" panose="02000000000000000000" pitchFamily="2" charset="-78"/>
                <a:cs typeface="Sakkal Majalla" panose="02000000000000000000" pitchFamily="2" charset="-78"/>
              </a:rPr>
              <a:t>           = </a:t>
            </a:r>
            <a:r>
              <a:rPr lang="en-US" sz="2600" dirty="0">
                <a:latin typeface="Sakkal Majalla" panose="02000000000000000000" pitchFamily="2" charset="-78"/>
                <a:cs typeface="Sakkal Majalla" panose="02000000000000000000" pitchFamily="2" charset="-78"/>
              </a:rPr>
              <a:t>12.2%</a:t>
            </a:r>
            <a:endParaRPr lang="ar-SA" sz="2400" dirty="0">
              <a:latin typeface="Sakkal Majalla" panose="02000000000000000000" pitchFamily="2" charset="-78"/>
              <a:cs typeface="Sakkal Majalla" panose="02000000000000000000" pitchFamily="2" charset="-78"/>
            </a:endParaRP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        * علاوة المخاطرة له تساوي </a:t>
            </a:r>
          </a:p>
          <a:p>
            <a:pPr algn="just" rtl="1">
              <a:lnSpc>
                <a:spcPct val="150000"/>
              </a:lnSpc>
            </a:pPr>
            <a:r>
              <a:rPr lang="en-US" sz="2400" dirty="0">
                <a:latin typeface="Sakkal Majalla" panose="02000000000000000000" pitchFamily="2" charset="-78"/>
                <a:cs typeface="Sakkal Majalla" panose="02000000000000000000" pitchFamily="2" charset="-78"/>
              </a:rPr>
              <a:t>12.2%-9% =3.2%              </a:t>
            </a:r>
          </a:p>
        </p:txBody>
      </p:sp>
      <p:pic>
        <p:nvPicPr>
          <p:cNvPr id="10" name="Picture 1">
            <a:extLst>
              <a:ext uri="{FF2B5EF4-FFF2-40B4-BE49-F238E27FC236}">
                <a16:creationId xmlns:a16="http://schemas.microsoft.com/office/drawing/2014/main" id="{9B89D67B-F926-4557-8F22-1F9851856CA0}"/>
              </a:ext>
            </a:extLst>
          </p:cNvPr>
          <p:cNvPicPr>
            <a:picLocks noChangeAspect="1"/>
          </p:cNvPicPr>
          <p:nvPr/>
        </p:nvPicPr>
        <p:blipFill>
          <a:blip r:embed="rId3"/>
          <a:stretch>
            <a:fillRect/>
          </a:stretch>
        </p:blipFill>
        <p:spPr>
          <a:xfrm>
            <a:off x="4758854" y="2772053"/>
            <a:ext cx="2674295" cy="511878"/>
          </a:xfrm>
          <a:prstGeom prst="rect">
            <a:avLst/>
          </a:prstGeom>
        </p:spPr>
      </p:pic>
      <p:pic>
        <p:nvPicPr>
          <p:cNvPr id="11" name="Picture 4">
            <a:extLst>
              <a:ext uri="{FF2B5EF4-FFF2-40B4-BE49-F238E27FC236}">
                <a16:creationId xmlns:a16="http://schemas.microsoft.com/office/drawing/2014/main" id="{EA26F86A-9855-431F-A38E-CEA8F7581885}"/>
              </a:ext>
            </a:extLst>
          </p:cNvPr>
          <p:cNvPicPr>
            <a:picLocks noChangeAspect="1"/>
          </p:cNvPicPr>
          <p:nvPr/>
        </p:nvPicPr>
        <p:blipFill>
          <a:blip r:embed="rId4"/>
          <a:stretch>
            <a:fillRect/>
          </a:stretch>
        </p:blipFill>
        <p:spPr>
          <a:xfrm>
            <a:off x="4758854" y="3520274"/>
            <a:ext cx="3389415" cy="698667"/>
          </a:xfrm>
          <a:prstGeom prst="rect">
            <a:avLst/>
          </a:prstGeom>
        </p:spPr>
      </p:pic>
      <p:pic>
        <p:nvPicPr>
          <p:cNvPr id="13" name="Picture 2" descr="Affordable, pricing, reasonable icon - Download on Iconfinder">
            <a:extLst>
              <a:ext uri="{FF2B5EF4-FFF2-40B4-BE49-F238E27FC236}">
                <a16:creationId xmlns:a16="http://schemas.microsoft.com/office/drawing/2014/main" id="{2AD3A809-5521-4261-AB1E-A8F005FEF4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417" y="3586454"/>
            <a:ext cx="1600047" cy="1462198"/>
          </a:xfrm>
          <a:prstGeom prst="rect">
            <a:avLst/>
          </a:prstGeom>
          <a:solidFill>
            <a:schemeClr val="bg1"/>
          </a:solidFill>
          <a:extLst/>
        </p:spPr>
      </p:pic>
    </p:spTree>
    <p:extLst>
      <p:ext uri="{BB962C8B-B14F-4D97-AF65-F5344CB8AC3E}">
        <p14:creationId xmlns:p14="http://schemas.microsoft.com/office/powerpoint/2010/main" val="3535295645"/>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1AC865-6E3D-4173-90CB-4A8AF79A18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D96E53-47A4-4F55-9D42-C4AD62802480}">
  <ds:schemaRefs>
    <ds:schemaRef ds:uri="http://schemas.microsoft.com/sharepoint/v3/contenttype/forms"/>
  </ds:schemaRefs>
</ds:datastoreItem>
</file>

<file path=customXml/itemProps3.xml><?xml version="1.0" encoding="utf-8"?>
<ds:datastoreItem xmlns:ds="http://schemas.openxmlformats.org/officeDocument/2006/customXml" ds:itemID="{DB064CC7-3228-4C90-84D7-5F3392C8340A}">
  <ds:schemaRef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infopath/2007/PartnerControls"/>
    <ds:schemaRef ds:uri="1eb3fd51-1696-4624-be38-5ffb6b849aa0"/>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4540</TotalTime>
  <Words>2043</Words>
  <Application>Microsoft Office PowerPoint</Application>
  <PresentationFormat>شاشة عريضة</PresentationFormat>
  <Paragraphs>205</Paragraphs>
  <Slides>32</Slides>
  <Notes>0</Notes>
  <HiddenSlides>0</HiddenSlides>
  <MMClips>0</MMClips>
  <ScaleCrop>false</ScaleCrop>
  <HeadingPairs>
    <vt:vector size="8" baseType="variant">
      <vt:variant>
        <vt:lpstr>الخطوط المستخدمة</vt:lpstr>
      </vt:variant>
      <vt:variant>
        <vt:i4>9</vt:i4>
      </vt:variant>
      <vt:variant>
        <vt:lpstr>نسق</vt:lpstr>
      </vt:variant>
      <vt:variant>
        <vt:i4>1</vt:i4>
      </vt:variant>
      <vt:variant>
        <vt:lpstr>خوادم OLE مضمنة</vt:lpstr>
      </vt:variant>
      <vt:variant>
        <vt:i4>1</vt:i4>
      </vt:variant>
      <vt:variant>
        <vt:lpstr>عناوين الشرائح</vt:lpstr>
      </vt:variant>
      <vt:variant>
        <vt:i4>32</vt:i4>
      </vt:variant>
    </vt:vector>
  </HeadingPairs>
  <TitlesOfParts>
    <vt:vector size="43" baseType="lpstr">
      <vt:lpstr>Arial</vt:lpstr>
      <vt:lpstr>Calibri</vt:lpstr>
      <vt:lpstr>Calibri Light</vt:lpstr>
      <vt:lpstr>GE Thameen</vt:lpstr>
      <vt:lpstr>Rockwell</vt:lpstr>
      <vt:lpstr>Sakkal Majalla</vt:lpstr>
      <vt:lpstr>Times New Roman</vt:lpstr>
      <vt:lpstr>Twentieth Century</vt:lpstr>
      <vt:lpstr>Wingdings</vt:lpstr>
      <vt:lpstr>أطلس</vt:lpstr>
      <vt:lpstr>Equation</vt:lpstr>
      <vt:lpstr>2411 مال مقدمة في الاستثمار  المحاضرة الثامنة تطبيقات على نموذج تسعير الأصول الرأسمالية</vt:lpstr>
      <vt:lpstr>عرض تقديمي في PowerPoint</vt:lpstr>
      <vt:lpstr>تطبيقات على نموذج تسعير الأصول الرأسمالية</vt:lpstr>
      <vt:lpstr>تطبيقات على نموذج تسعير الأصول الرأسمالية</vt:lpstr>
      <vt:lpstr>تطبيقات على نموذج تسعير الأصول الرأسمالية</vt:lpstr>
      <vt:lpstr>عرض تقديمي في PowerPoint</vt:lpstr>
      <vt:lpstr>تطبيقات على نموذج تسعير الأصول الرأسمالية</vt:lpstr>
      <vt:lpstr>عرض تقديمي في PowerPoint</vt:lpstr>
      <vt:lpstr>تطبيقات على نموذج تسعير الأصول الرأسمالية</vt:lpstr>
      <vt:lpstr>تطبيقات على نموذج تسعير الأصول الرأسمالية</vt:lpstr>
      <vt:lpstr>تطبيقات على نموذج تسعير الأصول الرأسمالية</vt:lpstr>
      <vt:lpstr>تطبيقات على نموذج تسعير الأصول الرأسمالية</vt:lpstr>
      <vt:lpstr>تطبيقات على نموذج تسعير الأصول الرأسمالية</vt:lpstr>
      <vt:lpstr>عرض تقديمي في PowerPoint</vt:lpstr>
      <vt:lpstr>تطبيقات على نموذج تسعير الأصول الرأسمالية</vt:lpstr>
      <vt:lpstr>التغير  في وضع خط سوق الاوراق المالية</vt:lpstr>
      <vt:lpstr>التغير  في وضع خط سوق الاوراق المالية</vt:lpstr>
      <vt:lpstr>التغير  في وضع خط سوق الاوراق المالية</vt:lpstr>
      <vt:lpstr>عرض تقديمي في PowerPoint</vt:lpstr>
      <vt:lpstr>التغير   في  وضع خط سوق الاوراق المالية</vt:lpstr>
      <vt:lpstr>عرض تقديمي في PowerPoint</vt:lpstr>
      <vt:lpstr>التغير   في  وضع خط سوق الاوراق المالية</vt:lpstr>
      <vt:lpstr>التغير   في  وضع خط سوق الاوراق المالية</vt:lpstr>
      <vt:lpstr>التغير   في  وضع خط سوق الاوراق المالية</vt:lpstr>
      <vt:lpstr>عرض تقديمي في PowerPoint</vt:lpstr>
      <vt:lpstr>التغير   في  وضع خط سوق الاوراق المالية</vt:lpstr>
      <vt:lpstr>عرض تقديمي في PowerPoint</vt:lpstr>
      <vt:lpstr>Buy Low, Sell High</vt:lpstr>
      <vt:lpstr>Buy Low, Sell High</vt:lpstr>
      <vt:lpstr>بعض الانتقادات الموجهة ل CAPM</vt:lpstr>
      <vt:lpstr>بعض الانتقادات الموجهة ل CAPM</vt:lpstr>
      <vt:lpstr>انتهت المحاضرة الثامنة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703</cp:revision>
  <dcterms:created xsi:type="dcterms:W3CDTF">2021-05-23T05:55:00Z</dcterms:created>
  <dcterms:modified xsi:type="dcterms:W3CDTF">2022-04-10T11:59:30Z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