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92"/>
  </p:notesMasterIdLst>
  <p:handoutMasterIdLst>
    <p:handoutMasterId r:id="rId93"/>
  </p:handoutMasterIdLst>
  <p:sldIdLst>
    <p:sldId id="579" r:id="rId2"/>
    <p:sldId id="291" r:id="rId3"/>
    <p:sldId id="292" r:id="rId4"/>
    <p:sldId id="922" r:id="rId5"/>
    <p:sldId id="983" r:id="rId6"/>
    <p:sldId id="987" r:id="rId7"/>
    <p:sldId id="986" r:id="rId8"/>
    <p:sldId id="984" r:id="rId9"/>
    <p:sldId id="989" r:id="rId10"/>
    <p:sldId id="990" r:id="rId11"/>
    <p:sldId id="991" r:id="rId12"/>
    <p:sldId id="992" r:id="rId13"/>
    <p:sldId id="993" r:id="rId14"/>
    <p:sldId id="994" r:id="rId15"/>
    <p:sldId id="995" r:id="rId16"/>
    <p:sldId id="996" r:id="rId17"/>
    <p:sldId id="951" r:id="rId18"/>
    <p:sldId id="1015" r:id="rId19"/>
    <p:sldId id="961" r:id="rId20"/>
    <p:sldId id="928" r:id="rId21"/>
    <p:sldId id="930" r:id="rId22"/>
    <p:sldId id="946" r:id="rId23"/>
    <p:sldId id="926" r:id="rId24"/>
    <p:sldId id="1014" r:id="rId25"/>
    <p:sldId id="952" r:id="rId26"/>
    <p:sldId id="954" r:id="rId27"/>
    <p:sldId id="931" r:id="rId28"/>
    <p:sldId id="1032" r:id="rId29"/>
    <p:sldId id="933" r:id="rId30"/>
    <p:sldId id="1019" r:id="rId31"/>
    <p:sldId id="1026" r:id="rId32"/>
    <p:sldId id="1028" r:id="rId33"/>
    <p:sldId id="1029" r:id="rId34"/>
    <p:sldId id="1030" r:id="rId35"/>
    <p:sldId id="1000" r:id="rId36"/>
    <p:sldId id="932" r:id="rId37"/>
    <p:sldId id="1018" r:id="rId38"/>
    <p:sldId id="1017" r:id="rId39"/>
    <p:sldId id="934" r:id="rId40"/>
    <p:sldId id="950" r:id="rId41"/>
    <p:sldId id="1031" r:id="rId42"/>
    <p:sldId id="1002" r:id="rId43"/>
    <p:sldId id="997" r:id="rId44"/>
    <p:sldId id="999" r:id="rId45"/>
    <p:sldId id="998" r:id="rId46"/>
    <p:sldId id="935" r:id="rId47"/>
    <p:sldId id="949" r:id="rId48"/>
    <p:sldId id="1021" r:id="rId49"/>
    <p:sldId id="936" r:id="rId50"/>
    <p:sldId id="938" r:id="rId51"/>
    <p:sldId id="937" r:id="rId52"/>
    <p:sldId id="939" r:id="rId53"/>
    <p:sldId id="944" r:id="rId54"/>
    <p:sldId id="1011" r:id="rId55"/>
    <p:sldId id="1012" r:id="rId56"/>
    <p:sldId id="960" r:id="rId57"/>
    <p:sldId id="957" r:id="rId58"/>
    <p:sldId id="955" r:id="rId59"/>
    <p:sldId id="956" r:id="rId60"/>
    <p:sldId id="1036" r:id="rId61"/>
    <p:sldId id="1037" r:id="rId62"/>
    <p:sldId id="1038" r:id="rId63"/>
    <p:sldId id="941" r:id="rId64"/>
    <p:sldId id="1009" r:id="rId65"/>
    <p:sldId id="958" r:id="rId66"/>
    <p:sldId id="980" r:id="rId67"/>
    <p:sldId id="1010" r:id="rId68"/>
    <p:sldId id="959" r:id="rId69"/>
    <p:sldId id="962" r:id="rId70"/>
    <p:sldId id="1035" r:id="rId71"/>
    <p:sldId id="963" r:id="rId72"/>
    <p:sldId id="964" r:id="rId73"/>
    <p:sldId id="1020" r:id="rId74"/>
    <p:sldId id="1034" r:id="rId75"/>
    <p:sldId id="1033" r:id="rId76"/>
    <p:sldId id="967" r:id="rId77"/>
    <p:sldId id="971" r:id="rId78"/>
    <p:sldId id="1022" r:id="rId79"/>
    <p:sldId id="1023" r:id="rId80"/>
    <p:sldId id="1024" r:id="rId81"/>
    <p:sldId id="974" r:id="rId82"/>
    <p:sldId id="975" r:id="rId83"/>
    <p:sldId id="1025" r:id="rId84"/>
    <p:sldId id="970" r:id="rId85"/>
    <p:sldId id="976" r:id="rId86"/>
    <p:sldId id="981" r:id="rId87"/>
    <p:sldId id="977" r:id="rId88"/>
    <p:sldId id="1013" r:id="rId89"/>
    <p:sldId id="978" r:id="rId90"/>
    <p:sldId id="979" r:id="rId91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  <a:srgbClr val="009900"/>
    <a:srgbClr val="CC6600"/>
    <a:srgbClr val="00E266"/>
    <a:srgbClr val="EFE4B0"/>
    <a:srgbClr val="FFFF99"/>
    <a:srgbClr val="FFFFCC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341" autoAdjust="0"/>
  </p:normalViewPr>
  <p:slideViewPr>
    <p:cSldViewPr>
      <p:cViewPr varScale="1">
        <p:scale>
          <a:sx n="103" d="100"/>
          <a:sy n="103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ED4F71-9085-4D3D-A598-899A5977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F6AC-4BA6-4FE0-8FE2-930D6BBC3A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C85A-915F-4B9F-B320-E33023B750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8CF46-BF30-4B27-999C-0CFB781246F3}" type="slidenum">
              <a:rPr lang="ar-SA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C85A-915F-4B9F-B320-E33023B75065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68F9-5DA9-4686-83ED-3B6E8564BD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E1D3-6C99-4E58-889F-2989E27198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666C-DFE9-4286-99DE-9686812CF8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4DE9-CE2E-4274-9328-0145549855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0261-E0E2-4F8F-B202-A1D51C3755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BCF4-B7AB-4D91-B384-AE64937DC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7B8A-24DE-4F20-AEE3-5DA6A46595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5EA3-AAC8-4A81-AAC5-8FC721B6D0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0A24-4F07-4141-AAAB-CF49395B5C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3E0B-AB08-4A91-A485-0BFFCCDB1D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C187-FD57-4656-96C0-C907857651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C50A33-56F7-4581-ABA0-6165713F8F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2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0.png"/><Relationship Id="rId3" Type="http://schemas.openxmlformats.org/officeDocument/2006/relationships/image" Target="../media/image50.png"/><Relationship Id="rId7" Type="http://schemas.openxmlformats.org/officeDocument/2006/relationships/image" Target="../media/image451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90.png"/><Relationship Id="rId10" Type="http://schemas.openxmlformats.org/officeDocument/2006/relationships/image" Target="../media/image482.png"/><Relationship Id="rId4" Type="http://schemas.openxmlformats.org/officeDocument/2006/relationships/image" Target="../media/image51.png"/><Relationship Id="rId9" Type="http://schemas.openxmlformats.org/officeDocument/2006/relationships/image" Target="../media/image470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4.png"/><Relationship Id="rId3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90.png"/><Relationship Id="rId15" Type="http://schemas.openxmlformats.org/officeDocument/2006/relationships/image" Target="../media/image56.png"/><Relationship Id="rId10" Type="http://schemas.openxmlformats.org/officeDocument/2006/relationships/image" Target="../media/image482.png"/><Relationship Id="rId4" Type="http://schemas.openxmlformats.org/officeDocument/2006/relationships/image" Target="../media/image51.png"/><Relationship Id="rId9" Type="http://schemas.openxmlformats.org/officeDocument/2006/relationships/image" Target="../media/image470.png"/><Relationship Id="rId1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90.png"/><Relationship Id="rId15" Type="http://schemas.openxmlformats.org/officeDocument/2006/relationships/image" Target="../media/image59.png"/><Relationship Id="rId10" Type="http://schemas.openxmlformats.org/officeDocument/2006/relationships/image" Target="../media/image482.png"/><Relationship Id="rId4" Type="http://schemas.openxmlformats.org/officeDocument/2006/relationships/image" Target="../media/image51.png"/><Relationship Id="rId9" Type="http://schemas.openxmlformats.org/officeDocument/2006/relationships/image" Target="../media/image470.png"/><Relationship Id="rId1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0.png"/><Relationship Id="rId4" Type="http://schemas.openxmlformats.org/officeDocument/2006/relationships/image" Target="../media/image610.png"/><Relationship Id="rId9" Type="http://schemas.openxmlformats.org/officeDocument/2006/relationships/image" Target="../media/image47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4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450.png"/><Relationship Id="rId7" Type="http://schemas.openxmlformats.org/officeDocument/2006/relationships/image" Target="../media/image492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1.png"/><Relationship Id="rId4" Type="http://schemas.openxmlformats.org/officeDocument/2006/relationships/image" Target="../media/image462.png"/><Relationship Id="rId9" Type="http://schemas.openxmlformats.org/officeDocument/2006/relationships/image" Target="../media/image51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1.png"/><Relationship Id="rId7" Type="http://schemas.openxmlformats.org/officeDocument/2006/relationships/image" Target="../media/image78.png"/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1.png"/><Relationship Id="rId4" Type="http://schemas.openxmlformats.org/officeDocument/2006/relationships/image" Target="../media/image300.png"/><Relationship Id="rId9" Type="http://schemas.openxmlformats.org/officeDocument/2006/relationships/image" Target="../media/image8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2.png"/><Relationship Id="rId4" Type="http://schemas.openxmlformats.org/officeDocument/2006/relationships/image" Target="../media/image77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5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1.png"/><Relationship Id="rId4" Type="http://schemas.openxmlformats.org/officeDocument/2006/relationships/image" Target="../media/image20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70.png"/><Relationship Id="rId4" Type="http://schemas.openxmlformats.org/officeDocument/2006/relationships/image" Target="../media/image7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3200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 eaLnBrk="1" hangingPunct="1"/>
            <a:r>
              <a:rPr lang="ar-SA" sz="4800" b="1" dirty="0">
                <a:solidFill>
                  <a:srgbClr val="002060"/>
                </a:solidFill>
              </a:rPr>
              <a:t>مقدمة في البرمجة غير الخطية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br>
              <a:rPr lang="ar-SA" sz="54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Introduction to Non-Linear Programming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مزرعة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339725" indent="-339725" algn="r" rtl="1"/>
            <a:r>
              <a:rPr lang="ar-SA" dirty="0"/>
              <a:t>أمثلة لحلول ممكنة </a:t>
            </a:r>
          </a:p>
          <a:p>
            <a:pPr marL="0" indent="0" algn="r" rtl="1">
              <a:buNone/>
            </a:pPr>
            <a:r>
              <a:rPr lang="ar-SA" dirty="0"/>
              <a:t>   لهذه المسألة: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989"/>
            <a:ext cx="3648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114800"/>
            <a:ext cx="3638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480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7400" y="3699142"/>
            <a:ext cx="474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60248" y="6330806"/>
            <a:ext cx="474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00392" y="6320974"/>
            <a:ext cx="474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30000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984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مزرعة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سنحاول تمثيل المسألة بمتغير واحد.</a:t>
                </a:r>
              </a:p>
              <a:p>
                <a:pPr marL="339725" indent="-339725" algn="r" rtl="1"/>
                <a:r>
                  <a:rPr lang="ar-SA" dirty="0"/>
                  <a:t>حيث أن طول السياج المتوفر هو: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2400</m:t>
                    </m:r>
                  </m:oMath>
                </a14:m>
                <a:endParaRPr lang="ar-SA" b="0" dirty="0"/>
              </a:p>
              <a:p>
                <a:pPr marL="339725" indent="-339725" algn="r" rtl="1"/>
                <a:r>
                  <a:rPr lang="ar-SA" dirty="0"/>
                  <a:t>إذاً نستطيع أن نعبر عن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SA" dirty="0"/>
                  <a:t>  بدلالة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 كما يلي:</a:t>
                </a:r>
                <a:endParaRPr lang="en-US" dirty="0"/>
              </a:p>
              <a:p>
                <a:pPr marL="0" indent="0" algn="ctr" rtl="1">
                  <a:buNone/>
                </a:pPr>
                <a:r>
                  <a:rPr lang="ar-SA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339725" indent="-339725" algn="r" rtl="1"/>
                <a:r>
                  <a:rPr lang="ar-SA" sz="2800" dirty="0"/>
                  <a:t>وبالتالي فإن مساحة الحقل هي:</a:t>
                </a:r>
                <a:endParaRPr lang="en-US" sz="2800" dirty="0"/>
              </a:p>
              <a:p>
                <a:pPr marL="0" indent="0" algn="ctr" rtl="1">
                  <a:buNone/>
                </a:pPr>
                <a:r>
                  <a:rPr lang="ar-SA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39725" indent="-339725" algn="r" rtl="1"/>
                <a:endParaRPr lang="en-US" sz="2000" dirty="0"/>
              </a:p>
              <a:p>
                <a:pPr marL="339725" indent="-339725" algn="r" rtl="1"/>
                <a:r>
                  <a:rPr lang="ar-SA" sz="2800" dirty="0"/>
                  <a:t>لاحظ أنه يجب أن يكون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1200</m:t>
                    </m:r>
                  </m:oMath>
                </a14:m>
                <a:r>
                  <a:rPr lang="ar-SA" sz="2800" dirty="0"/>
                  <a:t> وإلا ستصبح قيمة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ar-SA" sz="2800" dirty="0"/>
                  <a:t> سالبة.</a:t>
                </a:r>
                <a:endParaRPr lang="en-US" sz="2800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006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مزرعة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إذا لدينا البرنامج غير الخطي التالي: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2400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 marL="0" indent="0" rtl="1">
                  <a:buNone/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                   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1200</m:t>
                    </m:r>
                  </m:oMath>
                </a14:m>
                <a:r>
                  <a:rPr lang="ar-SA" sz="2800" dirty="0"/>
                  <a:t> </a:t>
                </a:r>
              </a:p>
              <a:p>
                <a:pPr marL="339725" indent="-339725" algn="r" rtl="1"/>
                <a:endParaRPr lang="ar-SA" sz="2800" dirty="0"/>
              </a:p>
              <a:p>
                <a:pPr marL="339725" indent="-339725" algn="r" rtl="1"/>
                <a:r>
                  <a:rPr lang="ar-SA" dirty="0"/>
                  <a:t>الحل الأمثل هو: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,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,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ar-SA" dirty="0"/>
              </a:p>
              <a:p>
                <a:pPr marL="0" indent="0" algn="r" rtl="1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2589"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3707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علبة اسطوانية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339725" indent="-339725" algn="just" rtl="1"/>
            <a:r>
              <a:rPr lang="ar-SA" dirty="0"/>
              <a:t>إحدى الشركات تريد تصنيع علبة زيت ستحتوي على لتر واحد من الزيت. </a:t>
            </a:r>
          </a:p>
          <a:p>
            <a:pPr marL="339725" indent="-339725" algn="just" rtl="1"/>
            <a:r>
              <a:rPr lang="ar-SA" dirty="0"/>
              <a:t>ماهي أبعاد هذه العلبة التي تقلل من تكلفة الألومنيوم المستخدم لتصنيعها؟</a:t>
            </a:r>
          </a:p>
          <a:p>
            <a:pPr marL="339725" indent="-339725" algn="r" rtl="1"/>
            <a:r>
              <a:rPr lang="ar-SA" dirty="0"/>
              <a:t>أي أننا سنحتاج تقليل مساحة سطوح</a:t>
            </a:r>
          </a:p>
          <a:p>
            <a:pPr marL="0" indent="0" algn="r" rtl="1">
              <a:buNone/>
            </a:pPr>
            <a:r>
              <a:rPr lang="ar-SA" dirty="0"/>
              <a:t>   العلبة.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391206" cy="27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33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علبة اسطوانية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نعلم أن مساحة  سطوح العلبة هي:</a:t>
                </a:r>
                <a:endParaRPr lang="en-US" dirty="0"/>
              </a:p>
              <a:p>
                <a:pPr marL="0" indent="0" algn="ctr" rtl="1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ar-SA" b="0" dirty="0"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endParaRPr lang="ar-SA" dirty="0"/>
              </a:p>
              <a:p>
                <a:pPr marL="0" indent="0" algn="ctr" rtl="1">
                  <a:buNone/>
                </a:pPr>
                <a:endParaRPr lang="ar-SA" dirty="0"/>
              </a:p>
              <a:p>
                <a:pPr marL="0" indent="0" algn="ctr" rtl="1">
                  <a:buNone/>
                </a:pPr>
                <a:endParaRPr lang="ar-SA" dirty="0"/>
              </a:p>
              <a:p>
                <a:pPr marL="0" indent="0" algn="ctr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7856329" cy="2879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1396" y="3337032"/>
            <a:ext cx="798596" cy="677108"/>
          </a:xfrm>
          <a:prstGeom prst="rect">
            <a:avLst/>
          </a:prstGeom>
          <a:solidFill>
            <a:srgbClr val="EFE4B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000" dirty="0"/>
              <a:t>مساحة</a:t>
            </a:r>
            <a:r>
              <a:rPr lang="ar-SA" dirty="0"/>
              <a:t> </a:t>
            </a:r>
          </a:p>
          <a:p>
            <a:pPr algn="ctr"/>
            <a:r>
              <a:rPr lang="ar-SA" dirty="0"/>
              <a:t>الغطاء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3317377"/>
            <a:ext cx="724364" cy="677108"/>
          </a:xfrm>
          <a:prstGeom prst="rect">
            <a:avLst/>
          </a:prstGeom>
          <a:solidFill>
            <a:srgbClr val="EFE4B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sz="2000" dirty="0"/>
              <a:t>مساحة</a:t>
            </a:r>
          </a:p>
          <a:p>
            <a:r>
              <a:rPr lang="ar-SA" dirty="0"/>
              <a:t>القاعدة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38376" y="3272695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5359683"/>
            <a:ext cx="576064" cy="144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01396" y="4861069"/>
                <a:ext cx="762592" cy="400110"/>
              </a:xfrm>
              <a:prstGeom prst="rect">
                <a:avLst/>
              </a:prstGeom>
              <a:solidFill>
                <a:srgbClr val="EFE4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96" y="4861069"/>
                <a:ext cx="7625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9975" y="4868188"/>
                <a:ext cx="762592" cy="400110"/>
              </a:xfrm>
              <a:prstGeom prst="rect">
                <a:avLst/>
              </a:prstGeom>
              <a:solidFill>
                <a:srgbClr val="EFE4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975" y="4868188"/>
                <a:ext cx="76259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9776" y="5154326"/>
                <a:ext cx="762592" cy="400110"/>
              </a:xfrm>
              <a:prstGeom prst="rect">
                <a:avLst/>
              </a:prstGeom>
              <a:solidFill>
                <a:srgbClr val="EFE4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76" y="5154326"/>
                <a:ext cx="76259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08104" y="3013866"/>
            <a:ext cx="834600" cy="677108"/>
          </a:xfrm>
          <a:prstGeom prst="rect">
            <a:avLst/>
          </a:prstGeom>
          <a:solidFill>
            <a:srgbClr val="EFE4B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000" dirty="0"/>
              <a:t>مساحة</a:t>
            </a:r>
            <a:r>
              <a:rPr lang="ar-SA" dirty="0"/>
              <a:t> </a:t>
            </a:r>
          </a:p>
          <a:p>
            <a:pPr algn="ctr"/>
            <a:r>
              <a:rPr lang="ar-SA" dirty="0"/>
              <a:t>الجوانب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6592" y="4222764"/>
                <a:ext cx="207640" cy="400110"/>
              </a:xfrm>
              <a:prstGeom prst="rect">
                <a:avLst/>
              </a:prstGeom>
              <a:solidFill>
                <a:srgbClr val="EFE4B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92" y="4222764"/>
                <a:ext cx="207640" cy="400110"/>
              </a:xfrm>
              <a:prstGeom prst="rect">
                <a:avLst/>
              </a:prstGeom>
              <a:blipFill>
                <a:blip r:embed="rId7"/>
                <a:stretch>
                  <a:fillRect l="-47059" r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390776" y="5154326"/>
            <a:ext cx="275160" cy="267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127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علبة اسطوانية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لتحويلها إلى مسألة في متغير واحد ، نعلم أن حجم الزيت في العلبة هو: </a:t>
                </a:r>
                <a14:m>
                  <m:oMath xmlns:m="http://schemas.openxmlformats.org/officeDocument/2006/math"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ar-S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litre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SA" dirty="0"/>
              </a:p>
              <a:p>
                <a:pPr marL="339725" indent="-339725" algn="r" rtl="1"/>
                <a:r>
                  <a:rPr lang="ar-SA" dirty="0"/>
                  <a:t>وبالتالي:</a:t>
                </a:r>
                <a:r>
                  <a:rPr lang="en-US" dirty="0"/>
                  <a:t> </a:t>
                </a:r>
                <a:r>
                  <a:rPr lang="ar-SA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SA" dirty="0"/>
              </a:p>
              <a:p>
                <a:pPr marL="339725" indent="-339725" algn="r" rtl="1"/>
                <a:r>
                  <a:rPr lang="ar-SA" dirty="0"/>
                  <a:t>أي أننا سنحتاج تقليل مساحة سطوح</a:t>
                </a:r>
                <a:r>
                  <a:rPr lang="en-US" dirty="0"/>
                  <a:t> </a:t>
                </a:r>
                <a:r>
                  <a:rPr lang="ar-SA" dirty="0"/>
                  <a:t>العلبة:</a:t>
                </a:r>
              </a:p>
              <a:p>
                <a:pPr marL="0" indent="0" algn="ctr" rtl="1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ar-SA" dirty="0"/>
              </a:p>
              <a:p>
                <a:pPr marL="339725" indent="-339725" algn="r" rtl="1"/>
                <a:r>
                  <a:rPr lang="ar-SA" dirty="0"/>
                  <a:t>يجب أن تكون قيمة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ar-SA" dirty="0"/>
                  <a:t> </a:t>
                </a:r>
                <a:r>
                  <a:rPr lang="ar-SA" sz="2000" dirty="0"/>
                  <a:t> </a:t>
                </a:r>
                <a:r>
                  <a:rPr lang="ar-SA" dirty="0"/>
                  <a:t>أكبر من الصفر.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822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علبة اسطوانية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إذا لدينا البرنامج غير الخطي التالي: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rtl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/>
                  <a:t> </a:t>
                </a:r>
                <a:r>
                  <a:rPr lang="en-US" dirty="0"/>
                  <a:t>                 </a:t>
                </a:r>
                <a:endParaRPr lang="ar-SA" sz="1400" dirty="0"/>
              </a:p>
              <a:p>
                <a:pPr marL="339725" indent="-339725" algn="r" rtl="1"/>
                <a:r>
                  <a:rPr lang="ar-SA" dirty="0"/>
                  <a:t>الحل الأمثل هو:</a:t>
                </a:r>
              </a:p>
              <a:p>
                <a:pPr marL="0" indent="0" rtl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rtl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500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r" rtl="1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t="-1677" r="-1679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16488" y="6136700"/>
            <a:ext cx="280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solidFill>
                  <a:srgbClr val="00B050"/>
                </a:solidFill>
              </a:rPr>
              <a:t>إذا الارتفاع = القطر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8888" y="4356393"/>
                <a:ext cx="2808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553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58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888" y="4356393"/>
                <a:ext cx="28083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88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أمثلة لحالات البرامج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893763" y="1628800"/>
            <a:ext cx="7208969" cy="4780960"/>
            <a:chOff x="563" y="719"/>
            <a:chExt cx="4760" cy="3640"/>
          </a:xfrm>
        </p:grpSpPr>
        <p:sp>
          <p:nvSpPr>
            <p:cNvPr id="7" name="Freeform 3" descr="20%"/>
            <p:cNvSpPr>
              <a:spLocks/>
            </p:cNvSpPr>
            <p:nvPr/>
          </p:nvSpPr>
          <p:spPr bwMode="auto">
            <a:xfrm>
              <a:off x="3402" y="2841"/>
              <a:ext cx="1252" cy="1099"/>
            </a:xfrm>
            <a:custGeom>
              <a:avLst/>
              <a:gdLst>
                <a:gd name="T0" fmla="*/ 0 w 1252"/>
                <a:gd name="T1" fmla="*/ 294 h 1099"/>
                <a:gd name="T2" fmla="*/ 603 w 1252"/>
                <a:gd name="T3" fmla="*/ 0 h 1099"/>
                <a:gd name="T4" fmla="*/ 1251 w 1252"/>
                <a:gd name="T5" fmla="*/ 645 h 1099"/>
                <a:gd name="T6" fmla="*/ 1170 w 1252"/>
                <a:gd name="T7" fmla="*/ 1098 h 1099"/>
                <a:gd name="T8" fmla="*/ 3 w 1252"/>
                <a:gd name="T9" fmla="*/ 1095 h 1099"/>
                <a:gd name="T10" fmla="*/ 0 w 1252"/>
                <a:gd name="T11" fmla="*/ 294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1099">
                  <a:moveTo>
                    <a:pt x="0" y="294"/>
                  </a:moveTo>
                  <a:lnTo>
                    <a:pt x="603" y="0"/>
                  </a:lnTo>
                  <a:lnTo>
                    <a:pt x="1251" y="645"/>
                  </a:lnTo>
                  <a:lnTo>
                    <a:pt x="1170" y="1098"/>
                  </a:lnTo>
                  <a:lnTo>
                    <a:pt x="3" y="1095"/>
                  </a:lnTo>
                  <a:lnTo>
                    <a:pt x="0" y="294"/>
                  </a:lnTo>
                </a:path>
              </a:pathLst>
            </a:custGeom>
            <a:solidFill>
              <a:srgbClr val="00E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 descr="20%"/>
            <p:cNvSpPr>
              <a:spLocks/>
            </p:cNvSpPr>
            <p:nvPr/>
          </p:nvSpPr>
          <p:spPr bwMode="auto">
            <a:xfrm>
              <a:off x="3402" y="1368"/>
              <a:ext cx="877" cy="790"/>
            </a:xfrm>
            <a:custGeom>
              <a:avLst/>
              <a:gdLst>
                <a:gd name="T0" fmla="*/ 3 w 877"/>
                <a:gd name="T1" fmla="*/ 0 h 790"/>
                <a:gd name="T2" fmla="*/ 528 w 877"/>
                <a:gd name="T3" fmla="*/ 0 h 790"/>
                <a:gd name="T4" fmla="*/ 876 w 877"/>
                <a:gd name="T5" fmla="*/ 420 h 790"/>
                <a:gd name="T6" fmla="*/ 876 w 877"/>
                <a:gd name="T7" fmla="*/ 789 h 790"/>
                <a:gd name="T8" fmla="*/ 0 w 877"/>
                <a:gd name="T9" fmla="*/ 789 h 790"/>
                <a:gd name="T10" fmla="*/ 3 w 877"/>
                <a:gd name="T11" fmla="*/ 0 h 7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7" h="790">
                  <a:moveTo>
                    <a:pt x="3" y="0"/>
                  </a:moveTo>
                  <a:lnTo>
                    <a:pt x="528" y="0"/>
                  </a:lnTo>
                  <a:lnTo>
                    <a:pt x="876" y="420"/>
                  </a:lnTo>
                  <a:lnTo>
                    <a:pt x="876" y="789"/>
                  </a:lnTo>
                  <a:lnTo>
                    <a:pt x="0" y="789"/>
                  </a:lnTo>
                  <a:lnTo>
                    <a:pt x="3" y="0"/>
                  </a:lnTo>
                </a:path>
              </a:pathLst>
            </a:custGeom>
            <a:solidFill>
              <a:srgbClr val="00E266"/>
            </a:solidFill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 descr="20%"/>
            <p:cNvSpPr>
              <a:spLocks/>
            </p:cNvSpPr>
            <p:nvPr/>
          </p:nvSpPr>
          <p:spPr bwMode="auto">
            <a:xfrm>
              <a:off x="576" y="1386"/>
              <a:ext cx="913" cy="778"/>
            </a:xfrm>
            <a:custGeom>
              <a:avLst/>
              <a:gdLst>
                <a:gd name="T0" fmla="*/ 0 w 913"/>
                <a:gd name="T1" fmla="*/ 0 h 778"/>
                <a:gd name="T2" fmla="*/ 519 w 913"/>
                <a:gd name="T3" fmla="*/ 0 h 778"/>
                <a:gd name="T4" fmla="*/ 564 w 913"/>
                <a:gd name="T5" fmla="*/ 6 h 778"/>
                <a:gd name="T6" fmla="*/ 618 w 913"/>
                <a:gd name="T7" fmla="*/ 12 h 778"/>
                <a:gd name="T8" fmla="*/ 657 w 913"/>
                <a:gd name="T9" fmla="*/ 27 h 778"/>
                <a:gd name="T10" fmla="*/ 714 w 913"/>
                <a:gd name="T11" fmla="*/ 48 h 778"/>
                <a:gd name="T12" fmla="*/ 792 w 913"/>
                <a:gd name="T13" fmla="*/ 102 h 778"/>
                <a:gd name="T14" fmla="*/ 828 w 913"/>
                <a:gd name="T15" fmla="*/ 147 h 778"/>
                <a:gd name="T16" fmla="*/ 861 w 913"/>
                <a:gd name="T17" fmla="*/ 195 h 778"/>
                <a:gd name="T18" fmla="*/ 882 w 913"/>
                <a:gd name="T19" fmla="*/ 237 h 778"/>
                <a:gd name="T20" fmla="*/ 897 w 913"/>
                <a:gd name="T21" fmla="*/ 282 h 778"/>
                <a:gd name="T22" fmla="*/ 903 w 913"/>
                <a:gd name="T23" fmla="*/ 312 h 778"/>
                <a:gd name="T24" fmla="*/ 912 w 913"/>
                <a:gd name="T25" fmla="*/ 387 h 778"/>
                <a:gd name="T26" fmla="*/ 912 w 913"/>
                <a:gd name="T27" fmla="*/ 438 h 778"/>
                <a:gd name="T28" fmla="*/ 912 w 913"/>
                <a:gd name="T29" fmla="*/ 777 h 778"/>
                <a:gd name="T30" fmla="*/ 0 w 913"/>
                <a:gd name="T31" fmla="*/ 774 h 778"/>
                <a:gd name="T32" fmla="*/ 0 w 913"/>
                <a:gd name="T33" fmla="*/ 0 h 7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3" h="778">
                  <a:moveTo>
                    <a:pt x="0" y="0"/>
                  </a:moveTo>
                  <a:lnTo>
                    <a:pt x="519" y="0"/>
                  </a:lnTo>
                  <a:lnTo>
                    <a:pt x="564" y="6"/>
                  </a:lnTo>
                  <a:lnTo>
                    <a:pt x="618" y="12"/>
                  </a:lnTo>
                  <a:lnTo>
                    <a:pt x="657" y="27"/>
                  </a:lnTo>
                  <a:lnTo>
                    <a:pt x="714" y="48"/>
                  </a:lnTo>
                  <a:lnTo>
                    <a:pt x="792" y="102"/>
                  </a:lnTo>
                  <a:lnTo>
                    <a:pt x="828" y="147"/>
                  </a:lnTo>
                  <a:lnTo>
                    <a:pt x="861" y="195"/>
                  </a:lnTo>
                  <a:lnTo>
                    <a:pt x="882" y="237"/>
                  </a:lnTo>
                  <a:lnTo>
                    <a:pt x="897" y="282"/>
                  </a:lnTo>
                  <a:lnTo>
                    <a:pt x="903" y="312"/>
                  </a:lnTo>
                  <a:lnTo>
                    <a:pt x="912" y="387"/>
                  </a:lnTo>
                  <a:lnTo>
                    <a:pt x="912" y="438"/>
                  </a:lnTo>
                  <a:lnTo>
                    <a:pt x="912" y="777"/>
                  </a:lnTo>
                  <a:lnTo>
                    <a:pt x="0" y="774"/>
                  </a:lnTo>
                  <a:lnTo>
                    <a:pt x="0" y="0"/>
                  </a:lnTo>
                </a:path>
              </a:pathLst>
            </a:custGeom>
            <a:solidFill>
              <a:srgbClr val="00E266"/>
            </a:solidFill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576" y="720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74" y="2160"/>
              <a:ext cx="14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77" y="1384"/>
              <a:ext cx="52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9"/>
            <p:cNvSpPr>
              <a:spLocks/>
            </p:cNvSpPr>
            <p:nvPr/>
          </p:nvSpPr>
          <p:spPr bwMode="auto">
            <a:xfrm>
              <a:off x="1107" y="1384"/>
              <a:ext cx="385" cy="372"/>
            </a:xfrm>
            <a:custGeom>
              <a:avLst/>
              <a:gdLst>
                <a:gd name="T0" fmla="*/ 0 w 21656"/>
                <a:gd name="T1" fmla="*/ 0 h 21600"/>
                <a:gd name="T2" fmla="*/ 385 w 21656"/>
                <a:gd name="T3" fmla="*/ 372 h 21600"/>
                <a:gd name="T4" fmla="*/ 1 w 21656"/>
                <a:gd name="T5" fmla="*/ 3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56" h="21600" fill="none" extrusionOk="0">
                  <a:moveTo>
                    <a:pt x="0" y="0"/>
                  </a:moveTo>
                  <a:cubicBezTo>
                    <a:pt x="18" y="0"/>
                    <a:pt x="37" y="0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</a:path>
                <a:path w="21656" h="21600" stroke="0" extrusionOk="0">
                  <a:moveTo>
                    <a:pt x="0" y="0"/>
                  </a:moveTo>
                  <a:cubicBezTo>
                    <a:pt x="18" y="0"/>
                    <a:pt x="37" y="0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  <a:lnTo>
                    <a:pt x="5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491" y="1758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918" y="951"/>
              <a:ext cx="903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293" y="864"/>
              <a:ext cx="100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مستقيم دالة الهدف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1089" y="969"/>
              <a:ext cx="243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735" y="1279"/>
              <a:ext cx="9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الحل الأمثل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480" y="1380"/>
              <a:ext cx="261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73" y="1743"/>
              <a:ext cx="654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ar-SA" altLang="en-US" sz="1400" i="0" dirty="0">
                  <a:solidFill>
                    <a:schemeClr val="tx1"/>
                  </a:solidFill>
                </a:rPr>
                <a:t>منطقة الحلول الممكنة</a:t>
              </a:r>
              <a:endParaRPr lang="en-US" alt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91" y="2262"/>
              <a:ext cx="8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دالة هدف خطية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قيود غير خطية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18" descr="20%"/>
            <p:cNvSpPr>
              <a:spLocks/>
            </p:cNvSpPr>
            <p:nvPr/>
          </p:nvSpPr>
          <p:spPr bwMode="auto">
            <a:xfrm>
              <a:off x="565" y="3132"/>
              <a:ext cx="913" cy="778"/>
            </a:xfrm>
            <a:custGeom>
              <a:avLst/>
              <a:gdLst>
                <a:gd name="T0" fmla="*/ 0 w 913"/>
                <a:gd name="T1" fmla="*/ 0 h 778"/>
                <a:gd name="T2" fmla="*/ 519 w 913"/>
                <a:gd name="T3" fmla="*/ 0 h 778"/>
                <a:gd name="T4" fmla="*/ 564 w 913"/>
                <a:gd name="T5" fmla="*/ 6 h 778"/>
                <a:gd name="T6" fmla="*/ 618 w 913"/>
                <a:gd name="T7" fmla="*/ 12 h 778"/>
                <a:gd name="T8" fmla="*/ 657 w 913"/>
                <a:gd name="T9" fmla="*/ 27 h 778"/>
                <a:gd name="T10" fmla="*/ 714 w 913"/>
                <a:gd name="T11" fmla="*/ 48 h 778"/>
                <a:gd name="T12" fmla="*/ 792 w 913"/>
                <a:gd name="T13" fmla="*/ 102 h 778"/>
                <a:gd name="T14" fmla="*/ 828 w 913"/>
                <a:gd name="T15" fmla="*/ 147 h 778"/>
                <a:gd name="T16" fmla="*/ 861 w 913"/>
                <a:gd name="T17" fmla="*/ 195 h 778"/>
                <a:gd name="T18" fmla="*/ 882 w 913"/>
                <a:gd name="T19" fmla="*/ 237 h 778"/>
                <a:gd name="T20" fmla="*/ 897 w 913"/>
                <a:gd name="T21" fmla="*/ 282 h 778"/>
                <a:gd name="T22" fmla="*/ 903 w 913"/>
                <a:gd name="T23" fmla="*/ 312 h 778"/>
                <a:gd name="T24" fmla="*/ 912 w 913"/>
                <a:gd name="T25" fmla="*/ 387 h 778"/>
                <a:gd name="T26" fmla="*/ 912 w 913"/>
                <a:gd name="T27" fmla="*/ 438 h 778"/>
                <a:gd name="T28" fmla="*/ 912 w 913"/>
                <a:gd name="T29" fmla="*/ 777 h 778"/>
                <a:gd name="T30" fmla="*/ 0 w 913"/>
                <a:gd name="T31" fmla="*/ 774 h 778"/>
                <a:gd name="T32" fmla="*/ 0 w 913"/>
                <a:gd name="T33" fmla="*/ 0 h 7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3" h="778">
                  <a:moveTo>
                    <a:pt x="0" y="0"/>
                  </a:moveTo>
                  <a:lnTo>
                    <a:pt x="519" y="0"/>
                  </a:lnTo>
                  <a:lnTo>
                    <a:pt x="564" y="6"/>
                  </a:lnTo>
                  <a:lnTo>
                    <a:pt x="618" y="12"/>
                  </a:lnTo>
                  <a:lnTo>
                    <a:pt x="657" y="27"/>
                  </a:lnTo>
                  <a:lnTo>
                    <a:pt x="714" y="48"/>
                  </a:lnTo>
                  <a:lnTo>
                    <a:pt x="792" y="102"/>
                  </a:lnTo>
                  <a:lnTo>
                    <a:pt x="828" y="147"/>
                  </a:lnTo>
                  <a:lnTo>
                    <a:pt x="861" y="195"/>
                  </a:lnTo>
                  <a:lnTo>
                    <a:pt x="882" y="237"/>
                  </a:lnTo>
                  <a:lnTo>
                    <a:pt x="897" y="282"/>
                  </a:lnTo>
                  <a:lnTo>
                    <a:pt x="903" y="312"/>
                  </a:lnTo>
                  <a:lnTo>
                    <a:pt x="912" y="387"/>
                  </a:lnTo>
                  <a:lnTo>
                    <a:pt x="912" y="438"/>
                  </a:lnTo>
                  <a:lnTo>
                    <a:pt x="912" y="777"/>
                  </a:lnTo>
                  <a:lnTo>
                    <a:pt x="0" y="774"/>
                  </a:lnTo>
                  <a:lnTo>
                    <a:pt x="0" y="0"/>
                  </a:lnTo>
                </a:path>
              </a:pathLst>
            </a:custGeom>
            <a:solidFill>
              <a:srgbClr val="00E266"/>
            </a:solidFill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565" y="246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563" y="3906"/>
              <a:ext cx="14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66" y="3130"/>
              <a:ext cx="52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2"/>
            <p:cNvSpPr>
              <a:spLocks/>
            </p:cNvSpPr>
            <p:nvPr/>
          </p:nvSpPr>
          <p:spPr bwMode="auto">
            <a:xfrm>
              <a:off x="1096" y="3130"/>
              <a:ext cx="385" cy="372"/>
            </a:xfrm>
            <a:custGeom>
              <a:avLst/>
              <a:gdLst>
                <a:gd name="T0" fmla="*/ 0 w 21656"/>
                <a:gd name="T1" fmla="*/ 0 h 21600"/>
                <a:gd name="T2" fmla="*/ 385 w 21656"/>
                <a:gd name="T3" fmla="*/ 372 h 21600"/>
                <a:gd name="T4" fmla="*/ 1 w 21656"/>
                <a:gd name="T5" fmla="*/ 3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56" h="21600" fill="none" extrusionOk="0">
                  <a:moveTo>
                    <a:pt x="0" y="0"/>
                  </a:moveTo>
                  <a:cubicBezTo>
                    <a:pt x="18" y="0"/>
                    <a:pt x="37" y="0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</a:path>
                <a:path w="21656" h="21600" stroke="0" extrusionOk="0">
                  <a:moveTo>
                    <a:pt x="0" y="0"/>
                  </a:moveTo>
                  <a:cubicBezTo>
                    <a:pt x="18" y="0"/>
                    <a:pt x="37" y="0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  <a:lnTo>
                    <a:pt x="5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480" y="3504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522" y="2596"/>
              <a:ext cx="100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منحنى دالة الهدف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1324" y="2715"/>
              <a:ext cx="243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729" y="3007"/>
              <a:ext cx="9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الحل الأمثل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1480" y="3140"/>
              <a:ext cx="261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62" y="3487"/>
              <a:ext cx="654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ar-SA" altLang="en-US" sz="1400" i="0" dirty="0">
                  <a:solidFill>
                    <a:schemeClr val="tx1"/>
                  </a:solidFill>
                </a:rPr>
                <a:t>منطقة الحلول الممكنة</a:t>
              </a:r>
              <a:endParaRPr lang="en-US" alt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85" y="4020"/>
              <a:ext cx="122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دالة هدف غير خطية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قيود غير خطية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34" name="Arc 30"/>
            <p:cNvSpPr>
              <a:spLocks/>
            </p:cNvSpPr>
            <p:nvPr/>
          </p:nvSpPr>
          <p:spPr bwMode="auto">
            <a:xfrm>
              <a:off x="1285" y="2824"/>
              <a:ext cx="525" cy="707"/>
            </a:xfrm>
            <a:custGeom>
              <a:avLst/>
              <a:gdLst>
                <a:gd name="T0" fmla="*/ 525 w 21600"/>
                <a:gd name="T1" fmla="*/ 707 h 21600"/>
                <a:gd name="T2" fmla="*/ 0 w 21600"/>
                <a:gd name="T3" fmla="*/ 0 h 21600"/>
                <a:gd name="T4" fmla="*/ 52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3404" y="719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402" y="2159"/>
              <a:ext cx="14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200" y="857"/>
              <a:ext cx="100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منحنى دالة الهدف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3985" y="978"/>
              <a:ext cx="243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4399" y="1346"/>
              <a:ext cx="9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الحل الأمثل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4180" y="1432"/>
              <a:ext cx="261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501" y="1742"/>
              <a:ext cx="654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ar-SA" altLang="en-US" sz="1400" i="0" dirty="0">
                  <a:solidFill>
                    <a:schemeClr val="tx1"/>
                  </a:solidFill>
                </a:rPr>
                <a:t>منطقة الحلول الممكنة</a:t>
              </a:r>
              <a:endParaRPr lang="en-US" alt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436" y="2241"/>
              <a:ext cx="1137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دالة هدف غير خطية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قيود خطية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405" y="1367"/>
              <a:ext cx="53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3930" y="1368"/>
              <a:ext cx="354" cy="4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4280" y="1791"/>
              <a:ext cx="1" cy="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42"/>
            <p:cNvSpPr>
              <a:spLocks/>
            </p:cNvSpPr>
            <p:nvPr/>
          </p:nvSpPr>
          <p:spPr bwMode="auto">
            <a:xfrm>
              <a:off x="3941" y="1045"/>
              <a:ext cx="525" cy="707"/>
            </a:xfrm>
            <a:custGeom>
              <a:avLst/>
              <a:gdLst>
                <a:gd name="T0" fmla="*/ 525 w 21600"/>
                <a:gd name="T1" fmla="*/ 707 h 21600"/>
                <a:gd name="T2" fmla="*/ 0 w 21600"/>
                <a:gd name="T3" fmla="*/ 0 h 21600"/>
                <a:gd name="T4" fmla="*/ 52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3404" y="249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3402" y="3936"/>
              <a:ext cx="14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4150" y="2680"/>
              <a:ext cx="100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منحنى دالة الهدف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4022" y="2802"/>
              <a:ext cx="175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4538" y="3036"/>
              <a:ext cx="69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الحل الأمثل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H="1">
              <a:off x="4174" y="3174"/>
              <a:ext cx="355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434" y="3619"/>
              <a:ext cx="654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ar-SA" altLang="en-US" sz="1400" i="0" dirty="0">
                  <a:solidFill>
                    <a:schemeClr val="tx1"/>
                  </a:solidFill>
                </a:rPr>
                <a:t>منطقة الحلول الممكنة</a:t>
              </a:r>
              <a:endParaRPr lang="en-US" alt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436" y="4032"/>
              <a:ext cx="13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دالة هدف غير خطية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ar-SA" altLang="en-US" b="0" i="0" dirty="0">
                  <a:solidFill>
                    <a:schemeClr val="tx1"/>
                  </a:solidFill>
                </a:rPr>
                <a:t>قيود خطية</a:t>
              </a:r>
              <a:endParaRPr lang="en-US" altLang="en-US" b="0" i="0" dirty="0">
                <a:solidFill>
                  <a:schemeClr val="tx1"/>
                </a:solidFill>
              </a:endParaRPr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3405" y="2835"/>
              <a:ext cx="60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005" y="2835"/>
              <a:ext cx="653" cy="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H="1">
              <a:off x="4573" y="3492"/>
              <a:ext cx="80" cy="4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 rot="2700000">
              <a:off x="3759" y="3207"/>
              <a:ext cx="759" cy="39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 rot="2700000">
              <a:off x="3820" y="3235"/>
              <a:ext cx="628" cy="3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 rot="2700000">
              <a:off x="3878" y="3266"/>
              <a:ext cx="511" cy="25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 rot="2700000">
              <a:off x="3927" y="3289"/>
              <a:ext cx="401" cy="1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CC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7160720" y="3518545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7131684" y="5854684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2859167" y="5814767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2871686" y="3544961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537248" y="1567371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4816267" y="1523713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4780370" y="3881892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523312" y="3823907"/>
            <a:ext cx="4482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0" i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6228184" y="2708920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123728" y="2636912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123728" y="4960332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18352" y="5052004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49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/>
                <a:r>
                  <a:rPr lang="ar-SA" sz="2800" dirty="0">
                    <a:latin typeface="Cambria Math" panose="02040503050406030204" pitchFamily="18" charset="0"/>
                  </a:rPr>
                  <a:t>سندرس فقط كيفية حل البرامج غير الخطية الغير مقيدة التي تحتوي على متغير واحد فقط.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altLang="zh-TW" sz="2800" dirty="0">
                    <a:latin typeface="Cambria Math" panose="02040503050406030204" pitchFamily="18" charset="0"/>
                  </a:rPr>
                  <a:t>    أي سندرس فقط ا</a:t>
                </a:r>
                <a:r>
                  <a:rPr lang="ar-SA" sz="2800" dirty="0"/>
                  <a:t>لمسألة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8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800" dirty="0"/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marL="0" indent="0" rtl="1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/>
                <a:endParaRPr lang="ar-SA" altLang="zh-TW" sz="1050" dirty="0">
                  <a:latin typeface="Cambria Math" panose="02040503050406030204" pitchFamily="18" charset="0"/>
                </a:endParaRPr>
              </a:p>
              <a:p>
                <a:pPr algn="r" rtl="1"/>
                <a:r>
                  <a:rPr lang="ar-SA" altLang="zh-TW" sz="2800" dirty="0">
                    <a:latin typeface="Cambria Math" panose="02040503050406030204" pitchFamily="18" charset="0"/>
                  </a:rPr>
                  <a:t>سنفترض أن الدالة 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</a:rPr>
                  <a:t> معرفة ومتصلة على الفترة الحقيقية 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</a:rPr>
                  <a:t>.</a:t>
                </a:r>
              </a:p>
              <a:p>
                <a:pPr algn="r" rtl="1"/>
                <a:r>
                  <a:rPr lang="ar-SA" altLang="zh-TW" sz="2800" dirty="0">
                    <a:latin typeface="Cambria Math" panose="02040503050406030204" pitchFamily="18" charset="0"/>
                  </a:rPr>
                  <a:t>سنفترض وجود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,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</a:rPr>
                  <a:t> , …</a:t>
                </a:r>
                <a:r>
                  <a:rPr lang="ar-SA" altLang="zh-TW" sz="2800" dirty="0">
                    <a:latin typeface="Cambria Math" panose="02040503050406030204" pitchFamily="18" charset="0"/>
                  </a:rPr>
                  <a:t> حسب الحاجة في الفترة الحقيقية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560" t="-129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75956" y="30689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6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الدوال المحدبة والدوال المقعرة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339725" indent="-339725" algn="just" rtl="1"/>
            <a:r>
              <a:rPr lang="ar-SA" dirty="0"/>
              <a:t>الدالة </a:t>
            </a:r>
            <a:r>
              <a:rPr lang="en-US" altLang="zh-TW" i="1" dirty="0">
                <a:latin typeface="Times New Roman" panose="02020603050405020304" pitchFamily="18" charset="0"/>
              </a:rPr>
              <a:t>f</a:t>
            </a:r>
            <a:r>
              <a:rPr lang="en-US" altLang="zh-TW" sz="1200" i="1" dirty="0">
                <a:latin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</a:rPr>
              <a:t>(</a:t>
            </a:r>
            <a:r>
              <a:rPr lang="en-US" altLang="zh-TW" i="1" dirty="0">
                <a:latin typeface="Times New Roman" panose="02020603050405020304" pitchFamily="18" charset="0"/>
              </a:rPr>
              <a:t>x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  <a:r>
              <a:rPr lang="ar-SA" dirty="0"/>
              <a:t> هي دالة محدبة (</a:t>
            </a:r>
            <a:r>
              <a:rPr lang="en-US" dirty="0"/>
              <a:t>convex</a:t>
            </a:r>
            <a:r>
              <a:rPr lang="ar-SA" dirty="0"/>
              <a:t>) إذا كان الخط المستقيم الرابط بين أي نقطتين على رسم الدالة يقع فوق الرسم</a:t>
            </a:r>
            <a:r>
              <a:rPr lang="ar-SA" altLang="zh-TW" dirty="0">
                <a:latin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endParaRPr lang="ar-S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74813" y="5746021"/>
            <a:ext cx="489175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974" y="5746020"/>
            <a:ext cx="489175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282044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2708920"/>
            <a:ext cx="801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69146" y="5589240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22009" y="2986362"/>
            <a:ext cx="31250" cy="3088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39952" y="4394600"/>
            <a:ext cx="0" cy="121430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47203" y="3870880"/>
            <a:ext cx="32909" cy="171836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9922" y="5474578"/>
            <a:ext cx="46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8074" y="5479762"/>
            <a:ext cx="46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Freeform 19"/>
          <p:cNvSpPr/>
          <p:nvPr/>
        </p:nvSpPr>
        <p:spPr>
          <a:xfrm rot="10800000">
            <a:off x="3548424" y="2929805"/>
            <a:ext cx="2806540" cy="1605379"/>
          </a:xfrm>
          <a:custGeom>
            <a:avLst/>
            <a:gdLst>
              <a:gd name="connsiteX0" fmla="*/ 0 w 2379407"/>
              <a:gd name="connsiteY0" fmla="*/ 1248161 h 1248161"/>
              <a:gd name="connsiteX1" fmla="*/ 1415845 w 2379407"/>
              <a:gd name="connsiteY1" fmla="*/ 9297 h 1248161"/>
              <a:gd name="connsiteX2" fmla="*/ 2379407 w 2379407"/>
              <a:gd name="connsiteY2" fmla="*/ 648393 h 1248161"/>
              <a:gd name="connsiteX3" fmla="*/ 2379407 w 2379407"/>
              <a:gd name="connsiteY3" fmla="*/ 648393 h 124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9407" h="1248161">
                <a:moveTo>
                  <a:pt x="0" y="1248161"/>
                </a:moveTo>
                <a:cubicBezTo>
                  <a:pt x="509638" y="678709"/>
                  <a:pt x="1019277" y="109258"/>
                  <a:pt x="1415845" y="9297"/>
                </a:cubicBezTo>
                <a:cubicBezTo>
                  <a:pt x="1812413" y="-90664"/>
                  <a:pt x="2379407" y="648393"/>
                  <a:pt x="2379407" y="648393"/>
                </a:cubicBezTo>
                <a:lnTo>
                  <a:pt x="2379407" y="648393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89271" y="3861048"/>
            <a:ext cx="1310658" cy="4362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056514" y="4259302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90097" y="3778958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21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27FA-AF7C-4FDB-8157-89CEFBF9ADC5}" type="slidenum">
              <a:rPr lang="ar-SA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مقدمة في البرمجة غير الخطية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41313" indent="-341313" algn="r" rtl="1"/>
            <a:r>
              <a:rPr lang="ar-SA" b="1" dirty="0"/>
              <a:t>تعريف:</a:t>
            </a:r>
          </a:p>
          <a:p>
            <a:pPr marL="747713" lvl="1" indent="-23813" algn="just" rtl="1">
              <a:buFontTx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يقال أن الدالة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 دالة غير خطية إذا لا يمكن تمثيلها على الصورة:</a:t>
            </a:r>
          </a:p>
          <a:p>
            <a:pPr marL="1257300" lvl="1" indent="-533400" algn="ctr" rtl="1">
              <a:buFontTx/>
              <a:buNone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41313" algn="r" rtl="1">
              <a:buFontTx/>
              <a:buNone/>
            </a:pPr>
            <a:r>
              <a:rPr lang="ar-SA" dirty="0"/>
              <a:t>	   بحيث أن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…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dirty="0"/>
              <a:t>هي ثوابت</a:t>
            </a:r>
            <a:r>
              <a:rPr lang="ar-SA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SA" dirty="0"/>
          </a:p>
          <a:p>
            <a:pPr marL="341313" indent="-341313" algn="r" rtl="1"/>
            <a:r>
              <a:rPr lang="ar-SA" b="1" dirty="0"/>
              <a:t>تعريف:</a:t>
            </a:r>
          </a:p>
          <a:p>
            <a:pPr marL="1257300" lvl="1" indent="-533400" algn="r" rtl="1">
              <a:buFontTx/>
              <a:buNone/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لأي دالة غير خطية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  وثابت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r-SA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فإن:</a:t>
            </a:r>
          </a:p>
          <a:p>
            <a:pPr marL="1257300" lvl="1" indent="-533400" algn="r" rtl="1">
              <a:buFontTx/>
              <a:buNone/>
            </a:pPr>
            <a:r>
              <a:rPr lang="ar-S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أو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≥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    </a:t>
            </a:r>
            <a:endParaRPr lang="ar-SA" dirty="0">
              <a:solidFill>
                <a:srgbClr val="0000FF"/>
              </a:solidFill>
            </a:endParaRPr>
          </a:p>
          <a:p>
            <a:pPr marL="1257300" lvl="1" indent="-533400" algn="r" rtl="1">
              <a:buFontTx/>
              <a:buNone/>
            </a:pPr>
            <a:r>
              <a:rPr lang="ar-SA" dirty="0"/>
              <a:t>تسمى </a:t>
            </a:r>
            <a:r>
              <a:rPr lang="ar-SA" dirty="0" err="1"/>
              <a:t>متراجحة</a:t>
            </a:r>
            <a:r>
              <a:rPr lang="ar-SA" dirty="0"/>
              <a:t> غير خطية ،</a:t>
            </a:r>
          </a:p>
          <a:p>
            <a:pPr marL="1257300" lvl="1" indent="-533400" algn="r" rtl="1">
              <a:buFontTx/>
              <a:buNone/>
            </a:pPr>
            <a:r>
              <a:rPr lang="ar-SA" i="1" dirty="0">
                <a:latin typeface="Times New Roman" pitchFamily="18" charset="0"/>
                <a:cs typeface="Times New Roman" pitchFamily="18" charset="0"/>
              </a:rPr>
              <a:t>و 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r-S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تسمى معادلة غير خطية.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3349636" y="3623821"/>
            <a:ext cx="2806540" cy="1605379"/>
          </a:xfrm>
          <a:custGeom>
            <a:avLst/>
            <a:gdLst>
              <a:gd name="connsiteX0" fmla="*/ 0 w 2379407"/>
              <a:gd name="connsiteY0" fmla="*/ 1248161 h 1248161"/>
              <a:gd name="connsiteX1" fmla="*/ 1415845 w 2379407"/>
              <a:gd name="connsiteY1" fmla="*/ 9297 h 1248161"/>
              <a:gd name="connsiteX2" fmla="*/ 2379407 w 2379407"/>
              <a:gd name="connsiteY2" fmla="*/ 648393 h 1248161"/>
              <a:gd name="connsiteX3" fmla="*/ 2379407 w 2379407"/>
              <a:gd name="connsiteY3" fmla="*/ 648393 h 124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9407" h="1248161">
                <a:moveTo>
                  <a:pt x="0" y="1248161"/>
                </a:moveTo>
                <a:cubicBezTo>
                  <a:pt x="509638" y="678709"/>
                  <a:pt x="1019277" y="109258"/>
                  <a:pt x="1415845" y="9297"/>
                </a:cubicBezTo>
                <a:cubicBezTo>
                  <a:pt x="1812413" y="-90664"/>
                  <a:pt x="2379407" y="648393"/>
                  <a:pt x="2379407" y="648393"/>
                </a:cubicBezTo>
                <a:lnTo>
                  <a:pt x="2379407" y="648393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الدوال المحدبة والدوال المقعرة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339725" indent="-339725" algn="just" rtl="1"/>
            <a:r>
              <a:rPr lang="ar-SA" dirty="0"/>
              <a:t>الدالة </a:t>
            </a:r>
            <a:r>
              <a:rPr lang="en-US" altLang="zh-TW" i="1" dirty="0">
                <a:latin typeface="Times New Roman" panose="02020603050405020304" pitchFamily="18" charset="0"/>
              </a:rPr>
              <a:t>f</a:t>
            </a:r>
            <a:r>
              <a:rPr lang="en-US" altLang="zh-TW" sz="1200" i="1" dirty="0">
                <a:latin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</a:rPr>
              <a:t>(</a:t>
            </a:r>
            <a:r>
              <a:rPr lang="en-US" altLang="zh-TW" i="1" dirty="0">
                <a:latin typeface="Times New Roman" panose="02020603050405020304" pitchFamily="18" charset="0"/>
              </a:rPr>
              <a:t>x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  <a:r>
              <a:rPr lang="ar-SA" dirty="0"/>
              <a:t> هي دالة مقعرة (</a:t>
            </a:r>
            <a:r>
              <a:rPr lang="en-US" dirty="0"/>
              <a:t>concave</a:t>
            </a:r>
            <a:r>
              <a:rPr lang="ar-SA" dirty="0"/>
              <a:t>) إذا كان الخط المستقيم الرابط بين أي نقطتين على رسم الدالة يقع تحت الرسم</a:t>
            </a:r>
            <a:r>
              <a:rPr lang="ar-SA" altLang="zh-TW" dirty="0">
                <a:latin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74813" y="5746021"/>
            <a:ext cx="489175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5974" y="5746020"/>
            <a:ext cx="489175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282044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2708920"/>
            <a:ext cx="801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69146" y="5589240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22009" y="2986362"/>
            <a:ext cx="31250" cy="3088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39952" y="4394600"/>
            <a:ext cx="0" cy="121430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59922" y="5474578"/>
            <a:ext cx="46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28074" y="5479762"/>
            <a:ext cx="46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547203" y="3870880"/>
            <a:ext cx="32909" cy="171836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490097" y="3778958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56514" y="4259302"/>
            <a:ext cx="144016" cy="124852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89271" y="3861048"/>
            <a:ext cx="1310658" cy="4362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3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الدوال المحدبة والدوال المقعرة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endParaRPr lang="ar-SA" sz="1200" dirty="0"/>
          </a:p>
          <a:p>
            <a:pPr marL="0" indent="0" algn="r" rtl="1">
              <a:buNone/>
            </a:pPr>
            <a:r>
              <a:rPr lang="ar-SA" dirty="0"/>
              <a:t>مثال لدالة غير محدبة ولا مقعرة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5282044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708920"/>
            <a:ext cx="801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69146" y="5589240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22009" y="2986362"/>
            <a:ext cx="31250" cy="3088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301639" y="3520178"/>
            <a:ext cx="2782529" cy="1492998"/>
          </a:xfrm>
          <a:custGeom>
            <a:avLst/>
            <a:gdLst>
              <a:gd name="connsiteX0" fmla="*/ 0 w 2782529"/>
              <a:gd name="connsiteY0" fmla="*/ 1474838 h 1492998"/>
              <a:gd name="connsiteX1" fmla="*/ 786581 w 2782529"/>
              <a:gd name="connsiteY1" fmla="*/ 639096 h 1492998"/>
              <a:gd name="connsiteX2" fmla="*/ 1681316 w 2782529"/>
              <a:gd name="connsiteY2" fmla="*/ 1484671 h 1492998"/>
              <a:gd name="connsiteX3" fmla="*/ 2782529 w 2782529"/>
              <a:gd name="connsiteY3" fmla="*/ 0 h 1492998"/>
              <a:gd name="connsiteX4" fmla="*/ 2782529 w 2782529"/>
              <a:gd name="connsiteY4" fmla="*/ 0 h 149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529" h="1492998">
                <a:moveTo>
                  <a:pt x="0" y="1474838"/>
                </a:moveTo>
                <a:cubicBezTo>
                  <a:pt x="253181" y="1056147"/>
                  <a:pt x="506362" y="637457"/>
                  <a:pt x="786581" y="639096"/>
                </a:cubicBezTo>
                <a:cubicBezTo>
                  <a:pt x="1066800" y="640735"/>
                  <a:pt x="1348658" y="1591187"/>
                  <a:pt x="1681316" y="1484671"/>
                </a:cubicBezTo>
                <a:cubicBezTo>
                  <a:pt x="2013974" y="1378155"/>
                  <a:pt x="2782529" y="0"/>
                  <a:pt x="2782529" y="0"/>
                </a:cubicBezTo>
                <a:lnTo>
                  <a:pt x="2782529" y="0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68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النقاط الصغرى والعظمى المحلية </a:t>
            </a:r>
            <a:r>
              <a:rPr lang="en-US" sz="4000" b="1" dirty="0">
                <a:solidFill>
                  <a:srgbClr val="002060"/>
                </a:solidFill>
              </a:rPr>
              <a:t>(Local)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للدالة 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f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)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المعرفة على الفترة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يقال أن النقطة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dirty="0"/>
                  <a:t> هي:</a:t>
                </a:r>
                <a:endParaRPr lang="ar-SA" sz="1200" dirty="0"/>
              </a:p>
              <a:p>
                <a:pPr marL="339725" indent="-339725" algn="r" rtl="1"/>
                <a:r>
                  <a:rPr lang="ar-SA" dirty="0"/>
                  <a:t>نقطة </a:t>
                </a:r>
                <a:r>
                  <a:rPr lang="ar-SA" dirty="0">
                    <a:solidFill>
                      <a:srgbClr val="0000FF"/>
                    </a:solidFill>
                  </a:rPr>
                  <a:t>صغرى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محلية (أو موضعية)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altLang="zh-TW" i="1" dirty="0">
                    <a:latin typeface="Times New Roman" panose="02020603050405020304" pitchFamily="18" charset="0"/>
                  </a:rPr>
                  <a:t> </a:t>
                </a:r>
                <a:endParaRPr lang="en-US" altLang="zh-TW" i="1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/>
                  <a:t>إذا وجدت فترة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</a:rPr>
                  <a:t>]</a:t>
                </a:r>
                <a:r>
                  <a:rPr lang="ar-SA" dirty="0"/>
                  <a:t> بحيث أن:</a:t>
                </a:r>
                <a:endParaRPr lang="en-US" dirty="0"/>
              </a:p>
              <a:p>
                <a:pPr marL="0" indent="0" algn="ctr" rtl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endParaRPr lang="ar-SA" altLang="zh-TW" sz="1800" dirty="0">
                  <a:latin typeface="Times New Roman" panose="02020603050405020304" pitchFamily="18" charset="0"/>
                </a:endParaRPr>
              </a:p>
              <a:p>
                <a:pPr marL="339725" indent="-339725" algn="r" rtl="1">
                  <a:spcBef>
                    <a:spcPts val="0"/>
                  </a:spcBef>
                </a:pPr>
                <a:r>
                  <a:rPr lang="ar-SA" dirty="0"/>
                  <a:t>نقطة </a:t>
                </a:r>
                <a:r>
                  <a:rPr lang="ar-SA" dirty="0">
                    <a:solidFill>
                      <a:srgbClr val="0000FF"/>
                    </a:solidFill>
                  </a:rPr>
                  <a:t>عظمى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محلية (أو موضعية)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altLang="zh-TW" i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إذا وجدت فترة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</a:rPr>
                  <a:t>]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dirty="0"/>
                  <a:t>بحيث أن:</a:t>
                </a:r>
                <a:endParaRPr lang="en-US" dirty="0"/>
              </a:p>
              <a:p>
                <a:pPr marL="0" indent="0" algn="ctr" rtl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∀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0" indent="0" algn="ctr" rtl="1">
                  <a:spcBef>
                    <a:spcPts val="0"/>
                  </a:spcBef>
                  <a:buNone/>
                </a:pPr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806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2488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النقاط الصغرى والعظمى الشاملة </a:t>
            </a:r>
            <a:r>
              <a:rPr lang="en-US" sz="4000" b="1" dirty="0">
                <a:solidFill>
                  <a:srgbClr val="002060"/>
                </a:solidFill>
              </a:rPr>
              <a:t>(Global)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للدالة 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f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)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المعرفة على الفترة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يقال أن النقطة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dirty="0"/>
                  <a:t> هي:</a:t>
                </a:r>
              </a:p>
              <a:p>
                <a:pPr marL="0" indent="0" algn="r" rtl="1">
                  <a:buNone/>
                </a:pPr>
                <a:endParaRPr lang="ar-SA" sz="1200" dirty="0"/>
              </a:p>
              <a:p>
                <a:pPr marL="339725" indent="-339725" algn="r" rtl="1"/>
                <a:r>
                  <a:rPr lang="ar-SA" dirty="0"/>
                  <a:t>نقطة </a:t>
                </a:r>
                <a:r>
                  <a:rPr lang="ar-SA" dirty="0">
                    <a:solidFill>
                      <a:srgbClr val="0000FF"/>
                    </a:solidFill>
                  </a:rPr>
                  <a:t>صغرى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شاملة (أو كلية)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altLang="zh-TW" i="1" dirty="0">
                    <a:latin typeface="Times New Roman" panose="02020603050405020304" pitchFamily="18" charset="0"/>
                  </a:rPr>
                  <a:t> </a:t>
                </a:r>
                <a:r>
                  <a:rPr lang="ar-SA" dirty="0"/>
                  <a:t>إذا كانت </a:t>
                </a:r>
                <a:endParaRPr lang="en-US" dirty="0"/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  </a:t>
                </a:r>
              </a:p>
              <a:p>
                <a:pPr marL="339725" indent="-339725" algn="r" rtl="1"/>
                <a:r>
                  <a:rPr lang="ar-SA" dirty="0"/>
                  <a:t>نقطة </a:t>
                </a:r>
                <a:r>
                  <a:rPr lang="ar-SA" dirty="0">
                    <a:solidFill>
                      <a:srgbClr val="0000FF"/>
                    </a:solidFill>
                  </a:rPr>
                  <a:t>عظمى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شاملة (أو كلية)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altLang="zh-TW" i="1" dirty="0">
                    <a:latin typeface="Times New Roman" panose="02020603050405020304" pitchFamily="18" charset="0"/>
                  </a:rPr>
                  <a:t> </a:t>
                </a:r>
                <a:r>
                  <a:rPr lang="ar-SA" dirty="0"/>
                  <a:t>إذا كانت</a:t>
                </a: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∀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806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216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النقاط الصغرى والعظمى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166688" lvl="1" indent="0" algn="r" rtl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Minimize </a:t>
            </a:r>
            <a:r>
              <a:rPr lang="en-US" b="1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itchFamily="18" charset="0"/>
              </a:rPr>
              <a:t>⇔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Maximize</a:t>
            </a:r>
            <a:r>
              <a:rPr lang="en-US" b="1" dirty="0"/>
              <a:t>  </a:t>
            </a:r>
            <a:r>
              <a:rPr lang="en-US" dirty="0"/>
              <a:t>−</a:t>
            </a:r>
            <a:r>
              <a:rPr lang="en-US" sz="800" b="1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23900" lvl="1" indent="0" algn="ctr" rtl="1">
              <a:buNone/>
            </a:pP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5700592" y="4204331"/>
            <a:ext cx="899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عظمى محلية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8624" y="3114055"/>
            <a:ext cx="10431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صغرى محلية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11134" y="3068960"/>
            <a:ext cx="936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صغرى شاملة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1006" y="4293096"/>
            <a:ext cx="926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عظمى شاملة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89444" y="3573016"/>
            <a:ext cx="567620" cy="542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91680" y="4077072"/>
            <a:ext cx="5891681" cy="29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4180" y="2492896"/>
            <a:ext cx="27742" cy="34376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44323" y="4597101"/>
            <a:ext cx="582705" cy="5923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66632" y="3407991"/>
            <a:ext cx="496814" cy="1374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1840" y="4626719"/>
            <a:ext cx="458792" cy="17014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3648" y="2290807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6296" y="4022841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39536" y="2669592"/>
            <a:ext cx="2377440" cy="914400"/>
          </a:xfrm>
          <a:custGeom>
            <a:avLst/>
            <a:gdLst>
              <a:gd name="connsiteX0" fmla="*/ 0 w 2320412"/>
              <a:gd name="connsiteY0" fmla="*/ 29497 h 907989"/>
              <a:gd name="connsiteX1" fmla="*/ 422787 w 2320412"/>
              <a:gd name="connsiteY1" fmla="*/ 904568 h 907989"/>
              <a:gd name="connsiteX2" fmla="*/ 1071716 w 2320412"/>
              <a:gd name="connsiteY2" fmla="*/ 344129 h 907989"/>
              <a:gd name="connsiteX3" fmla="*/ 1661651 w 2320412"/>
              <a:gd name="connsiteY3" fmla="*/ 629265 h 907989"/>
              <a:gd name="connsiteX4" fmla="*/ 2320412 w 2320412"/>
              <a:gd name="connsiteY4" fmla="*/ 0 h 907989"/>
              <a:gd name="connsiteX5" fmla="*/ 2320412 w 2320412"/>
              <a:gd name="connsiteY5" fmla="*/ 0 h 9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412" h="907989">
                <a:moveTo>
                  <a:pt x="0" y="29497"/>
                </a:moveTo>
                <a:cubicBezTo>
                  <a:pt x="122084" y="440813"/>
                  <a:pt x="244168" y="852129"/>
                  <a:pt x="422787" y="904568"/>
                </a:cubicBezTo>
                <a:cubicBezTo>
                  <a:pt x="601406" y="957007"/>
                  <a:pt x="865239" y="390013"/>
                  <a:pt x="1071716" y="344129"/>
                </a:cubicBezTo>
                <a:cubicBezTo>
                  <a:pt x="1278193" y="298245"/>
                  <a:pt x="1453535" y="686620"/>
                  <a:pt x="1661651" y="629265"/>
                </a:cubicBezTo>
                <a:cubicBezTo>
                  <a:pt x="1869767" y="571910"/>
                  <a:pt x="2320412" y="0"/>
                  <a:pt x="2320412" y="0"/>
                </a:cubicBezTo>
                <a:lnTo>
                  <a:pt x="2320412" y="0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V="1">
            <a:off x="3441291" y="4600792"/>
            <a:ext cx="2377440" cy="914400"/>
          </a:xfrm>
          <a:custGeom>
            <a:avLst/>
            <a:gdLst>
              <a:gd name="connsiteX0" fmla="*/ 0 w 2320412"/>
              <a:gd name="connsiteY0" fmla="*/ 29497 h 907989"/>
              <a:gd name="connsiteX1" fmla="*/ 422787 w 2320412"/>
              <a:gd name="connsiteY1" fmla="*/ 904568 h 907989"/>
              <a:gd name="connsiteX2" fmla="*/ 1071716 w 2320412"/>
              <a:gd name="connsiteY2" fmla="*/ 344129 h 907989"/>
              <a:gd name="connsiteX3" fmla="*/ 1661651 w 2320412"/>
              <a:gd name="connsiteY3" fmla="*/ 629265 h 907989"/>
              <a:gd name="connsiteX4" fmla="*/ 2320412 w 2320412"/>
              <a:gd name="connsiteY4" fmla="*/ 0 h 907989"/>
              <a:gd name="connsiteX5" fmla="*/ 2320412 w 2320412"/>
              <a:gd name="connsiteY5" fmla="*/ 0 h 9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412" h="907989">
                <a:moveTo>
                  <a:pt x="0" y="29497"/>
                </a:moveTo>
                <a:cubicBezTo>
                  <a:pt x="122084" y="440813"/>
                  <a:pt x="244168" y="852129"/>
                  <a:pt x="422787" y="904568"/>
                </a:cubicBezTo>
                <a:cubicBezTo>
                  <a:pt x="601406" y="957007"/>
                  <a:pt x="865239" y="390013"/>
                  <a:pt x="1071716" y="344129"/>
                </a:cubicBezTo>
                <a:cubicBezTo>
                  <a:pt x="1278193" y="298245"/>
                  <a:pt x="1453535" y="686620"/>
                  <a:pt x="1661651" y="629265"/>
                </a:cubicBezTo>
                <a:cubicBezTo>
                  <a:pt x="1869767" y="571910"/>
                  <a:pt x="2320412" y="0"/>
                  <a:pt x="2320412" y="0"/>
                </a:cubicBezTo>
                <a:lnTo>
                  <a:pt x="2320412" y="0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83407" y="2380867"/>
            <a:ext cx="76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5842" y="5253582"/>
            <a:ext cx="102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−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901080" y="3602512"/>
            <a:ext cx="0" cy="1005840"/>
          </a:xfrm>
          <a:prstGeom prst="line">
            <a:avLst/>
          </a:prstGeom>
          <a:ln w="15875">
            <a:solidFill>
              <a:srgbClr val="00E26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15384" y="3327496"/>
            <a:ext cx="0" cy="1554480"/>
          </a:xfrm>
          <a:prstGeom prst="line">
            <a:avLst/>
          </a:prstGeom>
          <a:ln w="15875">
            <a:solidFill>
              <a:srgbClr val="00E26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81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الدالة وحيدة المنوال (</a:t>
            </a:r>
            <a:r>
              <a:rPr lang="en-US" sz="4000" b="1" dirty="0">
                <a:solidFill>
                  <a:srgbClr val="002060"/>
                </a:solidFill>
              </a:rPr>
              <a:t>Unimodal</a:t>
            </a:r>
            <a:r>
              <a:rPr lang="ar-SA" sz="4000" b="1" dirty="0">
                <a:solidFill>
                  <a:srgbClr val="002060"/>
                </a:solidFill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59512"/>
                <a:ext cx="8784976" cy="4993824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altLang="zh-TW" sz="2700" dirty="0">
                    <a:latin typeface="Times New Roman" panose="02020603050405020304" pitchFamily="18" charset="0"/>
                  </a:rPr>
                  <a:t>يقال للدالة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700" dirty="0">
                    <a:latin typeface="Times New Roman" panose="02020603050405020304" pitchFamily="18" charset="0"/>
                  </a:rPr>
                  <a:t> المعرفة على الفترة الحقيقية </a:t>
                </a:r>
                <a14:m>
                  <m:oMath xmlns:m="http://schemas.openxmlformats.org/officeDocument/2006/math"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altLang="zh-TW" sz="2700" dirty="0">
                    <a:latin typeface="Times New Roman" panose="02020603050405020304" pitchFamily="18" charset="0"/>
                  </a:rPr>
                  <a:t> أنها </a:t>
                </a:r>
                <a:r>
                  <a:rPr lang="ar-SA" altLang="zh-TW" sz="27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وحيدة المنوال بشكل تام</a:t>
                </a:r>
                <a:r>
                  <a:rPr lang="ar-SA" altLang="zh-TW" sz="2700" dirty="0">
                    <a:latin typeface="Times New Roman" panose="02020603050405020304" pitchFamily="18" charset="0"/>
                  </a:rPr>
                  <a:t> إذا وجد نقطة</a:t>
                </a:r>
                <a14:m>
                  <m:oMath xmlns:m="http://schemas.openxmlformats.org/officeDocument/2006/math">
                    <m:r>
                      <a:rPr lang="en-US" altLang="zh-TW" sz="27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7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27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sz="2700" dirty="0">
                    <a:latin typeface="Times New Roman" panose="02020603050405020304" pitchFamily="18" charset="0"/>
                  </a:rPr>
                  <a:t> بحيث أنه لأي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altLang="zh-TW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700" i="1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TW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altLang="zh-TW" sz="2700" dirty="0">
                    <a:latin typeface="Times New Roman" panose="02020603050405020304" pitchFamily="18" charset="0"/>
                  </a:rPr>
                  <a:t> :</a:t>
                </a:r>
              </a:p>
              <a:p>
                <a:pPr marL="0" indent="0" algn="r" rtl="1">
                  <a:buNone/>
                </a:pPr>
                <a:r>
                  <a:rPr lang="ar-SA" altLang="zh-TW" sz="2800" dirty="0">
                    <a:latin typeface="Times New Roman" panose="02020603050405020304" pitchFamily="18" charset="0"/>
                  </a:rPr>
                  <a:t>لمسألة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min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Times New Roman" panose="02020603050405020304" pitchFamily="18" charset="0"/>
                  </a:rPr>
                  <a:t> :</a:t>
                </a:r>
              </a:p>
              <a:p>
                <a:pPr marL="971550" lvl="1" indent="-514350" eaLnBrk="1" hangingPunct="1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971550" lvl="1" indent="-514350" eaLnBrk="1" hangingPunct="1">
                  <a:buFont typeface="+mj-lt"/>
                  <a:buAutoNum type="arabicPeriod"/>
                </a:pP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)&lt;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)&lt;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ar-SA" dirty="0">
                  <a:latin typeface="Times New Roman" panose="02020603050405020304" pitchFamily="18" charset="0"/>
                </a:endParaRPr>
              </a:p>
              <a:p>
                <a:pPr marL="0" lvl="1" indent="-628650" algn="r" rtl="1">
                  <a:spcBef>
                    <a:spcPts val="0"/>
                  </a:spcBef>
                  <a:buNone/>
                </a:pPr>
                <a:r>
                  <a:rPr lang="ar-SA" altLang="zh-TW" sz="2400" dirty="0">
                    <a:latin typeface="Times New Roman" panose="02020603050405020304" pitchFamily="18" charset="0"/>
                  </a:rPr>
                  <a:t>                      </a:t>
                </a:r>
                <a:r>
                  <a:rPr lang="ar-SA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أي أن الدالة لها نقطه صغرى وحيدة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altLang="zh-TW" sz="25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5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5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(وبالتالي شاملة) </a:t>
                </a:r>
                <a:endParaRPr lang="en-US" sz="2500" dirty="0">
                  <a:solidFill>
                    <a:srgbClr val="00B050"/>
                  </a:solidFill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altLang="zh-TW" sz="2800" dirty="0">
                    <a:latin typeface="Times New Roman" panose="02020603050405020304" pitchFamily="18" charset="0"/>
                  </a:rPr>
                  <a:t>لمسألة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m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ax</m:t>
                    </m:r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Times New Roman" panose="02020603050405020304" pitchFamily="18" charset="0"/>
                  </a:rPr>
                  <a:t> :</a:t>
                </a:r>
              </a:p>
              <a:p>
                <a:pPr marL="971550" lvl="1" indent="-514350" eaLnBrk="1" hangingPunct="1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)&lt;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zh-TW" b="1" dirty="0">
                    <a:latin typeface="Times New Roman" panose="02020603050405020304" pitchFamily="18" charset="0"/>
                  </a:rPr>
                  <a:t> </a:t>
                </a:r>
                <a:endParaRPr lang="en-US" altLang="en-US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71550" lvl="1" indent="-514350" eaLnBrk="1" hangingPunct="1">
                  <a:buFont typeface="+mj-lt"/>
                  <a:buAutoNum type="arabicPeriod"/>
                </a:pP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)&gt;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ar-SA" altLang="en-US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117475" lvl="1" indent="107950" algn="r" rtl="1">
                  <a:buNone/>
                </a:pPr>
                <a:r>
                  <a:rPr lang="ar-SA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               </a:t>
                </a:r>
                <a:r>
                  <a:rPr lang="en-US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ar-SA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أي أن الدالة لها نقطه عظمى وحيدة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altLang="zh-TW" sz="25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5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5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sz="25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(وبالتالي شاملة) </a:t>
                </a:r>
                <a:endParaRPr lang="en-US" altLang="zh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59512"/>
                <a:ext cx="8784976" cy="4993824"/>
              </a:xfrm>
              <a:blipFill>
                <a:blip r:embed="rId2"/>
                <a:stretch>
                  <a:fillRect l="-1319" t="-976" r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4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الدالة وحيدة المنوال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59512"/>
                <a:ext cx="8784976" cy="4724400"/>
              </a:xfrm>
            </p:spPr>
            <p:txBody>
              <a:bodyPr/>
              <a:lstStyle/>
              <a:p>
                <a:pPr marL="339725" indent="-339725" algn="just" rtl="1"/>
                <a:r>
                  <a:rPr lang="ar-SA" altLang="zh-TW" sz="2800" dirty="0">
                    <a:latin typeface="Times New Roman" panose="02020603050405020304" pitchFamily="18" charset="0"/>
                  </a:rPr>
                  <a:t>للاختصار فإننا سنستخدم مصطلح دالة وحيدة المنوال ونعني دالة وحيدة المنوال بشكل تام. أمثلة لدوال وحيدة المنوال لمسألة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min</m:t>
                    </m:r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Times New Roman" panose="02020603050405020304" pitchFamily="18" charset="0"/>
                  </a:rPr>
                  <a:t> :</a:t>
                </a:r>
              </a:p>
              <a:p>
                <a:pPr marL="339725" indent="-339725" algn="r" rtl="1"/>
                <a:endParaRPr lang="ar-SA" altLang="zh-TW" sz="2800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endParaRPr lang="ar-SA" altLang="zh-TW" sz="2800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endParaRPr lang="ar-SA" altLang="zh-TW" sz="2800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endParaRPr lang="ar-SA" altLang="zh-TW" sz="2800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endParaRPr lang="ar-SA" altLang="zh-TW" sz="2800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endParaRPr lang="ar-SA" altLang="zh-TW" sz="800" dirty="0">
                  <a:latin typeface="Times New Roman" panose="02020603050405020304" pitchFamily="18" charset="0"/>
                </a:endParaRPr>
              </a:p>
              <a:p>
                <a:pPr marL="339725" indent="-339725" algn="just" rtl="1"/>
                <a:r>
                  <a:rPr lang="ar-SA" altLang="zh-TW" sz="2800" dirty="0">
                    <a:latin typeface="Times New Roman" panose="02020603050405020304" pitchFamily="18" charset="0"/>
                  </a:rPr>
                  <a:t>وبالتالي يمكن أن تكون الدالة وحيدة المنوال دالة غير قابلة للاشتقاق ويمكن أن تكون غير متصلة ويمكن انت تكون غير محدبة وغير مقعرة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59512"/>
                <a:ext cx="8784976" cy="4724400"/>
              </a:xfrm>
              <a:blipFill>
                <a:blip r:embed="rId2"/>
                <a:stretch>
                  <a:fillRect l="-2637" t="-1290" r="-1319" b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75556" y="2744965"/>
            <a:ext cx="17218" cy="2153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3528" y="4653136"/>
            <a:ext cx="23590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4525" y="2564904"/>
            <a:ext cx="70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138" y="4581128"/>
            <a:ext cx="42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34168" y="2744964"/>
            <a:ext cx="17218" cy="2153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82140" y="4653135"/>
            <a:ext cx="23590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84087" y="2564903"/>
            <a:ext cx="70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4750" y="4581127"/>
            <a:ext cx="42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327052" y="2744963"/>
            <a:ext cx="17218" cy="2153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75024" y="4653134"/>
            <a:ext cx="23590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6971" y="2564902"/>
            <a:ext cx="70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7634" y="4581126"/>
            <a:ext cx="42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60826" y="3182212"/>
            <a:ext cx="1022555" cy="1062391"/>
          </a:xfrm>
          <a:custGeom>
            <a:avLst/>
            <a:gdLst>
              <a:gd name="connsiteX0" fmla="*/ 0 w 1022555"/>
              <a:gd name="connsiteY0" fmla="*/ 0 h 1062391"/>
              <a:gd name="connsiteX1" fmla="*/ 373626 w 1022555"/>
              <a:gd name="connsiteY1" fmla="*/ 1032387 h 1062391"/>
              <a:gd name="connsiteX2" fmla="*/ 1022555 w 1022555"/>
              <a:gd name="connsiteY2" fmla="*/ 806245 h 1062391"/>
              <a:gd name="connsiteX3" fmla="*/ 1022555 w 1022555"/>
              <a:gd name="connsiteY3" fmla="*/ 806245 h 106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555" h="1062391">
                <a:moveTo>
                  <a:pt x="0" y="0"/>
                </a:moveTo>
                <a:cubicBezTo>
                  <a:pt x="101600" y="449006"/>
                  <a:pt x="203200" y="898013"/>
                  <a:pt x="373626" y="1032387"/>
                </a:cubicBezTo>
                <a:cubicBezTo>
                  <a:pt x="544052" y="1166761"/>
                  <a:pt x="1022555" y="806245"/>
                  <a:pt x="1022555" y="806245"/>
                </a:cubicBezTo>
                <a:lnTo>
                  <a:pt x="1022555" y="806245"/>
                </a:lnTo>
              </a:path>
            </a:pathLst>
          </a:cu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660232" y="3199794"/>
            <a:ext cx="288032" cy="44523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9355" y="3759034"/>
            <a:ext cx="446013" cy="28144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16144" y="3501008"/>
            <a:ext cx="505240" cy="308066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3184184" y="3464410"/>
            <a:ext cx="1277893" cy="1364527"/>
          </a:xfrm>
          <a:prstGeom prst="arc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6200000">
            <a:off x="4519191" y="3457691"/>
            <a:ext cx="1277893" cy="1364527"/>
          </a:xfrm>
          <a:prstGeom prst="arc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29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الدالة متعددة المنوال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endParaRPr lang="ar-SA" sz="1000" dirty="0">
              <a:latin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SA" dirty="0">
                <a:latin typeface="Times New Roman" panose="02020603050405020304" pitchFamily="18" charset="0"/>
              </a:rPr>
              <a:t>مثال لدالة متعددة المنوال: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8998" y="2748565"/>
            <a:ext cx="899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عظمى محلية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4974267"/>
            <a:ext cx="10431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صغرى محلية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11639" y="5099560"/>
            <a:ext cx="936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صغرى شاملة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29278" y="2207528"/>
            <a:ext cx="926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عظمى شاملة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9523" y="2622127"/>
            <a:ext cx="204888" cy="36413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91680" y="4077072"/>
            <a:ext cx="5891681" cy="29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14704" y="2492896"/>
            <a:ext cx="17218" cy="2644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76569" y="4642401"/>
            <a:ext cx="196063" cy="40927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60991" y="3292921"/>
            <a:ext cx="496814" cy="21971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879667" y="5322763"/>
            <a:ext cx="536439" cy="1622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3648" y="2290807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25508" y="4022841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22091" y="3057172"/>
            <a:ext cx="5034116" cy="2212139"/>
          </a:xfrm>
          <a:custGeom>
            <a:avLst/>
            <a:gdLst>
              <a:gd name="connsiteX0" fmla="*/ 0 w 5034116"/>
              <a:gd name="connsiteY0" fmla="*/ 1013383 h 2212139"/>
              <a:gd name="connsiteX1" fmla="*/ 570271 w 5034116"/>
              <a:gd name="connsiteY1" fmla="*/ 964221 h 2212139"/>
              <a:gd name="connsiteX2" fmla="*/ 963561 w 5034116"/>
              <a:gd name="connsiteY2" fmla="*/ 669254 h 2212139"/>
              <a:gd name="connsiteX3" fmla="*/ 1435509 w 5034116"/>
              <a:gd name="connsiteY3" fmla="*/ 20325 h 2212139"/>
              <a:gd name="connsiteX4" fmla="*/ 1927122 w 5034116"/>
              <a:gd name="connsiteY4" fmla="*/ 1514828 h 2212139"/>
              <a:gd name="connsiteX5" fmla="*/ 2615380 w 5034116"/>
              <a:gd name="connsiteY5" fmla="*/ 521770 h 2212139"/>
              <a:gd name="connsiteX6" fmla="*/ 3539612 w 5034116"/>
              <a:gd name="connsiteY6" fmla="*/ 2203086 h 2212139"/>
              <a:gd name="connsiteX7" fmla="*/ 4021393 w 5034116"/>
              <a:gd name="connsiteY7" fmla="*/ 1180531 h 2212139"/>
              <a:gd name="connsiteX8" fmla="*/ 5034116 w 5034116"/>
              <a:gd name="connsiteY8" fmla="*/ 934725 h 22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4116" h="2212139">
                <a:moveTo>
                  <a:pt x="0" y="1013383"/>
                </a:moveTo>
                <a:cubicBezTo>
                  <a:pt x="204839" y="1017479"/>
                  <a:pt x="409678" y="1021576"/>
                  <a:pt x="570271" y="964221"/>
                </a:cubicBezTo>
                <a:cubicBezTo>
                  <a:pt x="730864" y="906866"/>
                  <a:pt x="819355" y="826570"/>
                  <a:pt x="963561" y="669254"/>
                </a:cubicBezTo>
                <a:cubicBezTo>
                  <a:pt x="1107767" y="511938"/>
                  <a:pt x="1274916" y="-120604"/>
                  <a:pt x="1435509" y="20325"/>
                </a:cubicBezTo>
                <a:cubicBezTo>
                  <a:pt x="1596102" y="161254"/>
                  <a:pt x="1730477" y="1431254"/>
                  <a:pt x="1927122" y="1514828"/>
                </a:cubicBezTo>
                <a:cubicBezTo>
                  <a:pt x="2123767" y="1598402"/>
                  <a:pt x="2346632" y="407060"/>
                  <a:pt x="2615380" y="521770"/>
                </a:cubicBezTo>
                <a:cubicBezTo>
                  <a:pt x="2884128" y="636480"/>
                  <a:pt x="3305277" y="2093293"/>
                  <a:pt x="3539612" y="2203086"/>
                </a:cubicBezTo>
                <a:cubicBezTo>
                  <a:pt x="3773947" y="2312879"/>
                  <a:pt x="3772309" y="1391925"/>
                  <a:pt x="4021393" y="1180531"/>
                </a:cubicBezTo>
                <a:cubicBezTo>
                  <a:pt x="4270477" y="969137"/>
                  <a:pt x="4652296" y="951931"/>
                  <a:pt x="5034116" y="934725"/>
                </a:cubicBez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45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Clr>
                    <a:schemeClr val="tx1"/>
                  </a:buClr>
                  <a:buNone/>
                </a:pPr>
                <a:r>
                  <a:rPr lang="ar-SA" dirty="0"/>
                  <a:t>فيما يلي سنعرف كل من:</a:t>
                </a:r>
              </a:p>
              <a:p>
                <a:pPr marL="0" indent="0" algn="r" rtl="1">
                  <a:buClr>
                    <a:schemeClr val="tx1"/>
                  </a:buClr>
                  <a:buNone/>
                </a:pPr>
                <a:endParaRPr lang="en-US" sz="800" dirty="0"/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نقاط</a:t>
                </a:r>
                <a:r>
                  <a:rPr lang="ar-SA" dirty="0">
                    <a:solidFill>
                      <a:srgbClr val="0000FF"/>
                    </a:solidFill>
                  </a:rPr>
                  <a:t> الجذور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  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root</a:t>
                </a:r>
                <a:r>
                  <a:rPr lang="en-US" dirty="0"/>
                  <a:t> points)</a:t>
                </a:r>
                <a:r>
                  <a:rPr lang="ar-SA" dirty="0"/>
                  <a:t>          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النقاط </a:t>
                </a:r>
                <a:r>
                  <a:rPr lang="ar-SA" dirty="0">
                    <a:solidFill>
                      <a:srgbClr val="0000FF"/>
                    </a:solidFill>
                  </a:rPr>
                  <a:t>الثابتة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 </a:t>
                </a:r>
                <a:r>
                  <a:rPr lang="ar-SA" sz="2000" dirty="0"/>
                  <a:t>  </a:t>
                </a:r>
                <a:r>
                  <a:rPr lang="ar-SA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fixed</a:t>
                </a:r>
                <a:r>
                  <a:rPr lang="en-US" dirty="0"/>
                  <a:t> points)</a:t>
                </a:r>
                <a:r>
                  <a:rPr lang="ar-SA" dirty="0"/>
                  <a:t> 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النقاط </a:t>
                </a:r>
                <a:r>
                  <a:rPr lang="ar-SA" dirty="0">
                    <a:solidFill>
                      <a:srgbClr val="0000FF"/>
                    </a:solidFill>
                  </a:rPr>
                  <a:t>الساكنة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</a:t>
                </a:r>
                <a:r>
                  <a:rPr lang="ar-SA" sz="2000" dirty="0"/>
                  <a:t> </a:t>
                </a:r>
                <a:r>
                  <a:rPr lang="ar-SA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stationary</a:t>
                </a:r>
                <a:r>
                  <a:rPr lang="en-US" dirty="0"/>
                  <a:t> points)</a:t>
                </a:r>
                <a:r>
                  <a:rPr lang="ar-SA" dirty="0"/>
                  <a:t>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نقاط </a:t>
                </a:r>
                <a:r>
                  <a:rPr lang="ar-SA" dirty="0">
                    <a:solidFill>
                      <a:srgbClr val="0000FF"/>
                    </a:solidFill>
                  </a:rPr>
                  <a:t>السرج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  </a:t>
                </a:r>
                <a:r>
                  <a:rPr lang="ar-SA" sz="2600" dirty="0"/>
                  <a:t> </a:t>
                </a:r>
                <a:r>
                  <a:rPr lang="ar-SA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saddle</a:t>
                </a:r>
                <a:r>
                  <a:rPr lang="en-US" dirty="0"/>
                  <a:t> points)</a:t>
                </a:r>
                <a:r>
                  <a:rPr lang="ar-SA" dirty="0"/>
                  <a:t>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نقاط </a:t>
                </a:r>
                <a:r>
                  <a:rPr lang="ar-SA" dirty="0">
                    <a:solidFill>
                      <a:srgbClr val="0000FF"/>
                    </a:solidFill>
                  </a:rPr>
                  <a:t>الانقلاب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/>
                  <a:t> </a:t>
                </a:r>
                <a:r>
                  <a:rPr lang="ar-SA" altLang="zh-TW" sz="2400" dirty="0"/>
                  <a:t> </a:t>
                </a:r>
                <a:r>
                  <a:rPr lang="ar-SA" altLang="zh-TW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inflection</a:t>
                </a:r>
                <a:r>
                  <a:rPr lang="en-US" dirty="0"/>
                  <a:t> points)</a:t>
                </a:r>
                <a:r>
                  <a:rPr lang="ar-SA" dirty="0"/>
                  <a:t>    </a:t>
                </a:r>
                <a:endParaRPr lang="en-US" altLang="zh-TW" dirty="0"/>
              </a:p>
              <a:p>
                <a:pPr marL="0" indent="0" algn="r" rtl="1">
                  <a:buNone/>
                </a:pPr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0885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نقاط الجذور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هي قيم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التي تحقق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النقاط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الثابتة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هي قيم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التي تحقق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SA" dirty="0"/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النقاط</a:t>
                </a:r>
                <a:r>
                  <a:rPr lang="ar-SA" dirty="0"/>
                  <a:t> </a:t>
                </a:r>
                <a:r>
                  <a:rPr lang="ar-SA" dirty="0">
                    <a:solidFill>
                      <a:srgbClr val="0000FF"/>
                    </a:solidFill>
                  </a:rPr>
                  <a:t>الساكنة</a:t>
                </a:r>
                <a:r>
                  <a:rPr lang="ar-SA" dirty="0"/>
                  <a:t>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هي قيم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التي تحقق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  <a:p>
                <a:pPr marL="339725" indent="-339725" algn="r" rtl="1"/>
                <a:r>
                  <a:rPr lang="ar-SA" dirty="0"/>
                  <a:t>مثال:  للدالة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SA" dirty="0"/>
              </a:p>
              <a:p>
                <a:pPr marL="457200" lvl="1" indent="0" algn="r" rtl="1">
                  <a:buNone/>
                </a:pPr>
                <a:r>
                  <a:rPr lang="ar-SA" sz="3200" dirty="0"/>
                  <a:t>      </a:t>
                </a:r>
                <a:r>
                  <a:rPr lang="en-US" sz="3200" dirty="0"/>
                  <a:t> </a:t>
                </a:r>
                <a:r>
                  <a:rPr lang="ar-SA" sz="3200" dirty="0"/>
                  <a:t>النقطة</a:t>
                </a:r>
                <a:r>
                  <a:rPr lang="ar-SA" sz="800" dirty="0"/>
                  <a:t> </a:t>
                </a:r>
                <a:r>
                  <a:rPr lang="ar-SA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altLang="zh-TW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SA" sz="3200" dirty="0"/>
                  <a:t>  تعتبر ساكنة </a:t>
                </a:r>
              </a:p>
              <a:p>
                <a:pPr marL="457200" lvl="1" indent="0" algn="r" rtl="1">
                  <a:buNone/>
                </a:pPr>
                <a:r>
                  <a:rPr lang="ar-SA" sz="3200" dirty="0"/>
                  <a:t>    </a:t>
                </a:r>
                <a:r>
                  <a:rPr lang="ar-SA" dirty="0"/>
                  <a:t> </a:t>
                </a:r>
                <a:r>
                  <a:rPr lang="ar-SA" sz="3200" dirty="0"/>
                  <a:t>  النقطة</a:t>
                </a:r>
                <a:r>
                  <a:rPr lang="ar-SA" sz="1000" dirty="0"/>
                  <a:t> </a:t>
                </a:r>
                <a:r>
                  <a:rPr lang="ar-SA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altLang="zh-TW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SA" sz="3200" dirty="0"/>
                  <a:t>  تعتبر جذر </a:t>
                </a:r>
              </a:p>
              <a:p>
                <a:pPr marL="457200" lvl="1" indent="0" algn="r" rtl="1">
                  <a:buNone/>
                </a:pPr>
                <a:r>
                  <a:rPr lang="ar-SA" sz="3200" dirty="0"/>
                  <a:t>     </a:t>
                </a:r>
                <a:r>
                  <a:rPr lang="ar-SA" dirty="0"/>
                  <a:t> </a:t>
                </a:r>
                <a:r>
                  <a:rPr lang="ar-SA" sz="3200" dirty="0"/>
                  <a:t> النقطة</a:t>
                </a:r>
                <a:r>
                  <a:rPr lang="ar-SA" sz="1000" dirty="0"/>
                  <a:t> </a:t>
                </a:r>
                <a:r>
                  <a:rPr lang="ar-SA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altLang="zh-TW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SA" sz="3200" dirty="0"/>
                  <a:t>  تعتبر ثابتة</a:t>
                </a:r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805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مقدمة في 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1257300" lvl="1" indent="-533400" algn="r" rtl="1">
              <a:buFontTx/>
              <a:buNone/>
            </a:pPr>
            <a:endParaRPr lang="ar-SA" sz="16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FontTx/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</a:rPr>
              <a:t>ليكن لدينا البرنامج الرياضي التالي:</a:t>
            </a:r>
          </a:p>
          <a:p>
            <a:pPr marL="1257300" lvl="1" indent="-533400" algn="r" rtl="1"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None/>
            </a:pPr>
            <a:endParaRPr lang="ar-SA" sz="1600" dirty="0">
              <a:latin typeface="Times New Roman" pitchFamily="18" charset="0"/>
              <a:cs typeface="Times New Roman" pitchFamily="18" charset="0"/>
            </a:endParaRPr>
          </a:p>
          <a:p>
            <a:pPr marL="1257300" lvl="1" indent="-533400" algn="r" rtl="1">
              <a:buNone/>
            </a:pPr>
            <a:r>
              <a:rPr lang="ar-SA" sz="3200" dirty="0">
                <a:latin typeface="Times New Roman" pitchFamily="18" charset="0"/>
                <a:cs typeface="Times New Roman" pitchFamily="18" charset="0"/>
              </a:rPr>
              <a:t>حيث </a:t>
            </a:r>
            <a:r>
              <a:rPr lang="en-US" altLang="zh-TW" sz="3200" b="1" dirty="0">
                <a:latin typeface="Times New Roman" panose="02020603050405020304" pitchFamily="18" charset="0"/>
              </a:rPr>
              <a:t>x = </a:t>
            </a:r>
            <a:r>
              <a:rPr lang="en-US" altLang="zh-TW" sz="3200" dirty="0">
                <a:latin typeface="Times New Roman" panose="02020603050405020304" pitchFamily="18" charset="0"/>
              </a:rPr>
              <a:t>{</a:t>
            </a:r>
            <a:r>
              <a:rPr lang="en-US" altLang="zh-TW" sz="3200" i="1" dirty="0">
                <a:latin typeface="Times New Roman" panose="02020603050405020304" pitchFamily="18" charset="0"/>
              </a:rPr>
              <a:t>x</a:t>
            </a:r>
            <a:r>
              <a:rPr lang="en-US" altLang="zh-TW" sz="3200" baseline="-25000" dirty="0">
                <a:latin typeface="Times New Roman" panose="02020603050405020304" pitchFamily="18" charset="0"/>
              </a:rPr>
              <a:t>1 </a:t>
            </a:r>
            <a:r>
              <a:rPr lang="en-US" altLang="zh-TW" sz="3200" dirty="0">
                <a:latin typeface="Times New Roman" panose="02020603050405020304" pitchFamily="18" charset="0"/>
              </a:rPr>
              <a:t>, </a:t>
            </a:r>
            <a:r>
              <a:rPr lang="en-US" altLang="zh-TW" sz="3200" i="1" dirty="0">
                <a:latin typeface="Times New Roman" panose="02020603050405020304" pitchFamily="18" charset="0"/>
              </a:rPr>
              <a:t>x</a:t>
            </a:r>
            <a:r>
              <a:rPr lang="en-US" altLang="zh-TW" sz="3200" baseline="-25000" dirty="0">
                <a:latin typeface="Times New Roman" panose="02020603050405020304" pitchFamily="18" charset="0"/>
              </a:rPr>
              <a:t>2 </a:t>
            </a:r>
            <a:r>
              <a:rPr lang="en-US" altLang="zh-TW" sz="3200" dirty="0">
                <a:latin typeface="Times New Roman" panose="02020603050405020304" pitchFamily="18" charset="0"/>
              </a:rPr>
              <a:t>, … , </a:t>
            </a:r>
            <a:r>
              <a:rPr lang="en-US" altLang="zh-TW" sz="3200" i="1" dirty="0" err="1">
                <a:latin typeface="Times New Roman" panose="02020603050405020304" pitchFamily="18" charset="0"/>
              </a:rPr>
              <a:t>x</a:t>
            </a:r>
            <a:r>
              <a:rPr lang="en-US" altLang="zh-TW" sz="3200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zh-TW" sz="3200" dirty="0">
                <a:latin typeface="Times New Roman" panose="02020603050405020304" pitchFamily="18" charset="0"/>
              </a:rPr>
              <a:t>}</a:t>
            </a:r>
            <a:r>
              <a:rPr lang="en-US" altLang="zh-TW" sz="3200" b="1" dirty="0">
                <a:latin typeface="Times New Roman" panose="02020603050405020304" pitchFamily="18" charset="0"/>
              </a:rPr>
              <a:t> </a:t>
            </a:r>
          </a:p>
          <a:p>
            <a:pPr marL="1257300" lvl="1" indent="-533400" algn="r" rtl="1">
              <a:buFontTx/>
              <a:buNone/>
            </a:pP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00" y="2653581"/>
            <a:ext cx="82184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kern="0" dirty="0">
                <a:latin typeface="Times New Roman" panose="02020603050405020304" pitchFamily="18" charset="0"/>
              </a:rPr>
              <a:t>Maximize or Minimize  </a:t>
            </a:r>
            <a:r>
              <a:rPr lang="en-US" altLang="zh-TW" sz="2800" i="1" kern="0" dirty="0">
                <a:latin typeface="Times New Roman" panose="02020603050405020304" pitchFamily="18" charset="0"/>
              </a:rPr>
              <a:t>f</a:t>
            </a:r>
            <a:r>
              <a:rPr lang="en-US" altLang="zh-TW" sz="1200" i="1" kern="0" dirty="0">
                <a:latin typeface="Times New Roman" panose="02020603050405020304" pitchFamily="18" charset="0"/>
              </a:rPr>
              <a:t> </a:t>
            </a:r>
            <a:r>
              <a:rPr lang="en-US" altLang="zh-TW" sz="2800" kern="0" dirty="0">
                <a:latin typeface="Times New Roman" panose="02020603050405020304" pitchFamily="18" charset="0"/>
              </a:rPr>
              <a:t>(</a:t>
            </a:r>
            <a:r>
              <a:rPr lang="en-US" altLang="zh-TW" sz="2800" b="1" kern="0" dirty="0">
                <a:latin typeface="Times New Roman" panose="02020603050405020304" pitchFamily="18" charset="0"/>
              </a:rPr>
              <a:t>x</a:t>
            </a:r>
            <a:r>
              <a:rPr lang="en-US" altLang="zh-TW" sz="2800" kern="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2800" kern="0" dirty="0">
                <a:latin typeface="Times New Roman" panose="02020603050405020304" pitchFamily="18" charset="0"/>
              </a:rPr>
              <a:t>subject to</a:t>
            </a:r>
            <a:r>
              <a:rPr lang="ar-SA" altLang="zh-TW" sz="2800" kern="0" dirty="0">
                <a:latin typeface="Times New Roman" panose="02020603050405020304" pitchFamily="18" charset="0"/>
              </a:rPr>
              <a:t>:</a:t>
            </a:r>
            <a:endParaRPr lang="zh-TW" altLang="en-US" sz="2800" kern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58955"/>
              </p:ext>
            </p:extLst>
          </p:nvPr>
        </p:nvGraphicFramePr>
        <p:xfrm>
          <a:off x="1619250" y="3767138"/>
          <a:ext cx="4003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" name="معادلة" r:id="rId3" imgW="1600200" imgH="457200" progId="Equation.3">
                  <p:embed/>
                </p:oleObj>
              </mc:Choice>
              <mc:Fallback>
                <p:oleObj name="معادلة" r:id="rId3" imgW="1600200" imgH="457200" progId="Equation.3">
                  <p:embed/>
                  <p:pic>
                    <p:nvPicPr>
                      <p:cNvPr id="4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67138"/>
                        <a:ext cx="4003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9112" y="2657463"/>
            <a:ext cx="140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دالة الهدف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93552" y="2947792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376987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قيود </a:t>
            </a:r>
            <a:r>
              <a:rPr lang="ar-SA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متراجحات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8144" y="4060205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6216" y="432539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قيود معادلات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90992" y="4625560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مسألة إيجاد جذور دالة له علاقة بمسألة إيجاد النقاط الثابتة لدالة.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إذا كانت النقطة</a:t>
                </a:r>
                <a:r>
                  <a:rPr lang="ar-SA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هي نقطة ثابتة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، فإن الدالة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 لها جذر عند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.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إذا كانت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هي جذر للدالة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، فإنه يوجد دوال كثيرة لها نقطة ثابتة عند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. مثلا:</a:t>
                </a:r>
              </a:p>
              <a:p>
                <a:pPr marL="0" indent="0" algn="ctr" rtl="1">
                  <a:buClr>
                    <a:schemeClr val="tx1"/>
                  </a:buClr>
                  <a:buNone/>
                </a:pPr>
                <a:r>
                  <a:rPr lang="ar-SA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dirty="0"/>
                  <a:t>          </a:t>
                </a:r>
              </a:p>
              <a:p>
                <a:pPr marL="0" indent="0" algn="ctr" rtl="1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2309"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118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0904"/>
                <a:ext cx="8712968" cy="4724400"/>
              </a:xfrm>
            </p:spPr>
            <p:txBody>
              <a:bodyPr/>
              <a:lstStyle/>
              <a:p>
                <a:pPr marL="339725" indent="-339725" algn="just" rtl="1"/>
                <a:r>
                  <a:rPr lang="ar-SA" dirty="0"/>
                  <a:t>النقطة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ar-SA" dirty="0"/>
                  <a:t> </a:t>
                </a:r>
                <a:r>
                  <a:rPr lang="ar-SA" sz="1400" dirty="0"/>
                  <a:t> </a:t>
                </a:r>
                <a:r>
                  <a:rPr lang="ar-SA" dirty="0"/>
                  <a:t>تكون </a:t>
                </a:r>
                <a:r>
                  <a:rPr lang="ar-SA" dirty="0">
                    <a:solidFill>
                      <a:srgbClr val="0000FF"/>
                    </a:solidFill>
                  </a:rPr>
                  <a:t>نقطة سرج </a:t>
                </a:r>
                <a:r>
                  <a:rPr lang="ar-SA" dirty="0"/>
                  <a:t>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عندما تكون نقطة ساكنة ولكن ليست نقطة صغرى أو عظمى</a:t>
                </a:r>
                <a:r>
                  <a:rPr lang="en-US" dirty="0"/>
                  <a:t>.</a:t>
                </a:r>
              </a:p>
              <a:p>
                <a:pPr marL="339725" indent="-339725" algn="just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نقطة الانقلاب</a:t>
                </a:r>
                <a:r>
                  <a:rPr lang="ar-SA" dirty="0"/>
                  <a:t> هي نقطة واقعة على منحنى الدالة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، يحدث عندها تغير في إشارة الانحناء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. </a:t>
                </a:r>
                <a:r>
                  <a:rPr lang="ar-SA" sz="3200" dirty="0">
                    <a:ea typeface="+mn-ea"/>
                  </a:rPr>
                  <a:t>أي أن المنحنى يتغير من كونه محدباً ويصير مقعراً ، أو العكس</a:t>
                </a:r>
                <a:r>
                  <a:rPr lang="en-US" sz="3200" dirty="0">
                    <a:ea typeface="+mn-ea"/>
                  </a:rPr>
                  <a:t>.</a:t>
                </a:r>
                <a:r>
                  <a:rPr lang="ar-SA" sz="3200" dirty="0">
                    <a:ea typeface="+mn-ea"/>
                  </a:rPr>
                  <a:t> 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r>
                  <a:rPr lang="ar-SA" dirty="0"/>
                  <a:t>لمعرفة هل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هي نقطة انقلاب 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800" dirty="0"/>
                  <a:t> </a:t>
                </a:r>
                <a:r>
                  <a:rPr lang="ar-SA" dirty="0"/>
                  <a:t>:</a:t>
                </a:r>
              </a:p>
              <a:p>
                <a:pPr marL="739775" lvl="1" indent="-339725" algn="r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شرط ضروري:</a:t>
                </a:r>
                <a:r>
                  <a:rPr lang="ar-SA" dirty="0"/>
                  <a:t> أن تكون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  <a:p>
                <a:pPr marL="739775" lvl="1" indent="-339725" algn="r" rtl="1">
                  <a:buClr>
                    <a:schemeClr val="tx1"/>
                  </a:buClr>
                </a:pPr>
                <a:r>
                  <a:rPr lang="ar-SA" dirty="0">
                    <a:solidFill>
                      <a:srgbClr val="0000FF"/>
                    </a:solidFill>
                  </a:rPr>
                  <a:t>شرط كافي:</a:t>
                </a:r>
                <a:r>
                  <a:rPr lang="ar-SA" dirty="0"/>
                  <a:t> أن تكون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ar-SA" dirty="0"/>
                  <a:t>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ar-SA" dirty="0"/>
                  <a:t>  مختلفتين الإشارة. حيث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/>
                  <a:t> عدد صغير.</a:t>
                </a:r>
              </a:p>
              <a:p>
                <a:pPr marL="339725" indent="-339725" algn="r" rtl="1">
                  <a:buClr>
                    <a:schemeClr val="tx1"/>
                  </a:buClr>
                </a:pPr>
                <a:endParaRPr lang="ar-SA" sz="3200" dirty="0">
                  <a:ea typeface="+mn-ea"/>
                </a:endParaRPr>
              </a:p>
              <a:p>
                <a:pPr marL="457200" lvl="1" indent="0" algn="r" rtl="1">
                  <a:buNone/>
                </a:pPr>
                <a:r>
                  <a:rPr lang="ar-SA" dirty="0"/>
                  <a:t>		</a:t>
                </a:r>
                <a:endParaRPr lang="en-US" dirty="0"/>
              </a:p>
              <a:p>
                <a:pPr marL="0" indent="0" algn="r" rtl="1">
                  <a:buNone/>
                </a:pPr>
                <a:endParaRPr lang="ar-SA" dirty="0"/>
              </a:p>
              <a:p>
                <a:pPr marL="0" indent="0" algn="ctr" rtl="1">
                  <a:buNone/>
                </a:pPr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0904"/>
                <a:ext cx="8712968" cy="4724400"/>
              </a:xfrm>
              <a:blipFill>
                <a:blip r:embed="rId2"/>
                <a:stretch>
                  <a:fillRect l="-3149" t="-1806" r="-1679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632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/>
                  <a:t>في المسائل ذات المتغير الواحد: </a:t>
                </a:r>
              </a:p>
              <a:p>
                <a:pPr algn="r" rtl="1"/>
                <a:r>
                  <a:rPr lang="ar-SA" dirty="0"/>
                  <a:t>إذا كانت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هي نقطة سرج فإنها كذلك نقطة انقلاب. </a:t>
                </a:r>
              </a:p>
              <a:p>
                <a:pPr algn="r" rtl="1"/>
                <a:r>
                  <a:rPr lang="ar-SA" dirty="0"/>
                  <a:t>إذا كانت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dirty="0"/>
                  <a:t> هي نقطة انقلاب فإنها ليست بالضرورة نقطة سرج. </a:t>
                </a:r>
                <a:endParaRPr lang="en-US" dirty="0"/>
              </a:p>
              <a:p>
                <a:pPr marL="1258888" lvl="1" indent="-403225" algn="r" rtl="1"/>
                <a:r>
                  <a:rPr lang="ar-SA" sz="3200" dirty="0"/>
                  <a:t> إذا كانت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3200" dirty="0"/>
                  <a:t> فإنها نقطة سرج.</a:t>
                </a:r>
                <a:endParaRPr lang="ar-SA" sz="3200" b="1" dirty="0"/>
              </a:p>
              <a:p>
                <a:pPr marL="1258888" lvl="1" indent="-403225" algn="r" rtl="1"/>
                <a:r>
                  <a:rPr lang="ar-SA" sz="3200" dirty="0"/>
                  <a:t> إذا كانت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3200" dirty="0"/>
                  <a:t> فإنها ليست نقطة سرج.</a:t>
                </a:r>
                <a:endParaRPr lang="ar-SA" sz="3200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300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170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/>
                  <a:t>مثال:</a:t>
                </a:r>
              </a:p>
              <a:p>
                <a:pPr marL="0" indent="0" algn="r" rtl="1">
                  <a:buNone/>
                </a:pPr>
                <a:r>
                  <a:rPr lang="ar-SA" sz="2800" dirty="0"/>
                  <a:t>النقطة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2800" dirty="0"/>
                  <a:t> هي نقطة سرج وانقلاب للدالة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SA" sz="2800" dirty="0"/>
                  <a:t>	</a:t>
                </a:r>
                <a:endParaRPr lang="en-US" sz="28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sz="28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06</m:t>
                      </m:r>
                    </m:oMath>
                  </m:oMathPara>
                </a14:m>
                <a:endParaRPr lang="ar-SA" sz="280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06</m:t>
                      </m:r>
                    </m:oMath>
                  </m:oMathPara>
                </a14:m>
                <a:endParaRPr lang="ar-SA" sz="2800" dirty="0"/>
              </a:p>
              <a:p>
                <a:pPr marL="0" indent="0" algn="r" rtl="1">
                  <a:buNone/>
                </a:pPr>
                <a:endParaRPr lang="en-US" altLang="zh-TW" sz="2800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4" y="2822922"/>
            <a:ext cx="3774430" cy="37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2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تعريفات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/>
                  <a:t>مثال:</a:t>
                </a:r>
              </a:p>
              <a:p>
                <a:pPr marL="0" indent="0" algn="r" rtl="1">
                  <a:buNone/>
                </a:pPr>
                <a:r>
                  <a:rPr lang="ar-SA" sz="2800" dirty="0"/>
                  <a:t>النقطة</a:t>
                </a:r>
                <a:r>
                  <a:rPr lang="ar-SA" sz="800" dirty="0"/>
                  <a:t> </a:t>
                </a:r>
                <a:r>
                  <a:rPr lang="ar-SA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SA" sz="2800" dirty="0"/>
                  <a:t> هي نقطة انقلاب وليست سرج للدالة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SA" sz="28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sz="28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06</m:t>
                    </m:r>
                  </m:oMath>
                </a14:m>
                <a:r>
                  <a:rPr lang="en-US" sz="100" dirty="0"/>
                  <a:t> </a:t>
                </a:r>
                <a:endParaRPr lang="ar-SA" sz="1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06</m:t>
                    </m:r>
                  </m:oMath>
                </a14:m>
                <a:r>
                  <a:rPr lang="en-US" sz="100" dirty="0"/>
                  <a:t> </a:t>
                </a:r>
                <a:endParaRPr lang="ar-SA" sz="100" dirty="0"/>
              </a:p>
              <a:p>
                <a:pPr marL="0" indent="0" algn="r" rtl="1">
                  <a:buNone/>
                </a:pPr>
                <a:endParaRPr lang="ar-SA" sz="2800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76353"/>
            <a:ext cx="3720999" cy="37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22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المعنى الهندسي للمشتقة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altLang="zh-TW" sz="2800" dirty="0">
                    <a:latin typeface="Times New Roman" panose="02020603050405020304" pitchFamily="18" charset="0"/>
                  </a:rPr>
                  <a:t>للدالة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Times New Roman" panose="02020603050405020304" pitchFamily="18" charset="0"/>
                  </a:rPr>
                  <a:t> المعرفة على الفترة الحقيقية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sz="2800" dirty="0"/>
                  <a:t> ، والنقطة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sz="2800" dirty="0"/>
                  <a:t> </a:t>
                </a:r>
                <a:endParaRPr lang="en-US" sz="2800" dirty="0"/>
              </a:p>
              <a:p>
                <a:pPr marL="0" indent="0" algn="r" rtl="1">
                  <a:buNone/>
                </a:pPr>
                <a:endParaRPr lang="ar-SA" sz="800" dirty="0"/>
              </a:p>
              <a:p>
                <a:pPr marL="61913" indent="-344488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2800" dirty="0"/>
                  <a:t> تعني أن الدلة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800" dirty="0"/>
                  <a:t> تتزايد في فترة صغيرة تحتوي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sz="2800" dirty="0"/>
                  <a:t> </a:t>
                </a:r>
              </a:p>
              <a:p>
                <a:pPr marL="61913" indent="-344488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2800" dirty="0"/>
                  <a:t> تعني أن الدلة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800" dirty="0"/>
                  <a:t> تتناقص في فترة صغيرة تحتوي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sz="2800" dirty="0"/>
                  <a:t> </a:t>
                </a:r>
              </a:p>
              <a:p>
                <a:pPr marL="61913" indent="-344488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ar-SA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2800" dirty="0"/>
                  <a:t> تعني أن الدلة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800" dirty="0"/>
                  <a:t> يتوقف تزايدها أو تناقصها عند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sz="2800" dirty="0"/>
                  <a:t>  </a:t>
                </a:r>
              </a:p>
              <a:p>
                <a:pPr marL="0" indent="0" algn="r" rtl="1">
                  <a:buNone/>
                </a:pPr>
                <a:r>
                  <a:rPr lang="ar-SA" sz="2800" dirty="0"/>
                  <a:t>    (أي أنها نقطة عظمى أو صغرى أو أنها نقطة سرج).</a:t>
                </a:r>
              </a:p>
              <a:p>
                <a:pPr marL="0" indent="0" algn="r" rtl="1">
                  <a:buNone/>
                </a:pPr>
                <a:endParaRPr lang="ar-SA" sz="2800" dirty="0">
                  <a:latin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</a:rPr>
                  <a:t>ويمكن استخدام نفس ما سبق لفهم المعنى الهندسي للدالة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sz="2800" dirty="0">
                    <a:latin typeface="Cambria Math" panose="02040503050406030204" pitchFamily="18" charset="0"/>
                  </a:rPr>
                  <a:t>  التي تبين تزايد أو تناقص 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sz="2800" dirty="0">
                    <a:latin typeface="Cambria Math" panose="02040503050406030204" pitchFamily="18" charset="0"/>
                  </a:rPr>
                  <a:t>  حول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sz="2800" dirty="0">
                    <a:latin typeface="Cambria Math" panose="020405030504060302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1679" t="-129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03211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altLang="zh-TW" dirty="0">
                    <a:latin typeface="Times New Roman" panose="02020603050405020304" pitchFamily="18" charset="0"/>
                  </a:rPr>
                  <a:t>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المعرفة على الفترة الحقيقية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dirty="0"/>
                  <a:t> ، 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   والنقطة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dirty="0"/>
                  <a:t> </a:t>
                </a:r>
                <a:endParaRPr lang="en-US" dirty="0"/>
              </a:p>
              <a:p>
                <a:pPr marL="339725" indent="-339725" algn="r" rtl="1"/>
                <a:r>
                  <a:rPr lang="ar-SA" dirty="0"/>
                  <a:t>لتكون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 نقطة صغرى محلية ، </a:t>
                </a:r>
                <a:r>
                  <a:rPr lang="ar-SA" dirty="0">
                    <a:solidFill>
                      <a:srgbClr val="0000FF"/>
                    </a:solidFill>
                  </a:rPr>
                  <a:t>يجب</a:t>
                </a:r>
                <a:r>
                  <a:rPr lang="ar-SA" dirty="0"/>
                  <a:t> أن تحقق ما يلي:</a:t>
                </a: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r>
                  <a:rPr lang="ar-SA" dirty="0"/>
                  <a:t>لتكون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 نقطة عظمى محلية ، </a:t>
                </a:r>
                <a:r>
                  <a:rPr lang="ar-SA" dirty="0">
                    <a:solidFill>
                      <a:srgbClr val="0000FF"/>
                    </a:solidFill>
                  </a:rPr>
                  <a:t>يجب</a:t>
                </a:r>
                <a:r>
                  <a:rPr lang="ar-SA" dirty="0"/>
                  <a:t> أن تحقق ما يلي:</a:t>
                </a: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  <a:p>
                <a:pPr marL="339725" indent="-339725" algn="r" rtl="1"/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87624" y="3501008"/>
            <a:ext cx="433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solidFill>
                  <a:srgbClr val="009900"/>
                </a:solidFill>
              </a:rPr>
              <a:t>شرطين ضروريين ولكن ليس كافيين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157192"/>
            <a:ext cx="433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solidFill>
                  <a:srgbClr val="009900"/>
                </a:solidFill>
              </a:rPr>
              <a:t>شرطين ضروريين ولكن ليس كافيين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4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altLang="zh-TW" dirty="0">
                    <a:latin typeface="Times New Roman" panose="02020603050405020304" pitchFamily="18" charset="0"/>
                  </a:rPr>
                  <a:t>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المعرفة على الفترة الحقيقية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dirty="0"/>
                  <a:t> ، 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   والنقطة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dirty="0"/>
                  <a:t> </a:t>
                </a:r>
                <a:endParaRPr lang="en-US" dirty="0"/>
              </a:p>
              <a:p>
                <a:pPr marL="339725" indent="-339725" algn="r" rtl="1"/>
                <a:r>
                  <a:rPr lang="ar-SA" dirty="0"/>
                  <a:t>لتكون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 نقطة صغرى محلية ، </a:t>
                </a:r>
                <a:r>
                  <a:rPr lang="ar-SA" dirty="0">
                    <a:solidFill>
                      <a:srgbClr val="0000FF"/>
                    </a:solidFill>
                  </a:rPr>
                  <a:t>يكفي</a:t>
                </a:r>
                <a:r>
                  <a:rPr lang="ar-SA" dirty="0"/>
                  <a:t> أن تحقق ما يلي:</a:t>
                </a: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339725" indent="-339725" algn="r" rtl="1"/>
                <a:r>
                  <a:rPr lang="ar-SA" dirty="0"/>
                  <a:t>لتكون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 نقطة عظمى محلية ، </a:t>
                </a:r>
                <a:r>
                  <a:rPr lang="ar-SA" dirty="0">
                    <a:solidFill>
                      <a:srgbClr val="0000FF"/>
                    </a:solidFill>
                  </a:rPr>
                  <a:t>يكفي</a:t>
                </a:r>
                <a:r>
                  <a:rPr lang="ar-SA" dirty="0"/>
                  <a:t> أن تحقق ما يلي:</a:t>
                </a: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>
                  <a:latin typeface="Times New Roman" panose="02020603050405020304" pitchFamily="18" charset="0"/>
                </a:endParaRPr>
              </a:p>
              <a:p>
                <a:pPr marL="857250" lvl="1" indent="-457200" algn="r" rt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/>
              </a:p>
              <a:p>
                <a:pPr marL="339725" indent="-339725" algn="r" rtl="1"/>
                <a:endParaRPr lang="ar-SA" b="1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87624" y="3501008"/>
            <a:ext cx="433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solidFill>
                  <a:srgbClr val="009900"/>
                </a:solidFill>
              </a:rPr>
              <a:t>شرطين ضروريين وكافيين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157192"/>
            <a:ext cx="433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solidFill>
                  <a:srgbClr val="009900"/>
                </a:solidFill>
              </a:rPr>
              <a:t>شرطين ضروريين وكافيين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1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altLang="zh-TW" dirty="0">
                    <a:latin typeface="Times New Roman" panose="02020603050405020304" pitchFamily="18" charset="0"/>
                  </a:rPr>
                  <a:t>للدالة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المعرفة على الفترة الحقيقية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SA" dirty="0"/>
                  <a:t> ، 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   والنقطة الساكنة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dirty="0"/>
                  <a:t> ، أي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339725" indent="-339725" algn="r" rtl="1"/>
                <a:r>
                  <a:rPr lang="ar-SA" dirty="0"/>
                  <a:t>ماذا تكون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عندما </a:t>
                </a:r>
                <a:r>
                  <a:rPr lang="ar-SA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/>
                  <a:t>  ؟</a:t>
                </a:r>
              </a:p>
              <a:p>
                <a:pPr marL="739775" lvl="1" indent="-339725" algn="r" rtl="1"/>
                <a:r>
                  <a:rPr lang="ar-SA" dirty="0"/>
                  <a:t>قد تكون نقطة صغرى أو نقطة عظمى أو نقطة سرج (انقلاب).</a:t>
                </a:r>
              </a:p>
              <a:p>
                <a:pPr marL="739775" lvl="1" indent="-339725" algn="r" rtl="1"/>
                <a:r>
                  <a:rPr lang="ar-SA" dirty="0"/>
                  <a:t>سنحتاج لإيجاد المشتقة (أو المشتقات) من رتبة أعلى.</a:t>
                </a:r>
              </a:p>
              <a:p>
                <a:pPr marL="739775" lvl="1" indent="-339725" algn="r" rtl="1"/>
                <a:r>
                  <a:rPr lang="ar-SA" dirty="0"/>
                  <a:t>سنرمز للمشتقة من الرتبة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ar-SA" dirty="0"/>
                  <a:t> بالرمز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dirty="0"/>
                  <a:t> .</a:t>
                </a:r>
              </a:p>
              <a:p>
                <a:pPr marL="400050" lvl="1" indent="0" algn="r" rtl="1">
                  <a:buNone/>
                </a:pPr>
                <a:endParaRPr lang="en-US" sz="1200" dirty="0"/>
              </a:p>
              <a:p>
                <a:pPr marL="400050" lvl="1" indent="0" algn="r" rtl="1">
                  <a:buNone/>
                </a:pPr>
                <a:r>
                  <a:rPr lang="ar-SA" dirty="0"/>
                  <a:t>   أي أن: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dirty="0"/>
                  <a:t>  </a:t>
                </a:r>
              </a:p>
              <a:p>
                <a:pPr marL="400050" lvl="1" indent="0" algn="r" rtl="1">
                  <a:buNone/>
                </a:pPr>
                <a:r>
                  <a:rPr lang="ar-SA" dirty="0"/>
                  <a:t>                     </a:t>
                </a:r>
                <a:r>
                  <a:rPr lang="ar-SA" sz="800" dirty="0"/>
                  <a:t> </a:t>
                </a:r>
                <a:r>
                  <a:rPr lang="ar-SA" sz="100" dirty="0"/>
                  <a:t>   </a:t>
                </a:r>
                <a:r>
                  <a:rPr lang="ar-SA" dirty="0"/>
                  <a:t>      </a:t>
                </a:r>
                <a:r>
                  <a:rPr lang="ar-SA" sz="800" dirty="0"/>
                  <a:t> </a:t>
                </a:r>
                <a:r>
                  <a:rPr lang="ar-S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339725" indent="-339725" algn="r" rtl="1"/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43143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39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r" rtl="1"/>
                <a:r>
                  <a:rPr lang="ar-SA" dirty="0"/>
                  <a:t>لنفرض أن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ar-SA" dirty="0"/>
                  <a:t> هو ترتيب أول مشتقة عليا لا تساوي الصفر. </a:t>
                </a:r>
              </a:p>
              <a:p>
                <a:pPr marL="0" indent="0" algn="ctr" rtl="1">
                  <a:buNone/>
                </a:pPr>
                <a:r>
                  <a:rPr lang="ar-SA" dirty="0"/>
                  <a:t>أي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dirty="0"/>
              </a:p>
              <a:p>
                <a:pPr marL="0" indent="0" algn="ctr" rtl="1">
                  <a:buNone/>
                </a:pPr>
                <a:endParaRPr lang="en-US" altLang="zh-TW" sz="1200" dirty="0">
                  <a:latin typeface="Times New Roman" panose="02020603050405020304" pitchFamily="18" charset="0"/>
                </a:endParaRPr>
              </a:p>
              <a:p>
                <a:pPr marL="739775" lvl="1" indent="-339725" algn="r" rtl="1"/>
                <a:r>
                  <a:rPr lang="ar-SA" dirty="0"/>
                  <a:t>إذا كان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ar-SA" dirty="0"/>
                  <a:t> عدد فردي ، فإن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هي نقطة سرج (انقلاب).</a:t>
                </a:r>
              </a:p>
              <a:p>
                <a:pPr marL="739775" lvl="1" indent="-339725" algn="just" rtl="1"/>
                <a:r>
                  <a:rPr lang="ar-SA" dirty="0"/>
                  <a:t>إذا كان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ar-SA" dirty="0"/>
                  <a:t> عدد زوجي وقيمة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dirty="0"/>
                  <a:t> موجبة ، فإن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هي نقطة صغرى محلية.</a:t>
                </a:r>
              </a:p>
              <a:p>
                <a:pPr marL="739775" lvl="1" indent="-339725" algn="just" rtl="1"/>
                <a:r>
                  <a:rPr lang="ar-SA" dirty="0"/>
                  <a:t>إذا كان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ar-SA" dirty="0"/>
                  <a:t> عدد زوجي وقيمة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dirty="0"/>
                  <a:t> سالبة ، فإن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SA" dirty="0"/>
                  <a:t> هي نقطة عظمى محلية.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2589" t="-1806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6753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مقدمة في 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339725" indent="-339725" algn="just" rtl="1"/>
            <a:r>
              <a:rPr lang="ar-SA" dirty="0"/>
              <a:t>إذا كانت دالة الهدف غير خطية و/</a:t>
            </a:r>
            <a:r>
              <a:rPr lang="ar-SA" sz="800" dirty="0"/>
              <a:t> </a:t>
            </a:r>
            <a:r>
              <a:rPr lang="ar-SA" dirty="0"/>
              <a:t>أو يوجد قيد غير خطي فإنه لدينا برنامج غير خطي.</a:t>
            </a:r>
          </a:p>
          <a:p>
            <a:pPr marL="339725" indent="-339725" algn="r" rtl="1"/>
            <a:r>
              <a:rPr lang="ar-SA" dirty="0"/>
              <a:t>يوجد أنواع كثيرة من البرامج غير الخطية، مثل:</a:t>
            </a:r>
          </a:p>
          <a:p>
            <a:pPr marL="739775" lvl="1" indent="-339725" algn="just" rtl="1"/>
            <a:r>
              <a:rPr lang="ar-SA" dirty="0"/>
              <a:t>إذا كان لدينا برنامج غير خطي بحيث أن دالة الهدف دالة تربيعية والقيود خطية فإنه يسمى برمجة تربيعية (</a:t>
            </a:r>
            <a:r>
              <a:rPr lang="en-US" altLang="zh-TW" sz="2000" b="1" dirty="0"/>
              <a:t>Quadratic Programming</a:t>
            </a:r>
            <a:r>
              <a:rPr lang="ar-SA" dirty="0"/>
              <a:t>).</a:t>
            </a:r>
          </a:p>
          <a:p>
            <a:pPr marL="739775" lvl="1" indent="-339725" algn="just" rtl="1"/>
            <a:r>
              <a:rPr lang="ar-SA" dirty="0"/>
              <a:t>عندما لا يوجد قيود في البرنامج الرياضي فإنه لدينا برنامج غير خطي وغير مقيد.</a:t>
            </a:r>
          </a:p>
          <a:p>
            <a:pPr marL="739775" lvl="1" indent="-339725" algn="just" rtl="1"/>
            <a:r>
              <a:rPr lang="ar-SA" dirty="0"/>
              <a:t>مهم جدا نوع الدوال في البرامج غير الخطية، مثل التحدب والتقعر والاتصال والقابلية للاشتقاق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292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20689" y="1509310"/>
            <a:ext cx="87129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rtl="1">
              <a:buFontTx/>
              <a:buNone/>
            </a:pPr>
            <a:r>
              <a:rPr lang="ar-SA" b="1" u="sng" dirty="0"/>
              <a:t>مثال</a:t>
            </a:r>
            <a:r>
              <a:rPr lang="ar-SA" dirty="0"/>
              <a:t>:</a:t>
            </a:r>
            <a:r>
              <a:rPr lang="ar-SA" kern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40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7096" y="1636060"/>
            <a:ext cx="899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عظمى محلية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80399" y="5876044"/>
            <a:ext cx="10431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صغرى محلية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03607" y="4101951"/>
            <a:ext cx="15606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400" dirty="0"/>
              <a:t>جذر</a:t>
            </a:r>
          </a:p>
          <a:p>
            <a:pPr algn="ctr"/>
            <a:r>
              <a:rPr lang="ar-SA" sz="2400" dirty="0"/>
              <a:t> ونقطة انقلاب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1680" y="4077072"/>
            <a:ext cx="5891681" cy="29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14704" y="2492896"/>
            <a:ext cx="17218" cy="2644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39641" y="2399091"/>
            <a:ext cx="0" cy="4715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8" idx="1"/>
          </p:cNvCxnSpPr>
          <p:nvPr/>
        </p:nvCxnSpPr>
        <p:spPr>
          <a:xfrm flipH="1" flipV="1">
            <a:off x="4870580" y="4170784"/>
            <a:ext cx="733027" cy="3466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3648" y="2290807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4668" y="4022841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2485" y="4510295"/>
            <a:ext cx="6457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جذر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722302" y="4191368"/>
            <a:ext cx="337530" cy="3008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89761" y="2634882"/>
            <a:ext cx="794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جذر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742073" y="3096547"/>
            <a:ext cx="782255" cy="9281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0215" y="1661899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15" y="1661899"/>
                <a:ext cx="1706028" cy="830997"/>
              </a:xfrm>
              <a:prstGeom prst="rect">
                <a:avLst/>
              </a:prstGeom>
              <a:blipFill>
                <a:blip r:embed="rId2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46092" y="5897618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092" y="5897618"/>
                <a:ext cx="1706028" cy="830997"/>
              </a:xfrm>
              <a:prstGeom prst="rect">
                <a:avLst/>
              </a:prstGeom>
              <a:blipFill>
                <a:blip r:embed="rId3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92942" y="4820959"/>
                <a:ext cx="1643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42" y="4820959"/>
                <a:ext cx="1643354" cy="1200329"/>
              </a:xfrm>
              <a:prstGeom prst="rect">
                <a:avLst/>
              </a:prstGeom>
              <a:blipFill>
                <a:blip r:embed="rId4"/>
                <a:stretch>
                  <a:fillRect l="-259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762865" y="2964478"/>
            <a:ext cx="4080387" cy="2207357"/>
          </a:xfrm>
          <a:custGeom>
            <a:avLst/>
            <a:gdLst>
              <a:gd name="connsiteX0" fmla="*/ 0 w 4080387"/>
              <a:gd name="connsiteY0" fmla="*/ 73690 h 2207357"/>
              <a:gd name="connsiteX1" fmla="*/ 1229032 w 4080387"/>
              <a:gd name="connsiteY1" fmla="*/ 2207290 h 2207357"/>
              <a:gd name="connsiteX2" fmla="*/ 2684206 w 4080387"/>
              <a:gd name="connsiteY2" fmla="*/ 14696 h 2207357"/>
              <a:gd name="connsiteX3" fmla="*/ 4080387 w 4080387"/>
              <a:gd name="connsiteY3" fmla="*/ 1420709 h 22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387" h="2207357">
                <a:moveTo>
                  <a:pt x="0" y="73690"/>
                </a:moveTo>
                <a:cubicBezTo>
                  <a:pt x="390832" y="1145406"/>
                  <a:pt x="781664" y="2217122"/>
                  <a:pt x="1229032" y="2207290"/>
                </a:cubicBezTo>
                <a:cubicBezTo>
                  <a:pt x="1676400" y="2197458"/>
                  <a:pt x="2208980" y="145793"/>
                  <a:pt x="2684206" y="14696"/>
                </a:cubicBezTo>
                <a:cubicBezTo>
                  <a:pt x="3159432" y="-116401"/>
                  <a:pt x="3619909" y="652154"/>
                  <a:pt x="4080387" y="1420709"/>
                </a:cubicBez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74935" y="3049449"/>
                <a:ext cx="1643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35" y="3049449"/>
                <a:ext cx="1643354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58722" y="4843429"/>
                <a:ext cx="1643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2" y="4843429"/>
                <a:ext cx="1643354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995936" y="5247566"/>
            <a:ext cx="0" cy="79490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5816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89" y="1509310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/>
              <a:t>مثال</a:t>
            </a:r>
            <a:r>
              <a:rPr lang="ar-SA" dirty="0"/>
              <a:t>:</a:t>
            </a:r>
            <a:r>
              <a:rPr lang="ar-SA" dirty="0"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1680" y="4077072"/>
            <a:ext cx="5891681" cy="29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14704" y="2492896"/>
            <a:ext cx="17218" cy="2644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3648" y="2290807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4668" y="4022841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762865" y="2964478"/>
            <a:ext cx="4080387" cy="2207357"/>
          </a:xfrm>
          <a:custGeom>
            <a:avLst/>
            <a:gdLst>
              <a:gd name="connsiteX0" fmla="*/ 0 w 4080387"/>
              <a:gd name="connsiteY0" fmla="*/ 73690 h 2207357"/>
              <a:gd name="connsiteX1" fmla="*/ 1229032 w 4080387"/>
              <a:gd name="connsiteY1" fmla="*/ 2207290 h 2207357"/>
              <a:gd name="connsiteX2" fmla="*/ 2684206 w 4080387"/>
              <a:gd name="connsiteY2" fmla="*/ 14696 h 2207357"/>
              <a:gd name="connsiteX3" fmla="*/ 4080387 w 4080387"/>
              <a:gd name="connsiteY3" fmla="*/ 1420709 h 22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387" h="2207357">
                <a:moveTo>
                  <a:pt x="0" y="73690"/>
                </a:moveTo>
                <a:cubicBezTo>
                  <a:pt x="390832" y="1145406"/>
                  <a:pt x="781664" y="2217122"/>
                  <a:pt x="1229032" y="2207290"/>
                </a:cubicBezTo>
                <a:cubicBezTo>
                  <a:pt x="1676400" y="2197458"/>
                  <a:pt x="2208980" y="145793"/>
                  <a:pt x="2684206" y="14696"/>
                </a:cubicBezTo>
                <a:cubicBezTo>
                  <a:pt x="3159432" y="-116401"/>
                  <a:pt x="3619909" y="652154"/>
                  <a:pt x="4080387" y="1420709"/>
                </a:cubicBez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86605" y="5247566"/>
            <a:ext cx="0" cy="5486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4491" y="2784741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91" y="2784741"/>
                <a:ext cx="1706028" cy="830997"/>
              </a:xfrm>
              <a:prstGeom prst="rect">
                <a:avLst/>
              </a:prstGeom>
              <a:blipFill>
                <a:blip r:embed="rId2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6401696" y="3294606"/>
            <a:ext cx="642292" cy="25874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81996" y="2958043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96" y="2958043"/>
                <a:ext cx="1706028" cy="830997"/>
              </a:xfrm>
              <a:prstGeom prst="rect">
                <a:avLst/>
              </a:prstGeom>
              <a:blipFill>
                <a:blip r:embed="rId3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572000" y="3356992"/>
            <a:ext cx="453848" cy="502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39013" y="1517883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13" y="1517883"/>
                <a:ext cx="1706028" cy="830997"/>
              </a:xfrm>
              <a:prstGeom prst="rect">
                <a:avLst/>
              </a:prstGeom>
              <a:blipFill>
                <a:blip r:embed="rId4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57206" y="5780962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06" y="5780962"/>
                <a:ext cx="1706028" cy="830997"/>
              </a:xfrm>
              <a:prstGeom prst="rect">
                <a:avLst/>
              </a:prstGeom>
              <a:blipFill>
                <a:blip r:embed="rId5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26957" y="5275245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57" y="5275245"/>
                <a:ext cx="1706028" cy="830997"/>
              </a:xfrm>
              <a:prstGeom prst="rect">
                <a:avLst/>
              </a:prstGeom>
              <a:blipFill>
                <a:blip r:embed="rId6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2754946" y="4646737"/>
            <a:ext cx="604467" cy="61677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495110" y="4713605"/>
            <a:ext cx="1366381" cy="5337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1263" y="5259014"/>
                <a:ext cx="170602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63" y="5259014"/>
                <a:ext cx="1706028" cy="830997"/>
              </a:xfrm>
              <a:prstGeom prst="rect">
                <a:avLst/>
              </a:prstGeom>
              <a:blipFill>
                <a:blip r:embed="rId7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5530310" y="2399091"/>
            <a:ext cx="0" cy="4715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093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77173" y="4705899"/>
                <a:ext cx="448731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400" dirty="0"/>
                  <a:t>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400" dirty="0"/>
                  <a:t> تتزايد قبل الجذر وتتناقص بعده</a:t>
                </a:r>
              </a:p>
              <a:p>
                <a:pPr algn="ctr" rtl="1"/>
                <a:r>
                  <a:rPr lang="ar-SA" sz="2400" dirty="0"/>
                  <a:t>( أي أنه تتغير إشارة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400" dirty="0"/>
                  <a:t> 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73" y="4705899"/>
                <a:ext cx="4487315" cy="830997"/>
              </a:xfrm>
              <a:prstGeom prst="rect">
                <a:avLst/>
              </a:prstGeom>
              <a:blipFill>
                <a:blip r:embed="rId2"/>
                <a:stretch>
                  <a:fillRect l="-1900" t="-5147" r="-19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42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شروط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89" y="1509310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/>
              <a:t>مثال</a:t>
            </a:r>
            <a:r>
              <a:rPr lang="ar-SA" dirty="0"/>
              <a:t>:</a:t>
            </a:r>
            <a:r>
              <a:rPr lang="ar-SA" dirty="0"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1680" y="4077072"/>
            <a:ext cx="5891681" cy="29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14704" y="2492896"/>
            <a:ext cx="17218" cy="26441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30315" y="2290807"/>
            <a:ext cx="5782" cy="57490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60000" flipH="1" flipV="1">
            <a:off x="4811375" y="4192903"/>
            <a:ext cx="1152128" cy="48481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03648" y="2290807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4668" y="4022841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762865" y="2964478"/>
            <a:ext cx="4080387" cy="2207357"/>
          </a:xfrm>
          <a:custGeom>
            <a:avLst/>
            <a:gdLst>
              <a:gd name="connsiteX0" fmla="*/ 0 w 4080387"/>
              <a:gd name="connsiteY0" fmla="*/ 73690 h 2207357"/>
              <a:gd name="connsiteX1" fmla="*/ 1229032 w 4080387"/>
              <a:gd name="connsiteY1" fmla="*/ 2207290 h 2207357"/>
              <a:gd name="connsiteX2" fmla="*/ 2684206 w 4080387"/>
              <a:gd name="connsiteY2" fmla="*/ 14696 h 2207357"/>
              <a:gd name="connsiteX3" fmla="*/ 4080387 w 4080387"/>
              <a:gd name="connsiteY3" fmla="*/ 1420709 h 22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387" h="2207357">
                <a:moveTo>
                  <a:pt x="0" y="73690"/>
                </a:moveTo>
                <a:cubicBezTo>
                  <a:pt x="390832" y="1145406"/>
                  <a:pt x="781664" y="2217122"/>
                  <a:pt x="1229032" y="2207290"/>
                </a:cubicBezTo>
                <a:cubicBezTo>
                  <a:pt x="1676400" y="2197458"/>
                  <a:pt x="2208980" y="145793"/>
                  <a:pt x="2684206" y="14696"/>
                </a:cubicBezTo>
                <a:cubicBezTo>
                  <a:pt x="3159432" y="-116401"/>
                  <a:pt x="3619909" y="652154"/>
                  <a:pt x="4080387" y="1420709"/>
                </a:cubicBez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84503" y="5247566"/>
            <a:ext cx="0" cy="5486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1561" y="5733675"/>
                <a:ext cx="640293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400" dirty="0"/>
                  <a:t>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400" dirty="0"/>
                  <a:t> تتزايد قبل النقطة الصغرى المحلية ، ثم تساوي الصفر عندها ، ثم تتزايد بعدها ، وبالتالي تكون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5733675"/>
                <a:ext cx="6402930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1680" y="1561299"/>
                <a:ext cx="633670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SA" sz="2400" dirty="0"/>
                  <a:t>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400" dirty="0"/>
                  <a:t> تتناقص قبل النقطة العظمى المحلية ، ثم تساوي الصفر عندها ، ثم تتناقص بعدها ، وبالتالي تكون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561299"/>
                <a:ext cx="6336704" cy="830997"/>
              </a:xfrm>
              <a:prstGeom prst="rect">
                <a:avLst/>
              </a:prstGeom>
              <a:blipFill>
                <a:blip r:embed="rId4"/>
                <a:stretch>
                  <a:fillRect t="-5147" r="-144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3538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طرق حل 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ar-SA" dirty="0"/>
              <a:t>يوجد طرق كثيرة لحل البرامج غير الخطية تعتمد على خصائص البرنامج غير الخطي المراد حله. ومنها: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طريقة الحل المباشر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SA" dirty="0"/>
              <a:t>تقوم على إيجاد جميع النقاط التي يحتمل أن تكون الحل الأمثل</a:t>
            </a:r>
            <a:r>
              <a:rPr lang="en-US" dirty="0"/>
              <a:t> </a:t>
            </a:r>
            <a:r>
              <a:rPr lang="ar-SA" dirty="0"/>
              <a:t>، ومن ثم اختيار الأمثل منها.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غير ممكنة عندما لا نستطيع إيجاد أو حصر جميع هذه النقاط.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39135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طرق حل 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طرق الإلغاء </a:t>
            </a:r>
            <a:r>
              <a:rPr lang="ar-SA" sz="2800" dirty="0"/>
              <a:t>(</a:t>
            </a:r>
            <a:r>
              <a:rPr lang="en-US" sz="2800" dirty="0"/>
              <a:t>Elimination</a:t>
            </a:r>
            <a:r>
              <a:rPr lang="ar-SA" sz="2800" dirty="0"/>
              <a:t>)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SA" dirty="0"/>
              <a:t>تقوم على تجزيئ منطقة الحل ثم إبقاء جزء واحد الذي يحتوي الحل الأمثل وحذف البقية.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يمكن استخدامها للدوال غير المتصلة والدوال غير القابلة للاشتقاق.</a:t>
            </a:r>
          </a:p>
          <a:p>
            <a:pPr lvl="1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FF"/>
                </a:solidFill>
              </a:rPr>
              <a:t>طريقة التنصيف  </a:t>
            </a:r>
            <a:r>
              <a:rPr lang="ar-SA" dirty="0"/>
              <a:t>(</a:t>
            </a:r>
            <a:r>
              <a:rPr lang="en-US" dirty="0"/>
              <a:t>Bisection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المقطع الذهبي (</a:t>
            </a:r>
            <a:r>
              <a:rPr lang="en-US" dirty="0"/>
              <a:t>Golden Section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</a:t>
            </a:r>
            <a:r>
              <a:rPr lang="ar-SA" dirty="0" err="1"/>
              <a:t>فيبوناشي</a:t>
            </a:r>
            <a:r>
              <a:rPr lang="ar-SA" dirty="0"/>
              <a:t> (</a:t>
            </a:r>
            <a:r>
              <a:rPr lang="en-US" dirty="0"/>
              <a:t>Fibonacci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البحث ثنائي التفرع (</a:t>
            </a:r>
            <a:r>
              <a:rPr lang="en-US" dirty="0"/>
              <a:t>Dichotomous Search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62346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طرق حل البرمجة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طرق الاستنباط </a:t>
            </a:r>
            <a:r>
              <a:rPr lang="ar-SA" sz="2800" dirty="0"/>
              <a:t>(</a:t>
            </a:r>
            <a:r>
              <a:rPr lang="en-US" sz="2800" dirty="0"/>
              <a:t>Interpolation</a:t>
            </a:r>
            <a:r>
              <a:rPr lang="ar-SA" sz="2800" dirty="0"/>
              <a:t>)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SA" dirty="0"/>
              <a:t>الاستنباط (أو الاستقراء أو الاستكمال) هي طريقة أو عملية رياضية لإنشاء نقاط بيانات جديدة اعتمادا على مجموعة من النقاط المنفصلة (أو المتفرقة) المعلومة مسبقا.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FF"/>
                </a:solidFill>
              </a:rPr>
              <a:t>طريقة نيوتن</a:t>
            </a:r>
            <a:r>
              <a:rPr lang="ar-SA" sz="1400" dirty="0">
                <a:solidFill>
                  <a:srgbClr val="0000FF"/>
                </a:solidFill>
              </a:rPr>
              <a:t> </a:t>
            </a:r>
            <a:r>
              <a:rPr lang="ar-SA" dirty="0">
                <a:solidFill>
                  <a:srgbClr val="0000FF"/>
                </a:solidFill>
              </a:rPr>
              <a:t>-</a:t>
            </a:r>
            <a:r>
              <a:rPr lang="ar-SA" sz="1400" dirty="0">
                <a:solidFill>
                  <a:srgbClr val="0000FF"/>
                </a:solidFill>
              </a:rPr>
              <a:t> </a:t>
            </a:r>
            <a:r>
              <a:rPr lang="ar-SA" dirty="0" err="1">
                <a:solidFill>
                  <a:srgbClr val="0000FF"/>
                </a:solidFill>
              </a:rPr>
              <a:t>رافسون</a:t>
            </a:r>
            <a:r>
              <a:rPr lang="ar-SA" dirty="0">
                <a:solidFill>
                  <a:srgbClr val="0000FF"/>
                </a:solidFill>
              </a:rPr>
              <a:t>  </a:t>
            </a:r>
            <a:r>
              <a:rPr lang="ar-SA" dirty="0"/>
              <a:t>(</a:t>
            </a:r>
            <a:r>
              <a:rPr lang="en-US" dirty="0"/>
              <a:t>Newton-Raphson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شبه</a:t>
            </a:r>
            <a:r>
              <a:rPr lang="ar-SA" sz="1400" dirty="0"/>
              <a:t> </a:t>
            </a:r>
            <a:r>
              <a:rPr lang="ar-SA" dirty="0"/>
              <a:t>-</a:t>
            </a:r>
            <a:r>
              <a:rPr lang="ar-SA" sz="1400" dirty="0"/>
              <a:t> </a:t>
            </a:r>
            <a:r>
              <a:rPr lang="ar-SA" dirty="0"/>
              <a:t>نيوتن (</a:t>
            </a:r>
            <a:r>
              <a:rPr lang="en-US" dirty="0"/>
              <a:t>Quasi-Newton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قاطع القوس  (</a:t>
            </a:r>
            <a:r>
              <a:rPr lang="en-US" dirty="0"/>
              <a:t>Secant</a:t>
            </a:r>
            <a:r>
              <a:rPr lang="ar-SA" dirty="0"/>
              <a:t>)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طريقة الانحدار الحاد (</a:t>
            </a:r>
            <a:r>
              <a:rPr lang="en-US" dirty="0"/>
              <a:t>Steepest descent</a:t>
            </a:r>
            <a:r>
              <a:rPr lang="ar-SA" dirty="0"/>
              <a:t>)</a:t>
            </a:r>
            <a:endParaRPr lang="en-US" dirty="0"/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ar-SA" dirty="0"/>
              <a:t>بعضها لا يحتاج المشتقات</a:t>
            </a:r>
            <a:r>
              <a:rPr lang="en-US" dirty="0"/>
              <a:t> </a:t>
            </a:r>
            <a:r>
              <a:rPr lang="ar-SA" dirty="0"/>
              <a:t>مثل طريقة الاستنباط التربيعي (</a:t>
            </a:r>
            <a:r>
              <a:rPr lang="en-US" dirty="0"/>
              <a:t>Quadratic Interpolation</a:t>
            </a:r>
            <a:r>
              <a:rPr lang="ar-SA" dirty="0"/>
              <a:t>).</a:t>
            </a:r>
          </a:p>
          <a:p>
            <a:pPr lvl="1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71023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" y="2924943"/>
            <a:ext cx="3796531" cy="379653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لإيجاد نقاط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r>
              <a:rPr lang="ar-SA" sz="4000" b="1" dirty="0">
                <a:solidFill>
                  <a:srgbClr val="002060"/>
                </a:solidFill>
              </a:rPr>
              <a:t> 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algn="r" rtl="1"/>
                <a:r>
                  <a:rPr lang="ar-SA" altLang="zh-TW" dirty="0">
                    <a:latin typeface="Times New Roman" panose="02020603050405020304" pitchFamily="18" charset="0"/>
                  </a:rPr>
                  <a:t>لدينا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sz="16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،</a:t>
                </a:r>
                <a:r>
                  <a:rPr lang="ar-SA" altLang="zh-TW" sz="1600" dirty="0">
                    <a:latin typeface="Times New Roman" panose="02020603050405020304" pitchFamily="18" charset="0"/>
                  </a:rPr>
                  <a:t>  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وبالتالي النقطة الساكنة هي: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b="0" dirty="0">
                  <a:latin typeface="Times New Roman" panose="02020603050405020304" pitchFamily="18" charset="0"/>
                </a:endParaRPr>
              </a:p>
              <a:p>
                <a:pPr algn="r" rtl="1"/>
                <a:r>
                  <a:rPr lang="ar-SA" altLang="zh-TW" dirty="0">
                    <a:latin typeface="Times New Roman" panose="02020603050405020304" pitchFamily="18" charset="0"/>
                  </a:rPr>
                  <a:t>لدينا</a:t>
                </a:r>
                <a:r>
                  <a:rPr lang="en-US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وكذلك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altLang="zh-TW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SA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algn="r" rtl="1"/>
                <a:r>
                  <a:rPr lang="ar-SA" altLang="zh-TW" dirty="0">
                    <a:latin typeface="Times New Roman" panose="02020603050405020304" pitchFamily="18" charset="0"/>
                  </a:rPr>
                  <a:t>لدينا</a:t>
                </a:r>
                <a:r>
                  <a:rPr lang="en-US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 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   إذاً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ar-SA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ar-SA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endParaRPr lang="en-US" sz="1800" dirty="0"/>
              </a:p>
              <a:p>
                <a:pPr marL="0" indent="0" algn="r" rtl="1">
                  <a:buNone/>
                </a:pPr>
                <a:endParaRPr lang="en-US" sz="1200" dirty="0"/>
              </a:p>
              <a:p>
                <a:pPr algn="r" rtl="1"/>
                <a:r>
                  <a:rPr lang="ar-SA" dirty="0"/>
                  <a:t>إذاً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3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/>
                  <a:t>، وبالتالي لأنه عدد فردي </a:t>
                </a:r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   فإن النقطة</a:t>
                </a:r>
                <a14:m>
                  <m:oMath xmlns:m="http://schemas.openxmlformats.org/officeDocument/2006/math">
                    <m:r>
                      <a:rPr lang="ar-SA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SA" dirty="0"/>
                  <a:t>هي نقطة سرج (انقلاب).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SA" dirty="0"/>
                  <a:t>           </a:t>
                </a:r>
                <a:r>
                  <a:rPr lang="ar-SA" dirty="0">
                    <a:solidFill>
                      <a:srgbClr val="0000FF"/>
                    </a:solidFill>
                  </a:rPr>
                  <a:t>لا يوجد نقاط عظمى أو صغرى للدالة</a:t>
                </a:r>
                <a:endParaRPr lang="ar-SA" dirty="0"/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t="-1677" r="-1749" b="-1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855360" y="4754640"/>
            <a:ext cx="144016" cy="12485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55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لإيجاد نقاط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r>
              <a:rPr lang="ar-SA" sz="4000" b="1" dirty="0">
                <a:solidFill>
                  <a:srgbClr val="002060"/>
                </a:solidFill>
              </a:rPr>
              <a:t> 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TW" dirty="0"/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لدينا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altLang="zh-TW" b="0" dirty="0">
                    <a:latin typeface="Times New Roman" panose="02020603050405020304" pitchFamily="18" charset="0"/>
                  </a:rPr>
                  <a:t> </a:t>
                </a:r>
              </a:p>
              <a:p>
                <a:pPr marL="0" indent="0" algn="r" rtl="1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</a:rPr>
                  <a:t>  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وبالتالي النقطة الساكنة هي: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لدينا</a:t>
                </a:r>
                <a:r>
                  <a:rPr lang="en-US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 ، إذاً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ar-SA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ar-SA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endParaRPr lang="en-US" sz="1800" dirty="0"/>
              </a:p>
              <a:p>
                <a:pPr algn="r" rtl="1"/>
                <a:r>
                  <a:rPr lang="ar-SA" dirty="0"/>
                  <a:t>إذا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/>
                  <a:t>، وبالتالي لأنه عدد زوجي </a:t>
                </a:r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   ولأن قيمة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SA" dirty="0"/>
                  <a:t> موجبة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   فإن النقطة</a:t>
                </a:r>
                <a14:m>
                  <m:oMath xmlns:m="http://schemas.openxmlformats.org/officeDocument/2006/math">
                    <m:r>
                      <a:rPr lang="ar-SA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5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SA" dirty="0"/>
                  <a:t>هي نقطة صغرى محلية.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69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لإيجاد نقاط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r>
              <a:rPr lang="ar-SA" sz="4000" b="1" dirty="0">
                <a:solidFill>
                  <a:srgbClr val="002060"/>
                </a:solidFill>
              </a:rPr>
              <a:t> 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0" indent="0" algn="r" rtl="1">
                  <a:buNone/>
                </a:pPr>
                <a:r>
                  <a:rPr lang="ar-SA" altLang="zh-TW" dirty="0"/>
                  <a:t>           اختبر النقطة الساكنة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SA" altLang="zh-TW" dirty="0"/>
                  <a:t> .</a:t>
                </a:r>
                <a:endParaRPr lang="en-US" altLang="zh-TW" dirty="0"/>
              </a:p>
              <a:p>
                <a:pPr algn="r" rtl="1"/>
                <a:r>
                  <a:rPr lang="ar-SA" altLang="zh-TW" dirty="0">
                    <a:latin typeface="Times New Roman" panose="02020603050405020304" pitchFamily="18" charset="0"/>
                  </a:rPr>
                  <a:t>لدينا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altLang="zh-TW" dirty="0">
                    <a:latin typeface="Times New Roman" panose="02020603050405020304" pitchFamily="18" charset="0"/>
                  </a:rPr>
                  <a:t> ،</a:t>
                </a:r>
                <a:r>
                  <a:rPr lang="ar-SA" altLang="zh-TW" sz="1600" dirty="0">
                    <a:latin typeface="Times New Roman" panose="02020603050405020304" pitchFamily="18" charset="0"/>
                  </a:rPr>
                  <a:t>  </a:t>
                </a:r>
                <a:endParaRPr lang="en-US" altLang="zh-TW" sz="1600" dirty="0">
                  <a:latin typeface="Times New Roman" panose="020206030504050203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Times New Roman" panose="02020603050405020304" pitchFamily="18" charset="0"/>
                  </a:rPr>
                  <a:t>لدينا</a:t>
                </a:r>
                <a:r>
                  <a:rPr lang="en-US" altLang="zh-TW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ar-SA" altLang="zh-TW" sz="8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،</a:t>
                </a:r>
                <a:r>
                  <a:rPr lang="ar-SA" altLang="zh-TW" sz="1600" dirty="0">
                    <a:latin typeface="Times New Roman" panose="02020603050405020304" pitchFamily="18" charset="0"/>
                  </a:rPr>
                  <a:t> </a:t>
                </a:r>
                <a:r>
                  <a:rPr lang="ar-SA" altLang="zh-TW" dirty="0">
                    <a:latin typeface="Times New Roman" panose="02020603050405020304" pitchFamily="18" charset="0"/>
                  </a:rPr>
                  <a:t>إذاً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ar-SA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ar-SA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altLang="zh-TW" dirty="0">
                  <a:latin typeface="Times New Roman" panose="02020603050405020304" pitchFamily="18" charset="0"/>
                </a:endParaRPr>
              </a:p>
              <a:p>
                <a:pPr algn="r" rtl="1"/>
                <a:r>
                  <a:rPr lang="ar-SA" dirty="0"/>
                  <a:t>إذا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/>
                  <a:t>، وبالتالي لأنه عدد زوجي </a:t>
                </a:r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   ولأن قيمة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SA" dirty="0"/>
                  <a:t> سالبة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   فإن النقطة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SA" dirty="0"/>
                  <a:t> هي نقطة عظمى محلية.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49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لإيجاد نقاط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r>
              <a:rPr lang="ar-SA" sz="4000" b="1" dirty="0">
                <a:solidFill>
                  <a:srgbClr val="002060"/>
                </a:solidFill>
              </a:rPr>
              <a:t> 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</a:t>
                </a:r>
                <a:r>
                  <a:rPr lang="en-US" dirty="0"/>
                  <a:t>   </a:t>
                </a:r>
                <a:r>
                  <a:rPr lang="ar-SA" dirty="0"/>
                  <a:t>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165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altLang="zh-TW" b="0" dirty="0"/>
              </a:p>
              <a:p>
                <a:pPr marL="0" indent="0" rtl="1">
                  <a:buNone/>
                </a:pPr>
                <a:endParaRPr lang="en-US" altLang="zh-TW" b="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330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rtl="1">
                  <a:buNone/>
                </a:pPr>
                <a:r>
                  <a:rPr lang="en-US" altLang="zh-TW" dirty="0"/>
                  <a:t>    </a:t>
                </a:r>
                <a:r>
                  <a:rPr lang="en-US" altLang="zh-TW" sz="3600" dirty="0"/>
                  <a:t> </a:t>
                </a: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r" rtl="1">
                  <a:buNone/>
                </a:pPr>
                <a:r>
                  <a:rPr lang="ar-SA" dirty="0"/>
                  <a:t>النقاط الساكنة هي: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0 , 1 , 2 , 3</a:t>
                </a:r>
              </a:p>
              <a:p>
                <a:pPr marL="0" indent="0" algn="r" rtl="1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TW" b="0" dirty="0"/>
              </a:p>
              <a:p>
                <a:pPr marL="0" indent="0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7072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الموقع الأمثل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sz="2800" dirty="0"/>
              <a:t>إحدى الشركات تحاول أن  تحدد موقع لبناء مستودع. إحداثيات مواقع الأربعة عملاء (في الفضاء </a:t>
            </a:r>
            <a:r>
              <a:rPr lang="ar-SA" sz="2800" dirty="0" err="1"/>
              <a:t>الإقليدي</a:t>
            </a:r>
            <a:r>
              <a:rPr lang="ar-SA" sz="2800" dirty="0"/>
              <a:t>) الذين سيخدمهم المستودع (</a:t>
            </a:r>
            <a:r>
              <a:rPr lang="ar-SA" sz="2800" dirty="0" err="1"/>
              <a:t>بالكيلوات</a:t>
            </a:r>
            <a:r>
              <a:rPr lang="ar-SA" sz="2800" dirty="0"/>
              <a:t>) وعدد الشحنات التي يطلبها كل عميل سنوياً معطاه في الجدول التالي: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sz="2400" dirty="0"/>
          </a:p>
          <a:p>
            <a:pPr marL="339725" indent="-339725" algn="r" rtl="1"/>
            <a:endParaRPr lang="ar-SA" dirty="0"/>
          </a:p>
          <a:p>
            <a:pPr marL="339725" indent="-339725" algn="r" rtl="1"/>
            <a:endParaRPr lang="ar-SA" sz="1600" dirty="0"/>
          </a:p>
          <a:p>
            <a:pPr marL="339725" indent="-339725" algn="r" rtl="1"/>
            <a:endParaRPr lang="en-US" dirty="0"/>
          </a:p>
          <a:p>
            <a:pPr marL="0" indent="0" algn="just" rtl="1">
              <a:buNone/>
            </a:pPr>
            <a:r>
              <a:rPr lang="ar-SA" sz="2800" dirty="0"/>
              <a:t>الشركة تريد تحديد موقع بناء المستودع بحيث تقلل إجمالي المسافة التي ستقطعها الشاحنات سنويا لتوصيل طلبات العملاء الأربعة.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79670"/>
              </p:ext>
            </p:extLst>
          </p:nvPr>
        </p:nvGraphicFramePr>
        <p:xfrm>
          <a:off x="1415988" y="3068960"/>
          <a:ext cx="6096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88412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201628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299537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091546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عدد الشحنات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إحداثيات الموقع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العميل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696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8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58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16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48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74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744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لإيجاد نقاط </a:t>
            </a:r>
            <a:r>
              <a:rPr lang="ar-SA" sz="4000" b="1" dirty="0" err="1">
                <a:solidFill>
                  <a:srgbClr val="002060"/>
                </a:solidFill>
              </a:rPr>
              <a:t>الأمثلية</a:t>
            </a:r>
            <a:r>
              <a:rPr lang="ar-SA" sz="4000" b="1" dirty="0">
                <a:solidFill>
                  <a:srgbClr val="002060"/>
                </a:solidFill>
              </a:rPr>
              <a:t> 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altLang="zh-TW" dirty="0"/>
                  <a:t>لدينا</a:t>
                </a:r>
              </a:p>
              <a:p>
                <a:pPr marL="0" indent="0" algn="r" rtl="1">
                  <a:buNone/>
                </a:pPr>
                <a:endParaRPr lang="ar-SA" altLang="zh-TW" dirty="0"/>
              </a:p>
              <a:p>
                <a:pPr marL="0" indent="0" algn="r" rtl="1">
                  <a:buNone/>
                </a:pPr>
                <a:endParaRPr lang="ar-SA" altLang="zh-TW" sz="3600" dirty="0"/>
              </a:p>
              <a:p>
                <a:pPr marL="0" indent="0" algn="r" rtl="1">
                  <a:buNone/>
                </a:pPr>
                <a:endParaRPr lang="ar-SA" altLang="zh-TW" dirty="0"/>
              </a:p>
              <a:p>
                <a:pPr marL="0" indent="0" algn="r" rtl="1">
                  <a:buNone/>
                </a:pPr>
                <a:r>
                  <a:rPr lang="ar-SA" altLang="zh-TW" dirty="0"/>
                  <a:t>عند النقطة الساكنة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ar-SA" altLang="zh-TW" dirty="0"/>
                  <a:t> نحتاج المشتقة الثالثة: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2160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980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ar-SA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ar-SA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b="0" dirty="0"/>
              </a:p>
              <a:p>
                <a:pPr marL="0" indent="0" algn="r" rtl="1">
                  <a:buNone/>
                </a:pPr>
                <a:r>
                  <a:rPr lang="ar-SA" dirty="0"/>
                  <a:t>إذاً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3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/>
                  <a:t>، وبالتالي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ar-SA" dirty="0"/>
                  <a:t> هي نقطة سرج (انقلاب).</a:t>
                </a:r>
                <a:endParaRPr lang="en-US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en-US" sz="3600" dirty="0"/>
              </a:p>
              <a:p>
                <a:pPr marL="0" indent="0" algn="r" rtl="1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528976"/>
            <a:ext cx="4102964" cy="246909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2" idx="1"/>
          </p:cNvCxnSpPr>
          <p:nvPr/>
        </p:nvCxnSpPr>
        <p:spPr>
          <a:xfrm flipH="1">
            <a:off x="2267744" y="2763523"/>
            <a:ext cx="108012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67744" y="3212976"/>
            <a:ext cx="108012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67744" y="3645024"/>
            <a:ext cx="108012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5156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نقطة صغرى محلية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848" y="34023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نقطة صغرى محلية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36" y="296962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نقطة عظمى محلية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735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856984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/>
                  <a:t>للمسألة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3225" indent="-403225" algn="r" rtl="1">
                  <a:buFont typeface="+mj-lt"/>
                  <a:buAutoNum type="arabicPeriod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أوجد جميع النقاط الساكنة للدالة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التي تنتمي للفترة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zh-TW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403225" indent="-403225" algn="r" rtl="1">
                  <a:buFont typeface="+mj-lt"/>
                  <a:buAutoNum type="arabicPeriod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احسب قيمة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لجميع النقاط الساكنة بالإضافة لـ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و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ar-SA" altLang="zh-TW" dirty="0">
                  <a:latin typeface="Cambria Math" panose="02040503050406030204" pitchFamily="18" charset="0"/>
                </a:endParaRPr>
              </a:p>
              <a:p>
                <a:pPr marL="403225" indent="-403225" algn="r" rtl="1">
                  <a:buFont typeface="+mj-lt"/>
                  <a:buAutoNum type="arabicPeriod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 الأمثل هي النقطة في الخطوة السابقة التي تعطي أقل أو أكبر قيمة لـ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856984" cy="4724400"/>
              </a:xfrm>
              <a:blipFill>
                <a:blip r:embed="rId2"/>
                <a:stretch>
                  <a:fillRect l="-1927" t="-1677" r="-1789" b="-6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51920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7133810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أوجد الحل الأمثل لمسألة البرمجة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SA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spcBef>
                    <a:spcPts val="0"/>
                  </a:spcBef>
                  <a:buNone/>
                </a:pP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الحل: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نضع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                         </a:t>
                </a:r>
              </a:p>
              <a:p>
                <a:pPr marL="0" indent="0" rtl="1">
                  <a:buNone/>
                </a:pPr>
                <a:r>
                  <a:rPr lang="en-US" altLang="zh-TW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وبالتالي نجد أن النقاط الساكنة هي: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نحسب: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37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         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،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SA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وبالتالي الحل الأمثل هو: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1749" t="-1677" r="-1819" b="-1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663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7" y="3101641"/>
            <a:ext cx="3600400" cy="36004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الحل المباشر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 أوجد الحل الأمثل لمسألة البرمجة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in</m:t>
                    </m:r>
                  </m:oMath>
                </a14:m>
                <a:r>
                  <a:rPr lang="en-US" altLang="zh-TW" dirty="0"/>
                  <a:t>  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ar-SA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/>
              </a:p>
              <a:p>
                <a:pPr marL="0" indent="0" rtl="1">
                  <a:spcBef>
                    <a:spcPts val="0"/>
                  </a:spcBef>
                  <a:buNone/>
                </a:pP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24"/>
                  </a:spcBef>
                  <a:buNone/>
                </a:pPr>
                <a:endParaRPr lang="en-US" sz="6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24"/>
                  </a:spcBef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 الأمثل هو: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174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0562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خطأ التقريب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just" rtl="1"/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لتخزين قيمة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في أجهزة الحاسب الآلي أو عند إجراء الحسابات باليد ، سيتم حذف جزء من قيمة الجذر.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1.414</m:t>
                    </m:r>
                    <m:r>
                      <m:rPr>
                        <m:nor/>
                      </m:rPr>
                      <a:rPr lang="en-US"/>
                      <m:t>21356237309504880</m:t>
                    </m:r>
                    <m:r>
                      <m:rPr>
                        <m:nor/>
                      </m:rPr>
                      <a:rPr lang="en-US"/>
                      <m:t>...  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r" rtl="1"/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سنقربه مثلا إلى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1.414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وبالتالي هنالك خطأ مقداره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0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 b="0" i="0" smtClean="0"/>
                      <m:t>000</m:t>
                    </m:r>
                    <m:r>
                      <m:rPr>
                        <m:nor/>
                      </m:rPr>
                      <a:rPr lang="en-US"/>
                      <m:t>21356237309504880</m:t>
                    </m:r>
                    <m:r>
                      <m:rPr>
                        <m:nor/>
                      </m:rPr>
                      <a:rPr lang="en-US"/>
                      <m:t>...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هذا يسمى خطأ التقريب (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Rounding Error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just" rtl="1"/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تراكم أخطاء التقريب تمثل مشكلة عند استخدام الطرق العددية في حل الأنظمة والبرامج الرياضية.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3079" t="-645" r="-1819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326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خطأ التقريب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الرقم من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 إلى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 يحذف ، والرقم من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 إلى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 يجبر للأعلى.</a:t>
            </a: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90194"/>
                  </p:ext>
                </p:extLst>
              </p:nvPr>
            </p:nvGraphicFramePr>
            <p:xfrm>
              <a:off x="503547" y="2204864"/>
              <a:ext cx="7920881" cy="3920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>
                      <a:extLst>
                        <a:ext uri="{9D8B030D-6E8A-4147-A177-3AD203B41FA5}">
                          <a16:colId xmlns:a16="http://schemas.microsoft.com/office/drawing/2014/main" val="795492408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00017482"/>
                        </a:ext>
                      </a:extLst>
                    </a:gridCol>
                    <a:gridCol w="3994072">
                      <a:extLst>
                        <a:ext uri="{9D8B030D-6E8A-4147-A177-3AD203B41FA5}">
                          <a16:colId xmlns:a16="http://schemas.microsoft.com/office/drawing/2014/main" val="1734290073"/>
                        </a:ext>
                      </a:extLst>
                    </a:gridCol>
                    <a:gridCol w="902473">
                      <a:extLst>
                        <a:ext uri="{9D8B030D-6E8A-4147-A177-3AD203B41FA5}">
                          <a16:colId xmlns:a16="http://schemas.microsoft.com/office/drawing/2014/main" val="130596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>
                              <a:solidFill>
                                <a:schemeClr val="tx1"/>
                              </a:solidFill>
                            </a:rPr>
                            <a:t>التقريب إلى أربع خانات</a:t>
                          </a:r>
                          <a:r>
                            <a:rPr lang="ar-SA" baseline="0" dirty="0">
                              <a:solidFill>
                                <a:schemeClr val="tx1"/>
                              </a:solidFill>
                            </a:rPr>
                            <a:t> عشرية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dirty="0">
                              <a:solidFill>
                                <a:schemeClr val="tx1"/>
                              </a:solidFill>
                            </a:rPr>
                            <a:t>التقريب إلى ثلاث خانات</a:t>
                          </a:r>
                          <a:r>
                            <a:rPr lang="ar-SA" baseline="0" dirty="0">
                              <a:solidFill>
                                <a:schemeClr val="tx1"/>
                              </a:solidFill>
                            </a:rPr>
                            <a:t> عشرية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ar-SA" dirty="0">
                              <a:solidFill>
                                <a:schemeClr val="tx1"/>
                              </a:solidFill>
                            </a:rPr>
                            <a:t>                      العدد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9509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1.4142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1.414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1.41421356237309504880...  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73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3.1416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3.142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3.14159265358979323846...  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195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2.7183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2.718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2.71828182845904523536...  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4094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0.6931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0.693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0.69314718055994530941...  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7555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1.2599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1.260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1.25992104989487316476...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SA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ar-SA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7851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0.6667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0.667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      0.66666666666666666666...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444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0.1429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0.143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      0.14285714285714285714...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6361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90194"/>
                  </p:ext>
                </p:extLst>
              </p:nvPr>
            </p:nvGraphicFramePr>
            <p:xfrm>
              <a:off x="503547" y="2204864"/>
              <a:ext cx="7920881" cy="3920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>
                      <a:extLst>
                        <a:ext uri="{9D8B030D-6E8A-4147-A177-3AD203B41FA5}">
                          <a16:colId xmlns:a16="http://schemas.microsoft.com/office/drawing/2014/main" val="795492408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00017482"/>
                        </a:ext>
                      </a:extLst>
                    </a:gridCol>
                    <a:gridCol w="3994072">
                      <a:extLst>
                        <a:ext uri="{9D8B030D-6E8A-4147-A177-3AD203B41FA5}">
                          <a16:colId xmlns:a16="http://schemas.microsoft.com/office/drawing/2014/main" val="1734290073"/>
                        </a:ext>
                      </a:extLst>
                    </a:gridCol>
                    <a:gridCol w="902473">
                      <a:extLst>
                        <a:ext uri="{9D8B030D-6E8A-4147-A177-3AD203B41FA5}">
                          <a16:colId xmlns:a16="http://schemas.microsoft.com/office/drawing/2014/main" val="1305960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 smtClean="0">
                              <a:solidFill>
                                <a:schemeClr val="tx1"/>
                              </a:solidFill>
                            </a:rPr>
                            <a:t>التقريب إلى أربع خانات</a:t>
                          </a:r>
                          <a:r>
                            <a:rPr lang="ar-SA" baseline="0" dirty="0" smtClean="0">
                              <a:solidFill>
                                <a:schemeClr val="tx1"/>
                              </a:solidFill>
                            </a:rPr>
                            <a:t> عشرية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dirty="0" smtClean="0">
                              <a:solidFill>
                                <a:schemeClr val="tx1"/>
                              </a:solidFill>
                            </a:rPr>
                            <a:t>التقريب إلى ثلاث خانات</a:t>
                          </a:r>
                          <a:r>
                            <a:rPr lang="ar-SA" baseline="0" dirty="0" smtClean="0">
                              <a:solidFill>
                                <a:schemeClr val="tx1"/>
                              </a:solidFill>
                            </a:rPr>
                            <a:t> عشرية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ar-SA" dirty="0" smtClean="0">
                              <a:solidFill>
                                <a:schemeClr val="tx1"/>
                              </a:solidFill>
                            </a:rPr>
                            <a:t>                      العدد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9509601"/>
                      </a:ext>
                    </a:extLst>
                  </a:tr>
                  <a:tr h="432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</a:t>
                          </a:r>
                          <a:endParaRPr lang="en-US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</a:t>
                          </a:r>
                          <a:endParaRPr lang="en-US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1.41421356237309504880...  </a:t>
                          </a:r>
                          <a:endParaRPr lang="en-US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154930" r="-2703" b="-877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7393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3.1416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3.142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3.14159265358979323846...  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241333" r="-2703" b="-7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51954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2.7183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2.718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2.71828182845904523536...  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341333" r="-2703" b="-6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0945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0.6931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0.693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0.69314718055994530941...  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441333" r="-2703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555828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1.2599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1.260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1.25992104989487316476... 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489157" r="-2703" b="-3795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851354"/>
                      </a:ext>
                    </a:extLst>
                  </a:tr>
                  <a:tr h="4897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0.6667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0.667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0.66666666666666666666...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611250" r="-2703" b="-2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440703"/>
                      </a:ext>
                    </a:extLst>
                  </a:tr>
                  <a:tr h="4866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0.1429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0.143</a:t>
                          </a:r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0.14285714285714285714...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9054" t="-711250" r="-2703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63610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142645" y="6178199"/>
            <a:ext cx="64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سنستخدم في هذا المقرر التقريب إلى ثلاث أو أربع خانات عشرية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782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لنفرض لدينا الدالة غير الخطية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المعرفة على الفترة الحقيقية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بحيث أن الدالة متصلة في هذه الفترة ، وأن 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.  </a:t>
                </a:r>
                <a:r>
                  <a:rPr lang="ar-SA" dirty="0">
                    <a:solidFill>
                      <a:srgbClr val="00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(هذا يضمن وجود جذر للدالة)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طريقة التنصيف تستخدم لإيجاد جذر الدالة (</a:t>
                </a:r>
                <a:r>
                  <a:rPr lang="ar-SA" altLang="zh-TW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طريقة التنصيف تكرر تنصيف الفترة ومن ثم نختار نصف الفترة التي تحتوي على الجذر ، ونلغي الأخرى ،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حتى نحصل على جذر الدالة أو نكون قريبين منه بصورة كافية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/>
                  <a:t>طريقة بسيطة جدا وفعالة ، ولكنها أيضا بطيئة نسبيا.</a:t>
                </a:r>
                <a:endParaRPr lang="ar-SA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4409"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119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الخطوة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نحسب النقطة التي في منتصف الفترة الحالية: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الخطوة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كان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نتوقف. وصلنا للحل الأمثل أو قريباً منه.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حيث  </a:t>
                </a: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قيمة موجبة قريبة من الصفر.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كانت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فإننا نضع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4488" lvl="1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إما إذا كانت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فإننا نضع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marL="457200" lvl="1" indent="0" algn="r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اذهب للخطوة الأولى.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1679" t="-1677" r="-1679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49691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293096" cy="429309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جذر الدالة التالية باستخدام طريقة التنصيف: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في الفترة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zh-TW" sz="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مستخدما  </a:t>
                </a:r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314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18441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14376"/>
                  </p:ext>
                </p:extLst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14376"/>
                  </p:ext>
                </p:extLst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416" t="-7692" r="-674675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333" t="-7692" r="-59266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030" t="-7692" r="-4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3030" t="-7692" r="-3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241" t="-7692" r="-23674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636" t="-7692" r="-138182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59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الحل: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3" y="2499543"/>
            <a:ext cx="6734314" cy="277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2872600"/>
            <a:ext cx="8352928" cy="254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512" y="3231918"/>
            <a:ext cx="8352928" cy="29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3602512"/>
            <a:ext cx="8352928" cy="27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9512" y="3975568"/>
            <a:ext cx="8352928" cy="24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512" y="4358456"/>
            <a:ext cx="83529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5300"/>
          <a:stretch/>
        </p:blipFill>
        <p:spPr>
          <a:xfrm>
            <a:off x="439400" y="4685816"/>
            <a:ext cx="6858000" cy="1944216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4621160" y="5075352"/>
            <a:ext cx="512299" cy="475928"/>
          </a:xfrm>
          <a:prstGeom prst="curvedConnector3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1.7321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blipFill>
                <a:blip r:embed="rId6"/>
                <a:stretch>
                  <a:fillRect t="-9459" b="-33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2608" y="6093508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08" y="6093508"/>
                <a:ext cx="288032" cy="422726"/>
              </a:xfrm>
              <a:prstGeom prst="rect">
                <a:avLst/>
              </a:prstGeom>
              <a:blipFill>
                <a:blip r:embed="rId7"/>
                <a:stretch>
                  <a:fillRect l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50400" y="6122792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00" y="6122792"/>
                <a:ext cx="288032" cy="422726"/>
              </a:xfrm>
              <a:prstGeom prst="rect">
                <a:avLst/>
              </a:prstGeom>
              <a:blipFill>
                <a:blip r:embed="rId8"/>
                <a:stretch>
                  <a:fillRect l="-31915" r="-2128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blipFill>
                <a:blip r:embed="rId9"/>
                <a:stretch>
                  <a:fillRect l="-3125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blipFill>
                <a:blip r:embed="rId11"/>
                <a:stretch>
                  <a:fillRect l="-4762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1020760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24222" y="5959112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99575" y="6093508"/>
                <a:ext cx="523721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mid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75" y="6093508"/>
                <a:ext cx="523721" cy="422726"/>
              </a:xfrm>
              <a:prstGeom prst="rect">
                <a:avLst/>
              </a:prstGeom>
              <a:blipFill>
                <a:blip r:embed="rId12"/>
                <a:stretch>
                  <a:fillRect l="-17442" r="-4651"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3868400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349584" y="6162120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84" y="6162120"/>
                <a:ext cx="288032" cy="422726"/>
              </a:xfrm>
              <a:prstGeom prst="rect">
                <a:avLst/>
              </a:prstGeom>
              <a:blipFill>
                <a:blip r:embed="rId13"/>
                <a:stretch>
                  <a:fillRect l="-31250" r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270139" y="6178387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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39" y="6178387"/>
                <a:ext cx="288032" cy="422726"/>
              </a:xfrm>
              <a:prstGeom prst="rect">
                <a:avLst/>
              </a:prstGeom>
              <a:blipFill>
                <a:blip r:embed="rId14"/>
                <a:stretch>
                  <a:fillRect l="-48936" r="-17021" b="-5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2233477" y="5207368"/>
            <a:ext cx="344500" cy="2867514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5133091" y="5211493"/>
            <a:ext cx="344500" cy="2867514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2280" y="2509922"/>
            <a:ext cx="1800199" cy="20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0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27" grpId="0"/>
      <p:bldP spid="31" grpId="0"/>
      <p:bldP spid="32" grpId="0"/>
      <p:bldP spid="6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الموقع الأمثل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/>
                  <a:t>الحل:</a:t>
                </a:r>
              </a:p>
              <a:p>
                <a:pPr marL="0" indent="0" algn="r" rtl="1">
                  <a:buNone/>
                </a:pPr>
                <a:r>
                  <a:rPr lang="ar-SA" dirty="0"/>
                  <a:t>نعلم أن المسافة الإقليدية بين نقطتين </a:t>
                </a:r>
                <a:r>
                  <a:rPr lang="en-US" dirty="0"/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S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و</a:t>
                </a:r>
                <a:r>
                  <a:rPr lang="ar-S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S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هي:</a:t>
                </a:r>
              </a:p>
              <a:p>
                <a:pPr marL="0" indent="0" algn="r" rtl="1">
                  <a:buNone/>
                </a:pPr>
                <a:endParaRPr lang="ar-SA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SA" dirty="0"/>
              </a:p>
              <a:p>
                <a:pPr marL="0" indent="0" algn="r" rtl="1">
                  <a:buNone/>
                </a:pPr>
                <a:endParaRPr lang="ar-SA" sz="1800" dirty="0"/>
              </a:p>
              <a:p>
                <a:pPr marL="0" indent="0" algn="r" rtl="1">
                  <a:buNone/>
                </a:pPr>
                <a:r>
                  <a:rPr lang="ar-SA" dirty="0"/>
                  <a:t>المتغيرات: </a:t>
                </a:r>
              </a:p>
              <a:p>
                <a:pPr marL="0" indent="0" algn="ctr" rtl="1">
                  <a:buNone/>
                </a:pPr>
                <a:r>
                  <a:rPr lang="ar-SA" dirty="0"/>
                  <a:t>إحداثي المحور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dirty="0"/>
                  <a:t> للمستودع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ar-SA" dirty="0"/>
              </a:p>
              <a:p>
                <a:pPr marL="0" indent="0" algn="ctr" rtl="1">
                  <a:buNone/>
                </a:pPr>
                <a:r>
                  <a:rPr lang="ar-SA" dirty="0"/>
                  <a:t>إحداثي المحور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SA" dirty="0"/>
                  <a:t> للمستودع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ar-SA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المسافة من المستودع للعميل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SA" dirty="0"/>
                  <a:t>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ar-SA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2872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416" t="-7692" r="-674675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333" t="-7692" r="-59266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030" t="-7692" r="-4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3030" t="-7692" r="-3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241" t="-7692" r="-23674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636" t="-7692" r="-138182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الحل: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3231918"/>
            <a:ext cx="8352928" cy="29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3602512"/>
            <a:ext cx="8352928" cy="27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9512" y="3975568"/>
            <a:ext cx="8352928" cy="24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512" y="4358456"/>
            <a:ext cx="83529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5300"/>
          <a:stretch/>
        </p:blipFill>
        <p:spPr>
          <a:xfrm>
            <a:off x="439400" y="4685816"/>
            <a:ext cx="6858000" cy="1944216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4621160" y="5075352"/>
            <a:ext cx="512299" cy="475928"/>
          </a:xfrm>
          <a:prstGeom prst="curvedConnector3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1.7321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blipFill>
                <a:blip r:embed="rId6"/>
                <a:stretch>
                  <a:fillRect t="-9459" b="-33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50400" y="6122792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00" y="6122792"/>
                <a:ext cx="288032" cy="422726"/>
              </a:xfrm>
              <a:prstGeom prst="rect">
                <a:avLst/>
              </a:prstGeom>
              <a:blipFill>
                <a:blip r:embed="rId8"/>
                <a:stretch>
                  <a:fillRect l="-31915" r="-2128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blipFill>
                <a:blip r:embed="rId9"/>
                <a:stretch>
                  <a:fillRect l="-3125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blipFill>
                <a:blip r:embed="rId11"/>
                <a:stretch>
                  <a:fillRect l="-4762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724222" y="5959112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>
            <a:extLst>
              <a:ext uri="{FF2B5EF4-FFF2-40B4-BE49-F238E27FC236}">
                <a16:creationId xmlns:a16="http://schemas.microsoft.com/office/drawing/2014/main" id="{205F0FE5-2AE8-4E3D-AAA9-C6D3502A570E}"/>
              </a:ext>
            </a:extLst>
          </p:cNvPr>
          <p:cNvSpPr/>
          <p:nvPr/>
        </p:nvSpPr>
        <p:spPr>
          <a:xfrm rot="16200000">
            <a:off x="5859927" y="5981067"/>
            <a:ext cx="301266" cy="1371600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71608DFF-6E17-4EA4-8CBE-3C9E457A3369}"/>
              </a:ext>
            </a:extLst>
          </p:cNvPr>
          <p:cNvSpPr/>
          <p:nvPr/>
        </p:nvSpPr>
        <p:spPr>
          <a:xfrm rot="16200000">
            <a:off x="4422967" y="5980346"/>
            <a:ext cx="301266" cy="1371600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C0FAEA-D9E5-4AB3-8B86-44620DC853C0}"/>
                  </a:ext>
                </a:extLst>
              </p:cNvPr>
              <p:cNvSpPr/>
              <p:nvPr/>
            </p:nvSpPr>
            <p:spPr>
              <a:xfrm>
                <a:off x="3763432" y="6093508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C0FAEA-D9E5-4AB3-8B86-44620DC85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432" y="6093508"/>
                <a:ext cx="288032" cy="422726"/>
              </a:xfrm>
              <a:prstGeom prst="rect">
                <a:avLst/>
              </a:prstGeom>
              <a:blipFill>
                <a:blip r:embed="rId12"/>
                <a:stretch>
                  <a:fillRect l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0DF0C23-911D-4589-AAA6-A65DA8470353}"/>
              </a:ext>
            </a:extLst>
          </p:cNvPr>
          <p:cNvCxnSpPr/>
          <p:nvPr/>
        </p:nvCxnSpPr>
        <p:spPr>
          <a:xfrm flipV="1">
            <a:off x="3868400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CDDD1F-B0BE-44FC-92C3-A310344147B6}"/>
                  </a:ext>
                </a:extLst>
              </p:cNvPr>
              <p:cNvSpPr/>
              <p:nvPr/>
            </p:nvSpPr>
            <p:spPr>
              <a:xfrm>
                <a:off x="5220071" y="6093508"/>
                <a:ext cx="523721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mid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CDDD1F-B0BE-44FC-92C3-A31034414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6093508"/>
                <a:ext cx="523721" cy="422726"/>
              </a:xfrm>
              <a:prstGeom prst="rect">
                <a:avLst/>
              </a:prstGeom>
              <a:blipFill>
                <a:blip r:embed="rId13"/>
                <a:stretch>
                  <a:fillRect l="-17442" r="-4651"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F44B2F-6D71-4044-886D-4B2C6BEEAAC2}"/>
              </a:ext>
            </a:extLst>
          </p:cNvPr>
          <p:cNvCxnSpPr/>
          <p:nvPr/>
        </p:nvCxnSpPr>
        <p:spPr>
          <a:xfrm flipV="1">
            <a:off x="5288896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3380D7-2E2F-4B48-ABE4-31308703B910}"/>
                  </a:ext>
                </a:extLst>
              </p:cNvPr>
              <p:cNvSpPr/>
              <p:nvPr/>
            </p:nvSpPr>
            <p:spPr>
              <a:xfrm>
                <a:off x="5940152" y="6162120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3380D7-2E2F-4B48-ABE4-31308703B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6162120"/>
                <a:ext cx="288032" cy="422726"/>
              </a:xfrm>
              <a:prstGeom prst="rect">
                <a:avLst/>
              </a:prstGeom>
              <a:blipFill>
                <a:blip r:embed="rId14"/>
                <a:stretch>
                  <a:fillRect l="-31250" r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261FFB2-D06C-4BE0-8C86-C99D8F5A8630}"/>
                  </a:ext>
                </a:extLst>
              </p:cNvPr>
              <p:cNvSpPr/>
              <p:nvPr/>
            </p:nvSpPr>
            <p:spPr>
              <a:xfrm>
                <a:off x="4499992" y="6169965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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261FFB2-D06C-4BE0-8C86-C99D8F5A8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169965"/>
                <a:ext cx="288032" cy="422726"/>
              </a:xfrm>
              <a:prstGeom prst="rect">
                <a:avLst/>
              </a:prstGeom>
              <a:blipFill>
                <a:blip r:embed="rId15"/>
                <a:stretch>
                  <a:fillRect l="-46809" r="-19149" b="-5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7BB90A69-DDAB-4F80-8A98-BD5E988E69C6}"/>
              </a:ext>
            </a:extLst>
          </p:cNvPr>
          <p:cNvSpPr/>
          <p:nvPr/>
        </p:nvSpPr>
        <p:spPr>
          <a:xfrm>
            <a:off x="7164289" y="2892264"/>
            <a:ext cx="1800199" cy="20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6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8" grpId="0"/>
      <p:bldP spid="49" grpId="0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416" t="-7692" r="-674675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333" t="-7692" r="-59266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030" t="-7692" r="-4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3030" t="-7692" r="-3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241" t="-7692" r="-23674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636" t="-7692" r="-138182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Cambria Math" panose="02040503050406030204" pitchFamily="18" charset="0"/>
                <a:ea typeface="Cambria Math" panose="02040503050406030204" pitchFamily="18" charset="0"/>
              </a:rPr>
              <a:t>الحل: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 rtl="1">
              <a:buNone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3602512"/>
            <a:ext cx="8352928" cy="27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9512" y="3975568"/>
            <a:ext cx="8352928" cy="24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512" y="4358456"/>
            <a:ext cx="83529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35300"/>
          <a:stretch/>
        </p:blipFill>
        <p:spPr>
          <a:xfrm>
            <a:off x="439400" y="4685816"/>
            <a:ext cx="6858000" cy="1944216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4621160" y="5075352"/>
            <a:ext cx="512299" cy="475928"/>
          </a:xfrm>
          <a:prstGeom prst="curvedConnector3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1.7321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06" y="4829467"/>
                <a:ext cx="2086162" cy="452077"/>
              </a:xfrm>
              <a:prstGeom prst="rect">
                <a:avLst/>
              </a:prstGeom>
              <a:blipFill>
                <a:blip r:embed="rId6"/>
                <a:stretch>
                  <a:fillRect t="-9459" b="-33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blipFill>
                <a:blip r:embed="rId9"/>
                <a:stretch>
                  <a:fillRect l="-3125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723424"/>
                <a:ext cx="556075" cy="243614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blipFill>
                <a:blip r:embed="rId11"/>
                <a:stretch>
                  <a:fillRect l="-4762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C0FAEA-D9E5-4AB3-8B86-44620DC853C0}"/>
                  </a:ext>
                </a:extLst>
              </p:cNvPr>
              <p:cNvSpPr/>
              <p:nvPr/>
            </p:nvSpPr>
            <p:spPr>
              <a:xfrm>
                <a:off x="3763432" y="6093508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C0FAEA-D9E5-4AB3-8B86-44620DC85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432" y="6093508"/>
                <a:ext cx="288032" cy="422726"/>
              </a:xfrm>
              <a:prstGeom prst="rect">
                <a:avLst/>
              </a:prstGeom>
              <a:blipFill>
                <a:blip r:embed="rId12"/>
                <a:stretch>
                  <a:fillRect l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0DF0C23-911D-4589-AAA6-A65DA8470353}"/>
              </a:ext>
            </a:extLst>
          </p:cNvPr>
          <p:cNvCxnSpPr/>
          <p:nvPr/>
        </p:nvCxnSpPr>
        <p:spPr>
          <a:xfrm flipV="1">
            <a:off x="3868400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F44B2F-6D71-4044-886D-4B2C6BEEAAC2}"/>
              </a:ext>
            </a:extLst>
          </p:cNvPr>
          <p:cNvCxnSpPr/>
          <p:nvPr/>
        </p:nvCxnSpPr>
        <p:spPr>
          <a:xfrm flipV="1">
            <a:off x="5288896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C33B39F7-D632-4F5F-99C3-70B193B0347A}"/>
              </a:ext>
            </a:extLst>
          </p:cNvPr>
          <p:cNvSpPr/>
          <p:nvPr/>
        </p:nvSpPr>
        <p:spPr>
          <a:xfrm rot="16200000">
            <a:off x="4042889" y="6307088"/>
            <a:ext cx="333582" cy="685800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1CB4089C-FA36-4024-B9B5-014B379BECBE}"/>
              </a:ext>
            </a:extLst>
          </p:cNvPr>
          <p:cNvSpPr/>
          <p:nvPr/>
        </p:nvSpPr>
        <p:spPr>
          <a:xfrm rot="16200000">
            <a:off x="4771879" y="6303685"/>
            <a:ext cx="333582" cy="685800"/>
          </a:xfrm>
          <a:prstGeom prst="leftBrace">
            <a:avLst>
              <a:gd name="adj1" fmla="val 8333"/>
              <a:gd name="adj2" fmla="val 51924"/>
            </a:avLst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F171E5C-F84E-4056-994E-741EB2614676}"/>
                  </a:ext>
                </a:extLst>
              </p:cNvPr>
              <p:cNvSpPr/>
              <p:nvPr/>
            </p:nvSpPr>
            <p:spPr>
              <a:xfrm>
                <a:off x="5209562" y="6122792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F171E5C-F84E-4056-994E-741EB2614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62" y="6122792"/>
                <a:ext cx="288032" cy="422726"/>
              </a:xfrm>
              <a:prstGeom prst="rect">
                <a:avLst/>
              </a:prstGeom>
              <a:blipFill>
                <a:blip r:embed="rId13"/>
                <a:stretch>
                  <a:fillRect l="-34043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73DBC9-C1EB-4686-8283-809805FC40CB}"/>
              </a:ext>
            </a:extLst>
          </p:cNvPr>
          <p:cNvCxnSpPr/>
          <p:nvPr/>
        </p:nvCxnSpPr>
        <p:spPr>
          <a:xfrm flipV="1">
            <a:off x="4589630" y="5968945"/>
            <a:ext cx="0" cy="2192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4BF269-9B1F-4E42-B3D9-4F5E0DDD412C}"/>
                  </a:ext>
                </a:extLst>
              </p:cNvPr>
              <p:cNvSpPr/>
              <p:nvPr/>
            </p:nvSpPr>
            <p:spPr>
              <a:xfrm>
                <a:off x="4520805" y="6093508"/>
                <a:ext cx="523721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n-US" sz="2400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mid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4BF269-9B1F-4E42-B3D9-4F5E0DDD4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05" y="6093508"/>
                <a:ext cx="523721" cy="422726"/>
              </a:xfrm>
              <a:prstGeom prst="rect">
                <a:avLst/>
              </a:prstGeom>
              <a:blipFill>
                <a:blip r:embed="rId14"/>
                <a:stretch>
                  <a:fillRect l="-18605" r="-4651"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B586425-1376-48F3-938A-7E6E111D9C18}"/>
                  </a:ext>
                </a:extLst>
              </p:cNvPr>
              <p:cNvSpPr/>
              <p:nvPr/>
            </p:nvSpPr>
            <p:spPr>
              <a:xfrm>
                <a:off x="4139952" y="6162120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B586425-1376-48F3-938A-7E6E111D9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6162120"/>
                <a:ext cx="288032" cy="422726"/>
              </a:xfrm>
              <a:prstGeom prst="rect">
                <a:avLst/>
              </a:prstGeom>
              <a:blipFill>
                <a:blip r:embed="rId15"/>
                <a:stretch>
                  <a:fillRect l="-31915" r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BC559E-1207-4390-A240-6E188C192916}"/>
                  </a:ext>
                </a:extLst>
              </p:cNvPr>
              <p:cNvSpPr/>
              <p:nvPr/>
            </p:nvSpPr>
            <p:spPr>
              <a:xfrm>
                <a:off x="5035578" y="6169965"/>
                <a:ext cx="288032" cy="422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</m:t>
                      </m:r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BC559E-1207-4390-A240-6E188C192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78" y="6169965"/>
                <a:ext cx="288032" cy="422726"/>
              </a:xfrm>
              <a:prstGeom prst="rect">
                <a:avLst/>
              </a:prstGeom>
              <a:blipFill>
                <a:blip r:embed="rId16"/>
                <a:stretch>
                  <a:fillRect l="-46809" r="-19149" b="-5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6515931-F8A6-4F80-A380-EB2EA5B02FEF}"/>
              </a:ext>
            </a:extLst>
          </p:cNvPr>
          <p:cNvSpPr/>
          <p:nvPr/>
        </p:nvSpPr>
        <p:spPr>
          <a:xfrm>
            <a:off x="7164289" y="3252850"/>
            <a:ext cx="1800199" cy="20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/>
      <p:bldP spid="34" grpId="0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687238"/>
                  </p:ext>
                </p:extLst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687238"/>
                  </p:ext>
                </p:extLst>
              </p:nvPr>
            </p:nvGraphicFramePr>
            <p:xfrm>
              <a:off x="611560" y="2060848"/>
              <a:ext cx="8030459" cy="2621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939938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416" t="-7692" r="-674675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9333" t="-7692" r="-59266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3030" t="-7692" r="-4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3030" t="-7692" r="-338788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241" t="-7692" r="-236747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636" t="-7692" r="-138182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-0.3594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-0.1523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1.7188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-0.0457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لإيجاد جذر 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الحل: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7344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4"/>
                <a:stretch>
                  <a:fillRect t="-1677" r="-1749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35145"/>
                <a:ext cx="388580" cy="266857"/>
              </a:xfrm>
              <a:prstGeom prst="rect">
                <a:avLst/>
              </a:prstGeom>
              <a:blipFill>
                <a:blip r:embed="rId9"/>
                <a:stretch>
                  <a:fillRect l="-3125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710" y="6017883"/>
                <a:ext cx="388580" cy="266857"/>
              </a:xfrm>
              <a:prstGeom prst="rect">
                <a:avLst/>
              </a:prstGeom>
              <a:blipFill>
                <a:blip r:embed="rId11"/>
                <a:stretch>
                  <a:fillRect l="-4762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DD6219D-3DD1-472D-9123-E249263BF12C}"/>
              </a:ext>
            </a:extLst>
          </p:cNvPr>
          <p:cNvSpPr/>
          <p:nvPr/>
        </p:nvSpPr>
        <p:spPr>
          <a:xfrm>
            <a:off x="179512" y="3975568"/>
            <a:ext cx="8659688" cy="24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714D0C-4F65-43FE-A7A0-58EC6D92BA21}"/>
              </a:ext>
            </a:extLst>
          </p:cNvPr>
          <p:cNvSpPr/>
          <p:nvPr/>
        </p:nvSpPr>
        <p:spPr>
          <a:xfrm>
            <a:off x="107504" y="4365104"/>
            <a:ext cx="8659688" cy="20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SA" dirty="0"/>
                  <a:t>للمسألة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بحيث أن الدالة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قابلة للاشتقاق وأحادية المنوال في الفترة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zh-TW" sz="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نستخدم طريقة التنصيف لإيجاد جذر 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أي نجد قيمة</a:t>
                </a:r>
                <a:r>
                  <a:rPr lang="ar-SA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التي تحقق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39952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6620374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الخطوة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نحسب النقطة التي في منتصف الفترة الحالية: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الخطوة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كان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نتوقف. وصلنا للحل الأمثل أو قريباً منه.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حيث  </a:t>
                </a: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قيمة موجبة قريبة من الصفر.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كانت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فإننا نضع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4488" lvl="1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إما إذا كانت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فإننا نضع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marL="457200" lvl="1" indent="0" algn="r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اذهب للخطوة الأولى.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679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15238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4437112" cy="443711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التنصيف: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مستخدما   </a:t>
                </a: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440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62426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4" y="2204864"/>
            <a:ext cx="4434840" cy="443484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66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التنصيف: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مستخدما   </a:t>
                </a:r>
              </a:p>
              <a:p>
                <a:pPr marL="0" indent="0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- الحل - </a:t>
                </a: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سنحتاج إيجاد جذر المشتقة: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181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9568" y="2276872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68" y="2276872"/>
                <a:ext cx="648072" cy="400110"/>
              </a:xfrm>
              <a:prstGeom prst="rect">
                <a:avLst/>
              </a:prstGeom>
              <a:blipFill>
                <a:blip r:embed="rId4"/>
                <a:stretch>
                  <a:fillRect l="-3774" r="-943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16821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،  إذا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ar-SA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مهم جدا اختيار فترة البحث.</a:t>
                </a: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ماذا لو كانت فترة البحث هي: 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؟</a:t>
                </a: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7754"/>
                  </p:ext>
                </p:extLst>
              </p:nvPr>
            </p:nvGraphicFramePr>
            <p:xfrm>
              <a:off x="507223" y="1518818"/>
              <a:ext cx="8187801" cy="113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7754"/>
                  </p:ext>
                </p:extLst>
              </p:nvPr>
            </p:nvGraphicFramePr>
            <p:xfrm>
              <a:off x="507223" y="1518818"/>
              <a:ext cx="8187801" cy="113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788" t="-7692" r="-638182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8788" t="-7692" r="-538182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8788" t="-7692" r="-438182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788" t="-7692" r="-338182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8788" t="-7692" r="-238182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301" t="-7692" r="-136747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880401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،  إذا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0011</a:t>
                </a: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900580"/>
                  </p:ext>
                </p:extLst>
              </p:nvPr>
            </p:nvGraphicFramePr>
            <p:xfrm>
              <a:off x="507223" y="1518818"/>
              <a:ext cx="8187801" cy="410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3.5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-1.8281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-1.8281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0.5892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0.5892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-0.1388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17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-0.1388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-0.0228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697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-0.0228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0.0361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4716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2.0011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0.0361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1411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900580"/>
                  </p:ext>
                </p:extLst>
              </p:nvPr>
            </p:nvGraphicFramePr>
            <p:xfrm>
              <a:off x="507223" y="1518818"/>
              <a:ext cx="8187801" cy="410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367183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788" t="-7692" r="-638182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8788" t="-7692" r="-538182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8788" t="-7692" r="-438182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788" t="-7692" r="-338182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8788" t="-7692" r="-238182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301" t="-7692" r="-136747" b="-9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3.5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-1.8281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-1.8281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0.5892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1.6875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2.0938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0.5892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-0.3633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-0.1388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17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1.9766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-0.1388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-0.0228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697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2.0157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-0.0228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0.0361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0.0949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4716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1.9962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2.0011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2.0060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-0.0234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0.0066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0.0361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1411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671963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6" y="2560367"/>
            <a:ext cx="3960440" cy="396044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69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التنصيف: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مستخدما   </a:t>
                </a:r>
              </a:p>
              <a:p>
                <a:pPr marL="0" indent="0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12386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1231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الموقع الأمثل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</a:rPr>
                  <a:t>ويكون لدينا البرنامج غير الخطي التالي:</a:t>
                </a:r>
              </a:p>
              <a:p>
                <a:pPr marL="0" indent="0" algn="r" rtl="1">
                  <a:buNone/>
                </a:pPr>
                <a:endParaRPr lang="en-US" sz="800" dirty="0">
                  <a:latin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rtl="1"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spcAft>
                    <a:spcPts val="600"/>
                  </a:spcAft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 rtl="1">
                  <a:spcAft>
                    <a:spcPts val="600"/>
                  </a:spcAft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 rtl="1">
                  <a:spcAft>
                    <a:spcPts val="600"/>
                  </a:spcAft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 rtl="1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 algn="r" rtl="1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677" r="-1749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30113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التنصيف: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0.02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مستخدما   </a:t>
                </a:r>
              </a:p>
              <a:p>
                <a:pPr marL="0" indent="0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- الحل - </a:t>
                </a: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سنحتاج إيجاد جذر المشتقة: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4"/>
                <a:stretch>
                  <a:fillRect l="-181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2369D-E9C4-47AB-A12F-30147CF88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3" y="2572669"/>
            <a:ext cx="3997500" cy="399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D3846-48C5-472B-9367-003FAC19E580}"/>
                  </a:ext>
                </a:extLst>
              </p:cNvPr>
              <p:cNvSpPr txBox="1"/>
              <p:nvPr/>
            </p:nvSpPr>
            <p:spPr>
              <a:xfrm>
                <a:off x="4982985" y="2505050"/>
                <a:ext cx="5343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D3846-48C5-472B-9367-003FAC19E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85" y="2505050"/>
                <a:ext cx="534372" cy="400110"/>
              </a:xfrm>
              <a:prstGeom prst="rect">
                <a:avLst/>
              </a:prstGeom>
              <a:blipFill>
                <a:blip r:embed="rId6"/>
                <a:stretch>
                  <a:fillRect l="-4545" r="-2272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47672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التنصيف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mid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،  إذا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497</a:t>
                </a: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55579"/>
                  </p:ext>
                </p:extLst>
              </p:nvPr>
            </p:nvGraphicFramePr>
            <p:xfrm>
              <a:off x="507223" y="1518818"/>
              <a:ext cx="8493650" cy="3733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110836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110836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800" b="0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mid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-21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1.438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1.438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1.532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1.532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1.438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1.532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17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1.532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 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697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1.497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0.018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4716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55579"/>
                  </p:ext>
                </p:extLst>
              </p:nvPr>
            </p:nvGraphicFramePr>
            <p:xfrm>
              <a:off x="507223" y="1518818"/>
              <a:ext cx="8493650" cy="3733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578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27602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110836">
                      <a:extLst>
                        <a:ext uri="{9D8B030D-6E8A-4147-A177-3AD203B41FA5}">
                          <a16:colId xmlns:a16="http://schemas.microsoft.com/office/drawing/2014/main" val="88655133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110836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404091062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ar-SA" b="0" i="0" dirty="0">
                              <a:solidFill>
                                <a:schemeClr val="tx1"/>
                              </a:solidFill>
                            </a:rPr>
                            <a:t>تكرار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788" t="-7692" r="-668485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8788" t="-7692" r="-568485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747" t="-7692" r="-415385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9091" t="-7692" r="-358182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6145" t="-7692" r="-256024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615" t="-7692" r="-133516" b="-8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ar-SA" b="0" dirty="0">
                              <a:solidFill>
                                <a:schemeClr val="tx1"/>
                              </a:solidFill>
                            </a:rPr>
                            <a:t>تحديث الفترة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-21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064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7398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1.438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036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1.438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1.532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1.532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685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1.438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1.532</a:t>
                          </a:r>
                          <a:endParaRPr lang="en-US" sz="1800" kern="12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0.372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 = 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171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1.532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-0.192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 =  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697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1.497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0.018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-0.054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47168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704912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496" y="1512912"/>
                <a:ext cx="9036496" cy="4724400"/>
              </a:xfrm>
            </p:spPr>
            <p:txBody>
              <a:bodyPr/>
              <a:lstStyle/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dirty="0"/>
                  <a:t>لنفترض لدينا الدالة غير الخطية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/>
                  <a:t> المعرفة على الفترة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ar-SA" dirty="0"/>
                  <a:t> بحيث أن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متصلة وقابلة للاشتقاق في هذه الفترة.</a:t>
                </a:r>
                <a:endParaRPr lang="ar-SA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تستخدم طريقة نيوتن</a:t>
                </a:r>
                <a:r>
                  <a:rPr lang="ar-SA" altLang="zh-TW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altLang="zh-TW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 لإيجاد</a:t>
                </a:r>
                <a:r>
                  <a:rPr lang="ar-SA" altLang="zh-TW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جذر الدالة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>
                    <a:latin typeface="Cambria Math" panose="02040503050406030204" pitchFamily="18" charset="0"/>
                    <a:ea typeface="Cambria Math" panose="02040503050406030204" pitchFamily="18" charset="0"/>
                  </a:rPr>
                  <a:t>،    أي </a:t>
                </a: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أن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lvl="1" algn="r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تبدأ بتخمين لقيمة جذر الدالة ، لنسميه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r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نرسم خط المماس للدالة عند النقطة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r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نقطة تقاطع خط المماس مع المحور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هي النقطة التخمينية الجديدة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just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نعيد هذه العملية من النقطة التخمينية الجديدة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وهكذا حتى نصل لجذر الدالة أو قريبا منه.</a:t>
                </a: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96" y="1512912"/>
                <a:ext cx="9036496" cy="4724400"/>
              </a:xfrm>
              <a:blipFill>
                <a:blip r:embed="rId2"/>
                <a:stretch>
                  <a:fillRect l="-6680" t="-1677" r="-1619" b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2061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496" y="1512912"/>
                <a:ext cx="9036496" cy="4724400"/>
              </a:xfrm>
            </p:spPr>
            <p:txBody>
              <a:bodyPr/>
              <a:lstStyle/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طريقة بسيطة وسريعة وتستخدم بشكل واسع ، ولكن في بعض الحالات تكون بطيئة أو تفشل في الوصول للجذر:</a:t>
                </a:r>
              </a:p>
              <a:p>
                <a:pPr lvl="1" algn="r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في بعض الأحيان من الصعب إيجاد المشتقة أو ليس سهلا حسابها.</a:t>
                </a:r>
              </a:p>
              <a:p>
                <a:pPr lvl="1" algn="just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التخمين المبدئي لقيمة جذر الدالة ،</a:t>
                </a:r>
                <a:r>
                  <a:rPr lang="ar-SA" altLang="zh-TW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يؤثر على فعالية الطريقة ، كلما كانت قريبة من الجذر كان أفضل. قد تفشل الطريقة أو تكون بطيئة بسبب اختيار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lvl="1" algn="just" rtl="1">
                  <a:buFont typeface="Cambria Math" panose="02040503050406030204" pitchFamily="18" charset="0"/>
                  <a:buChar char="–"/>
                </a:pPr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عندما تواجه الطريقة نقطة ساكنة ، أي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مما يعني التوقف.</a:t>
                </a:r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96" y="1512912"/>
                <a:ext cx="9036496" cy="4724400"/>
              </a:xfrm>
              <a:blipFill>
                <a:blip r:embed="rId2"/>
                <a:stretch>
                  <a:fillRect l="-2969" t="-1677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75169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sz="3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معادلة المستقيم هي: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معادلة المستقيم المار في النقطة المعلومة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وأي نقطة أخرى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على المستقيم هي:</a:t>
                </a:r>
              </a:p>
              <a:p>
                <a:pPr marL="0" indent="0" algn="ctr" rtl="1">
                  <a:spcBef>
                    <a:spcPts val="0"/>
                  </a:spcBef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0" indent="0" algn="l">
                  <a:spcBef>
                    <a:spcPts val="0"/>
                  </a:spcBef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840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971600" y="3501508"/>
            <a:ext cx="5256584" cy="108590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251248" y="1556792"/>
            <a:ext cx="8384" cy="2286000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9444" y="1326245"/>
            <a:ext cx="8839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9906" y="3464828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4890" y="3491676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90" y="3491676"/>
                <a:ext cx="4248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56318" y="3463103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318" y="3463103"/>
                <a:ext cx="4248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1910381" y="1844824"/>
            <a:ext cx="3311230" cy="1865127"/>
          </a:xfrm>
          <a:prstGeom prst="line">
            <a:avLst/>
          </a:prstGeom>
          <a:ln w="3175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40198" y="2107477"/>
            <a:ext cx="3737" cy="75895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52288" y="2889323"/>
            <a:ext cx="1296144" cy="1955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39948" y="1435727"/>
            <a:ext cx="12746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8928" y="2135155"/>
            <a:ext cx="12826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2" name="Curved Connector 21"/>
          <p:cNvCxnSpPr/>
          <p:nvPr/>
        </p:nvCxnSpPr>
        <p:spPr>
          <a:xfrm>
            <a:off x="2624600" y="2656576"/>
            <a:ext cx="603747" cy="22091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948753" y="1930614"/>
            <a:ext cx="603747" cy="22091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269957" y="2839111"/>
            <a:ext cx="118872" cy="11887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8523" y="2112253"/>
            <a:ext cx="118872" cy="11887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2528" y="2204564"/>
                <a:ext cx="1355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528" y="2204564"/>
                <a:ext cx="13556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25016" y="3005384"/>
                <a:ext cx="1354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16" y="3005384"/>
                <a:ext cx="13543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>
            <a:off x="4792864" y="2169459"/>
            <a:ext cx="119796" cy="71986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 rot="5400000">
            <a:off x="3901216" y="2439313"/>
            <a:ext cx="170968" cy="13146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25645" y="1627507"/>
                <a:ext cx="2376251" cy="151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ميل المستقيم:</a:t>
                </a:r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645" y="1627507"/>
                <a:ext cx="2376251" cy="1511632"/>
              </a:xfrm>
              <a:prstGeom prst="rect">
                <a:avLst/>
              </a:prstGeom>
              <a:blipFill>
                <a:blip r:embed="rId7"/>
                <a:stretch>
                  <a:fillRect t="-5242" r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988" y="2556722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8" y="2556722"/>
                <a:ext cx="4248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0810" y="1772816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0" y="1772816"/>
                <a:ext cx="4248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9F6B87-A6F5-41F3-B714-E91409D63B0D}"/>
              </a:ext>
            </a:extLst>
          </p:cNvPr>
          <p:cNvSpPr/>
          <p:nvPr/>
        </p:nvSpPr>
        <p:spPr>
          <a:xfrm>
            <a:off x="4601198" y="3501508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B7D781B-2BA2-4B00-969D-C0AE2EAB9DAA}"/>
              </a:ext>
            </a:extLst>
          </p:cNvPr>
          <p:cNvSpPr/>
          <p:nvPr/>
        </p:nvSpPr>
        <p:spPr>
          <a:xfrm>
            <a:off x="3292138" y="3528604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69AA76-6061-4504-A392-DDD371C7F133}"/>
              </a:ext>
            </a:extLst>
          </p:cNvPr>
          <p:cNvSpPr/>
          <p:nvPr/>
        </p:nvSpPr>
        <p:spPr>
          <a:xfrm>
            <a:off x="1217552" y="2891354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E58383-C5E3-47A7-BAB9-6321C20698F1}"/>
              </a:ext>
            </a:extLst>
          </p:cNvPr>
          <p:cNvSpPr/>
          <p:nvPr/>
        </p:nvSpPr>
        <p:spPr>
          <a:xfrm>
            <a:off x="1215905" y="2132856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0156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رافسون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ar-SA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معادلة مستقيم المماس (التقريب الخطي) للمنحنى عند النقطة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ar-SA" sz="2700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لنفترض أن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عند النقطة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أي أن:</a:t>
                </a:r>
              </a:p>
              <a:p>
                <a:pPr marL="0" indent="0" algn="r" rtl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endParaRPr lang="ar-SA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spcBef>
                    <a:spcPts val="0"/>
                  </a:spcBef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1190" r="-1330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971600" y="3320410"/>
            <a:ext cx="5256584" cy="108590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251248" y="1729220"/>
            <a:ext cx="8384" cy="1924472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75656" y="1936496"/>
            <a:ext cx="4251741" cy="1860622"/>
          </a:xfrm>
          <a:custGeom>
            <a:avLst/>
            <a:gdLst>
              <a:gd name="connsiteX0" fmla="*/ 3883742 w 3883742"/>
              <a:gd name="connsiteY0" fmla="*/ 0 h 1140542"/>
              <a:gd name="connsiteX1" fmla="*/ 2723535 w 3883742"/>
              <a:gd name="connsiteY1" fmla="*/ 609600 h 1140542"/>
              <a:gd name="connsiteX2" fmla="*/ 0 w 3883742"/>
              <a:gd name="connsiteY2" fmla="*/ 1140542 h 1140542"/>
              <a:gd name="connsiteX3" fmla="*/ 0 w 3883742"/>
              <a:gd name="connsiteY3" fmla="*/ 1140542 h 114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742" h="1140542">
                <a:moveTo>
                  <a:pt x="3883742" y="0"/>
                </a:moveTo>
                <a:cubicBezTo>
                  <a:pt x="3627283" y="209755"/>
                  <a:pt x="3370825" y="419510"/>
                  <a:pt x="2723535" y="609600"/>
                </a:cubicBezTo>
                <a:cubicBezTo>
                  <a:pt x="2076245" y="799690"/>
                  <a:pt x="0" y="1140542"/>
                  <a:pt x="0" y="1140542"/>
                </a:cubicBezTo>
                <a:lnTo>
                  <a:pt x="0" y="1140542"/>
                </a:lnTo>
              </a:path>
            </a:pathLst>
          </a:custGeom>
          <a:ln w="317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782" y="1475450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9906" y="3283730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86829" y="3281082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29" y="3281082"/>
                <a:ext cx="424806" cy="523220"/>
              </a:xfrm>
              <a:prstGeom prst="rect">
                <a:avLst/>
              </a:prstGeom>
              <a:blipFill>
                <a:blip r:embed="rId3"/>
                <a:stretch>
                  <a:fillRect r="-8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49449" y="3311360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49" y="3311360"/>
                <a:ext cx="4248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23535" y="3302070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35" y="3302070"/>
                <a:ext cx="424806" cy="523220"/>
              </a:xfrm>
              <a:prstGeom prst="rect">
                <a:avLst/>
              </a:prstGeom>
              <a:blipFill>
                <a:blip r:embed="rId5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3496783" y="1926664"/>
            <a:ext cx="2548112" cy="1790368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46640" y="2615384"/>
            <a:ext cx="7547" cy="754901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C6B44F-4A03-466A-9515-456580756FB7}"/>
              </a:ext>
            </a:extLst>
          </p:cNvPr>
          <p:cNvCxnSpPr>
            <a:cxnSpLocks/>
          </p:cNvCxnSpPr>
          <p:nvPr/>
        </p:nvCxnSpPr>
        <p:spPr>
          <a:xfrm>
            <a:off x="1270102" y="2593650"/>
            <a:ext cx="3784690" cy="209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3926F5-59C4-407C-8A96-378FE0A16BBD}"/>
                  </a:ext>
                </a:extLst>
              </p:cNvPr>
              <p:cNvSpPr txBox="1"/>
              <p:nvPr/>
            </p:nvSpPr>
            <p:spPr>
              <a:xfrm>
                <a:off x="251520" y="2298628"/>
                <a:ext cx="9004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3926F5-59C4-407C-8A96-378FE0A1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98628"/>
                <a:ext cx="900466" cy="523220"/>
              </a:xfrm>
              <a:prstGeom prst="rect">
                <a:avLst/>
              </a:prstGeom>
              <a:blipFill>
                <a:blip r:embed="rId6"/>
                <a:stretch>
                  <a:fillRect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2F2D28D2-16A9-4174-9743-3799FA7AD711}"/>
              </a:ext>
            </a:extLst>
          </p:cNvPr>
          <p:cNvSpPr/>
          <p:nvPr/>
        </p:nvSpPr>
        <p:spPr>
          <a:xfrm>
            <a:off x="5188574" y="2606474"/>
            <a:ext cx="134812" cy="6906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3084C5BF-80AA-4878-B209-75F144C5143B}"/>
              </a:ext>
            </a:extLst>
          </p:cNvPr>
          <p:cNvSpPr/>
          <p:nvPr/>
        </p:nvSpPr>
        <p:spPr>
          <a:xfrm rot="5400000">
            <a:off x="4406593" y="3353752"/>
            <a:ext cx="177825" cy="10645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CB9354-0CA3-46DC-80E6-329D4D9F8891}"/>
                  </a:ext>
                </a:extLst>
              </p:cNvPr>
              <p:cNvSpPr txBox="1"/>
              <p:nvPr/>
            </p:nvSpPr>
            <p:spPr>
              <a:xfrm>
                <a:off x="5367370" y="2614646"/>
                <a:ext cx="1791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CB9354-0CA3-46DC-80E6-329D4D9F8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70" y="2614646"/>
                <a:ext cx="179107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3B690B-DCDC-41ED-9CA6-2D5AC4485A1F}"/>
                  </a:ext>
                </a:extLst>
              </p:cNvPr>
              <p:cNvSpPr txBox="1"/>
              <p:nvPr/>
            </p:nvSpPr>
            <p:spPr>
              <a:xfrm>
                <a:off x="3679139" y="3916480"/>
                <a:ext cx="1872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3B690B-DCDC-41ED-9CA6-2D5AC4485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39" y="3916480"/>
                <a:ext cx="18724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4942A1-C0F8-41AC-AA1B-5C25CD2CFF0F}"/>
                  </a:ext>
                </a:extLst>
              </p:cNvPr>
              <p:cNvSpPr txBox="1"/>
              <p:nvPr/>
            </p:nvSpPr>
            <p:spPr>
              <a:xfrm>
                <a:off x="2552978" y="1423164"/>
                <a:ext cx="2937842" cy="68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SA" sz="240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4942A1-C0F8-41AC-AA1B-5C25CD2CF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978" y="1423164"/>
                <a:ext cx="2937842" cy="689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70B35A51-0F04-4B2B-9FAF-38D906A7D57E}"/>
              </a:ext>
            </a:extLst>
          </p:cNvPr>
          <p:cNvSpPr/>
          <p:nvPr/>
        </p:nvSpPr>
        <p:spPr>
          <a:xfrm>
            <a:off x="3963228" y="3332361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0D148A-57B5-49B4-83EC-678D95DDFAD1}"/>
              </a:ext>
            </a:extLst>
          </p:cNvPr>
          <p:cNvSpPr/>
          <p:nvPr/>
        </p:nvSpPr>
        <p:spPr>
          <a:xfrm>
            <a:off x="4996836" y="3311822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89293B-3695-4560-A8BC-D9C40DB71A09}"/>
              </a:ext>
            </a:extLst>
          </p:cNvPr>
          <p:cNvSpPr/>
          <p:nvPr/>
        </p:nvSpPr>
        <p:spPr>
          <a:xfrm>
            <a:off x="3017727" y="3350845"/>
            <a:ext cx="72008" cy="58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F44D7-AE9A-489E-81BF-38FDE13F27A3}"/>
              </a:ext>
            </a:extLst>
          </p:cNvPr>
          <p:cNvSpPr txBox="1"/>
          <p:nvPr/>
        </p:nvSpPr>
        <p:spPr>
          <a:xfrm>
            <a:off x="1412613" y="1500961"/>
            <a:ext cx="157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009900"/>
                </a:solidFill>
              </a:rPr>
              <a:t>ميل المماس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4230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بإعادة ترتيبها ، نحصل على صيغة نيوتن – رافسون :</a:t>
                </a:r>
              </a:p>
              <a:p>
                <a:pPr algn="r" rt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ar-SA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النقطة</a:t>
                </a:r>
                <a:r>
                  <a:rPr lang="ar-SA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تكون في العادة تخمين أفضل لقيمة الجذر</a:t>
                </a:r>
                <a:r>
                  <a:rPr lang="ar-SA" sz="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 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نخمن قيمة</a:t>
                </a:r>
                <a:r>
                  <a:rPr lang="ar-SA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A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،</a:t>
                </a:r>
                <a:r>
                  <a:rPr lang="ar-SA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ثم نستمر إلى نحصل على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ar-SA" sz="3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SA" sz="3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ar-SA" sz="31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ar-SA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حيث</a:t>
                </a:r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ar-S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قيمة موجبة قريبة من الصفر.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6673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12912"/>
            <a:ext cx="8712968" cy="4724400"/>
          </a:xfrm>
        </p:spPr>
        <p:txBody>
          <a:bodyPr/>
          <a:lstStyle/>
          <a:p>
            <a:pPr marL="0" indent="0" algn="r" rtl="1">
              <a:spcBef>
                <a:spcPts val="0"/>
              </a:spcBef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rtl="1">
              <a:spcBef>
                <a:spcPts val="0"/>
              </a:spcBef>
              <a:buNone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9592" y="5247208"/>
            <a:ext cx="6984776" cy="0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01575" y="1576456"/>
            <a:ext cx="49673" cy="3932028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1782" y="1475450"/>
            <a:ext cx="769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1766" y="5247208"/>
            <a:ext cx="42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07869" y="5265006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69" y="5265006"/>
                <a:ext cx="4248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5724128" y="2360512"/>
            <a:ext cx="1656185" cy="3300736"/>
          </a:xfrm>
          <a:prstGeom prst="line">
            <a:avLst/>
          </a:prstGeom>
          <a:ln w="19050">
            <a:solidFill>
              <a:srgbClr val="00E26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20272" y="3120212"/>
            <a:ext cx="7547" cy="2144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95948" y="2428568"/>
            <a:ext cx="5250426" cy="3156155"/>
          </a:xfrm>
          <a:custGeom>
            <a:avLst/>
            <a:gdLst>
              <a:gd name="connsiteX0" fmla="*/ 5250426 w 5250426"/>
              <a:gd name="connsiteY0" fmla="*/ 0 h 3156155"/>
              <a:gd name="connsiteX1" fmla="*/ 4031226 w 5250426"/>
              <a:gd name="connsiteY1" fmla="*/ 1592826 h 3156155"/>
              <a:gd name="connsiteX2" fmla="*/ 0 w 5250426"/>
              <a:gd name="connsiteY2" fmla="*/ 3156155 h 3156155"/>
              <a:gd name="connsiteX3" fmla="*/ 0 w 5250426"/>
              <a:gd name="connsiteY3" fmla="*/ 3156155 h 3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426" h="3156155">
                <a:moveTo>
                  <a:pt x="5250426" y="0"/>
                </a:moveTo>
                <a:cubicBezTo>
                  <a:pt x="5078361" y="533400"/>
                  <a:pt x="4906297" y="1066800"/>
                  <a:pt x="4031226" y="1592826"/>
                </a:cubicBezTo>
                <a:cubicBezTo>
                  <a:pt x="3156155" y="2118852"/>
                  <a:pt x="0" y="3156155"/>
                  <a:pt x="0" y="3156155"/>
                </a:cubicBezTo>
                <a:lnTo>
                  <a:pt x="0" y="3156155"/>
                </a:ln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71566" y="5239780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566" y="5239780"/>
                <a:ext cx="4248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69858" y="5196182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58" y="5196182"/>
                <a:ext cx="4248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9856" y="5205474"/>
                <a:ext cx="424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56" y="5205474"/>
                <a:ext cx="4248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3491880" y="3197697"/>
            <a:ext cx="4059294" cy="2262755"/>
          </a:xfrm>
          <a:prstGeom prst="line">
            <a:avLst/>
          </a:prstGeom>
          <a:ln w="19050">
            <a:solidFill>
              <a:srgbClr val="00E26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20488" y="4076286"/>
            <a:ext cx="0" cy="118872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23724" y="3660264"/>
            <a:ext cx="5256588" cy="1940713"/>
          </a:xfrm>
          <a:prstGeom prst="line">
            <a:avLst/>
          </a:prstGeom>
          <a:ln w="19050">
            <a:solidFill>
              <a:srgbClr val="00E26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97258" y="4908778"/>
            <a:ext cx="0" cy="32004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6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9" grpId="0"/>
      <p:bldP spid="29" grpId="1"/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4" y="2207224"/>
            <a:ext cx="4125362" cy="412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752" y="5011807"/>
                <a:ext cx="3626484" cy="11176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2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2" y="5011807"/>
                <a:ext cx="3626484" cy="1117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78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جذر الدالة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و</a:t>
                </a:r>
                <a:r>
                  <a:rPr lang="ar-S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</a:p>
              <a:p>
                <a:pPr marL="0" indent="0" algn="r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- الحل -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4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688" y="4960832"/>
                <a:ext cx="4484496" cy="11814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5</m:t>
                          </m:r>
                          <m:sSubSup>
                            <m:sSub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8" y="4960832"/>
                <a:ext cx="4484496" cy="1181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710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79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الحل: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29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194743"/>
                  </p:ext>
                </p:extLst>
              </p:nvPr>
            </p:nvGraphicFramePr>
            <p:xfrm>
              <a:off x="611560" y="1916832"/>
              <a:ext cx="698477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129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374572878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3.143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12.704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3.143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12.704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27.841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2.687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2.687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16.45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2.523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0.293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25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2.523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0.293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12.963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2412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194743"/>
                  </p:ext>
                </p:extLst>
              </p:nvPr>
            </p:nvGraphicFramePr>
            <p:xfrm>
              <a:off x="611560" y="1916832"/>
              <a:ext cx="698477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129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3745728789"/>
                        </a:ext>
                      </a:extLst>
                    </a:gridCol>
                    <a:gridCol w="1164129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1639" r="-50209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24" t="-1639" r="-40209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79" t="-1639" r="-3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047" t="-1639" r="-20157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047" t="-1639" r="-10157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4320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047" t="-1639" r="-157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3.143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12.704</a:t>
                          </a:r>
                        </a:p>
                      </a:txBody>
                      <a:tcPr marL="274320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3.143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12.704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27.841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2.687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2.687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16.45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2.523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0.293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25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2.523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0.293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12.963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2743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24123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02658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600" dirty="0"/>
                  <a:t>الحل الأمثل هو:</a:t>
                </a:r>
                <a:endParaRPr lang="en-US" sz="2600" dirty="0"/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5.03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r-S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9.31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/>
                  <a:t> 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5456.54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endParaRPr lang="en-US" sz="2400" dirty="0"/>
              </a:p>
            </p:txBody>
          </p:sp>
        </mc:Choice>
        <mc:Fallback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161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869160" cy="4869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2688" y="616805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2712" y="5984402"/>
            <a:ext cx="288032" cy="183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66866" y="2852936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09408" y="4489456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53651" y="44764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5747A-C48D-4A5F-B396-ED7CD60E29AE}"/>
              </a:ext>
            </a:extLst>
          </p:cNvPr>
          <p:cNvSpPr/>
          <p:nvPr/>
        </p:nvSpPr>
        <p:spPr>
          <a:xfrm>
            <a:off x="771913" y="6260394"/>
            <a:ext cx="44113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sz="5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2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6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7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8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9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" name="Oval 15"/>
          <p:cNvSpPr/>
          <p:nvPr/>
        </p:nvSpPr>
        <p:spPr>
          <a:xfrm>
            <a:off x="4454642" y="6127850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D3771E-07EE-4833-A183-050D371F3872}"/>
              </a:ext>
            </a:extLst>
          </p:cNvPr>
          <p:cNvSpPr/>
          <p:nvPr/>
        </p:nvSpPr>
        <p:spPr>
          <a:xfrm>
            <a:off x="98077" y="817857"/>
            <a:ext cx="458907" cy="523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endParaRPr lang="ar-SA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ar-SA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ar-SA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13 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11  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10 </a:t>
            </a:r>
          </a:p>
          <a:p>
            <a:pPr algn="ctr"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9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8 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7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4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39552" y="2204864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475" y="134076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الموقع الأمثل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8903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80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قيمة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r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الحل -</a:t>
                </a: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نحتاج إيجاد قيمة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أو                 </a:t>
                </a:r>
                <a:r>
                  <a:rPr lang="ar-SA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ar-SA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بحيث أن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أو                 </a:t>
                </a:r>
                <a:r>
                  <a:rPr lang="ar-SA" sz="2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بحيث أن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هذا مكافئ لإيجاد جذر موجب للدالة: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39748" t="-774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12572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752" y="5011807"/>
                <a:ext cx="3626484" cy="11176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32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32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2" y="5011807"/>
                <a:ext cx="3626484" cy="1117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293096" cy="429309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81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جذر الدالة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و</a:t>
                </a:r>
                <a:r>
                  <a:rPr lang="ar-S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</a:p>
              <a:p>
                <a:pPr marL="0" indent="0" algn="r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- الحل -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4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520" y="4960832"/>
                <a:ext cx="3701385" cy="1161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TW" sz="3200" dirty="0"/>
                            <m:t>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0" y="4960832"/>
                <a:ext cx="3701385" cy="1161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2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الحل: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إذا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21</a:t>
                </a:r>
              </a:p>
              <a:p>
                <a:pPr marL="0" indent="0" algn="r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لو بدأنا بـ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سنحصل على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 rtl="1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t="-129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7664997"/>
                  </p:ext>
                </p:extLst>
              </p:nvPr>
            </p:nvGraphicFramePr>
            <p:xfrm>
              <a:off x="611560" y="1916832"/>
              <a:ext cx="658368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74572878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1.7321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7664997"/>
                  </p:ext>
                </p:extLst>
              </p:nvPr>
            </p:nvGraphicFramePr>
            <p:xfrm>
              <a:off x="611560" y="1916832"/>
              <a:ext cx="658368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74572878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6" t="-1639" r="-50222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56" t="-1639" r="-40222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48" t="-1639" r="-3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11" t="-1639" r="-20166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11" t="-1639" r="-10166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11" t="-1639" r="-166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0.0625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1.7321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7886043"/>
                  </p:ext>
                </p:extLst>
              </p:nvPr>
            </p:nvGraphicFramePr>
            <p:xfrm>
              <a:off x="611560" y="4725144"/>
              <a:ext cx="658368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987289605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2.641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2.641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1.819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1.819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822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7886043"/>
                  </p:ext>
                </p:extLst>
              </p:nvPr>
            </p:nvGraphicFramePr>
            <p:xfrm>
              <a:off x="611560" y="4725144"/>
              <a:ext cx="658368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987289605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56" t="-1639" r="-50222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1639" r="-40222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9448" t="-1639" r="-3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111" t="-1639" r="-20166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11" t="-1639" r="-10166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111" t="-1639" r="-166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2.375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2.641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2.641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1.819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1.819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0.309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8226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433306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83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لإيجاد جذر الدالة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just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لإيجاد قيمة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3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SA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باستخدام طريقة نيوتن – </a:t>
                </a:r>
                <a:r>
                  <a:rPr lang="ar-SA" sz="3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، سنحصل على القيم التالية (باستخدام التقريب لـ </a:t>
                </a:r>
                <a:r>
                  <a:rPr lang="en-US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61</a:t>
                </a:r>
                <a:r>
                  <a:rPr lang="ar-SA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خانة عشرية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SA" sz="3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</a:t>
                </a:r>
                <a:endParaRPr lang="en-US" sz="3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 rtl="1">
                  <a:buNone/>
                </a:pPr>
                <a:r>
                  <a:rPr lang="ar-SA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الارقام الغامقة هي الخانات الصحيحة لقيمة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SA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لاحظ احتجنا فقط لسبع خطوات لنحصل على قيمة صحيحة لـ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SA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إلى حد </a:t>
                </a:r>
                <a:r>
                  <a:rPr lang="en-US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61</a:t>
                </a:r>
                <a:r>
                  <a:rPr lang="ar-SA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خانة عشرية !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44647" t="-1032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0" y="2780928"/>
            <a:ext cx="83657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263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84976" cy="4724400"/>
              </a:xfrm>
            </p:spPr>
            <p:txBody>
              <a:bodyPr/>
              <a:lstStyle/>
              <a:p>
                <a:pPr marL="0" indent="0" algn="r" rtl="1">
                  <a:spcBef>
                    <a:spcPts val="0"/>
                  </a:spcBef>
                  <a:buNone/>
                </a:pPr>
                <a:r>
                  <a:rPr lang="ar-SA" sz="2800" dirty="0"/>
                  <a:t>للمسألة غير الخطية التالية: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800" dirty="0"/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sz="2800" dirty="0"/>
              </a:p>
              <a:p>
                <a:pPr marL="0" indent="0" rtl="1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 rtl="1">
                  <a:buNone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بحيث أن الدالة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متصلة وقابلة للاشتقاق مرتين وأحادية المنوال في الفترة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</a:t>
                </a:r>
                <a:r>
                  <a:rPr lang="en-US" altLang="zh-TW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algn="just" rtl="1">
                  <a:buFont typeface="Arial" panose="020B0604020202020204" pitchFamily="34" charset="0"/>
                  <a:buChar char="•"/>
                </a:pPr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نستخدم طريقة نيوتن</a:t>
                </a:r>
                <a:r>
                  <a:rPr lang="ar-SA" altLang="zh-TW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altLang="zh-TW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لإيجاد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جذر الدالة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،  أي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ar-SA" altLang="zh-TW" sz="19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ar-S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نستخدم الصيغة التالية:</a:t>
                </a: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84976" cy="4724400"/>
              </a:xfrm>
              <a:blipFill>
                <a:blip r:embed="rId2"/>
                <a:stretch>
                  <a:fillRect l="-2637" t="-1290" r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995936" y="22048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0665" y="4869160"/>
                <a:ext cx="3915431" cy="11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5" y="4869160"/>
                <a:ext cx="3915431" cy="1133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36488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4437112" cy="443711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</a:t>
                </a:r>
                <a:r>
                  <a:rPr lang="ar-S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   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56506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4" y="2204864"/>
            <a:ext cx="4434840" cy="443484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86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s.t.     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</a:t>
                </a:r>
                <a:r>
                  <a:rPr lang="ar-S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   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- الحل - </a:t>
                </a: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سنحتاج إيجاد جذر المشتقة: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9568" y="2276872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68" y="2276872"/>
                <a:ext cx="648072" cy="400110"/>
              </a:xfrm>
              <a:prstGeom prst="rect">
                <a:avLst/>
              </a:prstGeom>
              <a:blipFill>
                <a:blip r:embed="rId4"/>
                <a:stretch>
                  <a:fillRect l="-3774" r="-943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336" y="5105785"/>
                <a:ext cx="4454664" cy="1161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6" y="5105785"/>
                <a:ext cx="4454664" cy="1161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4921119"/>
            <a:ext cx="324036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0444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،  إذا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019958"/>
                  </p:ext>
                </p:extLst>
              </p:nvPr>
            </p:nvGraphicFramePr>
            <p:xfrm>
              <a:off x="1115616" y="1772816"/>
              <a:ext cx="65836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56140131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2.667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5.337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5.337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10.002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2.133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2.133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6.798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822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979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019958"/>
                  </p:ext>
                </p:extLst>
              </p:nvPr>
            </p:nvGraphicFramePr>
            <p:xfrm>
              <a:off x="1115616" y="1772816"/>
              <a:ext cx="65836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56140131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1" t="-1639" r="-50222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11" t="-1639" r="-40222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639" r="-3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667" t="-1639" r="-20166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667" t="-1639" r="-10166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667" t="-1639" r="-166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2.667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5.337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5.337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10.002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2.133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60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2.133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6.798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822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6.048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9798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23361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6" y="2560367"/>
            <a:ext cx="3960440" cy="396044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</a:t>
                </a:r>
                <a:r>
                  <a:rPr lang="ar-S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   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56367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b="1" u="sng" dirty="0"/>
                  <a:t>مثال</a:t>
                </a:r>
                <a:r>
                  <a:rPr lang="ar-SA" dirty="0"/>
                  <a:t>: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أوجد حل المسألة التالية باستخدام طريقة نيوتن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ar-SA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رافسون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ax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s.t.</a:t>
                </a:r>
                <a:r>
                  <a:rPr lang="en-US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SA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مستخدما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0.01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</a:t>
                </a:r>
                <a:r>
                  <a:rPr lang="ar-SA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   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- الحل - </a:t>
                </a:r>
              </a:p>
              <a:p>
                <a:pPr marL="0" indent="0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سنحتاج إيجاد جذر المشتقة: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l="-4689" t="-1677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8" y="5169350"/>
                <a:ext cx="4146682" cy="10175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8" y="5169350"/>
                <a:ext cx="414668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4961412"/>
            <a:ext cx="324036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-432556" y="5460604"/>
            <a:ext cx="1224136" cy="20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89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71860"/>
            <a:ext cx="3997500" cy="399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95950" y="2560982"/>
                <a:ext cx="5343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50" y="2560982"/>
                <a:ext cx="534372" cy="400110"/>
              </a:xfrm>
              <a:prstGeom prst="rect">
                <a:avLst/>
              </a:prstGeom>
              <a:blipFill>
                <a:blip r:embed="rId6"/>
                <a:stretch>
                  <a:fillRect l="-5747" r="-2298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4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مثال تطبيقي: تحديد أبعاد مزرعة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339725" indent="-339725" algn="just" rtl="1"/>
                <a:r>
                  <a:rPr lang="ar-SA" dirty="0"/>
                  <a:t>أحد المزارعين لدية </a:t>
                </a:r>
                <a:r>
                  <a:rPr lang="en-US" dirty="0"/>
                  <a:t>2400</a:t>
                </a:r>
                <a:r>
                  <a:rPr lang="ar-SA" dirty="0"/>
                  <a:t> متر من السياج ويريد تسييج حقل بشكل مستطيل على شاطئ النهر لزراعته وحمايته.</a:t>
                </a:r>
              </a:p>
              <a:p>
                <a:pPr marL="339725" indent="-339725" algn="r" rtl="1"/>
                <a:r>
                  <a:rPr lang="ar-SA" dirty="0"/>
                  <a:t>ماهي أبعاد هذا الحقل المستطيل الذي يعطيه أكبر مساحة للحقل؟</a:t>
                </a:r>
              </a:p>
              <a:p>
                <a:pPr marL="339725" indent="-339725" algn="r" rtl="1"/>
                <a:r>
                  <a:rPr lang="ar-SA" dirty="0"/>
                  <a:t>نعلم أن مساحة الحقل هي: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2"/>
                <a:stretch>
                  <a:fillRect l="-3079" t="-1677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1462"/>
            <a:ext cx="44037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446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91F3-4DF1-4503-9D07-79C2A6E5C41D}" type="slidenum">
              <a:rPr lang="ar-SA"/>
              <a:pPr/>
              <a:t>90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62000" indent="-762000" rtl="1" eaLnBrk="1" hangingPunct="1"/>
            <a:r>
              <a:rPr lang="ar-SA" sz="4000" b="1" dirty="0">
                <a:solidFill>
                  <a:srgbClr val="002060"/>
                </a:solidFill>
              </a:rPr>
              <a:t>طريقة نيوتن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-</a:t>
            </a:r>
            <a:r>
              <a:rPr lang="ar-SA" sz="800" b="1" dirty="0">
                <a:solidFill>
                  <a:srgbClr val="002060"/>
                </a:solidFill>
              </a:rPr>
              <a:t> </a:t>
            </a:r>
            <a:r>
              <a:rPr lang="ar-SA" sz="4000" b="1" dirty="0" err="1">
                <a:solidFill>
                  <a:srgbClr val="002060"/>
                </a:solidFill>
              </a:rPr>
              <a:t>رافسون</a:t>
            </a:r>
            <a:r>
              <a:rPr lang="ar-SA" sz="4000" b="1" dirty="0">
                <a:solidFill>
                  <a:srgbClr val="002060"/>
                </a:solidFill>
              </a:rPr>
              <a:t> للبرمجة غير الخطية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نلاحظ أن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ar-S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،  إذا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  <a:p>
                <a:pPr marL="0" indent="0" algn="r" rtl="1">
                  <a:buNone/>
                </a:pPr>
                <a:endParaRPr lang="ar-SA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لاحظ أنه لأي قيمة نفترضها لـ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،  سنحصل دائما على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وبالتالي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ar-S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S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، لماذا ؟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ar-SA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512912"/>
                <a:ext cx="8712968" cy="4724400"/>
              </a:xfrm>
              <a:blipFill>
                <a:blip r:embed="rId3"/>
                <a:stretch>
                  <a:fillRect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269903"/>
                  </p:ext>
                </p:extLst>
              </p:nvPr>
            </p:nvGraphicFramePr>
            <p:xfrm>
              <a:off x="1115616" y="1772816"/>
              <a:ext cx="658368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56140131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-6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269903"/>
                  </p:ext>
                </p:extLst>
              </p:nvPr>
            </p:nvGraphicFramePr>
            <p:xfrm>
              <a:off x="1115616" y="1772816"/>
              <a:ext cx="658368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>
                      <a:extLst>
                        <a:ext uri="{9D8B030D-6E8A-4147-A177-3AD203B41FA5}">
                          <a16:colId xmlns:a16="http://schemas.microsoft.com/office/drawing/2014/main" val="351313596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1829687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708280077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355148672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56140131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5749720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1" t="-1613" r="-50222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11" t="-1613" r="-40222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613" r="-300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667" t="-1613" r="-20166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667" t="-1613" r="-10166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667" t="-1613" r="-1667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40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-6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7700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4114800" y="29742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68144" y="5176856"/>
            <a:ext cx="360040" cy="432048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84168" y="5785600"/>
            <a:ext cx="360040" cy="432048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22824" y="5497568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BB2492-1397-4379-9A4B-B7F799B224E9}"/>
              </a:ext>
            </a:extLst>
          </p:cNvPr>
          <p:cNvCxnSpPr/>
          <p:nvPr/>
        </p:nvCxnSpPr>
        <p:spPr>
          <a:xfrm flipH="1">
            <a:off x="6156176" y="5186688"/>
            <a:ext cx="360040" cy="432048"/>
          </a:xfrm>
          <a:prstGeom prst="line">
            <a:avLst/>
          </a:prstGeom>
          <a:ln w="158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563A0-7832-47F5-BEFC-1C00F165D57C}"/>
              </a:ext>
            </a:extLst>
          </p:cNvPr>
          <p:cNvCxnSpPr/>
          <p:nvPr/>
        </p:nvCxnSpPr>
        <p:spPr>
          <a:xfrm flipH="1">
            <a:off x="5046560" y="5497568"/>
            <a:ext cx="360040" cy="432048"/>
          </a:xfrm>
          <a:prstGeom prst="line">
            <a:avLst/>
          </a:prstGeom>
          <a:ln w="158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8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290931</TotalTime>
  <Words>6152</Words>
  <Application>Microsoft Office PowerPoint</Application>
  <PresentationFormat>On-screen Show (4:3)</PresentationFormat>
  <Paragraphs>1536</Paragraphs>
  <Slides>90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Yu Gothic UI Semilight</vt:lpstr>
      <vt:lpstr>Arial</vt:lpstr>
      <vt:lpstr>Calibri</vt:lpstr>
      <vt:lpstr>Cambria Math</vt:lpstr>
      <vt:lpstr>Symbol</vt:lpstr>
      <vt:lpstr>Times New Roman</vt:lpstr>
      <vt:lpstr>Wingdings</vt:lpstr>
      <vt:lpstr>Default Design</vt:lpstr>
      <vt:lpstr>معادلة</vt:lpstr>
      <vt:lpstr>مقدمة في البرمجة غير الخطية  Introduction to Non-Linear Programming</vt:lpstr>
      <vt:lpstr>مقدمة في البرمجة غير الخطية</vt:lpstr>
      <vt:lpstr>مقدمة في البرمجة غير الخطية</vt:lpstr>
      <vt:lpstr>مقدمة في البرمجة غير الخطية</vt:lpstr>
      <vt:lpstr>مثال تطبيقي: تحديد الموقع الأمثل</vt:lpstr>
      <vt:lpstr>مثال تطبيقي: تحديد الموقع الأمثل</vt:lpstr>
      <vt:lpstr>مثال تطبيقي: تحديد الموقع الأمثل</vt:lpstr>
      <vt:lpstr>مثال تطبيقي: تحديد الموقع الأمثل</vt:lpstr>
      <vt:lpstr>مثال تطبيقي: تحديد أبعاد مزرعة</vt:lpstr>
      <vt:lpstr>مثال تطبيقي: تحديد أبعاد مزرعة</vt:lpstr>
      <vt:lpstr>مثال تطبيقي: تحديد أبعاد مزرعة</vt:lpstr>
      <vt:lpstr>مثال تطبيقي: تحديد أبعاد مزرعة</vt:lpstr>
      <vt:lpstr>مثال تطبيقي: تحديد أبعاد علبة اسطوانية</vt:lpstr>
      <vt:lpstr>مثال تطبيقي: تحديد أبعاد علبة اسطوانية</vt:lpstr>
      <vt:lpstr>مثال تطبيقي: تحديد أبعاد علبة اسطوانية</vt:lpstr>
      <vt:lpstr>مثال تطبيقي: تحديد أبعاد علبة اسطوانية</vt:lpstr>
      <vt:lpstr>أمثلة لحالات البرامج غير الخطية</vt:lpstr>
      <vt:lpstr>البرمجة غير الخطية</vt:lpstr>
      <vt:lpstr>الدوال المحدبة والدوال المقعرة</vt:lpstr>
      <vt:lpstr>الدوال المحدبة والدوال المقعرة</vt:lpstr>
      <vt:lpstr>الدوال المحدبة والدوال المقعرة</vt:lpstr>
      <vt:lpstr>النقاط الصغرى والعظمى المحلية (Local)</vt:lpstr>
      <vt:lpstr>النقاط الصغرى والعظمى الشاملة (Global)</vt:lpstr>
      <vt:lpstr>النقاط الصغرى والعظمى</vt:lpstr>
      <vt:lpstr>الدالة وحيدة المنوال (Unimodal)</vt:lpstr>
      <vt:lpstr>الدالة وحيدة المنوال</vt:lpstr>
      <vt:lpstr>الدالة متعددة المنوال</vt:lpstr>
      <vt:lpstr>تعريفات</vt:lpstr>
      <vt:lpstr>تعريفات</vt:lpstr>
      <vt:lpstr>تعريفات</vt:lpstr>
      <vt:lpstr>تعريفات</vt:lpstr>
      <vt:lpstr>تعريفات</vt:lpstr>
      <vt:lpstr>تعريفات</vt:lpstr>
      <vt:lpstr>تعريفات</vt:lpstr>
      <vt:lpstr>المعنى الهندسي للمشتقة</vt:lpstr>
      <vt:lpstr>شروط الأمثلية</vt:lpstr>
      <vt:lpstr>شروط الأمثلية</vt:lpstr>
      <vt:lpstr>شروط الأمثلية</vt:lpstr>
      <vt:lpstr>شروط الأمثلية</vt:lpstr>
      <vt:lpstr>شروط الأمثلية</vt:lpstr>
      <vt:lpstr>شروط الأمثلية</vt:lpstr>
      <vt:lpstr>شروط الأمثلية</vt:lpstr>
      <vt:lpstr>طرق حل البرمجة غير الخطية</vt:lpstr>
      <vt:lpstr>طرق حل البرمجة غير الخطية</vt:lpstr>
      <vt:lpstr>طرق حل البرمجة غير الخطية</vt:lpstr>
      <vt:lpstr>طريقة الحل المباشر لإيجاد نقاط الأمثلية لدالة</vt:lpstr>
      <vt:lpstr>طريقة الحل المباشر لإيجاد نقاط الأمثلية لدالة</vt:lpstr>
      <vt:lpstr>طريقة الحل المباشر لإيجاد نقاط الأمثلية لدالة</vt:lpstr>
      <vt:lpstr>طريقة الحل المباشر لإيجاد نقاط الأمثلية لدالة</vt:lpstr>
      <vt:lpstr>طريقة الحل المباشر لإيجاد نقاط الأمثلية لدالة</vt:lpstr>
      <vt:lpstr>طريقة الحل المباشر للبرمجة غير الخطية</vt:lpstr>
      <vt:lpstr>طريقة الحل المباشر للبرمجة غير الخطية</vt:lpstr>
      <vt:lpstr>طريقة الحل المباشر للبرمجة غير الخطية</vt:lpstr>
      <vt:lpstr>خطأ التقريب</vt:lpstr>
      <vt:lpstr>خطأ التقريب</vt:lpstr>
      <vt:lpstr>طريقة التنصيف لإيجاد جذر دالة</vt:lpstr>
      <vt:lpstr>طريقة التنصيف لإيجاد جذر دالة</vt:lpstr>
      <vt:lpstr>طريقة التنصيف لإيجاد جذر دالة</vt:lpstr>
      <vt:lpstr>طريقة التنصيف لإيجاد جذر دالة</vt:lpstr>
      <vt:lpstr>طريقة التنصيف لإيجاد جذر دالة</vt:lpstr>
      <vt:lpstr>طريقة التنصيف لإيجاد جذر دالة</vt:lpstr>
      <vt:lpstr>طريقة التنصيف لإيجاد جذر دالة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التنصيف للبرمجة غير الخطية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لإيجاد جذر الدالة</vt:lpstr>
      <vt:lpstr>طريقة نيوتن - رافسون للبرمجة غير الخطية</vt:lpstr>
      <vt:lpstr>طريقة نيوتن - رافسون للبرمجة غير الخطية</vt:lpstr>
      <vt:lpstr>طريقة نيوتن - رافسون للبرمجة غير الخطية</vt:lpstr>
      <vt:lpstr>طريقة نيوتن - رافسون للبرمجة غير الخطية</vt:lpstr>
      <vt:lpstr>طريقة نيوتن - رافسون للبرمجة غير الخطية</vt:lpstr>
      <vt:lpstr>طريقة نيوتن - رافسون للبرمجة غير الخطية</vt:lpstr>
      <vt:lpstr>طريقة نيوتن - رافسون للبرمجة غير الخطية</vt:lpstr>
    </vt:vector>
  </TitlesOfParts>
  <Company>KSU-OR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Khalid</dc:creator>
  <cp:lastModifiedBy>Ahmad Alshamrani</cp:lastModifiedBy>
  <cp:revision>2578</cp:revision>
  <dcterms:created xsi:type="dcterms:W3CDTF">2005-02-02T13:26:22Z</dcterms:created>
  <dcterms:modified xsi:type="dcterms:W3CDTF">2022-10-24T09:43:07Z</dcterms:modified>
</cp:coreProperties>
</file>