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2" r:id="rId3"/>
    <p:sldId id="268" r:id="rId4"/>
    <p:sldId id="269" r:id="rId5"/>
    <p:sldId id="263" r:id="rId6"/>
    <p:sldId id="264" r:id="rId7"/>
    <p:sldId id="265" r:id="rId8"/>
    <p:sldId id="267" r:id="rId9"/>
    <p:sldId id="271" r:id="rId10"/>
    <p:sldId id="272" r:id="rId11"/>
    <p:sldId id="273" r:id="rId12"/>
    <p:sldId id="274" r:id="rId13"/>
    <p:sldId id="275" r:id="rId14"/>
    <p:sldId id="276" r:id="rId15"/>
    <p:sldId id="277" r:id="rId16"/>
    <p:sldId id="278" r:id="rId17"/>
    <p:sldId id="279" r:id="rId18"/>
    <p:sldId id="280" r:id="rId19"/>
    <p:sldId id="281" r:id="rId20"/>
    <p:sldId id="282" r:id="rId21"/>
    <p:sldId id="283" r:id="rId22"/>
    <p:sldId id="284" r:id="rId23"/>
    <p:sldId id="285" r:id="rId24"/>
    <p:sldId id="286" r:id="rId25"/>
    <p:sldId id="287" r:id="rId26"/>
    <p:sldId id="288" r:id="rId27"/>
    <p:sldId id="266" r:id="rId28"/>
  </p:sldIdLst>
  <p:sldSz cx="9144000" cy="6858000" type="screen4x3"/>
  <p:notesSz cx="6858000" cy="9144000"/>
  <p:custDataLst>
    <p:tags r:id="rId29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60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عنوان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7" name="عنوان فرعي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30" name="عنصر نائب للتاريخ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45CFA-3A76-4A29-B829-4FAFA6567F8F}" type="datetimeFigureOut">
              <a:rPr lang="en-US" smtClean="0"/>
              <a:pPr/>
              <a:t>4/6/2013</a:t>
            </a:fld>
            <a:endParaRPr lang="en-US"/>
          </a:p>
        </p:txBody>
      </p:sp>
      <p:sp>
        <p:nvSpPr>
          <p:cNvPr id="19" name="عنصر نائب للتذييل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عنصر نائب لرقم الشريحة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279D0-23E9-4B38-A00B-5BF3917053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45CFA-3A76-4A29-B829-4FAFA6567F8F}" type="datetimeFigureOut">
              <a:rPr lang="en-US" smtClean="0"/>
              <a:pPr/>
              <a:t>4/6/2013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279D0-23E9-4B38-A00B-5BF3917053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45CFA-3A76-4A29-B829-4FAFA6567F8F}" type="datetimeFigureOut">
              <a:rPr lang="en-US" smtClean="0"/>
              <a:pPr/>
              <a:t>4/6/2013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279D0-23E9-4B38-A00B-5BF3917053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45CFA-3A76-4A29-B829-4FAFA6567F8F}" type="datetimeFigureOut">
              <a:rPr lang="en-US" smtClean="0"/>
              <a:pPr/>
              <a:t>4/6/2013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279D0-23E9-4B38-A00B-5BF3917053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45CFA-3A76-4A29-B829-4FAFA6567F8F}" type="datetimeFigureOut">
              <a:rPr lang="en-US" smtClean="0"/>
              <a:pPr/>
              <a:t>4/6/2013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279D0-23E9-4B38-A00B-5BF3917053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45CFA-3A76-4A29-B829-4FAFA6567F8F}" type="datetimeFigureOut">
              <a:rPr lang="en-US" smtClean="0"/>
              <a:pPr/>
              <a:t>4/6/2013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279D0-23E9-4B38-A00B-5BF3917053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45CFA-3A76-4A29-B829-4FAFA6567F8F}" type="datetimeFigureOut">
              <a:rPr lang="en-US" smtClean="0"/>
              <a:pPr/>
              <a:t>4/6/2013</a:t>
            </a:fld>
            <a:endParaRPr lang="en-US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279D0-23E9-4B38-A00B-5BF3917053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45CFA-3A76-4A29-B829-4FAFA6567F8F}" type="datetimeFigureOut">
              <a:rPr lang="en-US" smtClean="0"/>
              <a:pPr/>
              <a:t>4/6/2013</a:t>
            </a:fld>
            <a:endParaRPr lang="en-US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279D0-23E9-4B38-A00B-5BF3917053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45CFA-3A76-4A29-B829-4FAFA6567F8F}" type="datetimeFigureOut">
              <a:rPr lang="en-US" smtClean="0"/>
              <a:pPr/>
              <a:t>4/6/2013</a:t>
            </a:fld>
            <a:endParaRPr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279D0-23E9-4B38-A00B-5BF3917053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45CFA-3A76-4A29-B829-4FAFA6567F8F}" type="datetimeFigureOut">
              <a:rPr lang="en-US" smtClean="0"/>
              <a:pPr/>
              <a:t>4/6/2013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279D0-23E9-4B38-A00B-5BF3917053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مستطيل ذو زاوية واحدة مخدوشة ودائرية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مثلث قائم الزاوية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45CFA-3A76-4A29-B829-4FAFA6567F8F}" type="datetimeFigureOut">
              <a:rPr lang="en-US" smtClean="0"/>
              <a:pPr/>
              <a:t>4/6/2013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53279D0-23E9-4B38-A00B-5BF39170531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10" name="شكل حر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شكل حر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شكل حر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شكل حر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عنصر نائب للعنوان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0" name="عنصر نائب للنص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0" name="عنصر نائب للتاريخ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A645CFA-3A76-4A29-B829-4FAFA6567F8F}" type="datetimeFigureOut">
              <a:rPr lang="en-US" smtClean="0"/>
              <a:pPr/>
              <a:t>4/6/2013</a:t>
            </a:fld>
            <a:endParaRPr lang="en-US"/>
          </a:p>
        </p:txBody>
      </p:sp>
      <p:sp>
        <p:nvSpPr>
          <p:cNvPr id="22" name="عنصر نائب للتذييل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عنصر نائب لرقم الشريحة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53279D0-23E9-4B38-A00B-5BF391705310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مجموعة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شكل حر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شكل حر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Public health and pre-school children</a:t>
            </a:r>
            <a:endParaRPr lang="en-US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dirty="0" smtClean="0"/>
              <a:t>By</a:t>
            </a:r>
          </a:p>
          <a:p>
            <a:pPr algn="ctr"/>
            <a:r>
              <a:rPr lang="en-US" dirty="0" smtClean="0"/>
              <a:t>Dr Sabah Mohamed </a:t>
            </a:r>
            <a:r>
              <a:rPr lang="en-US" dirty="0" err="1" smtClean="0"/>
              <a:t>Abdelkader</a:t>
            </a:r>
            <a:endParaRPr lang="en-US" dirty="0" smtClean="0"/>
          </a:p>
          <a:p>
            <a:pPr algn="ctr"/>
            <a:r>
              <a:rPr lang="en-US" dirty="0" smtClean="0"/>
              <a:t>Assist Prof of Public Health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Introduction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rtl="0"/>
            <a:r>
              <a:rPr lang="en-US" dirty="0" smtClean="0"/>
              <a:t>Healthy school setting is defined as: “</a:t>
            </a:r>
            <a:r>
              <a:rPr lang="en-US" b="1" dirty="0" smtClean="0"/>
              <a:t>a place where young people engage in daily education activities in which environmental, organizational and personal factors interact to affect health and wellbeing</a:t>
            </a:r>
            <a:r>
              <a:rPr lang="en-US" dirty="0" smtClean="0"/>
              <a:t>”. (WHO)</a:t>
            </a:r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0"/>
            <a:r>
              <a:rPr lang="en-US" b="1" dirty="0" smtClean="0"/>
              <a:t>Importance of school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752600"/>
            <a:ext cx="8534400" cy="4800600"/>
          </a:xfrm>
        </p:spPr>
        <p:txBody>
          <a:bodyPr/>
          <a:lstStyle/>
          <a:p>
            <a:pPr algn="just" rtl="0"/>
            <a:r>
              <a:rPr lang="en-US" dirty="0" smtClean="0"/>
              <a:t>Young children who adopt unhealthy </a:t>
            </a:r>
            <a:r>
              <a:rPr lang="en-US" dirty="0" err="1" smtClean="0"/>
              <a:t>behaviours</a:t>
            </a:r>
            <a:r>
              <a:rPr lang="en-US" dirty="0" smtClean="0"/>
              <a:t> continue these habits into adulthood.</a:t>
            </a:r>
          </a:p>
          <a:p>
            <a:pPr algn="just" rtl="0"/>
            <a:r>
              <a:rPr lang="en-US" dirty="0" smtClean="0"/>
              <a:t>Educational attainment plays a role in determining future health status, healthy children perform better academically.</a:t>
            </a:r>
            <a:endParaRPr lang="en-US" dirty="0"/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>
          <a:xfrm>
            <a:off x="574675" y="228600"/>
            <a:ext cx="8340725" cy="1216025"/>
          </a:xfrm>
        </p:spPr>
        <p:txBody>
          <a:bodyPr/>
          <a:lstStyle/>
          <a:p>
            <a:pPr algn="ctr" eaLnBrk="1" hangingPunct="1"/>
            <a:r>
              <a:rPr lang="en-US" b="1" dirty="0" smtClean="0"/>
              <a:t>Objectives of school health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76400"/>
            <a:ext cx="8915400" cy="4876800"/>
          </a:xfrm>
        </p:spPr>
        <p:txBody>
          <a:bodyPr/>
          <a:lstStyle/>
          <a:p>
            <a:pPr algn="l" rtl="0" eaLnBrk="1" hangingPunct="1">
              <a:defRPr/>
            </a:pPr>
            <a:r>
              <a:rPr lang="en-US" dirty="0" smtClean="0"/>
              <a:t>Health promotion of school children.</a:t>
            </a:r>
          </a:p>
          <a:p>
            <a:pPr algn="l" rtl="0" eaLnBrk="1" hangingPunct="1">
              <a:defRPr/>
            </a:pPr>
            <a:r>
              <a:rPr lang="en-US" dirty="0" smtClean="0"/>
              <a:t>Prevention and control of health hazards.</a:t>
            </a:r>
          </a:p>
          <a:p>
            <a:pPr algn="l" rtl="0" eaLnBrk="1" hangingPunct="1">
              <a:defRPr/>
            </a:pPr>
            <a:r>
              <a:rPr lang="en-US" dirty="0" smtClean="0"/>
              <a:t>Rehabilitation of the handicapped.</a:t>
            </a:r>
          </a:p>
          <a:p>
            <a:pPr algn="l" rtl="0" eaLnBrk="1" hangingPunct="1">
              <a:defRPr/>
            </a:pPr>
            <a:r>
              <a:rPr lang="en-US" dirty="0" smtClean="0"/>
              <a:t>Provision of health appraisal.</a:t>
            </a:r>
          </a:p>
          <a:p>
            <a:pPr algn="l" rtl="0" eaLnBrk="1" hangingPunct="1">
              <a:defRPr/>
            </a:pPr>
            <a:endParaRPr lang="en-US" dirty="0" smtClean="0"/>
          </a:p>
          <a:p>
            <a:pPr algn="l" rtl="0"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93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93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9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9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9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9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8610600" cy="1216025"/>
          </a:xfrm>
        </p:spPr>
        <p:txBody>
          <a:bodyPr/>
          <a:lstStyle/>
          <a:p>
            <a:pPr algn="ctr" eaLnBrk="1" hangingPunct="1"/>
            <a:r>
              <a:rPr lang="en-US" b="1" dirty="0" smtClean="0"/>
              <a:t>A- Health promotion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6738" y="1752600"/>
            <a:ext cx="8348662" cy="4876800"/>
          </a:xfrm>
        </p:spPr>
        <p:txBody>
          <a:bodyPr/>
          <a:lstStyle/>
          <a:p>
            <a:pPr algn="l" rtl="0" eaLnBrk="1" hangingPunct="1">
              <a:lnSpc>
                <a:spcPct val="105000"/>
              </a:lnSpc>
              <a:defRPr/>
            </a:pPr>
            <a:r>
              <a:rPr lang="en-US" sz="2800" dirty="0" smtClean="0"/>
              <a:t>Adequate nutrition.</a:t>
            </a:r>
          </a:p>
          <a:p>
            <a:pPr algn="l" rtl="0" eaLnBrk="1" hangingPunct="1">
              <a:lnSpc>
                <a:spcPct val="105000"/>
              </a:lnSpc>
              <a:defRPr/>
            </a:pPr>
            <a:r>
              <a:rPr lang="en-US" sz="2800" dirty="0" smtClean="0"/>
              <a:t>Sanitary school environment.</a:t>
            </a:r>
          </a:p>
          <a:p>
            <a:pPr algn="l" rtl="0" eaLnBrk="1" hangingPunct="1">
              <a:lnSpc>
                <a:spcPct val="105000"/>
              </a:lnSpc>
              <a:defRPr/>
            </a:pPr>
            <a:r>
              <a:rPr lang="en-US" sz="2800" dirty="0" smtClean="0"/>
              <a:t>Fulfilling needs of mental development.</a:t>
            </a:r>
          </a:p>
          <a:p>
            <a:pPr algn="l" rtl="0" eaLnBrk="1" hangingPunct="1">
              <a:lnSpc>
                <a:spcPct val="105000"/>
              </a:lnSpc>
              <a:defRPr/>
            </a:pPr>
            <a:r>
              <a:rPr lang="en-US" sz="2800" dirty="0" smtClean="0"/>
              <a:t>Physical exercise and activities.</a:t>
            </a:r>
          </a:p>
          <a:p>
            <a:pPr algn="l" rtl="0" eaLnBrk="1" hangingPunct="1">
              <a:lnSpc>
                <a:spcPct val="105000"/>
              </a:lnSpc>
              <a:defRPr/>
            </a:pPr>
            <a:r>
              <a:rPr lang="en-US" sz="2800" dirty="0" smtClean="0"/>
              <a:t>Prevention of mental fatigue.</a:t>
            </a:r>
          </a:p>
          <a:p>
            <a:pPr algn="l" rtl="0" eaLnBrk="1" hangingPunct="1">
              <a:lnSpc>
                <a:spcPct val="105000"/>
              </a:lnSpc>
              <a:defRPr/>
            </a:pPr>
            <a:r>
              <a:rPr lang="en-US" sz="2800" dirty="0" smtClean="0"/>
              <a:t>Social activities and recreation.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45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45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64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4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4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4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4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4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4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4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4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4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645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45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45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645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645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645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1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b="1" dirty="0" smtClean="0"/>
              <a:t>Role of school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95450"/>
            <a:ext cx="8915400" cy="4724400"/>
          </a:xfrm>
        </p:spPr>
        <p:txBody>
          <a:bodyPr/>
          <a:lstStyle/>
          <a:p>
            <a:pPr algn="just" rtl="0" eaLnBrk="1" hangingPunct="1">
              <a:lnSpc>
                <a:spcPct val="110000"/>
              </a:lnSpc>
              <a:spcBef>
                <a:spcPct val="40000"/>
              </a:spcBef>
              <a:defRPr/>
            </a:pPr>
            <a:r>
              <a:rPr lang="en-US" sz="2800" dirty="0" smtClean="0"/>
              <a:t>School feeding program.</a:t>
            </a:r>
          </a:p>
          <a:p>
            <a:pPr algn="just" rtl="0" eaLnBrk="1" hangingPunct="1">
              <a:lnSpc>
                <a:spcPct val="110000"/>
              </a:lnSpc>
              <a:spcBef>
                <a:spcPct val="40000"/>
              </a:spcBef>
              <a:defRPr/>
            </a:pPr>
            <a:r>
              <a:rPr lang="en-US" sz="2800" dirty="0" smtClean="0"/>
              <a:t>Nutritional education of children and families.</a:t>
            </a:r>
          </a:p>
          <a:p>
            <a:pPr algn="just" rtl="0" eaLnBrk="1" hangingPunct="1">
              <a:lnSpc>
                <a:spcPct val="110000"/>
              </a:lnSpc>
              <a:spcBef>
                <a:spcPct val="40000"/>
              </a:spcBef>
              <a:defRPr/>
            </a:pPr>
            <a:r>
              <a:rPr lang="en-US" sz="2800" dirty="0" smtClean="0"/>
              <a:t>Dietary supplementation according to local deficiency problems.</a:t>
            </a:r>
          </a:p>
          <a:p>
            <a:pPr algn="just" rtl="0" eaLnBrk="1" hangingPunct="1">
              <a:lnSpc>
                <a:spcPct val="110000"/>
              </a:lnSpc>
              <a:spcBef>
                <a:spcPct val="40000"/>
              </a:spcBef>
              <a:defRPr/>
            </a:pPr>
            <a:r>
              <a:rPr lang="en-US" sz="2800" dirty="0" smtClean="0"/>
              <a:t>Prevention and control of parasitic diseases.</a:t>
            </a:r>
          </a:p>
          <a:p>
            <a:pPr algn="just" rtl="0" eaLnBrk="1" hangingPunct="1">
              <a:lnSpc>
                <a:spcPct val="110000"/>
              </a:lnSpc>
              <a:spcBef>
                <a:spcPct val="40000"/>
              </a:spcBef>
              <a:defRPr/>
            </a:pPr>
            <a:r>
              <a:rPr lang="en-US" sz="2800" dirty="0" smtClean="0"/>
              <a:t>Health appraisal for early detection of malnutrition.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55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55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65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5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5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5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5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5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5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5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5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5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55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55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55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655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55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55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3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b="1" dirty="0" smtClean="0"/>
              <a:t>School environment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752600"/>
            <a:ext cx="8610600" cy="4267200"/>
          </a:xfrm>
        </p:spPr>
        <p:txBody>
          <a:bodyPr/>
          <a:lstStyle/>
          <a:p>
            <a:pPr algn="l" rtl="0" eaLnBrk="1" hangingPunct="1">
              <a:lnSpc>
                <a:spcPct val="110000"/>
              </a:lnSpc>
              <a:spcBef>
                <a:spcPct val="25000"/>
              </a:spcBef>
            </a:pPr>
            <a:r>
              <a:rPr lang="en-US" sz="2600" b="1" dirty="0" smtClean="0"/>
              <a:t>Value of sanitary environment:</a:t>
            </a:r>
          </a:p>
          <a:p>
            <a:pPr algn="l" rtl="0" eaLnBrk="1" hangingPunct="1">
              <a:lnSpc>
                <a:spcPct val="110000"/>
              </a:lnSpc>
              <a:spcBef>
                <a:spcPct val="25000"/>
              </a:spcBef>
            </a:pPr>
            <a:r>
              <a:rPr lang="en-US" sz="2600" dirty="0" smtClean="0"/>
              <a:t>Basic preventive measure of communicable diseases.</a:t>
            </a:r>
          </a:p>
          <a:p>
            <a:pPr algn="l" rtl="0" eaLnBrk="1" hangingPunct="1">
              <a:lnSpc>
                <a:spcPct val="110000"/>
              </a:lnSpc>
              <a:spcBef>
                <a:spcPct val="25000"/>
              </a:spcBef>
            </a:pPr>
            <a:r>
              <a:rPr lang="en-US" sz="2600" dirty="0" smtClean="0"/>
              <a:t>Contributes to health promotion of children.</a:t>
            </a:r>
          </a:p>
          <a:p>
            <a:pPr algn="l" rtl="0" eaLnBrk="1" hangingPunct="1">
              <a:lnSpc>
                <a:spcPct val="110000"/>
              </a:lnSpc>
              <a:spcBef>
                <a:spcPct val="25000"/>
              </a:spcBef>
            </a:pPr>
            <a:r>
              <a:rPr lang="en-US" sz="2600" dirty="0" smtClean="0"/>
              <a:t>Provide feeling of comfort, better achievement.</a:t>
            </a:r>
          </a:p>
          <a:p>
            <a:pPr algn="l" rtl="0" eaLnBrk="1" hangingPunct="1">
              <a:lnSpc>
                <a:spcPct val="110000"/>
              </a:lnSpc>
              <a:spcBef>
                <a:spcPct val="25000"/>
              </a:spcBef>
            </a:pPr>
            <a:r>
              <a:rPr lang="en-US" sz="2600" dirty="0" smtClean="0"/>
              <a:t>Gives good example of clean environment.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65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65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665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6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6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6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6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6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6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6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6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6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665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65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65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62" grpId="0"/>
      <p:bldP spid="6656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04800"/>
            <a:ext cx="8610600" cy="1216025"/>
          </a:xfrm>
        </p:spPr>
        <p:txBody>
          <a:bodyPr>
            <a:normAutofit fontScale="90000"/>
          </a:bodyPr>
          <a:lstStyle/>
          <a:p>
            <a:pPr algn="ctr" rtl="0" eaLnBrk="1" hangingPunct="1">
              <a:defRPr/>
            </a:pPr>
            <a:r>
              <a:rPr lang="en-US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Components of school environment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6738" y="1752600"/>
            <a:ext cx="8001000" cy="4876800"/>
          </a:xfrm>
        </p:spPr>
        <p:txBody>
          <a:bodyPr>
            <a:normAutofit lnSpcReduction="10000"/>
          </a:bodyPr>
          <a:lstStyle/>
          <a:p>
            <a:pPr marL="514350" indent="-514350" algn="l" rtl="0" eaLnBrk="1" hangingPunct="1">
              <a:lnSpc>
                <a:spcPct val="115000"/>
              </a:lnSpc>
              <a:spcBef>
                <a:spcPct val="30000"/>
              </a:spcBef>
              <a:buNone/>
            </a:pPr>
            <a:r>
              <a:rPr lang="en-US" sz="2600" b="1" dirty="0" smtClean="0"/>
              <a:t>1. School building:</a:t>
            </a:r>
          </a:p>
          <a:p>
            <a:pPr marL="514350" indent="-514350" algn="l" rtl="0" eaLnBrk="1" hangingPunct="1">
              <a:lnSpc>
                <a:spcPct val="115000"/>
              </a:lnSpc>
              <a:spcBef>
                <a:spcPct val="30000"/>
              </a:spcBef>
              <a:buNone/>
            </a:pPr>
            <a:r>
              <a:rPr lang="en-US" sz="2600" dirty="0" smtClean="0"/>
              <a:t>Must be away from sources of noise, pollution, with suitable area for playground.</a:t>
            </a:r>
          </a:p>
          <a:p>
            <a:pPr marL="514350" indent="-514350" algn="l" rtl="0" eaLnBrk="1" hangingPunct="1">
              <a:lnSpc>
                <a:spcPct val="115000"/>
              </a:lnSpc>
              <a:spcBef>
                <a:spcPct val="30000"/>
              </a:spcBef>
              <a:buNone/>
            </a:pPr>
            <a:r>
              <a:rPr lang="en-US" sz="2600" b="1" dirty="0" smtClean="0"/>
              <a:t>2. Classrooms:</a:t>
            </a:r>
          </a:p>
          <a:p>
            <a:pPr marL="514350" indent="-514350" algn="l" rtl="0" eaLnBrk="1" hangingPunct="1">
              <a:lnSpc>
                <a:spcPct val="115000"/>
              </a:lnSpc>
              <a:spcBef>
                <a:spcPct val="30000"/>
              </a:spcBef>
              <a:buNone/>
            </a:pPr>
            <a:r>
              <a:rPr lang="en-US" sz="2600" dirty="0" smtClean="0"/>
              <a:t>* Suitable shape, area, and number of pupils.</a:t>
            </a:r>
          </a:p>
          <a:p>
            <a:pPr marL="514350" indent="-514350" algn="l" rtl="0" eaLnBrk="1" hangingPunct="1">
              <a:lnSpc>
                <a:spcPct val="115000"/>
              </a:lnSpc>
              <a:spcBef>
                <a:spcPct val="30000"/>
              </a:spcBef>
              <a:buNone/>
            </a:pPr>
            <a:r>
              <a:rPr lang="en-US" sz="2600" dirty="0" smtClean="0"/>
              <a:t>* Adequate ventilation, windows on both side walls (20% of floor’s area)</a:t>
            </a:r>
          </a:p>
          <a:p>
            <a:pPr marL="514350" indent="-514350" algn="l" rtl="0" eaLnBrk="1" hangingPunct="1">
              <a:lnSpc>
                <a:spcPct val="115000"/>
              </a:lnSpc>
              <a:spcBef>
                <a:spcPct val="30000"/>
              </a:spcBef>
              <a:buNone/>
            </a:pPr>
            <a:r>
              <a:rPr lang="en-US" sz="2600" dirty="0" smtClean="0"/>
              <a:t>* Adequate lighting.</a:t>
            </a:r>
          </a:p>
          <a:p>
            <a:pPr marL="514350" indent="-514350" algn="l" rtl="0" eaLnBrk="1" hangingPunct="1">
              <a:lnSpc>
                <a:spcPct val="115000"/>
              </a:lnSpc>
              <a:spcBef>
                <a:spcPct val="30000"/>
              </a:spcBef>
              <a:buNone/>
            </a:pPr>
            <a:r>
              <a:rPr lang="en-US" sz="2600" dirty="0" smtClean="0"/>
              <a:t>* Properly designed desks and seats.</a:t>
            </a:r>
          </a:p>
          <a:p>
            <a:pPr marL="514350" indent="-514350" algn="l" rtl="0" eaLnBrk="1" hangingPunct="1">
              <a:lnSpc>
                <a:spcPct val="115000"/>
              </a:lnSpc>
              <a:spcBef>
                <a:spcPct val="30000"/>
              </a:spcBef>
              <a:buNone/>
            </a:pPr>
            <a:endParaRPr lang="en-US" sz="2600" dirty="0" smtClean="0"/>
          </a:p>
          <a:p>
            <a:pPr marL="514350" indent="-514350" algn="l" rtl="0" eaLnBrk="1" hangingPunct="1">
              <a:lnSpc>
                <a:spcPct val="115000"/>
              </a:lnSpc>
              <a:spcBef>
                <a:spcPct val="30000"/>
              </a:spcBef>
              <a:buNone/>
            </a:pPr>
            <a:endParaRPr lang="en-US" sz="26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75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75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67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7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7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7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7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7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7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7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7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7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75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75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75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675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75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75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675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675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675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675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675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675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86" grpId="0"/>
      <p:bldP spid="67587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04800"/>
            <a:ext cx="8575675" cy="1216025"/>
          </a:xfrm>
        </p:spPr>
        <p:txBody>
          <a:bodyPr/>
          <a:lstStyle/>
          <a:p>
            <a:pPr rtl="0" eaLnBrk="1" hangingPunct="1">
              <a:defRPr/>
            </a:pPr>
            <a:r>
              <a:rPr lang="en-US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3. Water supply: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76400"/>
            <a:ext cx="8610600" cy="4800600"/>
          </a:xfrm>
        </p:spPr>
        <p:txBody>
          <a:bodyPr/>
          <a:lstStyle/>
          <a:p>
            <a:pPr algn="l" rtl="0" eaLnBrk="1" hangingPunct="1">
              <a:buFont typeface="Wingdings" pitchFamily="2" charset="2"/>
              <a:buNone/>
            </a:pPr>
            <a:r>
              <a:rPr lang="en-US" sz="2600" dirty="0" smtClean="0"/>
              <a:t>Safe source and suitable number of sanitary drinking fountains.</a:t>
            </a:r>
          </a:p>
          <a:p>
            <a:pPr algn="l" rtl="0" eaLnBrk="1" hangingPunct="1">
              <a:buFont typeface="Wingdings" pitchFamily="2" charset="2"/>
              <a:buNone/>
            </a:pPr>
            <a:r>
              <a:rPr lang="en-US" sz="2600" b="1" dirty="0" smtClean="0"/>
              <a:t>4. Waste disposal:</a:t>
            </a:r>
          </a:p>
          <a:p>
            <a:pPr algn="l" rtl="0" eaLnBrk="1" hangingPunct="1">
              <a:buFont typeface="Arial" charset="0"/>
              <a:buChar char="•"/>
            </a:pPr>
            <a:r>
              <a:rPr lang="en-US" sz="2600" dirty="0" smtClean="0"/>
              <a:t>Collection and disposal of refuse.</a:t>
            </a:r>
          </a:p>
          <a:p>
            <a:pPr algn="l" rtl="0" eaLnBrk="1" hangingPunct="1">
              <a:buFont typeface="Arial" charset="0"/>
              <a:buChar char="•"/>
            </a:pPr>
            <a:r>
              <a:rPr lang="en-US" sz="2600" dirty="0" smtClean="0"/>
              <a:t>Suitable number of clean promises (W.C)</a:t>
            </a:r>
          </a:p>
          <a:p>
            <a:pPr algn="l" rtl="0" eaLnBrk="1" hangingPunct="1">
              <a:buNone/>
            </a:pPr>
            <a:r>
              <a:rPr lang="en-US" sz="2600" b="1" dirty="0" smtClean="0"/>
              <a:t>5. Insect control:</a:t>
            </a:r>
          </a:p>
          <a:p>
            <a:pPr algn="l" rtl="0" eaLnBrk="1" hangingPunct="1">
              <a:buNone/>
            </a:pPr>
            <a:r>
              <a:rPr lang="en-US" sz="2600" b="1" dirty="0" smtClean="0"/>
              <a:t>6. Food sanitation:</a:t>
            </a:r>
          </a:p>
          <a:p>
            <a:pPr algn="l" rtl="0" eaLnBrk="1" hangingPunct="1">
              <a:buFont typeface="Arial" charset="0"/>
              <a:buChar char="•"/>
            </a:pPr>
            <a:r>
              <a:rPr lang="en-US" sz="2600" dirty="0" smtClean="0"/>
              <a:t>Sanitary kitchen, canteen and stores.</a:t>
            </a:r>
          </a:p>
          <a:p>
            <a:pPr algn="l" rtl="0" eaLnBrk="1" hangingPunct="1">
              <a:buFont typeface="Arial" charset="0"/>
              <a:buChar char="•"/>
            </a:pPr>
            <a:r>
              <a:rPr lang="en-US" sz="2600" dirty="0" smtClean="0"/>
              <a:t>Food handlers sanitary requirements.</a:t>
            </a:r>
          </a:p>
          <a:p>
            <a:pPr algn="l" rtl="0" eaLnBrk="1" hangingPunct="1">
              <a:buFont typeface="Arial" charset="0"/>
              <a:buChar char="•"/>
            </a:pPr>
            <a:r>
              <a:rPr lang="en-US" sz="2600" dirty="0" smtClean="0"/>
              <a:t>Food stuff fulfill specified requirements</a:t>
            </a:r>
          </a:p>
          <a:p>
            <a:pPr algn="l" rtl="0" eaLnBrk="1" hangingPunct="1">
              <a:buFont typeface="Wingdings" pitchFamily="2" charset="2"/>
              <a:buNone/>
            </a:pPr>
            <a:endParaRPr lang="en-US" sz="2600" b="1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86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86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68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8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8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8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8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8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8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86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86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86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686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86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86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686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686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686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686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686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686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686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686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686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686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686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686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0" grpId="0"/>
      <p:bldP spid="68611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en-US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B. Prevention of health hazards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71488" y="1676400"/>
            <a:ext cx="8577262" cy="4267200"/>
          </a:xfrm>
        </p:spPr>
        <p:txBody>
          <a:bodyPr/>
          <a:lstStyle/>
          <a:p>
            <a:pPr marL="514350" indent="-514350" algn="l" rtl="0" eaLnBrk="1" hangingPunct="1">
              <a:buFont typeface="Wingdings" pitchFamily="2" charset="2"/>
              <a:buAutoNum type="arabicPeriod"/>
            </a:pPr>
            <a:r>
              <a:rPr lang="en-US" sz="2600" dirty="0" smtClean="0"/>
              <a:t>Infectious diseases.</a:t>
            </a:r>
          </a:p>
          <a:p>
            <a:pPr marL="514350" indent="-514350" algn="l" rtl="0" eaLnBrk="1" hangingPunct="1">
              <a:buFont typeface="Wingdings" pitchFamily="2" charset="2"/>
              <a:buAutoNum type="arabicPeriod"/>
            </a:pPr>
            <a:r>
              <a:rPr lang="en-US" sz="2600" dirty="0" smtClean="0"/>
              <a:t>Parasitic diseases.</a:t>
            </a:r>
          </a:p>
          <a:p>
            <a:pPr marL="514350" indent="-514350" algn="l" rtl="0" eaLnBrk="1" hangingPunct="1">
              <a:buFont typeface="Wingdings" pitchFamily="2" charset="2"/>
              <a:buAutoNum type="arabicPeriod"/>
            </a:pPr>
            <a:r>
              <a:rPr lang="en-US" sz="2600" dirty="0" smtClean="0"/>
              <a:t>Nutritional deficiencies.</a:t>
            </a:r>
          </a:p>
          <a:p>
            <a:pPr marL="514350" indent="-514350" algn="l" rtl="0" eaLnBrk="1" hangingPunct="1">
              <a:buFont typeface="Wingdings" pitchFamily="2" charset="2"/>
              <a:buAutoNum type="arabicPeriod"/>
            </a:pPr>
            <a:r>
              <a:rPr lang="en-US" sz="2600" dirty="0" smtClean="0"/>
              <a:t>Accidents and injuries.</a:t>
            </a:r>
          </a:p>
          <a:p>
            <a:pPr marL="514350" indent="-514350" algn="l" rtl="0" eaLnBrk="1" hangingPunct="1">
              <a:buFont typeface="Wingdings" pitchFamily="2" charset="2"/>
              <a:buAutoNum type="arabicPeriod"/>
            </a:pPr>
            <a:endParaRPr lang="en-US" sz="26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96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96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696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4" grpId="0"/>
      <p:bldP spid="69635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1. Infectious diseases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76400"/>
            <a:ext cx="8577263" cy="4876800"/>
          </a:xfrm>
        </p:spPr>
        <p:txBody>
          <a:bodyPr/>
          <a:lstStyle/>
          <a:p>
            <a:pPr algn="l" rtl="0" eaLnBrk="1" hangingPunct="1">
              <a:buFont typeface="Wingdings" pitchFamily="2" charset="2"/>
              <a:buNone/>
            </a:pPr>
            <a:r>
              <a:rPr lang="en-US" sz="2600" b="1" dirty="0" smtClean="0"/>
              <a:t>Predisposing factors:</a:t>
            </a:r>
          </a:p>
          <a:p>
            <a:pPr algn="l" rtl="0" eaLnBrk="1" hangingPunct="1">
              <a:buFont typeface="Arial" charset="0"/>
              <a:buChar char="•"/>
            </a:pPr>
            <a:r>
              <a:rPr lang="en-US" sz="2600" dirty="0" smtClean="0"/>
              <a:t>Insanitary school environment.</a:t>
            </a:r>
          </a:p>
          <a:p>
            <a:pPr algn="l" rtl="0" eaLnBrk="1" hangingPunct="1">
              <a:buFont typeface="Arial" charset="0"/>
              <a:buChar char="•"/>
            </a:pPr>
            <a:r>
              <a:rPr lang="en-US" sz="2600" dirty="0" smtClean="0"/>
              <a:t>Faulty habits of children and personnel.</a:t>
            </a:r>
          </a:p>
          <a:p>
            <a:pPr algn="l" rtl="0" eaLnBrk="1" hangingPunct="1">
              <a:buFont typeface="Arial" charset="0"/>
              <a:buChar char="•"/>
            </a:pPr>
            <a:r>
              <a:rPr lang="en-US" sz="2600" dirty="0" smtClean="0"/>
              <a:t>Lowered body resistance to infection.</a:t>
            </a:r>
          </a:p>
          <a:p>
            <a:pPr algn="l" rtl="0" eaLnBrk="1" hangingPunct="1">
              <a:buFont typeface="Arial" charset="0"/>
              <a:buChar char="•"/>
            </a:pPr>
            <a:r>
              <a:rPr lang="en-US" sz="2600" dirty="0" smtClean="0"/>
              <a:t>Presence of reservoirs of infections.</a:t>
            </a:r>
          </a:p>
          <a:p>
            <a:pPr algn="l" rtl="0" eaLnBrk="1" hangingPunct="1">
              <a:buNone/>
            </a:pPr>
            <a:r>
              <a:rPr lang="en-US" sz="2600" b="1" dirty="0" smtClean="0"/>
              <a:t>Overall effect of infectious diseases:</a:t>
            </a:r>
          </a:p>
          <a:p>
            <a:pPr algn="l" rtl="0" eaLnBrk="1" hangingPunct="1">
              <a:buFont typeface="Arial" charset="0"/>
              <a:buChar char="•"/>
            </a:pPr>
            <a:r>
              <a:rPr lang="en-US" sz="2600" dirty="0" smtClean="0"/>
              <a:t>May cause disease outbreak.</a:t>
            </a:r>
          </a:p>
          <a:p>
            <a:pPr algn="l" rtl="0" eaLnBrk="1" hangingPunct="1">
              <a:buFont typeface="Arial" charset="0"/>
              <a:buChar char="•"/>
            </a:pPr>
            <a:r>
              <a:rPr lang="en-US" sz="2600" dirty="0" smtClean="0"/>
              <a:t>Wasting time, long treatment and bed rest.</a:t>
            </a:r>
          </a:p>
          <a:p>
            <a:pPr algn="l" rtl="0" eaLnBrk="1" hangingPunct="1">
              <a:buNone/>
            </a:pPr>
            <a:r>
              <a:rPr lang="en-US" sz="2600" b="1" dirty="0" smtClean="0"/>
              <a:t>Prevention:</a:t>
            </a:r>
          </a:p>
          <a:p>
            <a:pPr algn="l" rtl="0" eaLnBrk="1" hangingPunct="1">
              <a:buNone/>
            </a:pPr>
            <a:r>
              <a:rPr lang="en-US" sz="2600" dirty="0" smtClean="0"/>
              <a:t>Assignment for those who didn’t submit </a:t>
            </a:r>
            <a:r>
              <a:rPr lang="en-US" sz="2600" dirty="0" err="1" smtClean="0"/>
              <a:t>gp</a:t>
            </a:r>
            <a:r>
              <a:rPr lang="en-US" sz="2600" dirty="0" smtClean="0"/>
              <a:t> assign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06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06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706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0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0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0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0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0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0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0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0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0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0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0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0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706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06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06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706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706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706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706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706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706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706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706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706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706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706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706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706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706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706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58" grpId="0"/>
      <p:bldP spid="70659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Child public health (CPH)</a:t>
            </a:r>
            <a:endParaRPr lang="en-US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en-US" dirty="0" smtClean="0"/>
              <a:t> </a:t>
            </a:r>
            <a:r>
              <a:rPr lang="en-US" sz="3600" dirty="0" smtClean="0"/>
              <a:t>Defined as: “</a:t>
            </a:r>
            <a:r>
              <a:rPr lang="en-US" sz="3600" b="1" dirty="0" smtClean="0"/>
              <a:t>organized efforts of society to develop public health policies to promote children’s and young people’s health, to prevent disease, to foster equity within a framework of sustainable development</a:t>
            </a:r>
            <a:r>
              <a:rPr lang="en-US" sz="3600" dirty="0" smtClean="0"/>
              <a:t>”.</a:t>
            </a:r>
          </a:p>
          <a:p>
            <a:pPr algn="just">
              <a:buNone/>
            </a:pPr>
            <a:endParaRPr lang="en-US" sz="3600" dirty="0" smtClean="0"/>
          </a:p>
          <a:p>
            <a:pPr algn="just">
              <a:buNone/>
            </a:pPr>
            <a:endParaRPr lang="en-US" sz="36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2. Parasitic diseases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76400"/>
            <a:ext cx="8729663" cy="5105400"/>
          </a:xfrm>
        </p:spPr>
        <p:txBody>
          <a:bodyPr/>
          <a:lstStyle/>
          <a:p>
            <a:pPr algn="l" rtl="0" eaLnBrk="1" hangingPunct="1">
              <a:lnSpc>
                <a:spcPct val="105000"/>
              </a:lnSpc>
              <a:spcBef>
                <a:spcPct val="25000"/>
              </a:spcBef>
              <a:buFont typeface="Wingdings" pitchFamily="2" charset="2"/>
              <a:buNone/>
            </a:pPr>
            <a:r>
              <a:rPr lang="en-US" sz="2600" b="1" dirty="0" smtClean="0"/>
              <a:t>Predisposing factors:</a:t>
            </a:r>
          </a:p>
          <a:p>
            <a:pPr algn="l" rtl="0" eaLnBrk="1" hangingPunct="1">
              <a:lnSpc>
                <a:spcPct val="105000"/>
              </a:lnSpc>
              <a:spcBef>
                <a:spcPct val="25000"/>
              </a:spcBef>
              <a:buFont typeface="Arial" charset="0"/>
              <a:buChar char="•"/>
            </a:pPr>
            <a:r>
              <a:rPr lang="en-US" sz="2600" dirty="0" smtClean="0"/>
              <a:t>Insanitary school environment.</a:t>
            </a:r>
          </a:p>
          <a:p>
            <a:pPr algn="l" rtl="0" eaLnBrk="1" hangingPunct="1">
              <a:lnSpc>
                <a:spcPct val="105000"/>
              </a:lnSpc>
              <a:spcBef>
                <a:spcPct val="25000"/>
              </a:spcBef>
              <a:buFont typeface="Arial" charset="0"/>
              <a:buChar char="•"/>
            </a:pPr>
            <a:r>
              <a:rPr lang="en-US" sz="2600" dirty="0" smtClean="0"/>
              <a:t>Bad habits.</a:t>
            </a:r>
          </a:p>
          <a:p>
            <a:pPr algn="l" rtl="0" eaLnBrk="1" hangingPunct="1">
              <a:lnSpc>
                <a:spcPct val="105000"/>
              </a:lnSpc>
              <a:spcBef>
                <a:spcPct val="25000"/>
              </a:spcBef>
              <a:buFont typeface="Arial" charset="0"/>
              <a:buChar char="•"/>
            </a:pPr>
            <a:r>
              <a:rPr lang="en-US" sz="2600" dirty="0" smtClean="0"/>
              <a:t>Ineffective health service, case finding and treatment.</a:t>
            </a:r>
          </a:p>
          <a:p>
            <a:pPr algn="l" rtl="0" eaLnBrk="1" hangingPunct="1">
              <a:lnSpc>
                <a:spcPct val="105000"/>
              </a:lnSpc>
              <a:spcBef>
                <a:spcPct val="25000"/>
              </a:spcBef>
              <a:buNone/>
            </a:pPr>
            <a:r>
              <a:rPr lang="en-US" sz="2600" b="1" dirty="0" smtClean="0"/>
              <a:t>Hazards of parasitic diseases:</a:t>
            </a:r>
          </a:p>
          <a:p>
            <a:pPr algn="l" rtl="0" eaLnBrk="1" hangingPunct="1">
              <a:lnSpc>
                <a:spcPct val="105000"/>
              </a:lnSpc>
              <a:spcBef>
                <a:spcPct val="25000"/>
              </a:spcBef>
              <a:buFont typeface="Arial" charset="0"/>
              <a:buChar char="•"/>
            </a:pPr>
            <a:r>
              <a:rPr lang="en-US" sz="2600" dirty="0" smtClean="0"/>
              <a:t>Diminished physical and mental development.</a:t>
            </a:r>
          </a:p>
          <a:p>
            <a:pPr algn="l" rtl="0" eaLnBrk="1" hangingPunct="1">
              <a:lnSpc>
                <a:spcPct val="105000"/>
              </a:lnSpc>
              <a:spcBef>
                <a:spcPct val="25000"/>
              </a:spcBef>
              <a:buFont typeface="Arial" charset="0"/>
              <a:buChar char="•"/>
            </a:pPr>
            <a:r>
              <a:rPr lang="en-US" sz="2600" dirty="0" smtClean="0"/>
              <a:t>Impaired health, activity and vitality.</a:t>
            </a:r>
          </a:p>
          <a:p>
            <a:pPr algn="l" rtl="0" eaLnBrk="1" hangingPunct="1">
              <a:lnSpc>
                <a:spcPct val="105000"/>
              </a:lnSpc>
              <a:spcBef>
                <a:spcPct val="25000"/>
              </a:spcBef>
              <a:buFont typeface="Arial" charset="0"/>
              <a:buChar char="•"/>
            </a:pPr>
            <a:r>
              <a:rPr lang="en-US" sz="2600" dirty="0" smtClean="0"/>
              <a:t>Contribute to malnutrition.</a:t>
            </a:r>
          </a:p>
          <a:p>
            <a:pPr algn="l" rtl="0" eaLnBrk="1" hangingPunct="1">
              <a:lnSpc>
                <a:spcPct val="105000"/>
              </a:lnSpc>
              <a:spcBef>
                <a:spcPct val="25000"/>
              </a:spcBef>
              <a:buFont typeface="Arial" charset="0"/>
              <a:buChar char="•"/>
            </a:pPr>
            <a:r>
              <a:rPr lang="en-US" sz="2600" dirty="0" smtClean="0"/>
              <a:t>Resulting in morbidity and complications.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16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6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71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1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1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1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1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1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1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1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1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1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716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16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16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716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716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716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716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716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716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716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716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716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716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716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716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82" grpId="0"/>
      <p:bldP spid="7168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574675" y="228600"/>
            <a:ext cx="8001000" cy="1216025"/>
          </a:xfrm>
        </p:spPr>
        <p:txBody>
          <a:bodyPr/>
          <a:lstStyle/>
          <a:p>
            <a:pPr algn="ctr" eaLnBrk="1" hangingPunct="1"/>
            <a:r>
              <a:rPr lang="en-US" b="1" dirty="0" smtClean="0"/>
              <a:t>3. Nutritional deficiencies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752600"/>
            <a:ext cx="8839200" cy="4876800"/>
          </a:xfrm>
        </p:spPr>
        <p:txBody>
          <a:bodyPr/>
          <a:lstStyle/>
          <a:p>
            <a:pPr algn="just" rtl="0" eaLnBrk="1" hangingPunct="1"/>
            <a:r>
              <a:rPr lang="en-US" sz="2700" b="1" dirty="0" smtClean="0"/>
              <a:t>Predisposing factors:</a:t>
            </a:r>
          </a:p>
          <a:p>
            <a:pPr algn="just" rtl="0" eaLnBrk="1" hangingPunct="1">
              <a:buFont typeface="Arial" charset="0"/>
              <a:buChar char="•"/>
            </a:pPr>
            <a:r>
              <a:rPr lang="en-US" sz="2700" dirty="0" smtClean="0"/>
              <a:t>Inadequate home and school feeding.</a:t>
            </a:r>
          </a:p>
          <a:p>
            <a:pPr algn="just" rtl="0" eaLnBrk="1" hangingPunct="1">
              <a:buFont typeface="Arial" charset="0"/>
              <a:buChar char="•"/>
            </a:pPr>
            <a:r>
              <a:rPr lang="en-US" sz="2700" dirty="0" smtClean="0"/>
              <a:t>Nutrition ignorance of child and family, faulty food habits (breakfast, snacks, sweets, drinks).</a:t>
            </a:r>
          </a:p>
          <a:p>
            <a:pPr algn="just" rtl="0" eaLnBrk="1" hangingPunct="1">
              <a:buFont typeface="Arial" charset="0"/>
              <a:buChar char="•"/>
            </a:pPr>
            <a:r>
              <a:rPr lang="en-US" sz="2700" dirty="0" smtClean="0"/>
              <a:t>Parasitic diseases.</a:t>
            </a:r>
          </a:p>
          <a:p>
            <a:pPr algn="just" rtl="0" eaLnBrk="1" hangingPunct="1">
              <a:buNone/>
            </a:pPr>
            <a:r>
              <a:rPr lang="en-US" sz="2700" b="1" dirty="0" smtClean="0"/>
              <a:t>Manifestations:</a:t>
            </a:r>
          </a:p>
          <a:p>
            <a:pPr algn="just" rtl="0" eaLnBrk="1" hangingPunct="1">
              <a:buFont typeface="Arial" charset="0"/>
              <a:buChar char="•"/>
            </a:pPr>
            <a:r>
              <a:rPr lang="en-US" sz="2700" dirty="0" smtClean="0"/>
              <a:t>General picture: impaired appetite, easy fatigue, lack of alertness, weak muscles.</a:t>
            </a:r>
          </a:p>
          <a:p>
            <a:pPr algn="just" rtl="0" eaLnBrk="1" hangingPunct="1">
              <a:buFont typeface="Arial" charset="0"/>
              <a:buChar char="•"/>
            </a:pPr>
            <a:r>
              <a:rPr lang="en-US" sz="2700" dirty="0" smtClean="0"/>
              <a:t>Specific picture: according to type (assign)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04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04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60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0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0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0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60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0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0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604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604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604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604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604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604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8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4. Accidents and injuries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752600"/>
            <a:ext cx="8415338" cy="4800600"/>
          </a:xfrm>
        </p:spPr>
        <p:txBody>
          <a:bodyPr/>
          <a:lstStyle/>
          <a:p>
            <a:pPr algn="l" rtl="0"/>
            <a:r>
              <a:rPr lang="en-US" dirty="0" smtClean="0"/>
              <a:t>Can be wounds, bleeding, broken teeth, eye injuries, fractures…. Etc.</a:t>
            </a:r>
          </a:p>
          <a:p>
            <a:pPr algn="l" rtl="0">
              <a:buNone/>
            </a:pPr>
            <a:r>
              <a:rPr lang="en-US" b="1" dirty="0" smtClean="0"/>
              <a:t>Control:</a:t>
            </a:r>
          </a:p>
          <a:p>
            <a:pPr algn="l" rtl="0">
              <a:buNone/>
            </a:pPr>
            <a:r>
              <a:rPr lang="en-US" dirty="0" smtClean="0"/>
              <a:t>First aid and emergency services including transport and referral if necessary.</a:t>
            </a:r>
          </a:p>
          <a:p>
            <a:pPr algn="l" rtl="0">
              <a:buNone/>
            </a:pPr>
            <a:r>
              <a:rPr lang="en-US" b="1" dirty="0" smtClean="0"/>
              <a:t>Prevention:</a:t>
            </a:r>
          </a:p>
          <a:p>
            <a:pPr algn="l" rtl="0">
              <a:buNone/>
            </a:pPr>
            <a:r>
              <a:rPr lang="en-US" dirty="0" smtClean="0"/>
              <a:t>Education of pupils for safety rules.</a:t>
            </a:r>
          </a:p>
          <a:p>
            <a:pPr algn="l" rtl="0">
              <a:buNone/>
            </a:pPr>
            <a:r>
              <a:rPr lang="en-US" dirty="0" smtClean="0"/>
              <a:t>Supervising them during play.</a:t>
            </a:r>
          </a:p>
          <a:p>
            <a:pPr algn="l" rtl="0">
              <a:buNone/>
            </a:pPr>
            <a:r>
              <a:rPr lang="en-US" dirty="0" smtClean="0"/>
              <a:t>Removing any source of injury in school.</a:t>
            </a:r>
            <a:endParaRPr lang="en-US" dirty="0"/>
          </a:p>
        </p:txBody>
      </p:sp>
    </p:spTree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04800"/>
            <a:ext cx="8686799" cy="1216025"/>
          </a:xfrm>
        </p:spPr>
        <p:txBody>
          <a:bodyPr/>
          <a:lstStyle/>
          <a:p>
            <a:pPr algn="ctr"/>
            <a:r>
              <a:rPr lang="en-US" sz="3600" b="1" dirty="0" smtClean="0"/>
              <a:t>C- Rehabilitation of handicapped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752600"/>
            <a:ext cx="8610600" cy="4876800"/>
          </a:xfrm>
        </p:spPr>
        <p:txBody>
          <a:bodyPr/>
          <a:lstStyle/>
          <a:p>
            <a:pPr algn="just" rtl="0"/>
            <a:r>
              <a:rPr lang="en-US" b="1" dirty="0" smtClean="0"/>
              <a:t>Some forms of handicaps in schools:</a:t>
            </a:r>
          </a:p>
          <a:p>
            <a:pPr algn="just" rtl="0">
              <a:buFont typeface="Arial" charset="0"/>
              <a:buChar char="•"/>
            </a:pPr>
            <a:r>
              <a:rPr lang="en-US" dirty="0" smtClean="0"/>
              <a:t>Heart disease: congenital or rheumatic.</a:t>
            </a:r>
          </a:p>
          <a:p>
            <a:pPr algn="just" rtl="0">
              <a:buFont typeface="Arial" charset="0"/>
              <a:buChar char="•"/>
            </a:pPr>
            <a:r>
              <a:rPr lang="en-US" dirty="0" smtClean="0"/>
              <a:t>Musculoskeletal deformities: polio.</a:t>
            </a:r>
          </a:p>
          <a:p>
            <a:pPr algn="just" rtl="0">
              <a:buFont typeface="Arial" charset="0"/>
              <a:buChar char="•"/>
            </a:pPr>
            <a:r>
              <a:rPr lang="en-US" dirty="0" smtClean="0"/>
              <a:t>Impaired vision: errors of refraction.</a:t>
            </a:r>
          </a:p>
          <a:p>
            <a:pPr algn="just" rtl="0">
              <a:buFont typeface="Arial" charset="0"/>
              <a:buChar char="•"/>
            </a:pPr>
            <a:r>
              <a:rPr lang="en-US" dirty="0" smtClean="0"/>
              <a:t>Impaired hearing: acquired from neglected chronic O.M or injury by foreign body.</a:t>
            </a:r>
            <a:endParaRPr lang="en-US" dirty="0"/>
          </a:p>
        </p:txBody>
      </p:sp>
    </p:spTree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Medical care in schools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rtl="0"/>
            <a:r>
              <a:rPr lang="en-US" dirty="0" smtClean="0"/>
              <a:t>Includes:</a:t>
            </a:r>
          </a:p>
          <a:p>
            <a:pPr algn="just" rtl="0">
              <a:buFont typeface="Arial" charset="0"/>
              <a:buChar char="•"/>
            </a:pPr>
            <a:r>
              <a:rPr lang="en-US" dirty="0" smtClean="0"/>
              <a:t>Health appraisal.</a:t>
            </a:r>
          </a:p>
          <a:p>
            <a:pPr algn="just" rtl="0">
              <a:buFont typeface="Arial" charset="0"/>
              <a:buChar char="•"/>
            </a:pPr>
            <a:r>
              <a:rPr lang="en-US" dirty="0" smtClean="0"/>
              <a:t>First aid service.</a:t>
            </a:r>
          </a:p>
          <a:p>
            <a:pPr algn="just" rtl="0">
              <a:buFont typeface="Arial" charset="0"/>
              <a:buChar char="•"/>
            </a:pPr>
            <a:endParaRPr lang="en-US" dirty="0" smtClean="0"/>
          </a:p>
          <a:p>
            <a:pPr algn="just" rtl="0"/>
            <a:endParaRPr lang="en-US" dirty="0"/>
          </a:p>
        </p:txBody>
      </p:sp>
    </p:spTree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0"/>
            <a:r>
              <a:rPr lang="en-US" b="1" dirty="0" smtClean="0"/>
              <a:t>1. Health appraisal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752600"/>
            <a:ext cx="8458200" cy="4724400"/>
          </a:xfrm>
        </p:spPr>
        <p:txBody>
          <a:bodyPr/>
          <a:lstStyle/>
          <a:p>
            <a:pPr algn="just" rtl="0"/>
            <a:r>
              <a:rPr lang="en-US" dirty="0" smtClean="0"/>
              <a:t>Comprehensive medical examination.</a:t>
            </a:r>
          </a:p>
          <a:p>
            <a:pPr algn="just" rtl="0"/>
            <a:r>
              <a:rPr lang="en-US" dirty="0" smtClean="0"/>
              <a:t>Screening tests.</a:t>
            </a:r>
          </a:p>
          <a:p>
            <a:pPr algn="just" rtl="0"/>
            <a:r>
              <a:rPr lang="en-US" dirty="0" smtClean="0"/>
              <a:t>Clinical services.</a:t>
            </a:r>
          </a:p>
          <a:p>
            <a:pPr algn="just" rtl="0"/>
            <a:r>
              <a:rPr lang="en-US" dirty="0" smtClean="0"/>
              <a:t>Survey study.</a:t>
            </a:r>
          </a:p>
          <a:p>
            <a:pPr algn="just" rtl="0"/>
            <a:endParaRPr lang="en-US" dirty="0"/>
          </a:p>
        </p:txBody>
      </p:sp>
    </p:spTree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0"/>
            <a:r>
              <a:rPr lang="en-US" b="1" dirty="0" smtClean="0"/>
              <a:t>2. First aid service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rtl="0"/>
            <a:r>
              <a:rPr lang="en-US" dirty="0" smtClean="0"/>
              <a:t>First aid facilities and trained personnel must be available for rapid management of emergency or transferring to medical center if necessary.</a:t>
            </a:r>
            <a:endParaRPr lang="en-US" dirty="0"/>
          </a:p>
        </p:txBody>
      </p:sp>
    </p:spTree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9600" b="1" dirty="0" smtClean="0"/>
              <a:t>Thank you</a:t>
            </a:r>
            <a:endParaRPr lang="en-US" sz="9600" b="1" dirty="0"/>
          </a:p>
        </p:txBody>
      </p:sp>
      <p:pic>
        <p:nvPicPr>
          <p:cNvPr id="4" name="Content Placeholder 3" descr="toddler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2910" y="1857364"/>
            <a:ext cx="7929617" cy="4714908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Importance of pre-school stage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Invisible population.</a:t>
            </a:r>
          </a:p>
          <a:p>
            <a:r>
              <a:rPr lang="en-US" sz="3600" dirty="0" smtClean="0"/>
              <a:t>Lacking freedom of making choice.</a:t>
            </a:r>
          </a:p>
          <a:p>
            <a:r>
              <a:rPr lang="en-US" sz="3600" dirty="0" smtClean="0"/>
              <a:t>Influenced by others, parents, grandparents, media.</a:t>
            </a:r>
          </a:p>
          <a:p>
            <a:endParaRPr lang="en-US" sz="36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 smtClean="0"/>
              <a:t>Barriers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600" dirty="0" smtClean="0"/>
              <a:t>Partnership with parents is complex depending on factors like:</a:t>
            </a:r>
          </a:p>
          <a:p>
            <a:r>
              <a:rPr lang="en-US" sz="3600" dirty="0" smtClean="0"/>
              <a:t>1. Time.</a:t>
            </a:r>
          </a:p>
          <a:p>
            <a:r>
              <a:rPr lang="en-US" sz="3600" dirty="0" smtClean="0"/>
              <a:t>Resource availability.</a:t>
            </a:r>
          </a:p>
          <a:p>
            <a:r>
              <a:rPr lang="en-US" sz="3600" dirty="0" smtClean="0"/>
              <a:t>Commitment.</a:t>
            </a:r>
          </a:p>
          <a:p>
            <a:r>
              <a:rPr lang="en-US" sz="3600" dirty="0" smtClean="0"/>
              <a:t>Mutual respect.</a:t>
            </a:r>
          </a:p>
          <a:p>
            <a:r>
              <a:rPr lang="en-US" sz="3600" dirty="0" smtClean="0"/>
              <a:t>Trust between all parties.</a:t>
            </a:r>
            <a:endParaRPr lang="en-US" sz="36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Aims of child public health</a:t>
            </a:r>
            <a:endParaRPr lang="en-US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Child health promotion.</a:t>
            </a:r>
          </a:p>
          <a:p>
            <a:r>
              <a:rPr lang="en-US" sz="3600" dirty="0" smtClean="0"/>
              <a:t>Disease prevention and child protection.</a:t>
            </a:r>
          </a:p>
          <a:p>
            <a:r>
              <a:rPr lang="en-US" sz="3600" dirty="0" smtClean="0"/>
              <a:t>Improving health and wellbeing of future population.</a:t>
            </a:r>
          </a:p>
          <a:p>
            <a:r>
              <a:rPr lang="en-US" sz="3600" dirty="0" smtClean="0"/>
              <a:t>Working  with parents, agencies, and groups to develop early intervention strategies. </a:t>
            </a:r>
            <a:endParaRPr lang="en-US" sz="36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Factors affecting child health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935480"/>
            <a:ext cx="8572560" cy="4708230"/>
          </a:xfrm>
        </p:spPr>
        <p:txBody>
          <a:bodyPr>
            <a:normAutofit fontScale="92500" lnSpcReduction="10000"/>
          </a:bodyPr>
          <a:lstStyle/>
          <a:p>
            <a:r>
              <a:rPr lang="en-US" sz="3600" dirty="0" smtClean="0"/>
              <a:t>Health inequality.</a:t>
            </a:r>
          </a:p>
          <a:p>
            <a:r>
              <a:rPr lang="en-US" sz="3600" dirty="0" smtClean="0"/>
              <a:t>Socio-economic factors, many live in deprived areas.</a:t>
            </a:r>
          </a:p>
          <a:p>
            <a:r>
              <a:rPr lang="en-US" sz="3600" dirty="0" smtClean="0"/>
              <a:t>Specific risk factors. ????</a:t>
            </a:r>
          </a:p>
          <a:p>
            <a:r>
              <a:rPr lang="en-US" sz="3600" dirty="0" smtClean="0"/>
              <a:t>Parents.</a:t>
            </a:r>
          </a:p>
          <a:p>
            <a:r>
              <a:rPr lang="en-US" sz="3600" dirty="0" smtClean="0"/>
              <a:t>Age.</a:t>
            </a:r>
          </a:p>
          <a:p>
            <a:r>
              <a:rPr lang="en-US" sz="3600" dirty="0" smtClean="0"/>
              <a:t>Sex.</a:t>
            </a:r>
          </a:p>
          <a:p>
            <a:r>
              <a:rPr lang="en-US" sz="3600" dirty="0" smtClean="0"/>
              <a:t>Genetics.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How to improve child health?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Individual </a:t>
            </a:r>
            <a:r>
              <a:rPr lang="en-US" dirty="0" smtClean="0"/>
              <a:t>health promotion, as early promotion improve health in adulthood, and being a cost-effective approach for future generation. </a:t>
            </a:r>
          </a:p>
          <a:p>
            <a:pPr algn="just"/>
            <a:r>
              <a:rPr lang="en-US" dirty="0" smtClean="0"/>
              <a:t>Targeting parents as children are under their influence.</a:t>
            </a:r>
          </a:p>
          <a:p>
            <a:pPr algn="just"/>
            <a:r>
              <a:rPr lang="en-US" dirty="0" smtClean="0"/>
              <a:t>Intensive home visiting for children and families by health visitors and midwives for early intervention.       </a:t>
            </a:r>
          </a:p>
          <a:p>
            <a:pPr algn="just"/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96086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Outcomes of CPH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5143536"/>
          </a:xfrm>
        </p:spPr>
        <p:txBody>
          <a:bodyPr>
            <a:normAutofit/>
          </a:bodyPr>
          <a:lstStyle/>
          <a:p>
            <a:pPr algn="just"/>
            <a:r>
              <a:rPr lang="en-US" dirty="0" smtClean="0"/>
              <a:t>1. </a:t>
            </a:r>
            <a:r>
              <a:rPr lang="en-US" sz="3600" dirty="0" smtClean="0"/>
              <a:t>Be healthy.</a:t>
            </a:r>
          </a:p>
          <a:p>
            <a:pPr algn="just"/>
            <a:r>
              <a:rPr lang="en-US" sz="3600" dirty="0" smtClean="0"/>
              <a:t>2. Stay safe.</a:t>
            </a:r>
          </a:p>
          <a:p>
            <a:pPr algn="just"/>
            <a:r>
              <a:rPr lang="en-US" sz="3600" dirty="0" smtClean="0"/>
              <a:t>3. Enjoy and achieve.</a:t>
            </a:r>
          </a:p>
          <a:p>
            <a:pPr algn="just"/>
            <a:r>
              <a:rPr lang="en-US" sz="3600" dirty="0" smtClean="0"/>
              <a:t>4. Make a positive contribution.</a:t>
            </a:r>
          </a:p>
          <a:p>
            <a:pPr algn="just"/>
            <a:r>
              <a:rPr lang="en-US" sz="3600" dirty="0" smtClean="0"/>
              <a:t>5. Achieve economic wellbeing.</a:t>
            </a:r>
          </a:p>
          <a:p>
            <a:pPr algn="just">
              <a:buNone/>
            </a:pPr>
            <a:r>
              <a:rPr lang="en-US" sz="3600" dirty="0" smtClean="0"/>
              <a:t>Understanding health inequalities is crucial for policy development and directing services according to HNA.</a:t>
            </a:r>
          </a:p>
          <a:p>
            <a:pPr algn="just">
              <a:buNone/>
            </a:pPr>
            <a:endParaRPr lang="en-US" dirty="0" smtClean="0"/>
          </a:p>
          <a:p>
            <a:pPr algn="just">
              <a:buNone/>
            </a:pPr>
            <a:endParaRPr lang="en-US" dirty="0" smtClean="0"/>
          </a:p>
          <a:p>
            <a:pPr algn="just"/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Public health and school health</a:t>
            </a:r>
            <a:endParaRPr lang="en-US" b="1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تدفق">
  <a:themeElements>
    <a:clrScheme name="تدفق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تدفق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حركة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474</TotalTime>
  <Words>958</Words>
  <Application>Microsoft Office PowerPoint</Application>
  <PresentationFormat>On-screen Show (4:3)</PresentationFormat>
  <Paragraphs>152</Paragraphs>
  <Slides>27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تدفق</vt:lpstr>
      <vt:lpstr>Public health and pre-school children</vt:lpstr>
      <vt:lpstr>Child public health (CPH)</vt:lpstr>
      <vt:lpstr>Importance of pre-school stage</vt:lpstr>
      <vt:lpstr>Barriers</vt:lpstr>
      <vt:lpstr>Aims of child public health</vt:lpstr>
      <vt:lpstr>Factors affecting child health </vt:lpstr>
      <vt:lpstr>How to improve child health?</vt:lpstr>
      <vt:lpstr>Outcomes of CPH</vt:lpstr>
      <vt:lpstr>Public health and school health</vt:lpstr>
      <vt:lpstr>Introduction </vt:lpstr>
      <vt:lpstr>Importance of school</vt:lpstr>
      <vt:lpstr>Objectives of school health</vt:lpstr>
      <vt:lpstr>A- Health promotion</vt:lpstr>
      <vt:lpstr>Role of school</vt:lpstr>
      <vt:lpstr>School environment</vt:lpstr>
      <vt:lpstr>Components of school environment</vt:lpstr>
      <vt:lpstr>3. Water supply:</vt:lpstr>
      <vt:lpstr>B. Prevention of health hazards</vt:lpstr>
      <vt:lpstr>1. Infectious diseases</vt:lpstr>
      <vt:lpstr>2. Parasitic diseases</vt:lpstr>
      <vt:lpstr>3. Nutritional deficiencies</vt:lpstr>
      <vt:lpstr>4. Accidents and injuries</vt:lpstr>
      <vt:lpstr>C- Rehabilitation of handicapped</vt:lpstr>
      <vt:lpstr>Medical care in schools</vt:lpstr>
      <vt:lpstr>1. Health appraisal</vt:lpstr>
      <vt:lpstr>2. First aid service</vt:lpstr>
      <vt:lpstr>Thank you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Assessment of public health needs</dc:title>
  <dc:creator>Admin</dc:creator>
  <cp:lastModifiedBy>ksu</cp:lastModifiedBy>
  <cp:revision>55</cp:revision>
  <dcterms:created xsi:type="dcterms:W3CDTF">2010-12-02T10:28:33Z</dcterms:created>
  <dcterms:modified xsi:type="dcterms:W3CDTF">2013-04-06T06:36:02Z</dcterms:modified>
</cp:coreProperties>
</file>