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272" r:id="rId3"/>
    <p:sldId id="270" r:id="rId4"/>
    <p:sldId id="275" r:id="rId5"/>
    <p:sldId id="277" r:id="rId6"/>
    <p:sldId id="261" r:id="rId7"/>
    <p:sldId id="268" r:id="rId8"/>
    <p:sldId id="276" r:id="rId9"/>
    <p:sldId id="278" r:id="rId10"/>
    <p:sldId id="279" r:id="rId11"/>
    <p:sldId id="280" r:id="rId12"/>
    <p:sldId id="263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4286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ECFB4C6-56A9-4B0F-8DF3-AB36CA399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2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3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site can be accessed at www.mtm.org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6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</a:t>
            </a:r>
            <a:r>
              <a:rPr lang="en-US" dirty="0" smtClean="0"/>
              <a:t>time per frame of motion picture film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1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Table 3 and Table 4</a:t>
            </a:r>
            <a:r>
              <a:rPr lang="en-US" baseline="0" dirty="0" smtClean="0"/>
              <a:t> are available on the course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1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Solve</a:t>
            </a:r>
            <a:r>
              <a:rPr lang="en-US" baseline="0" dirty="0" smtClean="0"/>
              <a:t> example: find TMU for M6B10 (see table 3, pg. 367)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1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MTM Web site: www.mtm.org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FB4C6-56A9-4B0F-8DF3-AB36CA39953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7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71700 w 2153"/>
              <a:gd name="T1" fmla="*/ 568325 h 1321"/>
              <a:gd name="T2" fmla="*/ 1900238 w 2153"/>
              <a:gd name="T3" fmla="*/ 504825 h 1321"/>
              <a:gd name="T4" fmla="*/ 1862138 w 2153"/>
              <a:gd name="T5" fmla="*/ 0 h 1321"/>
              <a:gd name="T6" fmla="*/ 1530350 w 2153"/>
              <a:gd name="T7" fmla="*/ 25400 h 1321"/>
              <a:gd name="T8" fmla="*/ 1504950 w 2153"/>
              <a:gd name="T9" fmla="*/ 504825 h 1321"/>
              <a:gd name="T10" fmla="*/ 1282700 w 2153"/>
              <a:gd name="T11" fmla="*/ 581025 h 1321"/>
              <a:gd name="T12" fmla="*/ 962025 w 2153"/>
              <a:gd name="T13" fmla="*/ 173038 h 1321"/>
              <a:gd name="T14" fmla="*/ 741363 w 2153"/>
              <a:gd name="T15" fmla="*/ 296863 h 1321"/>
              <a:gd name="T16" fmla="*/ 950913 w 2153"/>
              <a:gd name="T17" fmla="*/ 752475 h 1321"/>
              <a:gd name="T18" fmla="*/ 803275 w 2153"/>
              <a:gd name="T19" fmla="*/ 901700 h 1321"/>
              <a:gd name="T20" fmla="*/ 320675 w 2153"/>
              <a:gd name="T21" fmla="*/ 728663 h 1321"/>
              <a:gd name="T22" fmla="*/ 209550 w 2153"/>
              <a:gd name="T23" fmla="*/ 914400 h 1321"/>
              <a:gd name="T24" fmla="*/ 579438 w 2153"/>
              <a:gd name="T25" fmla="*/ 1235075 h 1321"/>
              <a:gd name="T26" fmla="*/ 519113 w 2153"/>
              <a:gd name="T27" fmla="*/ 1481138 h 1321"/>
              <a:gd name="T28" fmla="*/ 11113 w 2153"/>
              <a:gd name="T29" fmla="*/ 1517650 h 1321"/>
              <a:gd name="T30" fmla="*/ 0 w 2153"/>
              <a:gd name="T31" fmla="*/ 1790700 h 1321"/>
              <a:gd name="T32" fmla="*/ 519113 w 2153"/>
              <a:gd name="T33" fmla="*/ 1863725 h 1321"/>
              <a:gd name="T34" fmla="*/ 568325 w 2153"/>
              <a:gd name="T35" fmla="*/ 2097088 h 1321"/>
              <a:gd name="T36" fmla="*/ 2863850 w 2153"/>
              <a:gd name="T37" fmla="*/ 2097088 h 1321"/>
              <a:gd name="T38" fmla="*/ 2913063 w 2153"/>
              <a:gd name="T39" fmla="*/ 1838325 h 1321"/>
              <a:gd name="T40" fmla="*/ 3417888 w 2153"/>
              <a:gd name="T41" fmla="*/ 1790700 h 1321"/>
              <a:gd name="T42" fmla="*/ 3406775 w 2153"/>
              <a:gd name="T43" fmla="*/ 1530350 h 1321"/>
              <a:gd name="T44" fmla="*/ 2900363 w 2153"/>
              <a:gd name="T45" fmla="*/ 1455738 h 1321"/>
              <a:gd name="T46" fmla="*/ 2849563 w 2153"/>
              <a:gd name="T47" fmla="*/ 1258888 h 1321"/>
              <a:gd name="T48" fmla="*/ 3257550 w 2153"/>
              <a:gd name="T49" fmla="*/ 976313 h 1321"/>
              <a:gd name="T50" fmla="*/ 3122613 w 2153"/>
              <a:gd name="T51" fmla="*/ 741363 h 1321"/>
              <a:gd name="T52" fmla="*/ 2665413 w 2153"/>
              <a:gd name="T53" fmla="*/ 925513 h 1321"/>
              <a:gd name="T54" fmla="*/ 2517775 w 2153"/>
              <a:gd name="T55" fmla="*/ 777875 h 1321"/>
              <a:gd name="T56" fmla="*/ 2751138 w 2153"/>
              <a:gd name="T57" fmla="*/ 346075 h 1321"/>
              <a:gd name="T58" fmla="*/ 2528888 w 2153"/>
              <a:gd name="T59" fmla="*/ 209550 h 1321"/>
              <a:gd name="T60" fmla="*/ 2171700 w 2153"/>
              <a:gd name="T61" fmla="*/ 568325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4821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61623505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28600"/>
            <a:ext cx="17907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219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91454781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88721674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198003794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403252251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30479163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03249281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412219541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184944931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 i="1"/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 i="0"/>
              <a:t>by Mikell P. Groover, ISBN 0-13-140650-7.</a:t>
            </a:r>
          </a:p>
          <a:p>
            <a:pPr>
              <a:defRPr/>
            </a:pPr>
            <a:r>
              <a:rPr lang="en-US" sz="800" i="0"/>
              <a:t>©2007 Pearson Education, Inc., Upper Saddle River, NJ.  All rights reserved.</a:t>
            </a:r>
          </a:p>
          <a:p>
            <a:pPr>
              <a:defRPr/>
            </a:pPr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24172826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1219200" y="1219200"/>
            <a:ext cx="7620000" cy="0"/>
          </a:xfrm>
          <a:prstGeom prst="line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29" name="Picture 6" descr="stopwat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14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172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i="0" smtClean="0">
                <a:solidFill>
                  <a:schemeClr val="folHlin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i="1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Predetermined Motion Time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447800"/>
            <a:ext cx="59436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dirty="0" smtClean="0"/>
              <a:t>Sections: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Overview of Predetermined Motion Time </a:t>
            </a:r>
            <a:r>
              <a:rPr lang="en-US" dirty="0"/>
              <a:t>Systems – </a:t>
            </a:r>
            <a:r>
              <a:rPr lang="en-US" b="1" dirty="0"/>
              <a:t>part 1</a:t>
            </a:r>
            <a:endParaRPr lang="en-US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Methods-Time </a:t>
            </a:r>
            <a:r>
              <a:rPr lang="en-US" dirty="0"/>
              <a:t>Measurement – </a:t>
            </a:r>
            <a:r>
              <a:rPr lang="en-US" b="1" dirty="0"/>
              <a:t>part </a:t>
            </a:r>
            <a:r>
              <a:rPr lang="en-US" b="1" dirty="0" smtClean="0"/>
              <a:t>2</a:t>
            </a:r>
            <a:endParaRPr lang="en-US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Maynard Operation Sequence Technique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MTM-1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3340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Cont. Steps for MTM:</a:t>
                </a:r>
              </a:p>
              <a:p>
                <a:pPr lvl="1" eaLnBrk="1" hangingPunct="1"/>
                <a:r>
                  <a:rPr lang="en-US" b="1" dirty="0" smtClean="0"/>
                  <a:t>Step 2</a:t>
                </a:r>
                <a:r>
                  <a:rPr lang="en-US" dirty="0" smtClean="0"/>
                  <a:t>:</a:t>
                </a:r>
              </a:p>
              <a:p>
                <a:pPr lvl="2" eaLnBrk="1" hangingPunct="1"/>
                <a:r>
                  <a:rPr lang="en-US" dirty="0" smtClean="0"/>
                  <a:t>analyst retrieves time </a:t>
                </a:r>
                <a:r>
                  <a:rPr lang="en-US" dirty="0"/>
                  <a:t>for each </a:t>
                </a:r>
                <a:r>
                  <a:rPr lang="en-US" dirty="0" smtClean="0"/>
                  <a:t>BME</a:t>
                </a:r>
                <a:r>
                  <a:rPr lang="en-US" dirty="0"/>
                  <a:t>*</a:t>
                </a:r>
                <a:endParaRPr lang="en-US" dirty="0" smtClean="0"/>
              </a:p>
              <a:p>
                <a:pPr lvl="2" eaLnBrk="1" hangingPunct="1"/>
                <a:r>
                  <a:rPr lang="en-US" dirty="0"/>
                  <a:t>normal time for </a:t>
                </a:r>
                <a:r>
                  <a:rPr lang="en-US" dirty="0" smtClean="0"/>
                  <a:t>task:</a:t>
                </a:r>
                <a:endParaRPr lang="en-US" i="1" dirty="0" smtClean="0">
                  <a:latin typeface="Cambria Math"/>
                </a:endParaRPr>
              </a:p>
              <a:p>
                <a:pPr marL="914400" lvl="2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𝐵𝑀𝐸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lvl="2" eaLnBrk="1" hangingPunct="1"/>
                <a:r>
                  <a:rPr lang="en-US" dirty="0" smtClean="0"/>
                  <a:t>analyst then adds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𝑝𝑓𝑑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according to </a:t>
                </a:r>
                <a:r>
                  <a:rPr lang="en-US" dirty="0" smtClean="0"/>
                  <a:t>company </a:t>
                </a:r>
                <a:r>
                  <a:rPr lang="en-US" dirty="0"/>
                  <a:t>policy </a:t>
                </a:r>
                <a:r>
                  <a:rPr lang="en-US" dirty="0" smtClean="0"/>
                  <a:t>work </a:t>
                </a:r>
                <a:r>
                  <a:rPr lang="en-US" dirty="0"/>
                  <a:t>being </a:t>
                </a:r>
                <a:r>
                  <a:rPr lang="en-US" dirty="0" smtClean="0"/>
                  <a:t>measured:</a:t>
                </a:r>
                <a:endParaRPr lang="en-US" i="1" dirty="0" smtClean="0">
                  <a:latin typeface="Cambria Math"/>
                </a:endParaRPr>
              </a:p>
              <a:p>
                <a:pPr marL="2743200" lvl="6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>
                              <a:latin typeface="Cambria Math"/>
                            </a:rPr>
                            <m:t>𝑠𝑡𝑑</m:t>
                          </m:r>
                        </m:sub>
                      </m:sSub>
                      <m:r>
                        <a:rPr lang="en-US" b="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dirty="0">
                          <a:latin typeface="Cambria Math"/>
                        </a:rPr>
                        <m:t> (</m:t>
                      </m:r>
                      <m:r>
                        <a:rPr lang="en-US" b="0" i="1" dirty="0">
                          <a:latin typeface="Cambria Math"/>
                        </a:rPr>
                        <m:t>1</m:t>
                      </m:r>
                      <m:r>
                        <a:rPr lang="en-US" b="0" i="1" dirty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>
                              <a:latin typeface="Cambria Math"/>
                            </a:rPr>
                            <m:t>𝑝𝑓𝑑</m:t>
                          </m:r>
                        </m:sub>
                      </m:sSub>
                      <m:r>
                        <a:rPr lang="en-US" b="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2" eaLnBrk="1" hangingPunct="1"/>
                <a:r>
                  <a:rPr lang="en-US" dirty="0"/>
                  <a:t>note, </a:t>
                </a:r>
                <a:r>
                  <a:rPr lang="en-US" dirty="0" smtClean="0"/>
                  <a:t>analyst must first receive </a:t>
                </a:r>
                <a:r>
                  <a:rPr lang="en-US" dirty="0"/>
                  <a:t>proper training in </a:t>
                </a:r>
                <a:r>
                  <a:rPr lang="en-US" dirty="0" smtClean="0"/>
                  <a:t>technique</a:t>
                </a:r>
                <a:endParaRPr lang="en-US" dirty="0"/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334000"/>
              </a:xfrm>
              <a:blipFill rotWithShape="1">
                <a:blip r:embed="rId3"/>
                <a:stretch>
                  <a:fillRect l="-1191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1613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MTM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6934200" cy="51054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dirty="0"/>
                  <a:t>Additional </a:t>
                </a:r>
                <a:r>
                  <a:rPr lang="en-US" dirty="0" smtClean="0">
                    <a:hlinkClick r:id="rId3" action="ppaction://hlinksldjump"/>
                  </a:rPr>
                  <a:t>MTM systems</a:t>
                </a:r>
                <a:r>
                  <a:rPr lang="en-US" dirty="0" smtClean="0"/>
                  <a:t> added:</a:t>
                </a:r>
              </a:p>
              <a:p>
                <a:pPr marL="857250" lvl="1" indent="-457200" eaLnBrk="1" hangingPunct="1">
                  <a:lnSpc>
                    <a:spcPct val="90000"/>
                  </a:lnSpc>
                </a:pPr>
                <a:r>
                  <a:rPr lang="en-US" dirty="0" smtClean="0"/>
                  <a:t>serve specific </a:t>
                </a:r>
                <a:r>
                  <a:rPr lang="en-US" dirty="0"/>
                  <a:t>work </a:t>
                </a:r>
                <a:r>
                  <a:rPr lang="en-US" dirty="0" smtClean="0"/>
                  <a:t>situations:</a:t>
                </a:r>
              </a:p>
              <a:p>
                <a:pPr marL="1257300" lvl="2" indent="-457200" eaLnBrk="1" hangingPunct="1">
                  <a:lnSpc>
                    <a:spcPct val="90000"/>
                  </a:lnSpc>
                </a:pPr>
                <a:r>
                  <a:rPr lang="en-US" dirty="0" smtClean="0"/>
                  <a:t>clerical activity</a:t>
                </a:r>
              </a:p>
              <a:p>
                <a:pPr marL="1257300" lvl="2" indent="-457200" eaLnBrk="1" hangingPunct="1">
                  <a:lnSpc>
                    <a:spcPct val="90000"/>
                  </a:lnSpc>
                </a:pPr>
                <a:r>
                  <a:rPr lang="en-US" dirty="0" smtClean="0"/>
                  <a:t>machine </a:t>
                </a:r>
                <a:r>
                  <a:rPr lang="en-US" dirty="0"/>
                  <a:t>shop </a:t>
                </a:r>
                <a:r>
                  <a:rPr lang="en-US" dirty="0" smtClean="0"/>
                  <a:t>work</a:t>
                </a:r>
              </a:p>
              <a:p>
                <a:pPr marL="1257300" lvl="2" indent="-457200" eaLnBrk="1" hangingPunct="1">
                  <a:lnSpc>
                    <a:spcPct val="90000"/>
                  </a:lnSpc>
                </a:pPr>
                <a:r>
                  <a:rPr lang="en-US" dirty="0" smtClean="0"/>
                  <a:t>electronic testing</a:t>
                </a:r>
              </a:p>
              <a:p>
                <a:pPr marL="857250" lvl="1" indent="-457200" eaLnBrk="1" hangingPunct="1">
                  <a:lnSpc>
                    <a:spcPct val="90000"/>
                  </a:lnSpc>
                </a:pPr>
                <a:r>
                  <a:rPr lang="en-US" dirty="0"/>
                  <a:t>second- and </a:t>
                </a:r>
                <a:r>
                  <a:rPr lang="en-US" dirty="0" smtClean="0"/>
                  <a:t>third-level systems:</a:t>
                </a:r>
              </a:p>
              <a:p>
                <a:pPr marL="1257300" lvl="2" indent="-457200" eaLnBrk="1" hangingPunct="1">
                  <a:lnSpc>
                    <a:spcPct val="90000"/>
                  </a:lnSpc>
                </a:pPr>
                <a:r>
                  <a:rPr lang="en-US" dirty="0"/>
                  <a:t>reduce </a:t>
                </a:r>
                <a:r>
                  <a:rPr lang="en-US" dirty="0" smtClean="0"/>
                  <a:t>time </a:t>
                </a:r>
                <a:r>
                  <a:rPr lang="en-US" dirty="0"/>
                  <a:t>required to develop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857250" lvl="1" indent="-457200" eaLnBrk="1" hangingPunct="1">
                  <a:lnSpc>
                    <a:spcPct val="90000"/>
                  </a:lnSpc>
                </a:pPr>
                <a:r>
                  <a:rPr lang="en-US" dirty="0" smtClean="0"/>
                  <a:t>several </a:t>
                </a:r>
                <a:r>
                  <a:rPr lang="en-US" dirty="0"/>
                  <a:t>computerized systems have been developed based on </a:t>
                </a:r>
                <a:r>
                  <a:rPr lang="en-US" dirty="0" smtClean="0"/>
                  <a:t>MTM*</a:t>
                </a:r>
                <a:endParaRPr lang="en-US" dirty="0" smtClean="0"/>
              </a:p>
            </p:txBody>
          </p:sp>
        </mc:Choice>
        <mc:Fallback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6934200" cy="5105400"/>
              </a:xfrm>
              <a:blipFill rotWithShape="1">
                <a:blip r:embed="rId4"/>
                <a:stretch>
                  <a:fillRect l="-1231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2285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MTM Systems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6934200" cy="5105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dirty="0" smtClean="0">
                <a:hlinkClick r:id="rId2" action="ppaction://hlinksldjump"/>
              </a:rPr>
              <a:t>MTM-2</a:t>
            </a:r>
            <a:r>
              <a:rPr lang="en-US" dirty="0" smtClean="0"/>
              <a:t> – Second-level PMTS in which basic motion elements are combined into motion aggregates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/>
              <a:t>GET – combines Reach and Grasp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dirty="0" smtClean="0"/>
              <a:t>PUT – combines Move and Position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dirty="0" smtClean="0">
                <a:hlinkClick r:id="rId2" action="ppaction://hlinksldjump"/>
              </a:rPr>
              <a:t>MTM-3</a:t>
            </a:r>
            <a:r>
              <a:rPr lang="en-US" dirty="0" smtClean="0"/>
              <a:t> </a:t>
            </a:r>
            <a:r>
              <a:rPr lang="en-US" dirty="0" smtClean="0"/>
              <a:t>– Third-level PMTS which has four motion categories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Handle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Transport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Step and foot motions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Bend and arise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MTM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1453" r="15714" b="27219"/>
          <a:stretch/>
        </p:blipFill>
        <p:spPr bwMode="auto">
          <a:xfrm>
            <a:off x="181155" y="1219200"/>
            <a:ext cx="8830574" cy="540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324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MTM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72667" r="15714" b="1522"/>
          <a:stretch/>
        </p:blipFill>
        <p:spPr bwMode="auto">
          <a:xfrm>
            <a:off x="228600" y="2590800"/>
            <a:ext cx="8830574" cy="195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48499" r="17500" b="35727"/>
          <a:stretch/>
        </p:blipFill>
        <p:spPr bwMode="auto">
          <a:xfrm>
            <a:off x="304800" y="4524936"/>
            <a:ext cx="8763000" cy="11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40085" r="17500" b="53505"/>
          <a:stretch/>
        </p:blipFill>
        <p:spPr bwMode="auto">
          <a:xfrm>
            <a:off x="319454" y="2112204"/>
            <a:ext cx="8672146" cy="47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8884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/>
          <a:lstStyle/>
          <a:p>
            <a:pPr eaLnBrk="1" hangingPunct="1"/>
            <a:r>
              <a:rPr lang="en-US" dirty="0"/>
              <a:t>Predetermined Motion Time Systems</a:t>
            </a:r>
            <a:endParaRPr lang="en-US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64008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en-US" sz="3200" b="1" i="1" dirty="0"/>
              <a:t>Methods-Time Measurement</a:t>
            </a:r>
          </a:p>
        </p:txBody>
      </p:sp>
    </p:spTree>
    <p:extLst>
      <p:ext uri="{BB962C8B-B14F-4D97-AF65-F5344CB8AC3E}">
        <p14:creationId xmlns:p14="http://schemas.microsoft.com/office/powerpoint/2010/main" val="34783983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Methods-Time Measurement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4495800"/>
          </a:xfrm>
        </p:spPr>
        <p:txBody>
          <a:bodyPr/>
          <a:lstStyle/>
          <a:p>
            <a:pPr eaLnBrk="1" hangingPunct="1"/>
            <a:r>
              <a:rPr lang="en-US" dirty="0"/>
              <a:t>MTM is used to:</a:t>
            </a:r>
          </a:p>
          <a:p>
            <a:pPr lvl="1" eaLnBrk="1" hangingPunct="1"/>
            <a:r>
              <a:rPr lang="en-US" dirty="0"/>
              <a:t>analyze method for performing a given task</a:t>
            </a:r>
          </a:p>
          <a:p>
            <a:pPr lvl="1" eaLnBrk="1" hangingPunct="1"/>
            <a:r>
              <a:rPr lang="en-US" dirty="0"/>
              <a:t>set a time standard for the </a:t>
            </a:r>
            <a:r>
              <a:rPr lang="en-US" dirty="0" smtClean="0"/>
              <a:t>task</a:t>
            </a:r>
          </a:p>
          <a:p>
            <a:pPr eaLnBrk="1" hangingPunct="1"/>
            <a:r>
              <a:rPr lang="en-US" dirty="0" smtClean="0"/>
              <a:t>Definition: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“</a:t>
            </a:r>
            <a:r>
              <a:rPr lang="en-US" dirty="0" smtClean="0"/>
              <a:t>Procedure which </a:t>
            </a:r>
            <a:r>
              <a:rPr lang="en-US" i="1" dirty="0" smtClean="0"/>
              <a:t>analyzes any manual operation</a:t>
            </a:r>
            <a:r>
              <a:rPr lang="en-US" dirty="0" smtClean="0"/>
              <a:t> or method into the </a:t>
            </a:r>
            <a:r>
              <a:rPr lang="en-US" i="1" dirty="0" smtClean="0"/>
              <a:t>basic motions</a:t>
            </a:r>
            <a:r>
              <a:rPr lang="en-US" dirty="0" smtClean="0"/>
              <a:t> required to perform it and assigns to each motion a </a:t>
            </a:r>
            <a:r>
              <a:rPr lang="en-US" i="1" dirty="0" smtClean="0"/>
              <a:t>predetermined time standard</a:t>
            </a:r>
            <a:r>
              <a:rPr lang="en-US" dirty="0" smtClean="0"/>
              <a:t> which is determined by the </a:t>
            </a:r>
            <a:r>
              <a:rPr lang="en-US" i="1" dirty="0" smtClean="0"/>
              <a:t>nature of the motion</a:t>
            </a:r>
            <a:r>
              <a:rPr lang="en-US" dirty="0" smtClean="0"/>
              <a:t> and the </a:t>
            </a:r>
            <a:r>
              <a:rPr lang="en-US" i="1" dirty="0" smtClean="0"/>
              <a:t>conditions</a:t>
            </a:r>
            <a:r>
              <a:rPr lang="en-US" dirty="0" smtClean="0"/>
              <a:t> under which it is made</a:t>
            </a:r>
            <a:r>
              <a:rPr lang="en-US" dirty="0" smtClean="0"/>
              <a:t>”</a:t>
            </a: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Methods-Time Measurement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</p:spPr>
            <p:txBody>
              <a:bodyPr/>
              <a:lstStyle/>
              <a:p>
                <a:pPr eaLnBrk="1" hangingPunct="1"/>
                <a:r>
                  <a:rPr lang="en-US" dirty="0"/>
                  <a:t>“Methods-Time” </a:t>
                </a:r>
                <a:r>
                  <a:rPr lang="en-US" dirty="0" smtClean="0"/>
                  <a:t>hyphen shows connection bet.:</a:t>
                </a:r>
              </a:p>
              <a:p>
                <a:pPr lvl="1" eaLnBrk="1" hangingPunct="1"/>
                <a:r>
                  <a:rPr lang="en-US" dirty="0"/>
                  <a:t>basic motions used to perform a </a:t>
                </a:r>
                <a:r>
                  <a:rPr lang="en-US" dirty="0" smtClean="0"/>
                  <a:t>task</a:t>
                </a:r>
              </a:p>
              <a:p>
                <a:pPr lvl="1" eaLnBrk="1" hangingPunct="1"/>
                <a:r>
                  <a:rPr lang="en-US" dirty="0"/>
                  <a:t>time values associated with these </a:t>
                </a:r>
                <a:r>
                  <a:rPr lang="en-US" dirty="0" smtClean="0"/>
                  <a:t>motions</a:t>
                </a:r>
              </a:p>
              <a:p>
                <a:pPr eaLnBrk="1" hangingPunct="1"/>
                <a:r>
                  <a:rPr lang="en-US" dirty="0" smtClean="0"/>
                  <a:t>Note,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r>
                  <a:rPr lang="en-US" dirty="0" smtClean="0"/>
                  <a:t> should not be calculated until:</a:t>
                </a:r>
              </a:p>
              <a:p>
                <a:pPr lvl="1" eaLnBrk="1" hangingPunct="1"/>
                <a:r>
                  <a:rPr lang="en-US" dirty="0"/>
                  <a:t>task is divided into its component </a:t>
                </a:r>
                <a:r>
                  <a:rPr lang="en-US" dirty="0" smtClean="0"/>
                  <a:t>elements</a:t>
                </a:r>
              </a:p>
              <a:p>
                <a:pPr lvl="1" eaLnBrk="1" hangingPunct="1"/>
                <a:r>
                  <a:rPr lang="en-US" dirty="0" smtClean="0"/>
                  <a:t>then determining if methods improvements </a:t>
                </a:r>
                <a:r>
                  <a:rPr lang="en-US" dirty="0"/>
                  <a:t>can be made (step 3 in </a:t>
                </a:r>
                <a:r>
                  <a:rPr lang="en-US" dirty="0" smtClean="0"/>
                  <a:t>PMTS </a:t>
                </a:r>
                <a:r>
                  <a:rPr lang="en-US" dirty="0"/>
                  <a:t>procedure</a:t>
                </a:r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  <a:blipFill rotWithShape="1">
                <a:blip r:embed="rId2"/>
                <a:stretch>
                  <a:fillRect l="-1191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4423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Methods-Time Measurement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MTM versions:</a:t>
            </a:r>
          </a:p>
          <a:p>
            <a:pPr lvl="1" eaLnBrk="1" hangingPunct="1"/>
            <a:r>
              <a:rPr lang="en-US" dirty="0" smtClean="0"/>
              <a:t>MTM is family </a:t>
            </a:r>
            <a:r>
              <a:rPr lang="en-US" dirty="0"/>
              <a:t>of </a:t>
            </a:r>
            <a:r>
              <a:rPr lang="en-US" dirty="0" smtClean="0">
                <a:hlinkClick r:id="rId3" action="ppaction://hlinksldjump"/>
              </a:rPr>
              <a:t>PMT systems</a:t>
            </a:r>
            <a:endParaRPr lang="en-US" dirty="0" smtClean="0"/>
          </a:p>
          <a:p>
            <a:pPr lvl="1" eaLnBrk="1" hangingPunct="1"/>
            <a:r>
              <a:rPr lang="en-US" dirty="0" smtClean="0"/>
              <a:t>MTM-1</a:t>
            </a:r>
          </a:p>
          <a:p>
            <a:pPr lvl="2" eaLnBrk="1" hangingPunct="1"/>
            <a:r>
              <a:rPr lang="en-US" dirty="0" smtClean="0"/>
              <a:t>original MTM</a:t>
            </a:r>
          </a:p>
          <a:p>
            <a:pPr lvl="2" eaLnBrk="1" hangingPunct="1"/>
            <a:r>
              <a:rPr lang="en-US" dirty="0"/>
              <a:t>first-level PMTS upon which all of the other MTM systems are </a:t>
            </a:r>
            <a:r>
              <a:rPr lang="en-US" dirty="0" smtClean="0"/>
              <a:t>based</a:t>
            </a:r>
          </a:p>
          <a:p>
            <a:pPr lvl="1" eaLnBrk="1" hangingPunct="1"/>
            <a:r>
              <a:rPr lang="en-US" dirty="0"/>
              <a:t>MTM is a family of products available through the MTM Association in Des Plaines, </a:t>
            </a:r>
            <a:r>
              <a:rPr lang="en-US" dirty="0" smtClean="0"/>
              <a:t>Illinois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461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MTM-1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MTM basic motions</a:t>
            </a:r>
          </a:p>
          <a:p>
            <a:pPr lvl="1" eaLnBrk="1" hangingPunct="1"/>
            <a:r>
              <a:rPr lang="en-US" dirty="0" smtClean="0"/>
              <a:t>Operates </a:t>
            </a:r>
            <a:r>
              <a:rPr lang="en-US" dirty="0" smtClean="0"/>
              <a:t>at </a:t>
            </a:r>
            <a:r>
              <a:rPr lang="en-US" dirty="0" smtClean="0">
                <a:hlinkClick r:id="rId2" action="ppaction://hlinksldjump"/>
              </a:rPr>
              <a:t>BME </a:t>
            </a:r>
            <a:r>
              <a:rPr lang="en-US" dirty="0" smtClean="0">
                <a:hlinkClick r:id="rId2" action="ppaction://hlinksldjump"/>
              </a:rPr>
              <a:t>level</a:t>
            </a:r>
            <a:r>
              <a:rPr lang="en-US" dirty="0" smtClean="0"/>
              <a:t> in </a:t>
            </a:r>
            <a:r>
              <a:rPr lang="en-US" dirty="0" smtClean="0"/>
              <a:t>pyramidal </a:t>
            </a:r>
            <a:r>
              <a:rPr lang="en-US" dirty="0" smtClean="0"/>
              <a:t>structure of work</a:t>
            </a:r>
          </a:p>
          <a:p>
            <a:pPr lvl="2" eaLnBrk="1" hangingPunct="1"/>
            <a:r>
              <a:rPr lang="en-US" dirty="0" smtClean="0"/>
              <a:t>Most MTM-1 </a:t>
            </a:r>
            <a:r>
              <a:rPr lang="en-US" dirty="0" smtClean="0"/>
              <a:t>BME’s</a:t>
            </a:r>
            <a:r>
              <a:rPr lang="en-US" dirty="0" smtClean="0"/>
              <a:t> </a:t>
            </a:r>
            <a:r>
              <a:rPr lang="en-US" dirty="0" smtClean="0"/>
              <a:t>involve hand and arm movements</a:t>
            </a:r>
          </a:p>
          <a:p>
            <a:pPr lvl="2" eaLnBrk="1" hangingPunct="1"/>
            <a:r>
              <a:rPr lang="en-US" dirty="0" smtClean="0"/>
              <a:t>Also: BME’s </a:t>
            </a:r>
            <a:r>
              <a:rPr lang="en-US" dirty="0" smtClean="0"/>
              <a:t>for eye, leg, foot, and body actions</a:t>
            </a:r>
          </a:p>
          <a:p>
            <a:pPr lvl="1" eaLnBrk="1" hangingPunct="1"/>
            <a:r>
              <a:rPr lang="en-US" dirty="0" smtClean="0"/>
              <a:t>Many </a:t>
            </a:r>
            <a:r>
              <a:rPr lang="en-US" dirty="0" smtClean="0"/>
              <a:t>BME’s </a:t>
            </a:r>
            <a:r>
              <a:rPr lang="en-US" dirty="0" smtClean="0"/>
              <a:t>correspond to </a:t>
            </a:r>
            <a:r>
              <a:rPr lang="en-US" dirty="0" smtClean="0"/>
              <a:t>original </a:t>
            </a:r>
            <a:r>
              <a:rPr lang="en-US" dirty="0" smtClean="0"/>
              <a:t>therbligs developed by Frank </a:t>
            </a:r>
            <a:r>
              <a:rPr lang="en-US" dirty="0" smtClean="0"/>
              <a:t>Gilbreth</a:t>
            </a:r>
          </a:p>
          <a:p>
            <a:pPr lvl="1" eaLnBrk="1" hangingPunct="1"/>
            <a:r>
              <a:rPr lang="en-US" dirty="0" smtClean="0"/>
              <a:t>However, changes include:</a:t>
            </a:r>
          </a:p>
          <a:p>
            <a:pPr lvl="2" eaLnBrk="1" hangingPunct="1"/>
            <a:r>
              <a:rPr lang="en-US" dirty="0" smtClean="0"/>
              <a:t>Adjustments to conform </a:t>
            </a:r>
            <a:r>
              <a:rPr lang="en-US" dirty="0"/>
              <a:t>to </a:t>
            </a:r>
            <a:r>
              <a:rPr lang="en-US" dirty="0" smtClean="0"/>
              <a:t>needs </a:t>
            </a:r>
            <a:r>
              <a:rPr lang="en-US" dirty="0"/>
              <a:t>of </a:t>
            </a:r>
            <a:r>
              <a:rPr lang="en-US" dirty="0" smtClean="0"/>
              <a:t>MTM</a:t>
            </a:r>
          </a:p>
          <a:p>
            <a:pPr lvl="2" eaLnBrk="1" hangingPunct="1"/>
            <a:r>
              <a:rPr lang="en-US" dirty="0" smtClean="0"/>
              <a:t>Adding new </a:t>
            </a:r>
            <a:r>
              <a:rPr lang="en-US" dirty="0"/>
              <a:t>elements not included </a:t>
            </a:r>
            <a:r>
              <a:rPr lang="en-US" dirty="0" smtClean="0"/>
              <a:t>in original </a:t>
            </a:r>
            <a:r>
              <a:rPr lang="en-US" dirty="0"/>
              <a:t>therbligs </a:t>
            </a: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Methods-Time Measurement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t="22080" r="33397" b="31254"/>
          <a:stretch/>
        </p:blipFill>
        <p:spPr bwMode="auto">
          <a:xfrm>
            <a:off x="1981200" y="1295400"/>
            <a:ext cx="6096000" cy="525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MTM-1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4495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TMU’s:</a:t>
                </a:r>
              </a:p>
              <a:p>
                <a:pPr lvl="1" eaLnBrk="1" hangingPunct="1"/>
                <a:r>
                  <a:rPr lang="en-US" dirty="0" smtClean="0"/>
                  <a:t>time </a:t>
                </a:r>
                <a:r>
                  <a:rPr lang="en-US" dirty="0"/>
                  <a:t>measurement </a:t>
                </a:r>
                <a:r>
                  <a:rPr lang="en-US" dirty="0" smtClean="0"/>
                  <a:t>units</a:t>
                </a:r>
              </a:p>
              <a:p>
                <a:pPr lvl="1" eaLnBrk="1" hangingPunct="1"/>
                <a:r>
                  <a:rPr lang="en-US" dirty="0" smtClean="0"/>
                  <a:t>developed </a:t>
                </a:r>
                <a:r>
                  <a:rPr lang="en-US" dirty="0"/>
                  <a:t>by studying motion pictures of work </a:t>
                </a:r>
                <a:r>
                  <a:rPr lang="en-US" dirty="0" smtClean="0"/>
                  <a:t>activity</a:t>
                </a:r>
              </a:p>
              <a:p>
                <a:pPr lvl="1" eaLnBrk="1" hangingPunct="1"/>
                <a:r>
                  <a:rPr lang="en-US" dirty="0"/>
                  <a:t>TMU is now defined </a:t>
                </a:r>
                <a:r>
                  <a:rPr lang="en-US" dirty="0" smtClean="0"/>
                  <a:t>as:</a:t>
                </a:r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𝑇𝑀𝑈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00001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h</m:t>
                    </m:r>
                    <m:r>
                      <a:rPr lang="en-US" i="1" dirty="0" err="1" smtClean="0"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0006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𝑚𝑖𝑛</m:t>
                    </m:r>
                    <m:r>
                      <a:rPr lang="en-US" i="1" dirty="0" smtClean="0">
                        <a:latin typeface="Cambria Math"/>
                      </a:rPr>
                      <m:t>⁡= </m:t>
                    </m:r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036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𝑠𝑒𝑐</m:t>
                    </m:r>
                  </m:oMath>
                </a14:m>
                <a:endParaRPr lang="en-US" i="1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sec</m:t>
                    </m:r>
                    <m:r>
                      <a:rPr lang="en-US" i="1" dirty="0" smtClean="0">
                        <a:latin typeface="Cambria Math"/>
                      </a:rPr>
                      <m:t>⁡= </m:t>
                    </m:r>
                    <m:r>
                      <a:rPr lang="en-US" i="1" dirty="0" smtClean="0">
                        <a:latin typeface="Cambria Math"/>
                      </a:rPr>
                      <m:t>27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8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𝑇𝑀𝑈</m:t>
                    </m:r>
                  </m:oMath>
                </a14:m>
                <a:endParaRPr lang="en-US" dirty="0" smtClean="0"/>
              </a:p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1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𝑚𝑖𝑛</m:t>
                      </m:r>
                      <m:r>
                        <a:rPr lang="en-US" i="1" dirty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1667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𝑇𝑀𝑈</m:t>
                      </m:r>
                    </m:oMath>
                  </m:oMathPara>
                </a14:m>
                <a:endParaRPr lang="en-US" dirty="0" smtClean="0"/>
              </a:p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1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h</m:t>
                      </m:r>
                      <m:r>
                        <a:rPr lang="en-US" b="0" i="1" dirty="0" smtClean="0">
                          <a:latin typeface="Cambria Math"/>
                        </a:rPr>
                        <m:t>𝑟</m:t>
                      </m:r>
                      <m:r>
                        <a:rPr lang="en-US" i="1" dirty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100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</a:rPr>
                        <m:t>000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latin typeface="Cambria Math"/>
                        </a:rPr>
                        <m:t>𝑇𝑀𝑈</m:t>
                      </m:r>
                    </m:oMath>
                  </m:oMathPara>
                </a14:m>
                <a:endParaRPr lang="en-US" dirty="0"/>
              </a:p>
              <a:p>
                <a:pPr eaLnBrk="1" hangingPunct="1">
                  <a:buNone/>
                </a:pPr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4495800"/>
              </a:xfrm>
              <a:blipFill rotWithShape="1">
                <a:blip r:embed="rId3"/>
                <a:stretch>
                  <a:fillRect l="-1191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7675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MTM-1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334000"/>
          </a:xfrm>
        </p:spPr>
        <p:txBody>
          <a:bodyPr/>
          <a:lstStyle/>
          <a:p>
            <a:pPr eaLnBrk="1" hangingPunct="1"/>
            <a:r>
              <a:rPr lang="en-US" dirty="0"/>
              <a:t>Table 3: defines the MTM-1 motion elements</a:t>
            </a:r>
          </a:p>
          <a:p>
            <a:pPr eaLnBrk="1" hangingPunct="1"/>
            <a:r>
              <a:rPr lang="en-US" dirty="0"/>
              <a:t>Table 4: tabulation of time values*</a:t>
            </a:r>
          </a:p>
          <a:p>
            <a:pPr eaLnBrk="1" hangingPunct="1"/>
            <a:r>
              <a:rPr lang="en-US" dirty="0" smtClean="0"/>
              <a:t>Steps for MTM:</a:t>
            </a:r>
          </a:p>
          <a:p>
            <a:pPr lvl="1" eaLnBrk="1" hangingPunct="1"/>
            <a:r>
              <a:rPr lang="en-US" b="1" dirty="0" smtClean="0"/>
              <a:t>Step 1</a:t>
            </a:r>
            <a:r>
              <a:rPr lang="en-US" dirty="0" smtClean="0"/>
              <a:t>: analyst describes task </a:t>
            </a:r>
            <a:r>
              <a:rPr lang="en-US" dirty="0"/>
              <a:t>in terms of these </a:t>
            </a:r>
            <a:r>
              <a:rPr lang="en-US" dirty="0" smtClean="0"/>
              <a:t>BME’s</a:t>
            </a:r>
          </a:p>
          <a:p>
            <a:pPr lvl="2" eaLnBrk="1" hangingPunct="1"/>
            <a:r>
              <a:rPr lang="en-US" dirty="0"/>
              <a:t>taking note </a:t>
            </a:r>
            <a:r>
              <a:rPr lang="en-US" dirty="0" smtClean="0"/>
              <a:t>of:</a:t>
            </a:r>
          </a:p>
          <a:p>
            <a:pPr lvl="3" eaLnBrk="1" hangingPunct="1"/>
            <a:r>
              <a:rPr lang="en-US" i="1" dirty="0"/>
              <a:t>work variables</a:t>
            </a:r>
            <a:r>
              <a:rPr lang="en-US" dirty="0"/>
              <a:t> that influence </a:t>
            </a:r>
            <a:r>
              <a:rPr lang="en-US" dirty="0" smtClean="0"/>
              <a:t>element time</a:t>
            </a:r>
          </a:p>
          <a:p>
            <a:pPr lvl="3" eaLnBrk="1" hangingPunct="1"/>
            <a:r>
              <a:rPr lang="en-US" dirty="0"/>
              <a:t>accounting for </a:t>
            </a:r>
            <a:r>
              <a:rPr lang="en-US" i="1" dirty="0"/>
              <a:t>simultaneous right-hand and left-hand </a:t>
            </a:r>
            <a:r>
              <a:rPr lang="en-US" i="1" dirty="0" smtClean="0"/>
              <a:t>motions</a:t>
            </a:r>
            <a:endParaRPr lang="en-US" i="1" dirty="0"/>
          </a:p>
          <a:p>
            <a:pPr lvl="3" eaLnBrk="1" hangingPunct="1"/>
            <a:r>
              <a:rPr lang="en-US" i="1" dirty="0" smtClean="0"/>
              <a:t>internal </a:t>
            </a:r>
            <a:r>
              <a:rPr lang="en-US" i="1" dirty="0"/>
              <a:t>elements</a:t>
            </a:r>
            <a:r>
              <a:rPr lang="en-US" dirty="0"/>
              <a:t> when </a:t>
            </a:r>
            <a:r>
              <a:rPr lang="en-US" dirty="0" smtClean="0"/>
              <a:t>task </a:t>
            </a:r>
            <a:r>
              <a:rPr lang="en-US" dirty="0"/>
              <a:t>involves operation of </a:t>
            </a:r>
            <a:r>
              <a:rPr lang="en-US" dirty="0" smtClean="0"/>
              <a:t>machine, etc.</a:t>
            </a:r>
            <a:endParaRPr lang="en-US" dirty="0"/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56594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overWorkSystems">
  <a:themeElements>
    <a:clrScheme name="GrooverWorkSystems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GrooverWorkSyste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ooverWorkSystems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Data\Microsoft\Templates\GrooverWorkSystems.pot</Template>
  <TotalTime>631</TotalTime>
  <Words>569</Words>
  <Application>Microsoft Office PowerPoint</Application>
  <PresentationFormat>On-screen Show (4:3)</PresentationFormat>
  <Paragraphs>100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GrooverWorkSystems</vt:lpstr>
      <vt:lpstr>Predetermined Motion Time Systems</vt:lpstr>
      <vt:lpstr>Predetermined Motion Time Systems</vt:lpstr>
      <vt:lpstr>Methods-Time Measurement</vt:lpstr>
      <vt:lpstr>Methods-Time Measurement</vt:lpstr>
      <vt:lpstr>Methods-Time Measurement</vt:lpstr>
      <vt:lpstr>MTM-1</vt:lpstr>
      <vt:lpstr>Methods-Time Measurement</vt:lpstr>
      <vt:lpstr>MTM-1</vt:lpstr>
      <vt:lpstr>MTM-1</vt:lpstr>
      <vt:lpstr>MTM-1</vt:lpstr>
      <vt:lpstr>Other MTM Systems</vt:lpstr>
      <vt:lpstr>Other MTM Systems</vt:lpstr>
      <vt:lpstr>Other MTM Systems</vt:lpstr>
      <vt:lpstr>Other MTM Systems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Time Study</dc:title>
  <dc:creator>Groover</dc:creator>
  <cp:lastModifiedBy>User</cp:lastModifiedBy>
  <cp:revision>70</cp:revision>
  <dcterms:created xsi:type="dcterms:W3CDTF">2006-02-14T13:42:03Z</dcterms:created>
  <dcterms:modified xsi:type="dcterms:W3CDTF">2017-05-01T23:12:05Z</dcterms:modified>
</cp:coreProperties>
</file>