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274" r:id="rId3"/>
    <p:sldId id="257" r:id="rId4"/>
    <p:sldId id="276" r:id="rId5"/>
    <p:sldId id="277" r:id="rId6"/>
    <p:sldId id="271" r:id="rId7"/>
    <p:sldId id="278" r:id="rId8"/>
    <p:sldId id="258" r:id="rId9"/>
    <p:sldId id="279" r:id="rId10"/>
    <p:sldId id="280" r:id="rId11"/>
    <p:sldId id="259" r:id="rId12"/>
    <p:sldId id="281" r:id="rId13"/>
    <p:sldId id="282" r:id="rId14"/>
    <p:sldId id="283" r:id="rId15"/>
    <p:sldId id="260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428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ECFB4C6-56A9-4B0F-8DF3-AB36CA399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Note, MOST</a:t>
            </a:r>
            <a:r>
              <a:rPr lang="en-US" baseline="0" dirty="0" smtClean="0"/>
              <a:t> will NOT be discussed in class (left as lab exercise only); it is available to read in the textbook, with great, solved examples to illustrate concept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4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0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Note, MOST</a:t>
            </a:r>
            <a:r>
              <a:rPr lang="en-US" baseline="0" dirty="0" smtClean="0"/>
              <a:t> will NOT be discussed in class (left as </a:t>
            </a:r>
            <a:r>
              <a:rPr lang="en-US" baseline="0" dirty="0" smtClean="0"/>
              <a:t>lab </a:t>
            </a:r>
            <a:r>
              <a:rPr lang="en-US" baseline="0" dirty="0" smtClean="0"/>
              <a:t>exercise only); it is available to read in the textbook, with great, solved examples to illustrate concept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0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Note, different PMTS’s have different BME definitions, and the analyst must describe the method using the definitions and conventions of the particular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7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step 2 with possible adjustments resulting from step 3 in the PMTS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9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Table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4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Note, MOST</a:t>
            </a:r>
            <a:r>
              <a:rPr lang="en-US" baseline="0" dirty="0" smtClean="0"/>
              <a:t> will NOT be discussed in class (left </a:t>
            </a:r>
            <a:r>
              <a:rPr lang="en-US" baseline="0" smtClean="0"/>
              <a:t>as lab </a:t>
            </a:r>
            <a:r>
              <a:rPr lang="en-US" baseline="0" dirty="0" smtClean="0"/>
              <a:t>exercise only); it is available to read in the textbook, with great, solved examples to illustrate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2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Table 2: Most important in this list are MTM and 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4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4821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61623505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1790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219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91454781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88721674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98003794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403252251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3047916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03249281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412219541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84944931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24172826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29" name="Picture 6" descr="stopwat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172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i="0" smtClean="0">
                <a:solidFill>
                  <a:schemeClr val="folHlin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i="1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Predetermined Motion Time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447800"/>
            <a:ext cx="59436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dirty="0" smtClean="0"/>
              <a:t>Sections: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Overview of Predetermined Motion Time </a:t>
            </a:r>
            <a:r>
              <a:rPr lang="en-US" dirty="0"/>
              <a:t>Systems – </a:t>
            </a:r>
            <a:r>
              <a:rPr lang="en-US" b="1" dirty="0"/>
              <a:t>part 1</a:t>
            </a:r>
            <a:endParaRPr lang="en-US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Methods-Time </a:t>
            </a:r>
            <a:r>
              <a:rPr lang="en-US" dirty="0"/>
              <a:t>Measurement – </a:t>
            </a:r>
            <a:r>
              <a:rPr lang="en-US" b="1" dirty="0"/>
              <a:t>part </a:t>
            </a:r>
            <a:r>
              <a:rPr lang="en-US" b="1" dirty="0" smtClean="0"/>
              <a:t>2</a:t>
            </a:r>
            <a:endParaRPr lang="en-US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Maynard Operation Sequence Technique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PMTS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76400" y="1447800"/>
                <a:ext cx="7467600" cy="5334000"/>
              </a:xfrm>
            </p:spPr>
            <p:txBody>
              <a:bodyPr/>
              <a:lstStyle/>
              <a:p>
                <a:pPr marL="457200" indent="-457200" eaLnBrk="1" hangingPunct="1">
                  <a:buFont typeface="+mj-lt"/>
                  <a:buAutoNum type="arabicPeriod" startAt="4"/>
                </a:pPr>
                <a:r>
                  <a:rPr lang="en-US" dirty="0" smtClean="0"/>
                  <a:t>Apply allowances to </a:t>
                </a:r>
                <a:r>
                  <a:rPr lang="en-US" b="1" dirty="0" smtClean="0"/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𝒔𝒕𝒅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 eaLnBrk="1" hangingPunct="1"/>
                <a:r>
                  <a:rPr lang="en-US" dirty="0">
                    <a:solidFill>
                      <a:srgbClr val="000000"/>
                    </a:solidFill>
                  </a:rPr>
                  <a:t>Note, may be omitted if emphasizing methods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improvement only</a:t>
                </a:r>
              </a:p>
              <a:p>
                <a:pPr lvl="1" eaLnBrk="1" hangingPunct="1"/>
                <a:r>
                  <a:rPr lang="en-US" dirty="0">
                    <a:solidFill>
                      <a:srgbClr val="000000"/>
                    </a:solidFill>
                  </a:rPr>
                  <a:t>Also, basic time values in PMT systems do not include any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allowances</a:t>
                </a:r>
              </a:p>
              <a:p>
                <a:pPr lvl="2" eaLnBrk="1" hangingPunct="1"/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 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organization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must add </a:t>
                </a:r>
                <a:r>
                  <a:rPr lang="en-US" b="1" i="1" dirty="0" smtClean="0">
                    <a:solidFill>
                      <a:srgbClr val="000000"/>
                    </a:solidFill>
                    <a:sym typeface="Symbol"/>
                  </a:rPr>
                  <a:t>P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, </a:t>
                </a:r>
                <a:r>
                  <a:rPr lang="en-US" b="1" i="1" dirty="0" smtClean="0">
                    <a:solidFill>
                      <a:srgbClr val="000000"/>
                    </a:solidFill>
                    <a:sym typeface="Symbol"/>
                  </a:rPr>
                  <a:t>F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, </a:t>
                </a:r>
                <a:r>
                  <a:rPr lang="en-US" b="1" i="1" dirty="0" smtClean="0">
                    <a:solidFill>
                      <a:srgbClr val="000000"/>
                    </a:solidFill>
                    <a:sym typeface="Symbol"/>
                  </a:rPr>
                  <a:t>D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 allowances 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(according </a:t>
                </a: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to its 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policies)</a:t>
                </a:r>
              </a:p>
              <a:p>
                <a:pPr lvl="1" eaLnBrk="1" hangingPunct="1"/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Usual equation 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is used 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:</a:t>
                </a:r>
                <a:endParaRPr lang="en-US" dirty="0" smtClean="0">
                  <a:solidFill>
                    <a:srgbClr val="000000"/>
                  </a:solidFill>
                  <a:sym typeface="Symbol"/>
                </a:endParaRPr>
              </a:p>
              <a:p>
                <a:pPr marL="457200" lvl="1" indent="0" algn="ctr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𝒔𝒕𝒅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 (</m:t>
                    </m:r>
                    <m:r>
                      <a:rPr lang="en-US" b="1" i="1" dirty="0">
                        <a:latin typeface="Cambria Math"/>
                      </a:rPr>
                      <m:t>𝟏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𝒑𝒇𝒅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/>
                  <a:t>: standard </a:t>
                </a:r>
                <a:r>
                  <a:rPr lang="en-US" dirty="0" smtClean="0"/>
                  <a:t>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𝑚𝑖𝑛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normal </a:t>
                </a:r>
                <a:r>
                  <a:rPr lang="en-US" dirty="0" smtClean="0"/>
                  <a:t>time </a:t>
                </a:r>
                <a:r>
                  <a:rPr lang="en-US" dirty="0" smtClean="0"/>
                  <a:t>(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∑</a:t>
                </a:r>
                <a:r>
                  <a:rPr lang="en-US" dirty="0" smtClean="0"/>
                  <a:t> BME </a:t>
                </a:r>
                <a:r>
                  <a:rPr lang="en-US" dirty="0" smtClean="0"/>
                  <a:t>time values for task*) </a:t>
                </a:r>
                <a:endParaRPr lang="en-US" dirty="0"/>
              </a:p>
              <a:p>
                <a:pPr lvl="2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𝑝𝑓𝑑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i="1" dirty="0" smtClean="0"/>
                  <a:t>PFD</a:t>
                </a:r>
                <a:r>
                  <a:rPr lang="en-US" dirty="0" smtClean="0"/>
                  <a:t> allowance</a:t>
                </a:r>
                <a:endParaRPr lang="en-US" dirty="0" smtClean="0">
                  <a:solidFill>
                    <a:srgbClr val="000000"/>
                  </a:solidFill>
                  <a:sym typeface="Symbol"/>
                </a:endParaRPr>
              </a:p>
              <a:p>
                <a:pPr lvl="2" eaLnBrk="1" hangingPunct="1"/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76400" y="1447800"/>
                <a:ext cx="7467600" cy="5334000"/>
              </a:xfrm>
              <a:blipFill rotWithShape="1">
                <a:blip r:embed="rId3"/>
                <a:stretch>
                  <a:fillRect l="-1061" t="-800" r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563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1.2 PMTS Levels and Generations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71628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Various levels of PMT systems:</a:t>
            </a:r>
          </a:p>
          <a:p>
            <a:pPr eaLnBrk="1" hangingPunct="1"/>
            <a:r>
              <a:rPr lang="en-US" dirty="0" smtClean="0"/>
              <a:t>First-level PMT </a:t>
            </a:r>
            <a:r>
              <a:rPr lang="en-US" dirty="0" smtClean="0"/>
              <a:t>Systems: use BME’s </a:t>
            </a:r>
            <a:endParaRPr lang="en-US" dirty="0" smtClean="0"/>
          </a:p>
          <a:p>
            <a:pPr lvl="1" eaLnBrk="1" hangingPunct="1"/>
            <a:r>
              <a:rPr lang="en-US" dirty="0" smtClean="0"/>
              <a:t>e.g. reach, grasp, and move used separately to define the task</a:t>
            </a:r>
          </a:p>
          <a:p>
            <a:pPr eaLnBrk="1" hangingPunct="1"/>
            <a:r>
              <a:rPr lang="en-US" dirty="0" smtClean="0"/>
              <a:t>Higher-level </a:t>
            </a:r>
            <a:r>
              <a:rPr lang="en-US" dirty="0" smtClean="0"/>
              <a:t>systems: </a:t>
            </a:r>
            <a:r>
              <a:rPr lang="en-US" dirty="0" smtClean="0"/>
              <a:t>combine several motion elements into </a:t>
            </a:r>
            <a:r>
              <a:rPr lang="en-US" b="1" i="1" dirty="0" smtClean="0"/>
              <a:t>motion aggregates</a:t>
            </a:r>
          </a:p>
          <a:p>
            <a:pPr lvl="1" eaLnBrk="1" hangingPunct="1"/>
            <a:r>
              <a:rPr lang="en-US" dirty="0"/>
              <a:t>motion </a:t>
            </a:r>
            <a:r>
              <a:rPr lang="en-US" dirty="0" smtClean="0"/>
              <a:t>aggregates</a:t>
            </a:r>
            <a:r>
              <a:rPr lang="en-US" dirty="0"/>
              <a:t>: combined </a:t>
            </a:r>
            <a:r>
              <a:rPr lang="en-US" dirty="0" smtClean="0"/>
              <a:t>“motion sequences” </a:t>
            </a:r>
            <a:r>
              <a:rPr lang="en-US" dirty="0" smtClean="0"/>
              <a:t>commonly </a:t>
            </a:r>
            <a:r>
              <a:rPr lang="en-US" dirty="0"/>
              <a:t>used in work </a:t>
            </a:r>
            <a:r>
              <a:rPr lang="en-US" dirty="0" smtClean="0"/>
              <a:t>situations</a:t>
            </a:r>
          </a:p>
          <a:p>
            <a:pPr lvl="1" eaLnBrk="1" hangingPunct="1"/>
            <a:r>
              <a:rPr lang="en-US" dirty="0" smtClean="0"/>
              <a:t>e.g. </a:t>
            </a:r>
            <a:r>
              <a:rPr lang="en-US" b="1" i="1" dirty="0" smtClean="0"/>
              <a:t>reach</a:t>
            </a:r>
            <a:r>
              <a:rPr lang="en-US" dirty="0" smtClean="0"/>
              <a:t> and </a:t>
            </a:r>
            <a:r>
              <a:rPr lang="en-US" b="1" i="1" dirty="0" smtClean="0"/>
              <a:t>grasp</a:t>
            </a:r>
            <a:r>
              <a:rPr lang="en-US" dirty="0" smtClean="0"/>
              <a:t> combined into one element called </a:t>
            </a:r>
            <a:r>
              <a:rPr lang="en-US" b="1" i="1" dirty="0" smtClean="0"/>
              <a:t>get </a:t>
            </a:r>
            <a:r>
              <a:rPr lang="en-US" dirty="0" smtClean="0"/>
              <a:t>(</a:t>
            </a:r>
            <a:r>
              <a:rPr lang="en-US" dirty="0"/>
              <a:t>used assembly work)</a:t>
            </a:r>
            <a:endParaRPr lang="en-US" b="1" i="1" dirty="0"/>
          </a:p>
          <a:p>
            <a:pPr lvl="1" eaLnBrk="1" hangingPunct="1"/>
            <a:endParaRPr lang="en-US" b="1" i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PMTS Levels and Generations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600200"/>
                <a:ext cx="71628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Times in PMTS Levels:</a:t>
                </a:r>
              </a:p>
              <a:p>
                <a:pPr lvl="1" eaLnBrk="1" hangingPunct="1"/>
                <a:r>
                  <a:rPr lang="en-US" dirty="0" smtClean="0"/>
                  <a:t>First-level PMTS’s:</a:t>
                </a:r>
              </a:p>
              <a:p>
                <a:pPr lvl="2" eaLnBrk="1" hangingPunct="1"/>
                <a:r>
                  <a:rPr lang="en-US" dirty="0" smtClean="0"/>
                  <a:t>very detailed</a:t>
                </a:r>
              </a:p>
              <a:p>
                <a:pPr lvl="2" eaLnBrk="1" hangingPunct="1"/>
                <a:r>
                  <a:rPr lang="en-US" dirty="0" smtClean="0"/>
                  <a:t>body </a:t>
                </a:r>
                <a:r>
                  <a:rPr lang="en-US" dirty="0"/>
                  <a:t>motions differentiated very </a:t>
                </a:r>
                <a:r>
                  <a:rPr lang="en-US" dirty="0" smtClean="0"/>
                  <a:t>precisely</a:t>
                </a:r>
              </a:p>
              <a:p>
                <a:pPr lvl="2" eaLnBrk="1" hangingPunct="1"/>
                <a:r>
                  <a:rPr lang="en-US" dirty="0" smtClean="0"/>
                  <a:t>e.g. </a:t>
                </a:r>
                <a:r>
                  <a:rPr lang="en-US" b="1" i="1" dirty="0"/>
                  <a:t>reach</a:t>
                </a:r>
                <a:r>
                  <a:rPr lang="en-US" dirty="0"/>
                  <a:t> and </a:t>
                </a:r>
                <a:r>
                  <a:rPr lang="en-US" b="1" i="1" dirty="0"/>
                  <a:t>grasp</a:t>
                </a:r>
                <a:r>
                  <a:rPr lang="en-US" dirty="0"/>
                  <a:t> </a:t>
                </a:r>
                <a:r>
                  <a:rPr lang="en-US" dirty="0" smtClean="0"/>
                  <a:t>distinguished </a:t>
                </a:r>
                <a:r>
                  <a:rPr lang="en-US" dirty="0"/>
                  <a:t>as </a:t>
                </a:r>
                <a:r>
                  <a:rPr lang="en-US" dirty="0" smtClean="0"/>
                  <a:t>2 </a:t>
                </a:r>
                <a:r>
                  <a:rPr lang="en-US" dirty="0"/>
                  <a:t>separate motion </a:t>
                </a:r>
                <a:r>
                  <a:rPr lang="en-US" dirty="0" smtClean="0"/>
                  <a:t>elements</a:t>
                </a:r>
              </a:p>
              <a:p>
                <a:pPr lvl="2" eaLnBrk="1" hangingPunct="1"/>
                <a:r>
                  <a:rPr lang="en-US" dirty="0">
                    <a:sym typeface="Symbol"/>
                  </a:rPr>
                  <a:t> times </a:t>
                </a:r>
                <a:r>
                  <a:rPr lang="en-US" dirty="0" smtClean="0">
                    <a:sym typeface="Symbol"/>
                  </a:rPr>
                  <a:t>for BME’s: v. short (may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&lt;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1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𝑠</m:t>
                    </m:r>
                  </m:oMath>
                </a14:m>
                <a:r>
                  <a:rPr lang="en-US" dirty="0" smtClean="0">
                    <a:sym typeface="Symbol"/>
                  </a:rPr>
                  <a:t>)</a:t>
                </a:r>
                <a:endParaRPr lang="en-US" dirty="0" smtClean="0"/>
              </a:p>
              <a:p>
                <a:pPr lvl="1" eaLnBrk="1" hangingPunct="1"/>
                <a:r>
                  <a:rPr lang="en-US" dirty="0"/>
                  <a:t>Higher-level </a:t>
                </a:r>
                <a:r>
                  <a:rPr lang="en-US" dirty="0" smtClean="0"/>
                  <a:t>systems</a:t>
                </a:r>
              </a:p>
              <a:p>
                <a:pPr lvl="2" eaLnBrk="1" hangingPunct="1"/>
                <a:r>
                  <a:rPr lang="en-US" dirty="0" smtClean="0"/>
                  <a:t>use </a:t>
                </a:r>
                <a:r>
                  <a:rPr lang="en-US" dirty="0"/>
                  <a:t>condensed </a:t>
                </a:r>
                <a:r>
                  <a:rPr lang="en-US" dirty="0" smtClean="0"/>
                  <a:t>databases</a:t>
                </a:r>
              </a:p>
              <a:p>
                <a:pPr lvl="2" eaLnBrk="1" hangingPunct="1"/>
                <a:r>
                  <a:rPr lang="en-US" dirty="0" smtClean="0"/>
                  <a:t>fewer </a:t>
                </a:r>
                <a:r>
                  <a:rPr lang="en-US" dirty="0"/>
                  <a:t>body motions </a:t>
                </a:r>
                <a:r>
                  <a:rPr lang="en-US" dirty="0" smtClean="0"/>
                  <a:t>(contained </a:t>
                </a:r>
                <a:r>
                  <a:rPr lang="en-US" dirty="0"/>
                  <a:t>in </a:t>
                </a:r>
                <a:r>
                  <a:rPr lang="en-US" dirty="0" smtClean="0"/>
                  <a:t>tables)</a:t>
                </a:r>
              </a:p>
              <a:p>
                <a:pPr lvl="2" eaLnBrk="1" hangingPunct="1"/>
                <a:r>
                  <a:rPr lang="en-US" dirty="0">
                    <a:sym typeface="Symbol"/>
                  </a:rPr>
                  <a:t></a:t>
                </a:r>
                <a:r>
                  <a:rPr lang="en-US" dirty="0" smtClean="0"/>
                  <a:t> </a:t>
                </a:r>
                <a:r>
                  <a:rPr lang="en-US" dirty="0"/>
                  <a:t>longer </a:t>
                </a:r>
                <a:r>
                  <a:rPr lang="en-US" dirty="0" smtClean="0"/>
                  <a:t>times </a:t>
                </a:r>
                <a:r>
                  <a:rPr lang="en-US" dirty="0"/>
                  <a:t>for </a:t>
                </a:r>
                <a:r>
                  <a:rPr lang="en-US" dirty="0" smtClean="0"/>
                  <a:t>each motion sequence</a:t>
                </a:r>
              </a:p>
              <a:p>
                <a:pPr lvl="2" eaLnBrk="1" hangingPunct="1"/>
                <a:r>
                  <a:rPr lang="en-US" dirty="0"/>
                  <a:t>tables: simplified, with fewer work </a:t>
                </a:r>
                <a:r>
                  <a:rPr lang="en-US" dirty="0" smtClean="0"/>
                  <a:t>variables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600200"/>
                <a:ext cx="7162800" cy="5257800"/>
              </a:xfrm>
              <a:blipFill rotWithShape="1">
                <a:blip r:embed="rId2"/>
                <a:stretch>
                  <a:fillRect l="-1191" t="-812" r="-1277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479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PMTS Levels and Generations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71628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PMTS Generations:</a:t>
            </a:r>
          </a:p>
          <a:p>
            <a:pPr lvl="1" eaLnBrk="1" hangingPunct="1"/>
            <a:r>
              <a:rPr lang="en-US" dirty="0" smtClean="0"/>
              <a:t>First-level PMTS’s:</a:t>
            </a:r>
          </a:p>
          <a:p>
            <a:pPr lvl="2" eaLnBrk="1" hangingPunct="1"/>
            <a:r>
              <a:rPr lang="en-US" dirty="0" smtClean="0"/>
              <a:t>chronologically: 1</a:t>
            </a:r>
            <a:r>
              <a:rPr lang="en-US" baseline="30000" dirty="0" smtClean="0"/>
              <a:t>st</a:t>
            </a:r>
            <a:r>
              <a:rPr lang="en-US" dirty="0" smtClean="0"/>
              <a:t> to </a:t>
            </a:r>
            <a:r>
              <a:rPr lang="en-US" dirty="0"/>
              <a:t>be developed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called 1</a:t>
            </a:r>
            <a:r>
              <a:rPr lang="en-US" baseline="30000" dirty="0" smtClean="0"/>
              <a:t>st</a:t>
            </a:r>
            <a:r>
              <a:rPr lang="en-US" dirty="0" smtClean="0"/>
              <a:t> gen. PMTS (e.g. MTM-1)</a:t>
            </a:r>
          </a:p>
          <a:p>
            <a:pPr lvl="2" eaLnBrk="1" hangingPunct="1"/>
            <a:r>
              <a:rPr lang="en-US" i="1" dirty="0" smtClean="0"/>
              <a:t>see reading handout</a:t>
            </a:r>
            <a:endParaRPr lang="en-US" dirty="0" smtClean="0"/>
          </a:p>
          <a:p>
            <a:pPr lvl="1" eaLnBrk="1" hangingPunct="1"/>
            <a:r>
              <a:rPr lang="en-US" dirty="0" smtClean="0"/>
              <a:t>Second- </a:t>
            </a:r>
            <a:r>
              <a:rPr lang="en-US" dirty="0"/>
              <a:t>and higher-level </a:t>
            </a:r>
            <a:r>
              <a:rPr lang="en-US" dirty="0" smtClean="0"/>
              <a:t>systems:</a:t>
            </a:r>
          </a:p>
          <a:p>
            <a:pPr lvl="2" eaLnBrk="1" hangingPunct="1"/>
            <a:r>
              <a:rPr lang="en-US" dirty="0"/>
              <a:t>constructed based on </a:t>
            </a:r>
            <a:r>
              <a:rPr lang="en-US" dirty="0" smtClean="0"/>
              <a:t>first-level systems</a:t>
            </a:r>
          </a:p>
          <a:p>
            <a:pPr lvl="2" eaLnBrk="1" hangingPunct="1"/>
            <a:r>
              <a:rPr lang="en-US" dirty="0" smtClean="0"/>
              <a:t>called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generation systems</a:t>
            </a:r>
          </a:p>
          <a:p>
            <a:pPr lvl="2" eaLnBrk="1" hangingPunct="1"/>
            <a:r>
              <a:rPr lang="en-US" dirty="0" smtClean="0"/>
              <a:t>e.g. MTM-2 (based on MTM-1) and MTM-3</a:t>
            </a:r>
          </a:p>
        </p:txBody>
      </p:sp>
    </p:spTree>
    <p:extLst>
      <p:ext uri="{BB962C8B-B14F-4D97-AF65-F5344CB8AC3E}">
        <p14:creationId xmlns:p14="http://schemas.microsoft.com/office/powerpoint/2010/main" val="28877107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PMTS Levels and Generations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600200"/>
                <a:ext cx="7162800" cy="51054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Characteristics </a:t>
                </a:r>
                <a:r>
                  <a:rPr lang="en-US" dirty="0"/>
                  <a:t>of PMT </a:t>
                </a:r>
                <a:r>
                  <a:rPr lang="en-US" dirty="0" smtClean="0"/>
                  <a:t>system levels (</a:t>
                </a:r>
                <a:r>
                  <a:rPr lang="en-US" dirty="0" smtClean="0">
                    <a:hlinkClick r:id="rId2" action="ppaction://hlinksldjump"/>
                  </a:rPr>
                  <a:t>Table 1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 eaLnBrk="1" hangingPunct="1"/>
                <a:r>
                  <a:rPr lang="en-US" dirty="0" smtClean="0"/>
                  <a:t>First-level PMTS’s:</a:t>
                </a:r>
              </a:p>
              <a:p>
                <a:pPr lvl="2" eaLnBrk="1" hangingPunct="1"/>
                <a:r>
                  <a:rPr lang="en-US" dirty="0"/>
                  <a:t>long lists of </a:t>
                </a:r>
                <a:r>
                  <a:rPr lang="en-US" dirty="0" smtClean="0"/>
                  <a:t>elements</a:t>
                </a:r>
              </a:p>
              <a:p>
                <a:pPr lvl="2" eaLnBrk="1" hangingPunct="1"/>
                <a:r>
                  <a:rPr lang="en-US" dirty="0"/>
                  <a:t>long</a:t>
                </a:r>
                <a:r>
                  <a:rPr lang="en-US" dirty="0" smtClean="0"/>
                  <a:t> time to set standard for task</a:t>
                </a:r>
              </a:p>
              <a:p>
                <a:pPr lvl="2" eaLnBrk="1" hangingPunct="1"/>
                <a:r>
                  <a:rPr lang="en-US" dirty="0" smtClean="0">
                    <a:sym typeface="Symbol"/>
                  </a:rPr>
                  <a:t> </a:t>
                </a:r>
                <a:r>
                  <a:rPr lang="en-US" dirty="0" smtClean="0"/>
                  <a:t>high “application </a:t>
                </a:r>
                <a:r>
                  <a:rPr lang="en-US" dirty="0"/>
                  <a:t>speed </a:t>
                </a:r>
                <a:r>
                  <a:rPr lang="en-US" dirty="0" smtClean="0"/>
                  <a:t>ratio”</a:t>
                </a:r>
              </a:p>
              <a:p>
                <a:pPr lvl="2" eaLnBrk="1" hangingPunct="1"/>
                <a:r>
                  <a:rPr lang="en-US" dirty="0" smtClean="0"/>
                  <a:t>e.g. for MTM-1: time to set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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250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𝑡𝑎𝑠𝑘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 eaLnBrk="1" hangingPunct="1"/>
                <a:r>
                  <a:rPr lang="en-US" dirty="0" smtClean="0">
                    <a:sym typeface="Symbol"/>
                  </a:rPr>
                  <a:t>e.g.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𝑡𝑎𝑠𝑘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𝑚𝑖𝑛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𝑠𝑒𝑡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i="1" dirty="0" err="1">
                            <a:latin typeface="Cambria Math"/>
                          </a:rPr>
                          <m:t>𝑠𝑡𝑑</m:t>
                        </m:r>
                      </m:sub>
                    </m:sSub>
                    <m:r>
                      <a:rPr lang="en-US" b="0" i="0" smtClean="0">
                        <a:latin typeface="Cambria Math"/>
                        <a:sym typeface="Symbol"/>
                      </a:rPr>
                      <m:t>&gt;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4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h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𝑟</m:t>
                    </m:r>
                  </m:oMath>
                </a14:m>
                <a:endParaRPr lang="en-US" i="1" dirty="0" smtClean="0"/>
              </a:p>
              <a:p>
                <a:pPr lvl="1" eaLnBrk="1" hangingPunct="1"/>
                <a:r>
                  <a:rPr lang="en-US" dirty="0" smtClean="0"/>
                  <a:t>Second- </a:t>
                </a:r>
                <a:r>
                  <a:rPr lang="en-US" dirty="0"/>
                  <a:t>and higher-level </a:t>
                </a:r>
                <a:r>
                  <a:rPr lang="en-US" dirty="0" smtClean="0"/>
                  <a:t>systems:</a:t>
                </a:r>
              </a:p>
              <a:p>
                <a:pPr lvl="2" eaLnBrk="1" hangingPunct="1"/>
                <a:r>
                  <a:rPr lang="en-US" dirty="0"/>
                  <a:t>require less application </a:t>
                </a:r>
                <a:r>
                  <a:rPr lang="en-US" dirty="0" smtClean="0"/>
                  <a:t>time</a:t>
                </a:r>
              </a:p>
              <a:p>
                <a:pPr lvl="2" eaLnBrk="1" hangingPunct="1"/>
                <a:r>
                  <a:rPr lang="en-US" dirty="0" smtClean="0"/>
                  <a:t>e.g. MTM-2: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𝑠𝑒𝑡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 err="1">
                            <a:latin typeface="Cambria Math"/>
                          </a:rPr>
                          <m:t>𝑠𝑡𝑑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sym typeface="Symbol"/>
                      </a:rPr>
                      <m:t> 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100</m:t>
                    </m:r>
                    <m:r>
                      <a:rPr lang="en-US" i="1">
                        <a:latin typeface="Cambria Math"/>
                        <a:sym typeface="Symbol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𝑡𝑎𝑠𝑘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 eaLnBrk="1" hangingPunct="1"/>
                <a:r>
                  <a:rPr lang="en-US" dirty="0">
                    <a:sym typeface="Symbol"/>
                  </a:rPr>
                  <a:t> more convenience, but less </a:t>
                </a:r>
                <a:r>
                  <a:rPr lang="en-US" dirty="0" smtClean="0">
                    <a:sym typeface="Symbol"/>
                  </a:rPr>
                  <a:t>accuracy</a:t>
                </a:r>
                <a:endParaRPr 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600200"/>
                <a:ext cx="7162800" cy="5105400"/>
              </a:xfrm>
              <a:blipFill rotWithShape="1">
                <a:blip r:embed="rId3"/>
                <a:stretch>
                  <a:fillRect l="-1191" t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276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Comparisons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u="sng" dirty="0" smtClean="0"/>
              <a:t>First-level PMTS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Most accurate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High application speed ratio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Most suited to highly repetitive short cycles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Basic motion elements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Very detailed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Highest flexibility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u="sng" smtClean="0"/>
              <a:t>Higher-level PMTS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Less accurate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Less time to set standards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Longer cycle times feasible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Motion aggregates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Less detailed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Less flexible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PMTS Levels and Generations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600200"/>
                <a:ext cx="7162800" cy="51054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PMT Systems:</a:t>
                </a:r>
                <a:endParaRPr lang="en-US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&gt;</m:t>
                    </m:r>
                    <m:r>
                      <a:rPr lang="en-US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US" dirty="0" smtClean="0"/>
                  <a:t> PMTS’s developed </a:t>
                </a:r>
                <a:r>
                  <a:rPr lang="en-US" dirty="0"/>
                  <a:t>over the </a:t>
                </a:r>
                <a:r>
                  <a:rPr lang="en-US" dirty="0" smtClean="0"/>
                  <a:t>years</a:t>
                </a:r>
              </a:p>
              <a:p>
                <a:pPr lvl="1" eaLnBrk="1" hangingPunct="1"/>
                <a:r>
                  <a:rPr lang="en-US" dirty="0" smtClean="0">
                    <a:hlinkClick r:id="rId3" action="ppaction://hlinksldjump"/>
                  </a:rPr>
                  <a:t>Table 2</a:t>
                </a:r>
                <a:r>
                  <a:rPr lang="en-US" dirty="0" smtClean="0"/>
                  <a:t>:</a:t>
                </a:r>
              </a:p>
              <a:p>
                <a:pPr lvl="2" eaLnBrk="1" hangingPunct="1"/>
                <a:r>
                  <a:rPr lang="en-US" dirty="0" smtClean="0"/>
                  <a:t>brief </a:t>
                </a:r>
                <a:r>
                  <a:rPr lang="en-US" dirty="0"/>
                  <a:t>description of </a:t>
                </a:r>
                <a:r>
                  <a:rPr lang="en-US" dirty="0" smtClean="0"/>
                  <a:t>major </a:t>
                </a:r>
                <a:r>
                  <a:rPr lang="en-US" dirty="0"/>
                  <a:t>PMT </a:t>
                </a:r>
                <a:r>
                  <a:rPr lang="en-US" dirty="0" smtClean="0"/>
                  <a:t>systems</a:t>
                </a:r>
              </a:p>
              <a:p>
                <a:pPr lvl="2" eaLnBrk="1" hangingPunct="1"/>
                <a:r>
                  <a:rPr lang="en-US" dirty="0" smtClean="0"/>
                  <a:t>focuses on those commercially used today</a:t>
                </a:r>
                <a:endParaRPr lang="en-US" dirty="0"/>
              </a:p>
              <a:p>
                <a:pPr lvl="1" eaLnBrk="1" hangingPunct="1"/>
                <a:r>
                  <a:rPr lang="en-US" dirty="0" smtClean="0"/>
                  <a:t>Most systems no </a:t>
                </a:r>
                <a:r>
                  <a:rPr lang="en-US" dirty="0"/>
                  <a:t>longer </a:t>
                </a:r>
                <a:r>
                  <a:rPr lang="en-US" dirty="0" smtClean="0"/>
                  <a:t>used</a:t>
                </a:r>
              </a:p>
              <a:p>
                <a:pPr lvl="1" eaLnBrk="1" hangingPunct="1"/>
                <a:r>
                  <a:rPr lang="en-US" dirty="0" smtClean="0"/>
                  <a:t>Most </a:t>
                </a:r>
                <a:r>
                  <a:rPr lang="en-US" dirty="0"/>
                  <a:t>widely </a:t>
                </a:r>
                <a:r>
                  <a:rPr lang="en-US" dirty="0" smtClean="0"/>
                  <a:t>used PMTS: based on MTM</a:t>
                </a:r>
              </a:p>
              <a:p>
                <a:pPr lvl="1" eaLnBrk="1" hangingPunct="1"/>
                <a:r>
                  <a:rPr lang="en-US" dirty="0"/>
                  <a:t>Note, </a:t>
                </a:r>
                <a:r>
                  <a:rPr lang="en-US" dirty="0" smtClean="0"/>
                  <a:t>MOST*:</a:t>
                </a:r>
              </a:p>
              <a:p>
                <a:pPr lvl="2" eaLnBrk="1" hangingPunct="1"/>
                <a:r>
                  <a:rPr lang="en-US" dirty="0" smtClean="0"/>
                  <a:t>widely </a:t>
                </a:r>
                <a:r>
                  <a:rPr lang="en-US" dirty="0"/>
                  <a:t>used higher-level </a:t>
                </a:r>
                <a:r>
                  <a:rPr lang="en-US" dirty="0" smtClean="0"/>
                  <a:t>PMTS</a:t>
                </a:r>
              </a:p>
              <a:p>
                <a:pPr lvl="2" eaLnBrk="1" hangingPunct="1"/>
                <a:r>
                  <a:rPr lang="en-US" dirty="0" smtClean="0"/>
                  <a:t>based </a:t>
                </a:r>
                <a:r>
                  <a:rPr lang="en-US" dirty="0"/>
                  <a:t>on </a:t>
                </a:r>
                <a:r>
                  <a:rPr lang="en-US" dirty="0" smtClean="0"/>
                  <a:t>MTM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600200"/>
                <a:ext cx="7162800" cy="5105400"/>
              </a:xfrm>
              <a:blipFill rotWithShape="1">
                <a:blip r:embed="rId4"/>
                <a:stretch>
                  <a:fillRect l="-1191" t="-836" r="-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0913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PMT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3504" r="15289" b="6325"/>
          <a:stretch/>
        </p:blipFill>
        <p:spPr bwMode="auto">
          <a:xfrm>
            <a:off x="1143000" y="72586"/>
            <a:ext cx="8001000" cy="67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04800" y="2362200"/>
            <a:ext cx="6858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04800" y="5181600"/>
            <a:ext cx="6858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365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PMTS Defined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7239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Problem with DTS:</a:t>
            </a:r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nvolves performance rating</a:t>
            </a:r>
          </a:p>
          <a:p>
            <a:pPr lvl="1" eaLnBrk="1" hangingPunct="1"/>
            <a:r>
              <a:rPr lang="en-US" dirty="0" smtClean="0"/>
              <a:t>this’s based </a:t>
            </a:r>
            <a:r>
              <a:rPr lang="en-US" dirty="0"/>
              <a:t>on </a:t>
            </a:r>
            <a:r>
              <a:rPr lang="en-US" dirty="0" smtClean="0"/>
              <a:t>judgment </a:t>
            </a:r>
            <a:r>
              <a:rPr lang="en-US" dirty="0"/>
              <a:t>by </a:t>
            </a:r>
            <a:r>
              <a:rPr lang="en-US" dirty="0" smtClean="0"/>
              <a:t>time </a:t>
            </a:r>
            <a:r>
              <a:rPr lang="en-US" dirty="0"/>
              <a:t>study </a:t>
            </a:r>
            <a:r>
              <a:rPr lang="en-US" dirty="0" smtClean="0"/>
              <a:t>analyst</a:t>
            </a:r>
          </a:p>
          <a:p>
            <a:pPr lvl="1" eaLnBrk="1" hangingPunct="1"/>
            <a:r>
              <a:rPr lang="en-US" dirty="0" smtClean="0"/>
              <a:t>disagreement can occur between worker </a:t>
            </a:r>
            <a:r>
              <a:rPr lang="en-US" dirty="0"/>
              <a:t>doing </a:t>
            </a:r>
            <a:r>
              <a:rPr lang="en-US" dirty="0" smtClean="0"/>
              <a:t>task </a:t>
            </a:r>
            <a:r>
              <a:rPr lang="en-US" dirty="0"/>
              <a:t>and </a:t>
            </a:r>
            <a:r>
              <a:rPr lang="en-US" dirty="0" smtClean="0"/>
              <a:t>analyst</a:t>
            </a:r>
          </a:p>
          <a:p>
            <a:pPr eaLnBrk="1" hangingPunct="1"/>
            <a:r>
              <a:rPr lang="en-US" dirty="0" smtClean="0"/>
              <a:t>Alternative </a:t>
            </a:r>
            <a:r>
              <a:rPr lang="en-US" dirty="0"/>
              <a:t>to DTS is </a:t>
            </a:r>
            <a:r>
              <a:rPr lang="en-US" dirty="0" smtClean="0"/>
              <a:t>predetermined </a:t>
            </a:r>
            <a:r>
              <a:rPr lang="en-US" dirty="0"/>
              <a:t>motion time </a:t>
            </a:r>
            <a:r>
              <a:rPr lang="en-US" dirty="0" smtClean="0"/>
              <a:t>systems (PMTS)</a:t>
            </a:r>
          </a:p>
          <a:p>
            <a:pPr lvl="1" eaLnBrk="1" hangingPunct="1"/>
            <a:r>
              <a:rPr lang="en-US" dirty="0" smtClean="0"/>
              <a:t>doesn’t involve PR step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47186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PMTS Defined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7239000" cy="5029200"/>
          </a:xfrm>
        </p:spPr>
        <p:txBody>
          <a:bodyPr/>
          <a:lstStyle/>
          <a:p>
            <a:pPr marL="400050" eaLnBrk="1" hangingPunct="1"/>
            <a:r>
              <a:rPr lang="en-US" b="1" dirty="0" smtClean="0"/>
              <a:t>General</a:t>
            </a:r>
            <a:r>
              <a:rPr lang="en-US" dirty="0" smtClean="0"/>
              <a:t>: A </a:t>
            </a:r>
            <a:r>
              <a:rPr lang="en-US" i="1" dirty="0" smtClean="0"/>
              <a:t>database</a:t>
            </a:r>
            <a:r>
              <a:rPr lang="en-US" dirty="0" smtClean="0"/>
              <a:t> of basic motion elements and their associated </a:t>
            </a:r>
            <a:r>
              <a:rPr lang="en-US" i="1" dirty="0" smtClean="0"/>
              <a:t>normal time values</a:t>
            </a:r>
            <a:r>
              <a:rPr lang="en-US" dirty="0" smtClean="0"/>
              <a:t>, together with </a:t>
            </a:r>
            <a:r>
              <a:rPr lang="en-US" i="1" dirty="0" smtClean="0"/>
              <a:t>procedures</a:t>
            </a:r>
            <a:r>
              <a:rPr lang="en-US" dirty="0" smtClean="0"/>
              <a:t> for applying the data to </a:t>
            </a:r>
            <a:r>
              <a:rPr lang="en-US" i="1" dirty="0" smtClean="0"/>
              <a:t>analyze manual tasks</a:t>
            </a:r>
            <a:r>
              <a:rPr lang="en-US" dirty="0" smtClean="0"/>
              <a:t> and establish </a:t>
            </a:r>
            <a:r>
              <a:rPr lang="en-US" i="1" dirty="0" smtClean="0"/>
              <a:t>standard times</a:t>
            </a:r>
            <a:r>
              <a:rPr lang="en-US" dirty="0" smtClean="0"/>
              <a:t> for the tasks</a:t>
            </a:r>
          </a:p>
          <a:p>
            <a:pPr eaLnBrk="1" hangingPunct="1"/>
            <a:r>
              <a:rPr lang="en-US" b="1" dirty="0" smtClean="0"/>
              <a:t>ANSI definition</a:t>
            </a:r>
            <a:r>
              <a:rPr lang="en-US" dirty="0" smtClean="0"/>
              <a:t>: organized </a:t>
            </a:r>
            <a:r>
              <a:rPr lang="en-US" dirty="0"/>
              <a:t>body of </a:t>
            </a:r>
            <a:r>
              <a:rPr lang="en-US" i="1" dirty="0"/>
              <a:t>information, procedures, techniques, and motion times</a:t>
            </a:r>
            <a:r>
              <a:rPr lang="en-US" dirty="0"/>
              <a:t> employed in the study and evaluation of </a:t>
            </a:r>
            <a:r>
              <a:rPr lang="en-US" i="1" dirty="0"/>
              <a:t>manual work elements</a:t>
            </a:r>
            <a:r>
              <a:rPr lang="en-US" dirty="0"/>
              <a:t>. The system is expressed in terms of the </a:t>
            </a:r>
            <a:r>
              <a:rPr lang="en-US" i="1" dirty="0"/>
              <a:t>motions used</a:t>
            </a:r>
            <a:r>
              <a:rPr lang="en-US" dirty="0"/>
              <a:t>, their general and specific </a:t>
            </a:r>
            <a:r>
              <a:rPr lang="en-US" i="1" dirty="0"/>
              <a:t>nature</a:t>
            </a:r>
            <a:r>
              <a:rPr lang="en-US" dirty="0"/>
              <a:t>, the </a:t>
            </a:r>
            <a:r>
              <a:rPr lang="en-US" i="1" dirty="0"/>
              <a:t>conditions</a:t>
            </a:r>
            <a:r>
              <a:rPr lang="en-US" dirty="0"/>
              <a:t> under which they occur, and their previously determined </a:t>
            </a:r>
            <a:r>
              <a:rPr lang="en-US" i="1" dirty="0"/>
              <a:t>performance times</a:t>
            </a:r>
            <a:endParaRPr lang="en-US" i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PMTS Defined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7086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PMTS database involves:</a:t>
            </a:r>
          </a:p>
          <a:p>
            <a:pPr lvl="1" eaLnBrk="1" hangingPunct="1"/>
            <a:r>
              <a:rPr lang="en-US" dirty="0" smtClean="0"/>
              <a:t>set of tables listing time values</a:t>
            </a:r>
          </a:p>
          <a:p>
            <a:pPr lvl="1" eaLnBrk="1" hangingPunct="1"/>
            <a:r>
              <a:rPr lang="en-US" dirty="0" smtClean="0"/>
              <a:t>values correspond to basic </a:t>
            </a:r>
            <a:r>
              <a:rPr lang="en-US" dirty="0"/>
              <a:t>motions </a:t>
            </a:r>
            <a:r>
              <a:rPr lang="en-US" dirty="0" smtClean="0"/>
              <a:t>elements</a:t>
            </a:r>
          </a:p>
          <a:p>
            <a:pPr lvl="1" eaLnBrk="1" hangingPunct="1"/>
            <a:r>
              <a:rPr lang="en-US" dirty="0"/>
              <a:t>determined based on extensive research of manual work activity</a:t>
            </a:r>
          </a:p>
          <a:p>
            <a:pPr lvl="1" eaLnBrk="1" hangingPunct="1"/>
            <a:r>
              <a:rPr lang="en-US" dirty="0"/>
              <a:t>based on frame-by-frame analysis of motion pictures of activity</a:t>
            </a:r>
            <a:endParaRPr lang="en-US" dirty="0" smtClean="0"/>
          </a:p>
          <a:p>
            <a:pPr eaLnBrk="1" hangingPunct="1"/>
            <a:r>
              <a:rPr lang="en-US" dirty="0" smtClean="0"/>
              <a:t>BME’s include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Reach</a:t>
            </a:r>
          </a:p>
          <a:p>
            <a:pPr lvl="1" eaLnBrk="1" hangingPunct="1"/>
            <a:r>
              <a:rPr lang="en-US" dirty="0"/>
              <a:t>Grasp</a:t>
            </a:r>
          </a:p>
          <a:p>
            <a:pPr lvl="1" eaLnBrk="1" hangingPunct="1"/>
            <a:r>
              <a:rPr lang="en-US" dirty="0"/>
              <a:t>Move</a:t>
            </a:r>
          </a:p>
          <a:p>
            <a:pPr lvl="1" eaLnBrk="1" hangingPunct="1"/>
            <a:r>
              <a:rPr lang="en-US" dirty="0" smtClean="0"/>
              <a:t>Release (and others)</a:t>
            </a:r>
          </a:p>
        </p:txBody>
      </p:sp>
    </p:spTree>
    <p:extLst>
      <p:ext uri="{BB962C8B-B14F-4D97-AF65-F5344CB8AC3E}">
        <p14:creationId xmlns:p14="http://schemas.microsoft.com/office/powerpoint/2010/main" val="20539841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PMTS Defined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7086600" cy="5257800"/>
          </a:xfrm>
        </p:spPr>
        <p:txBody>
          <a:bodyPr/>
          <a:lstStyle/>
          <a:p>
            <a:pPr eaLnBrk="1" hangingPunct="1"/>
            <a:r>
              <a:rPr lang="en-US" dirty="0"/>
              <a:t>Time required to perform </a:t>
            </a:r>
            <a:r>
              <a:rPr lang="en-US" dirty="0" smtClean="0"/>
              <a:t>BME depends </a:t>
            </a:r>
            <a:r>
              <a:rPr lang="en-US" dirty="0"/>
              <a:t>on certain work variables</a:t>
            </a:r>
          </a:p>
          <a:p>
            <a:pPr lvl="1" eaLnBrk="1" hangingPunct="1"/>
            <a:r>
              <a:rPr lang="en-US" dirty="0"/>
              <a:t>e.g. time to reach object increases with the distance of </a:t>
            </a:r>
            <a:r>
              <a:rPr lang="en-US" dirty="0" smtClean="0"/>
              <a:t>reach</a:t>
            </a:r>
          </a:p>
          <a:p>
            <a:pPr lvl="1" eaLnBrk="1" hangingPunct="1"/>
            <a:r>
              <a:rPr lang="en-US" dirty="0"/>
              <a:t>e.g. time to move </a:t>
            </a:r>
            <a:r>
              <a:rPr lang="en-US" dirty="0" smtClean="0"/>
              <a:t>object </a:t>
            </a:r>
            <a:r>
              <a:rPr lang="en-US" dirty="0"/>
              <a:t>depends on its weight and </a:t>
            </a:r>
            <a:r>
              <a:rPr lang="en-US" dirty="0" smtClean="0"/>
              <a:t>distance moved</a:t>
            </a:r>
          </a:p>
          <a:p>
            <a:pPr eaLnBrk="1" hangingPunct="1"/>
            <a:r>
              <a:rPr lang="en-US" dirty="0" smtClean="0"/>
              <a:t>Contents of chapter:</a:t>
            </a:r>
          </a:p>
          <a:p>
            <a:pPr lvl="1" eaLnBrk="1" hangingPunct="1"/>
            <a:r>
              <a:rPr lang="en-US" dirty="0" smtClean="0"/>
              <a:t>General </a:t>
            </a:r>
            <a:r>
              <a:rPr lang="en-US" dirty="0"/>
              <a:t>discussion of </a:t>
            </a:r>
            <a:r>
              <a:rPr lang="en-US" dirty="0" smtClean="0"/>
              <a:t>PMTS [1]</a:t>
            </a:r>
          </a:p>
          <a:p>
            <a:pPr lvl="1" eaLnBrk="1" hangingPunct="1"/>
            <a:r>
              <a:rPr lang="en-US" dirty="0" smtClean="0"/>
              <a:t>Two </a:t>
            </a:r>
            <a:r>
              <a:rPr lang="en-US" dirty="0"/>
              <a:t>important examples of </a:t>
            </a:r>
            <a:r>
              <a:rPr lang="en-US" dirty="0" smtClean="0"/>
              <a:t>PMTS:</a:t>
            </a:r>
          </a:p>
          <a:p>
            <a:pPr lvl="2" eaLnBrk="1" hangingPunct="1"/>
            <a:r>
              <a:rPr lang="en-US" dirty="0" smtClean="0"/>
              <a:t>Methods-time </a:t>
            </a:r>
            <a:r>
              <a:rPr lang="en-US" dirty="0"/>
              <a:t>measurement (</a:t>
            </a:r>
            <a:r>
              <a:rPr lang="en-US" dirty="0" smtClean="0"/>
              <a:t>MTM) [2]</a:t>
            </a:r>
          </a:p>
          <a:p>
            <a:pPr lvl="2" eaLnBrk="1" hangingPunct="1"/>
            <a:r>
              <a:rPr lang="en-US" dirty="0" smtClean="0"/>
              <a:t>Maynard </a:t>
            </a:r>
            <a:r>
              <a:rPr lang="en-US" dirty="0"/>
              <a:t>Operation Sequence Technique (MOST</a:t>
            </a:r>
            <a:r>
              <a:rPr lang="en-US" dirty="0" smtClean="0"/>
              <a:t>) [</a:t>
            </a:r>
            <a:r>
              <a:rPr lang="en-US" dirty="0"/>
              <a:t>3</a:t>
            </a:r>
            <a:r>
              <a:rPr lang="en-US" dirty="0" smtClean="0"/>
              <a:t>]*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758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Predetermined Motion Time Systems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b="1" i="1" dirty="0"/>
              <a:t>Overview of Predetermined Motion Time Systems</a:t>
            </a:r>
          </a:p>
        </p:txBody>
      </p:sp>
    </p:spTree>
    <p:extLst>
      <p:ext uri="{BB962C8B-B14F-4D97-AF65-F5344CB8AC3E}">
        <p14:creationId xmlns:p14="http://schemas.microsoft.com/office/powerpoint/2010/main" val="17983676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1.1 PMTS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76400" y="1447800"/>
                <a:ext cx="7162800" cy="4495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Overview of PMTS</a:t>
                </a:r>
              </a:p>
              <a:p>
                <a:pPr lvl="1" eaLnBrk="1" hangingPunct="1"/>
                <a:r>
                  <a:rPr lang="en-US" dirty="0" smtClean="0"/>
                  <a:t>applying PMTS procedure to </a:t>
                </a:r>
                <a:r>
                  <a:rPr lang="en-US" dirty="0"/>
                  <a:t>a </a:t>
                </a:r>
                <a:r>
                  <a:rPr lang="en-US" dirty="0" smtClean="0"/>
                  <a:t>task</a:t>
                </a:r>
              </a:p>
              <a:p>
                <a:pPr lvl="1" eaLnBrk="1" hangingPunct="1"/>
                <a:r>
                  <a:rPr lang="en-US" dirty="0" smtClean="0"/>
                  <a:t>use </a:t>
                </a:r>
                <a:r>
                  <a:rPr lang="en-US" dirty="0"/>
                  <a:t>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</a:t>
                </a:r>
                <a:r>
                  <a:rPr lang="en-US" dirty="0" smtClean="0"/>
                  <a:t>task:</a:t>
                </a:r>
              </a:p>
              <a:p>
                <a:pPr lvl="2" eaLnBrk="1" hangingPunct="1"/>
                <a:r>
                  <a:rPr lang="en-US" dirty="0" smtClean="0"/>
                  <a:t>before task </a:t>
                </a:r>
                <a:r>
                  <a:rPr lang="en-US" dirty="0"/>
                  <a:t>is in </a:t>
                </a:r>
                <a:r>
                  <a:rPr lang="en-US" dirty="0" smtClean="0"/>
                  <a:t>production, or</a:t>
                </a:r>
              </a:p>
              <a:p>
                <a:pPr lvl="2" eaLnBrk="1" hangingPunct="1"/>
                <a:r>
                  <a:rPr lang="en-US" dirty="0" smtClean="0"/>
                  <a:t>for </a:t>
                </a:r>
                <a:r>
                  <a:rPr lang="en-US" dirty="0"/>
                  <a:t>an </a:t>
                </a:r>
                <a:r>
                  <a:rPr lang="en-US" dirty="0" smtClean="0"/>
                  <a:t>existing task</a:t>
                </a:r>
              </a:p>
              <a:p>
                <a:pPr lvl="1" eaLnBrk="1" hangingPunct="1"/>
                <a:r>
                  <a:rPr lang="en-US" dirty="0"/>
                  <a:t>PMT </a:t>
                </a:r>
                <a:r>
                  <a:rPr lang="en-US" dirty="0" smtClean="0"/>
                  <a:t>systems</a:t>
                </a:r>
              </a:p>
              <a:p>
                <a:pPr lvl="2" eaLnBrk="1" hangingPunct="1"/>
                <a:r>
                  <a:rPr lang="en-US" dirty="0" smtClean="0"/>
                  <a:t>differences </a:t>
                </a:r>
                <a:r>
                  <a:rPr lang="en-US" dirty="0"/>
                  <a:t>among </a:t>
                </a:r>
                <a:r>
                  <a:rPr lang="en-US" dirty="0" smtClean="0"/>
                  <a:t>them</a:t>
                </a:r>
              </a:p>
              <a:p>
                <a:pPr lvl="2" eaLnBrk="1" hangingPunct="1"/>
                <a:r>
                  <a:rPr lang="en-US" dirty="0" smtClean="0"/>
                  <a:t>how </a:t>
                </a:r>
                <a:r>
                  <a:rPr lang="en-US" dirty="0"/>
                  <a:t>they can be </a:t>
                </a:r>
                <a:r>
                  <a:rPr lang="en-US" dirty="0" smtClean="0"/>
                  <a:t>classified</a:t>
                </a:r>
                <a:endParaRPr lang="en-US" dirty="0"/>
              </a:p>
              <a:p>
                <a:pPr lvl="1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76400" y="1447800"/>
                <a:ext cx="7162800" cy="4495800"/>
              </a:xfrm>
              <a:blipFill rotWithShape="1">
                <a:blip r:embed="rId2"/>
                <a:stretch>
                  <a:fillRect l="-1106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2452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PMTS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76400" y="1447800"/>
                <a:ext cx="7162800" cy="51816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All PMT systems use same procedure (4 steps)</a:t>
                </a:r>
              </a:p>
              <a:p>
                <a:pPr lvl="1" eaLnBrk="1" hangingPunct="1"/>
                <a:r>
                  <a:rPr lang="en-US" dirty="0"/>
                  <a:t>differences are in </a:t>
                </a:r>
                <a:r>
                  <a:rPr lang="en-US" dirty="0" smtClean="0"/>
                  <a:t>details</a:t>
                </a:r>
              </a:p>
              <a:p>
                <a:pPr marL="457200" indent="-457200" eaLnBrk="1" hangingPunct="1">
                  <a:buFont typeface="Wingdings" pitchFamily="2" charset="2"/>
                  <a:buAutoNum type="arabicPeriod"/>
                </a:pPr>
                <a:r>
                  <a:rPr lang="en-US" b="1" dirty="0" smtClean="0"/>
                  <a:t>Synthesize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method</a:t>
                </a:r>
                <a:r>
                  <a:rPr lang="en-US" dirty="0" smtClean="0"/>
                  <a:t> used to perform the task</a:t>
                </a:r>
              </a:p>
              <a:p>
                <a:pPr marL="914400" lvl="1" indent="-457200" eaLnBrk="1" hangingPunct="1"/>
                <a:r>
                  <a:rPr lang="en-US" dirty="0" smtClean="0"/>
                  <a:t>method is described </a:t>
                </a:r>
                <a:r>
                  <a:rPr lang="en-US" dirty="0" err="1" smtClean="0"/>
                  <a:t>i.t.o</a:t>
                </a:r>
                <a:r>
                  <a:rPr lang="en-US" dirty="0" smtClean="0"/>
                  <a:t>. BME’s,</a:t>
                </a:r>
              </a:p>
              <a:p>
                <a:pPr marL="914400" lvl="1" indent="-457200" eaLnBrk="1" hangingPunct="1"/>
                <a:r>
                  <a:rPr lang="en-US" dirty="0"/>
                  <a:t>based on </a:t>
                </a:r>
                <a:r>
                  <a:rPr lang="en-US" dirty="0" smtClean="0"/>
                  <a:t>workplace </a:t>
                </a:r>
                <a:r>
                  <a:rPr lang="en-US" dirty="0"/>
                  <a:t>layout and set of </a:t>
                </a:r>
                <a:r>
                  <a:rPr lang="en-US" dirty="0" smtClean="0"/>
                  <a:t>tools*</a:t>
                </a:r>
              </a:p>
              <a:p>
                <a:pPr marL="457200" indent="-457200" eaLnBrk="1" hangingPunct="1">
                  <a:buFont typeface="Wingdings" pitchFamily="2" charset="2"/>
                  <a:buAutoNum type="arabicPeriod"/>
                </a:pPr>
                <a:r>
                  <a:rPr lang="en-US" dirty="0" smtClean="0"/>
                  <a:t>Retrieve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/>
                  <a:t> values</a:t>
                </a:r>
                <a:r>
                  <a:rPr lang="en-US" dirty="0" smtClean="0"/>
                  <a:t> for each BME</a:t>
                </a:r>
              </a:p>
              <a:p>
                <a:pPr marL="914400" lvl="1" indent="-457200" eaLnBrk="1" hangingPunct="1"/>
                <a:r>
                  <a:rPr lang="en-US" dirty="0" smtClean="0">
                    <a:ea typeface="+mn-ea"/>
                    <a:cs typeface="+mn-cs"/>
                  </a:rPr>
                  <a:t>This is based on:</a:t>
                </a:r>
              </a:p>
              <a:p>
                <a:pPr marL="1314450" lvl="2" indent="-457200" eaLnBrk="1" hangingPunct="1"/>
                <a:r>
                  <a:rPr lang="en-US" dirty="0" smtClean="0">
                    <a:ea typeface="+mn-ea"/>
                    <a:cs typeface="+mn-cs"/>
                  </a:rPr>
                  <a:t>work variables, and</a:t>
                </a:r>
              </a:p>
              <a:p>
                <a:pPr marL="1314450" lvl="2" indent="-457200" eaLnBrk="1" hangingPunct="1"/>
                <a:r>
                  <a:rPr lang="en-US" dirty="0">
                    <a:ea typeface="+mn-ea"/>
                    <a:cs typeface="+mn-cs"/>
                  </a:rPr>
                  <a:t>conditions under which </a:t>
                </a:r>
                <a:r>
                  <a:rPr lang="en-US" dirty="0"/>
                  <a:t>BME</a:t>
                </a:r>
                <a:r>
                  <a:rPr lang="en-US" dirty="0" smtClean="0">
                    <a:ea typeface="+mn-ea"/>
                    <a:cs typeface="+mn-cs"/>
                  </a:rPr>
                  <a:t> is performed</a:t>
                </a:r>
                <a:endParaRPr lang="en-US" dirty="0">
                  <a:ea typeface="+mn-ea"/>
                  <a:cs typeface="+mn-cs"/>
                </a:endParaRPr>
              </a:p>
              <a:p>
                <a:pPr marL="914400" lvl="1" indent="-457200" eaLnBrk="1" hangingPunct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∑</a:t>
                </a:r>
                <a:r>
                  <a:rPr lang="en-US" dirty="0" smtClean="0"/>
                  <a:t> element times for all BME’s to find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76400" y="1447800"/>
                <a:ext cx="7162800" cy="5181600"/>
              </a:xfrm>
              <a:blipFill rotWithShape="1">
                <a:blip r:embed="rId3"/>
                <a:stretch>
                  <a:fillRect l="-1106" t="-824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PMTS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76400" y="1447800"/>
                <a:ext cx="7162800" cy="5105400"/>
              </a:xfrm>
            </p:spPr>
            <p:txBody>
              <a:bodyPr/>
              <a:lstStyle/>
              <a:p>
                <a:pPr marL="457200" indent="-457200" eaLnBrk="1" hangingPunct="1">
                  <a:buFont typeface="+mj-lt"/>
                  <a:buAutoNum type="arabicPeriod" startAt="3"/>
                </a:pPr>
                <a:r>
                  <a:rPr lang="en-US" b="1" dirty="0" smtClean="0"/>
                  <a:t>Evaluate method</a:t>
                </a:r>
                <a:r>
                  <a:rPr lang="en-US" dirty="0" smtClean="0"/>
                  <a:t> to make improvements</a:t>
                </a:r>
              </a:p>
              <a:p>
                <a:pPr lvl="1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Result: reducing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1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Achieved by:</a:t>
                </a:r>
              </a:p>
              <a:p>
                <a:pPr lvl="2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Eliminating motions,</a:t>
                </a:r>
              </a:p>
              <a:p>
                <a:pPr lvl="2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Reducing distances,</a:t>
                </a:r>
              </a:p>
              <a:p>
                <a:pPr lvl="2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introducing </a:t>
                </a:r>
                <a:r>
                  <a:rPr lang="en-US" dirty="0">
                    <a:solidFill>
                      <a:srgbClr val="000000"/>
                    </a:solidFill>
                  </a:rPr>
                  <a:t>special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tools,</a:t>
                </a:r>
              </a:p>
              <a:p>
                <a:pPr lvl="2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using </a:t>
                </a:r>
                <a:r>
                  <a:rPr lang="en-US" dirty="0">
                    <a:solidFill>
                      <a:srgbClr val="000000"/>
                    </a:solidFill>
                  </a:rPr>
                  <a:t>simultaneous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right/left </a:t>
                </a:r>
                <a:r>
                  <a:rPr lang="en-US" dirty="0">
                    <a:solidFill>
                      <a:srgbClr val="000000"/>
                    </a:solidFill>
                  </a:rPr>
                  <a:t>hand motions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</a:t>
                </a:r>
              </a:p>
              <a:p>
                <a:pPr lvl="2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etc.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This requires:</a:t>
                </a:r>
              </a:p>
              <a:p>
                <a:pPr lvl="2" eaLnBrk="1" hangingPunct="1"/>
                <a:r>
                  <a:rPr lang="en-US" dirty="0">
                    <a:solidFill>
                      <a:srgbClr val="000000"/>
                    </a:solidFill>
                  </a:rPr>
                  <a:t>detailed listing of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BME’s</a:t>
                </a:r>
              </a:p>
              <a:p>
                <a:pPr lvl="2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corresponding </a:t>
                </a:r>
                <a:r>
                  <a:rPr lang="en-US" dirty="0">
                    <a:solidFill>
                      <a:srgbClr val="000000"/>
                    </a:solidFill>
                  </a:rPr>
                  <a:t>time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values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76400" y="1447800"/>
                <a:ext cx="7162800" cy="5105400"/>
              </a:xfrm>
              <a:blipFill rotWithShape="1">
                <a:blip r:embed="rId2"/>
                <a:stretch>
                  <a:fillRect l="-1106" t="-836" r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3648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WorkSystems">
  <a:themeElements>
    <a:clrScheme name="GrooverWorkSystems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WorkSyste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WorkSystems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Data\Microsoft\Templates\GrooverWorkSystems.pot</Template>
  <TotalTime>475</TotalTime>
  <Words>1106</Words>
  <Application>Microsoft Office PowerPoint</Application>
  <PresentationFormat>On-screen Show (4:3)</PresentationFormat>
  <Paragraphs>166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GrooverWorkSystems</vt:lpstr>
      <vt:lpstr>Predetermined Motion Time Systems</vt:lpstr>
      <vt:lpstr>PMTS Defined</vt:lpstr>
      <vt:lpstr>PMTS Defined</vt:lpstr>
      <vt:lpstr>PMTS Defined</vt:lpstr>
      <vt:lpstr>PMTS Defined</vt:lpstr>
      <vt:lpstr>Predetermined Motion Time Systems</vt:lpstr>
      <vt:lpstr>1.1 PMTS Procedure</vt:lpstr>
      <vt:lpstr>PMTS Procedure</vt:lpstr>
      <vt:lpstr>PMTS Procedure</vt:lpstr>
      <vt:lpstr>PMTS Procedure</vt:lpstr>
      <vt:lpstr>1.2 PMTS Levels and Generations</vt:lpstr>
      <vt:lpstr>PMTS Levels and Generations</vt:lpstr>
      <vt:lpstr>PMTS Levels and Generations</vt:lpstr>
      <vt:lpstr>PMTS Levels and Generations</vt:lpstr>
      <vt:lpstr>Comparisons</vt:lpstr>
      <vt:lpstr>PMTS Levels and Generations</vt:lpstr>
      <vt:lpstr>Summary of PMT Systems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Time Study</dc:title>
  <dc:creator>Groover</dc:creator>
  <cp:lastModifiedBy>User</cp:lastModifiedBy>
  <cp:revision>57</cp:revision>
  <dcterms:created xsi:type="dcterms:W3CDTF">2006-02-14T13:42:03Z</dcterms:created>
  <dcterms:modified xsi:type="dcterms:W3CDTF">2017-04-29T19:28:58Z</dcterms:modified>
</cp:coreProperties>
</file>