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2"/>
  </p:notesMasterIdLst>
  <p:sldIdLst>
    <p:sldId id="994" r:id="rId3"/>
    <p:sldId id="1607" r:id="rId4"/>
    <p:sldId id="1179" r:id="rId5"/>
    <p:sldId id="997" r:id="rId6"/>
    <p:sldId id="1181" r:id="rId7"/>
    <p:sldId id="998" r:id="rId8"/>
    <p:sldId id="1187" r:id="rId9"/>
    <p:sldId id="1188" r:id="rId10"/>
    <p:sldId id="1001" r:id="rId11"/>
    <p:sldId id="1002" r:id="rId12"/>
    <p:sldId id="1003" r:id="rId13"/>
    <p:sldId id="1004" r:id="rId14"/>
    <p:sldId id="1005" r:id="rId15"/>
    <p:sldId id="1189" r:id="rId16"/>
    <p:sldId id="1007" r:id="rId17"/>
    <p:sldId id="1107" r:id="rId18"/>
    <p:sldId id="1108" r:id="rId19"/>
    <p:sldId id="1109" r:id="rId20"/>
    <p:sldId id="11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71"/>
  </p:normalViewPr>
  <p:slideViewPr>
    <p:cSldViewPr snapToGrid="0">
      <p:cViewPr varScale="1">
        <p:scale>
          <a:sx n="63" d="100"/>
          <a:sy n="63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D264-4D55-4E38-99C2-D0D31697752A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5D079-5951-479D-BE1F-1AD2F23F50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2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1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F4B1F-EBAD-45B2-A458-BFF60A6722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E0EA8-8713-4B41-B0C8-1B3239DFC6C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1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792B0-958C-47E7-A699-603C1EDA5D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2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58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B3844-A965-4117-AA8E-FA1CDC6DF9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33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5DFB9C-574E-473D-A59E-A197096440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02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6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1128B37-93F9-4193-A8B3-9010881E1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1934-5ED6-47FA-9BB6-14DA67F8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FC78270-3E55-44CE-905B-79896CC1E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18DC8BC-E617-4E63-A046-C32BB321C0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9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B80256A-BC32-4E4F-868D-8D8B913E8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1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A99104F-37DC-4C07-A2B8-9D0C6F300A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275324F-E81B-4B3E-95D7-FC735C8B4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488A-A7E8-4143-B15D-02B2BBF56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3156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9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8F94-7C7A-4D50-BDDA-F148956450DB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3F6A-A498-4ADF-AE44-CFF7BE6AC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4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D60D-AD84-4D66-BF8A-7F828753BD4E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374D-8D46-4336-88FD-5F68A5A82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BDFB-402B-4D28-8EEC-916CC9BCE209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006B1-5178-4815-AE76-257EA9FBA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69F5-7740-4BA8-B953-B1FB82D63F10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8426-D2E5-4D38-BF4D-F9877488B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C55B-8B83-47B2-8643-5D5DFD548B17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88CB-B4D0-47BF-A1CF-CE8E4700A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0AD0-E3B4-4E5A-BBFD-E2472EA6B5A8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A62D-799E-405C-8908-02BB08D03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9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497E-08CE-4A0E-884A-3B4CA88376B6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CEA5-446E-4BA2-AEE9-A773CB705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9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6F85-6A18-4A47-8F44-D633EB572D7C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0CBE-ADF1-45D5-B199-F60D1565D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8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091E-8CE6-465D-9E9B-7C7997B12A66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A8B4-15B6-40EB-9F21-5733F0551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96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E135-F3CD-42DD-8596-1E4AED079CDE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00C02-E281-4CE3-BF7D-6D743EE8A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7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79A9-964C-494C-959C-17CC0656B892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23B8-804E-4361-8A5C-A69C4DBD9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5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464355A-4449-44E8-BF79-EBDE44928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040A-C5AA-4C22-B568-24CEDA3A6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6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B3779DF-C946-46F0-97F7-E3AE35F2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1336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29F1BC5-A2D0-4856-A092-FE9C01C3E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6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B31B3B-30E7-4C4D-ACBC-D7F815503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2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58A4A-34CD-4B56-BD9D-D49BD09CB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1B55-32A1-425C-8314-81A849624A71}" type="datetimeFigureOut">
              <a:rPr lang="en-US" smtClean="0"/>
              <a:pPr/>
              <a:t>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+mn-cs"/>
              </a:defRPr>
            </a:lvl1pPr>
          </a:lstStyle>
          <a:p>
            <a:pPr>
              <a:defRPr/>
            </a:pPr>
            <a:fld id="{A581BC55-FBBC-4F95-911E-2DF56F56FAA4}" type="datetimeFigureOut">
              <a:rPr lang="en-US"/>
              <a:pPr>
                <a:defRPr/>
              </a:pPr>
              <a:t>2/22/20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 Rounded MT Bold" panose="020F0704030504030204" pitchFamily="34" charset="0"/>
              </a:defRPr>
            </a:lvl1pPr>
          </a:lstStyle>
          <a:p>
            <a:fld id="{30079607-52CC-4DDD-B9C9-1A65BBB62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Plant Structure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(Morphology &amp; Anatomy)</a:t>
            </a:r>
          </a:p>
        </p:txBody>
      </p:sp>
    </p:spTree>
    <p:extLst>
      <p:ext uri="{BB962C8B-B14F-4D97-AF65-F5344CB8AC3E}">
        <p14:creationId xmlns:p14="http://schemas.microsoft.com/office/powerpoint/2010/main" val="331370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Roots:  Specialized for H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and Nutrient Absorption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7086600" y="4572001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Copyright © McGraw-Hill Companies Permission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Required for Reproduction or Display</a:t>
            </a: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2971800" y="6019801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Copyright © McGraw-Hill Companies Permission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Required for Reproduction or Display</a:t>
            </a:r>
          </a:p>
        </p:txBody>
      </p:sp>
      <p:pic>
        <p:nvPicPr>
          <p:cNvPr id="112645" name="Picture 10" descr="0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/>
          <a:stretch>
            <a:fillRect/>
          </a:stretch>
        </p:blipFill>
        <p:spPr bwMode="auto">
          <a:xfrm>
            <a:off x="1863726" y="1447801"/>
            <a:ext cx="821531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6"/>
          <p:cNvSpPr txBox="1">
            <a:spLocks noChangeArrowheads="1"/>
          </p:cNvSpPr>
          <p:nvPr/>
        </p:nvSpPr>
        <p:spPr bwMode="auto">
          <a:xfrm>
            <a:off x="7086600" y="4572001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Copyright © McGraw-Hill Companies Permission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prstClr val="white"/>
                </a:solidFill>
                <a:cs typeface="Arial" panose="020B0604020202020204" pitchFamily="34" charset="0"/>
              </a:rPr>
              <a:t>Required for Reproduction or Display</a:t>
            </a:r>
          </a:p>
        </p:txBody>
      </p: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8839200" y="6267906"/>
            <a:ext cx="3352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cs typeface="Arial" panose="020B0604020202020204" pitchFamily="34" charset="0"/>
              </a:rPr>
              <a:t>Copyright © McGraw-Hill Companies </a:t>
            </a:r>
            <a:r>
              <a:rPr lang="en-US" altLang="en-US" sz="800" dirty="0" err="1" smtClean="0">
                <a:cs typeface="Arial" panose="020B0604020202020204" pitchFamily="34" charset="0"/>
              </a:rPr>
              <a:t>tapPermissi</a:t>
            </a:r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Types:  Adventitious &amp; Tap Root System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9" name="Picture 12" descr="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/>
          <a:stretch>
            <a:fillRect/>
          </a:stretch>
        </p:blipFill>
        <p:spPr bwMode="auto">
          <a:xfrm>
            <a:off x="1988343" y="1079956"/>
            <a:ext cx="82153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839200" y="4740275"/>
            <a:ext cx="609600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prstClr val="white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096803-9BAF-47C1-AA9F-5656BD0D9120}"/>
              </a:ext>
            </a:extLst>
          </p:cNvPr>
          <p:cNvSpPr/>
          <p:nvPr/>
        </p:nvSpPr>
        <p:spPr>
          <a:xfrm>
            <a:off x="7141568" y="685800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أنواع الجذر: الجذور العرضية والجذور الوتدية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825076" y="5560497"/>
            <a:ext cx="96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Taproot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5784" y="5612786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Fibrous root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Root System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27101"/>
            <a:ext cx="4648200" cy="4648200"/>
          </a:xfrm>
        </p:spPr>
        <p:txBody>
          <a:bodyPr/>
          <a:lstStyle/>
          <a:p>
            <a:pPr algn="just" eaLnBrk="1" hangingPunct="1"/>
            <a:r>
              <a:rPr lang="en-US" altLang="en-US" sz="2800" dirty="0"/>
              <a:t>Develops when the secondary roots become the main roots.</a:t>
            </a:r>
          </a:p>
          <a:p>
            <a:pPr algn="just" eaLnBrk="1" hangingPunct="1"/>
            <a:endParaRPr lang="en-US" altLang="en-US" sz="2800" dirty="0"/>
          </a:p>
          <a:p>
            <a:pPr algn="just" eaLnBrk="1" hangingPunct="1"/>
            <a:r>
              <a:rPr lang="en-US" altLang="en-US" sz="2800" dirty="0"/>
              <a:t>Shallow roots but spread over a broad area.</a:t>
            </a:r>
          </a:p>
          <a:p>
            <a:pPr algn="just" eaLnBrk="1" hangingPunct="1"/>
            <a:endParaRPr lang="en-US" altLang="en-US" sz="2800" dirty="0"/>
          </a:p>
          <a:p>
            <a:pPr algn="just" eaLnBrk="1" hangingPunct="1"/>
            <a:r>
              <a:rPr lang="en-US" altLang="en-US" sz="2800" dirty="0"/>
              <a:t>Helps prevent erosion.</a:t>
            </a:r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3444" y="1131841"/>
            <a:ext cx="3505200" cy="31019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F53EE2-BDC2-4D0A-B489-FCFC0A9D77E0}"/>
              </a:ext>
            </a:extLst>
          </p:cNvPr>
          <p:cNvSpPr/>
          <p:nvPr/>
        </p:nvSpPr>
        <p:spPr>
          <a:xfrm>
            <a:off x="5511952" y="53449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dirty="0"/>
              <a:t> جذور ليفية (جذر ليفي)</a:t>
            </a:r>
          </a:p>
          <a:p>
            <a:pPr algn="r"/>
            <a:r>
              <a:rPr lang="ar-SA" dirty="0"/>
              <a:t>ينشأ أو يتطور حيث تصبح الجذور الثانوية جذور رئيسية. </a:t>
            </a:r>
          </a:p>
          <a:p>
            <a:pPr algn="r"/>
            <a:r>
              <a:rPr lang="ar-SA" dirty="0"/>
              <a:t>جذور ضحلة لكن تنتشر على مساحة واسعة. </a:t>
            </a:r>
          </a:p>
          <a:p>
            <a:pPr algn="r"/>
            <a:r>
              <a:rPr lang="ar-SA" dirty="0"/>
              <a:t>تساعد على منع تآكل التربة  (التعرية).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Taproot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800"/>
              <a:t>Develops from the primary root.</a:t>
            </a:r>
          </a:p>
          <a:p>
            <a:pPr algn="just" eaLnBrk="1" hangingPunct="1"/>
            <a:endParaRPr lang="en-US" altLang="en-US" sz="2800"/>
          </a:p>
          <a:p>
            <a:pPr algn="just" eaLnBrk="1" hangingPunct="1"/>
            <a:r>
              <a:rPr lang="en-US" altLang="en-US" sz="2800"/>
              <a:t>Reaches deep into the ground</a:t>
            </a:r>
          </a:p>
          <a:p>
            <a:pPr algn="just" eaLnBrk="1" hangingPunct="1"/>
            <a:endParaRPr lang="en-US" altLang="en-US" sz="2800"/>
          </a:p>
          <a:p>
            <a:pPr algn="just" eaLnBrk="1" hangingPunct="1"/>
            <a:r>
              <a:rPr lang="en-US" altLang="en-US" sz="2800"/>
              <a:t>Helps the plant during periods of drought.</a:t>
            </a: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8118475" y="2541588"/>
            <a:ext cx="2514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15717" name="Picture 5" descr="carrot 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73408"/>
            <a:ext cx="3503612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D8CDF8-E4A8-40D7-9474-7AD7E10A008F}"/>
              </a:ext>
            </a:extLst>
          </p:cNvPr>
          <p:cNvSpPr/>
          <p:nvPr/>
        </p:nvSpPr>
        <p:spPr>
          <a:xfrm>
            <a:off x="912575" y="53704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dirty="0"/>
              <a:t>جذر وتدي </a:t>
            </a:r>
          </a:p>
          <a:p>
            <a:pPr algn="r"/>
            <a:r>
              <a:rPr lang="ar-SA" dirty="0"/>
              <a:t>ينشا من الجذر الرئيسي.</a:t>
            </a:r>
          </a:p>
          <a:p>
            <a:pPr algn="r"/>
            <a:r>
              <a:rPr lang="ar-SA" dirty="0"/>
              <a:t>يصل إلى أعماق الأرض</a:t>
            </a:r>
          </a:p>
          <a:p>
            <a:pPr algn="r"/>
            <a:r>
              <a:rPr lang="ar-SA" dirty="0"/>
              <a:t>يساعد النبات خلال فترات الجفاف.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13509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>
                <a:solidFill>
                  <a:prstClr val="white"/>
                </a:solidFill>
                <a:cs typeface="Arial" panose="020B0604020202020204" pitchFamily="34" charset="0"/>
              </a:rPr>
              <a:t>Root Modifications: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white"/>
                </a:solidFill>
                <a:cs typeface="Arial" panose="020B0604020202020204" pitchFamily="34" charset="0"/>
              </a:rPr>
              <a:t>Storage Roots</a:t>
            </a:r>
          </a:p>
        </p:txBody>
      </p:sp>
      <p:pic>
        <p:nvPicPr>
          <p:cNvPr id="1167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7" b="23656"/>
          <a:stretch>
            <a:fillRect/>
          </a:stretch>
        </p:blipFill>
        <p:spPr bwMode="auto">
          <a:xfrm>
            <a:off x="2209801" y="2362200"/>
            <a:ext cx="41005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 Box 8"/>
          <p:cNvSpPr txBox="1">
            <a:spLocks noChangeArrowheads="1"/>
          </p:cNvSpPr>
          <p:nvPr/>
        </p:nvSpPr>
        <p:spPr bwMode="auto">
          <a:xfrm>
            <a:off x="2286000" y="5592763"/>
            <a:ext cx="396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cs typeface="Arial" panose="020B0604020202020204" pitchFamily="34" charset="0"/>
              </a:rPr>
              <a:t>Storage roots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i="1">
                <a:solidFill>
                  <a:prstClr val="black"/>
                </a:solidFill>
                <a:cs typeface="Arial" panose="020B0604020202020204" pitchFamily="34" charset="0"/>
              </a:rPr>
              <a:t>Raphanus sativus</a:t>
            </a:r>
            <a:r>
              <a:rPr lang="en-US" altLang="en-US" sz="2000">
                <a:solidFill>
                  <a:prstClr val="black"/>
                </a:solidFill>
                <a:cs typeface="Arial" panose="020B0604020202020204" pitchFamily="34" charset="0"/>
              </a:rPr>
              <a:t>, Radish</a:t>
            </a:r>
            <a:endParaRPr lang="en-US" altLang="en-US" sz="16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16741" name="Picture 6" descr="05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/>
          <a:stretch>
            <a:fillRect/>
          </a:stretch>
        </p:blipFill>
        <p:spPr bwMode="auto">
          <a:xfrm>
            <a:off x="6764338" y="2468563"/>
            <a:ext cx="35226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705600" y="5715000"/>
            <a:ext cx="3810000" cy="609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Storage roots, </a:t>
            </a:r>
            <a:r>
              <a:rPr lang="en-ZA" dirty="0"/>
              <a:t>Sweet potato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E5AE7F-F62C-456E-B04D-EB7A2917FF5F}"/>
              </a:ext>
            </a:extLst>
          </p:cNvPr>
          <p:cNvSpPr/>
          <p:nvPr/>
        </p:nvSpPr>
        <p:spPr>
          <a:xfrm>
            <a:off x="5493110" y="1355765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جذور تخزينية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9038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Carrot: Tap Root modification</a:t>
            </a:r>
          </a:p>
        </p:txBody>
      </p:sp>
      <p:pic>
        <p:nvPicPr>
          <p:cNvPr id="117763" name="Picture 5" descr="carrot 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1371601"/>
            <a:ext cx="3503613" cy="5135563"/>
          </a:xfrm>
        </p:spPr>
      </p:pic>
      <p:sp>
        <p:nvSpPr>
          <p:cNvPr id="117764" name="Text Box 7"/>
          <p:cNvSpPr txBox="1">
            <a:spLocks noChangeArrowheads="1"/>
          </p:cNvSpPr>
          <p:nvPr/>
        </p:nvSpPr>
        <p:spPr bwMode="auto">
          <a:xfrm>
            <a:off x="5943600" y="1524001"/>
            <a:ext cx="4114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Function: Storage of water.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Carrot plants are often associated with very sandy soils.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The root modification allows the storage of water in the cortex and central stele.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The mass of the root stabilizes the plant in the loose sandy soils.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A89C83-44AD-4196-9A02-C55D7DEDC7B6}"/>
              </a:ext>
            </a:extLst>
          </p:cNvPr>
          <p:cNvSpPr/>
          <p:nvPr/>
        </p:nvSpPr>
        <p:spPr>
          <a:xfrm>
            <a:off x="5484574" y="53339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dirty="0"/>
              <a:t>وظيفة: تخزين المياه.</a:t>
            </a:r>
          </a:p>
          <a:p>
            <a:pPr algn="r"/>
            <a:r>
              <a:rPr lang="ar-SA" dirty="0"/>
              <a:t>غالبا ما ينمو في التربة الرملية.</a:t>
            </a:r>
          </a:p>
          <a:p>
            <a:pPr algn="r"/>
            <a:r>
              <a:rPr lang="ar-SA" dirty="0"/>
              <a:t>جذر وتدي مألوف لمن يتغذون على الخضروات.</a:t>
            </a:r>
          </a:p>
          <a:p>
            <a:pPr algn="r"/>
            <a:r>
              <a:rPr lang="ar-SA" dirty="0" err="1"/>
              <a:t>التحورالجذري</a:t>
            </a:r>
            <a:r>
              <a:rPr lang="ar-SA" dirty="0"/>
              <a:t> يسمح لتخزين المياه في القشرة </a:t>
            </a:r>
            <a:r>
              <a:rPr lang="ar-SA" dirty="0" err="1"/>
              <a:t>والأسطوان</a:t>
            </a:r>
            <a:r>
              <a:rPr lang="ar-SA" dirty="0"/>
              <a:t> الوعائية المركزية.</a:t>
            </a:r>
          </a:p>
          <a:p>
            <a:pPr algn="r"/>
            <a:r>
              <a:rPr lang="ar-SA" dirty="0"/>
              <a:t>كتلة الجذر يثبت النبات في التربة الرملية المفككة.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19601" y="87457"/>
            <a:ext cx="3933122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Calibri"/>
              </a:rPr>
              <a:t>buttress roots </a:t>
            </a:r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جذور مساعدة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120323" y="5949280"/>
            <a:ext cx="5232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buttress roots, rusty-leaved fig</a:t>
            </a:r>
            <a:endParaRPr lang="ar-SA" sz="2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جذور مساعدة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62" y="734564"/>
            <a:ext cx="5265029" cy="48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ashabayenalshfa.files.wordpress.com/2013/10/300px-ceiba_pentandra_ms4104.jpg?w=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5" y="1083099"/>
            <a:ext cx="6075485" cy="45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242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951414" y="87457"/>
            <a:ext cx="4314506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Calibri"/>
              </a:rPr>
              <a:t>Respiratory roots </a:t>
            </a:r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جذور تنفسية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82009" y="563227"/>
            <a:ext cx="471601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Pneumatophores (respiratory roots)</a:t>
            </a:r>
          </a:p>
          <a:p>
            <a:pPr algn="ctr"/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Avicennia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marina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black mangrove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73" y="3556000"/>
            <a:ext cx="4892755" cy="31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4.bp.blogspot.com/-mXmUR0yNDq8/VlRAoQ-NdcI/AAAAAAAAK50/FaE9Aker36U/s1600/5653-004-8A0691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4" y="178469"/>
            <a:ext cx="3540235" cy="3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3.bp.blogspot.com/-obGYH0Bds-Q/VjMGv9VR-kI/AAAAAAAAKmY/BSDF8XcXW2s/s1600/mangrove-forest-bohol-314119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-7505" r="19787" b="9485"/>
          <a:stretch/>
        </p:blipFill>
        <p:spPr bwMode="auto">
          <a:xfrm>
            <a:off x="5420695" y="1083710"/>
            <a:ext cx="6554112" cy="5497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4013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572000" y="231776"/>
            <a:ext cx="321056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Calibri"/>
              </a:rPr>
              <a:t>Prop roots</a:t>
            </a:r>
            <a:r>
              <a:rPr lang="ar-SA" sz="1200" dirty="0">
                <a:solidFill>
                  <a:srgbClr val="800000"/>
                </a:solidFill>
                <a:latin typeface="Calibri"/>
                <a:cs typeface="Arial" panose="020B0604020202020204" pitchFamily="34" charset="0"/>
              </a:rPr>
              <a:t>جذور دعامية  </a:t>
            </a:r>
            <a:endParaRPr lang="en-US" sz="1200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8196" name="Picture 4" descr="http://2.bp.blogspot.com/-k_Aw5kwejU4/VjszVjR4wSI/AAAAAAAAKrA/fXljNgaJCqA/s1600/spring%2B2010%2B2%2B73%2B042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" y="3825357"/>
            <a:ext cx="4313202" cy="28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3.bp.blogspot.com/-Jfbmv19M8_s/VjMHyNI2cmI/AAAAAAAAKmo/iYmI8vtmSyM/s1600/root-inf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3" y="78056"/>
            <a:ext cx="265866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999657" y="908720"/>
            <a:ext cx="404700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Prop roots (also adventitious)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http://upload.wikimedia.org/wikipedia/commons/thumb/a/ac/Prop_roots_of_Maize_plant.jpg/1280px-Prop_roots_of_Maize_pl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9" y="2518707"/>
            <a:ext cx="6786786" cy="38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6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8375" y="457200"/>
            <a:ext cx="7543800" cy="88582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Haustoria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– parasitic roots </a:t>
            </a:r>
            <a:r>
              <a:rPr lang="ar-SA" sz="2800" dirty="0">
                <a:solidFill>
                  <a:srgbClr val="800000"/>
                </a:solidFill>
              </a:rPr>
              <a:t> </a:t>
            </a:r>
            <a:r>
              <a:rPr lang="ar-SA" sz="1200" dirty="0">
                <a:solidFill>
                  <a:prstClr val="black"/>
                </a:solidFill>
              </a:rPr>
              <a:t>جذور</a:t>
            </a:r>
            <a:r>
              <a:rPr lang="ar-SA" sz="1200" dirty="0">
                <a:solidFill>
                  <a:srgbClr val="800000"/>
                </a:solidFill>
              </a:rPr>
              <a:t>طفيلية -</a:t>
            </a:r>
            <a:r>
              <a:rPr lang="ar-SA" sz="1200" dirty="0">
                <a:solidFill>
                  <a:prstClr val="black"/>
                </a:solidFill>
              </a:rPr>
              <a:t> ممصية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7086600" y="45720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prstClr val="white"/>
                </a:solidFill>
                <a:latin typeface="Times New Roman" pitchFamily="18" charset="0"/>
              </a:rPr>
              <a:t>Copyright © McGraw-Hill Companies Permission</a:t>
            </a:r>
          </a:p>
          <a:p>
            <a:pPr algn="ctr"/>
            <a:r>
              <a:rPr lang="en-US" sz="800">
                <a:solidFill>
                  <a:prstClr val="white"/>
                </a:solidFill>
                <a:latin typeface="Times New Roman" pitchFamily="18" charset="0"/>
              </a:rPr>
              <a:t>Required for Reproduction or Display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prstClr val="white"/>
                </a:solidFill>
                <a:latin typeface="Times New Roman" pitchFamily="18" charset="0"/>
              </a:rPr>
              <a:t>Copyright © McGraw-Hill Companies Permission</a:t>
            </a:r>
          </a:p>
          <a:p>
            <a:pPr algn="ctr"/>
            <a:r>
              <a:rPr lang="en-US" sz="800">
                <a:solidFill>
                  <a:prstClr val="white"/>
                </a:solidFill>
                <a:latin typeface="Times New Roman" pitchFamily="18" charset="0"/>
              </a:rPr>
              <a:t>Required for Reproduction or Display</a:t>
            </a:r>
          </a:p>
        </p:txBody>
      </p:sp>
      <p:pic>
        <p:nvPicPr>
          <p:cNvPr id="21509" name="Picture 6" descr="05_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233" y="1651345"/>
            <a:ext cx="5693269" cy="448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4.bp.blogspot.com/-NNjt-Q09BzM/Vk1SCBBqrMI/AAAAAAAAK1o/_saqPvYWuaM/s1600/Cassytha%2Bmelantha%2B%2B005%2B%2BLarge%2BDodder%2BLaur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08" y="1409468"/>
            <a:ext cx="4892720" cy="42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1238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/>
              <a:t>PLANT MORPHOLOGY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46" b="7067"/>
          <a:stretch/>
        </p:blipFill>
        <p:spPr>
          <a:xfrm>
            <a:off x="2286001" y="1981200"/>
            <a:ext cx="3571029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438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Study of external structure of a plant</a:t>
            </a:r>
          </a:p>
        </p:txBody>
      </p:sp>
    </p:spTree>
    <p:extLst>
      <p:ext uri="{BB962C8B-B14F-4D97-AF65-F5344CB8AC3E}">
        <p14:creationId xmlns:p14="http://schemas.microsoft.com/office/powerpoint/2010/main" val="20538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Morphology</a:t>
            </a:r>
          </a:p>
        </p:txBody>
      </p:sp>
      <p:pic>
        <p:nvPicPr>
          <p:cNvPr id="1054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6" y="0"/>
            <a:ext cx="6437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90532" y="1088231"/>
            <a:ext cx="4206875" cy="258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Shoot system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C0504D">
                    <a:lumMod val="75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Stem</a:t>
            </a:r>
          </a:p>
          <a:p>
            <a:pPr lvl="1"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Supports and places leaves</a:t>
            </a:r>
          </a:p>
          <a:p>
            <a:pPr lvl="1"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Transports H</a:t>
            </a:r>
            <a:r>
              <a:rPr lang="en-US" sz="1600" b="1" baseline="-25000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 and nutrients</a:t>
            </a:r>
            <a:b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00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C0504D">
                    <a:lumMod val="75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Leaves</a:t>
            </a:r>
          </a:p>
          <a:p>
            <a:pPr lvl="1"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Photosynthesis</a:t>
            </a:r>
            <a:b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00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C0504D">
                    <a:lumMod val="75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Reproductive structures - Flowers</a:t>
            </a:r>
            <a:br>
              <a:rPr lang="en-US" sz="1600" b="1" dirty="0">
                <a:solidFill>
                  <a:srgbClr val="C0504D">
                    <a:lumMod val="75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C0504D">
                  <a:lumMod val="75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704964" y="4926991"/>
            <a:ext cx="5257800" cy="135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Root system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Anchors the plant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Absorbs water and minerals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Storage (CHO) &amp; synthesis of some hormones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Propagation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25119" y="4374884"/>
            <a:ext cx="5799317" cy="25210"/>
          </a:xfrm>
          <a:prstGeom prst="line">
            <a:avLst/>
          </a:prstGeom>
          <a:ln>
            <a:prstDash val="lg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160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apter-095.jpg"/>
          <p:cNvPicPr>
            <a:picLocks noChangeAspect="1"/>
          </p:cNvPicPr>
          <p:nvPr/>
        </p:nvPicPr>
        <p:blipFill>
          <a:blip r:embed="rId3" cstate="print"/>
          <a:srcRect t="6667" b="8888"/>
          <a:stretch>
            <a:fillRect/>
          </a:stretch>
        </p:blipFill>
        <p:spPr bwMode="auto">
          <a:xfrm>
            <a:off x="1292206" y="627966"/>
            <a:ext cx="9713447" cy="604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77586" y="9673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alibri"/>
              </a:rPr>
              <a:t>Root &amp; Shoot Tips</a:t>
            </a:r>
          </a:p>
        </p:txBody>
      </p:sp>
    </p:spTree>
    <p:extLst>
      <p:ext uri="{BB962C8B-B14F-4D97-AF65-F5344CB8AC3E}">
        <p14:creationId xmlns:p14="http://schemas.microsoft.com/office/powerpoint/2010/main" val="24867838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232153" cy="685800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Dicots and Monocots plants</a:t>
            </a:r>
          </a:p>
        </p:txBody>
      </p:sp>
      <p:pic>
        <p:nvPicPr>
          <p:cNvPr id="107523" name="Picture 5" descr="Life7e-Fig-35-02-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966" y="1945481"/>
            <a:ext cx="7443418" cy="4767419"/>
          </a:xfrm>
        </p:spPr>
      </p:pic>
      <p:sp>
        <p:nvSpPr>
          <p:cNvPr id="107526" name="Text Box 8"/>
          <p:cNvSpPr txBox="1">
            <a:spLocks noChangeArrowheads="1"/>
          </p:cNvSpPr>
          <p:nvPr/>
        </p:nvSpPr>
        <p:spPr bwMode="auto">
          <a:xfrm>
            <a:off x="280617" y="2121737"/>
            <a:ext cx="3886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Shoots  system consist of Stems and leaves.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 Functions of Shoots  system: Photosynthesis, Support, Reproduction, Storage and Transport</a:t>
            </a: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384651" y="4807398"/>
            <a:ext cx="396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Functions of Roots system: Anchorage, absorption of water and Minerals, provides nutrients for the shoot, storage for food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4034" y="802481"/>
            <a:ext cx="11728412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None/>
              <a:defRPr/>
            </a:pPr>
            <a:r>
              <a:rPr lang="en-US" sz="2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Flowering plants possess three kinds of vegetative (non-reproductive) organs: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Roots, Stems, and Leaves  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US" sz="11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flower is the reproductive organ of the Angiosperms.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242F10-2804-44E0-AC4B-1A7D559304B2}"/>
              </a:ext>
            </a:extLst>
          </p:cNvPr>
          <p:cNvSpPr/>
          <p:nvPr/>
        </p:nvSpPr>
        <p:spPr>
          <a:xfrm>
            <a:off x="3739732" y="1131064"/>
            <a:ext cx="834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>النباتات الزهرة لها ثلاثة أنواع من الأعضاء الخضرية (غير التكاثرية) : الجذور والسيقان، والأوراق. الزهرة وهي العضو التكاثري لكاسيات البذور.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03512" y="5229200"/>
            <a:ext cx="8888288" cy="122413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/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Calibri"/>
              </a:rPr>
              <a:t>seed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is a sporophyte embryo with its own food supply in a protective coat                                    </a:t>
            </a:r>
            <a:r>
              <a:rPr lang="ar-SA" sz="13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البذرة هي جنين بوغي مزود بمواد غذائية مدخرة في أغلفة واقية تسمى القصرة</a:t>
            </a:r>
            <a:endParaRPr lang="en-US" sz="1300" dirty="0">
              <a:solidFill>
                <a:prstClr val="black"/>
              </a:solidFill>
              <a:latin typeface="Calibri"/>
            </a:endParaRPr>
          </a:p>
          <a:p>
            <a:pPr marL="339725" lvl="1" indent="-33972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Seed plants (gymnosperms and angiosperms) retain their spores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560" y="155679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ذرة صنوبر (عاريات البذور) بذرة مجنحة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292" y="15567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بذرة فول (ذات فلقتين)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896" y="171026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بذرة ذرة (ذات فلقتة واحدة)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96" y="35409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الفلقات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6" y="44371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الفلقات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0336" y="220486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غلاف البذرة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058" y="2276873"/>
            <a:ext cx="572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الجنين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5800" y="386104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الجنين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2064" y="38774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جذر الجنين الجذير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2064" y="331788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اوراق الجنين الريشة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9676" y="2348881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جناح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808" y="218083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سويداء البذرة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0056" y="130657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Angiosperms</a:t>
            </a:r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كاسيات البذور  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5540" y="132953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gymnosperms </a:t>
            </a:r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عاريلت البذور  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68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Seedling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9226" y="4876800"/>
            <a:ext cx="7140575" cy="1779588"/>
          </a:xfrm>
        </p:spPr>
        <p:txBody>
          <a:bodyPr/>
          <a:lstStyle/>
          <a:p>
            <a:pPr lvl="1" eaLnBrk="1" hangingPunct="1"/>
            <a:r>
              <a:rPr lang="en-US" altLang="en-US" sz="2000" b="1">
                <a:solidFill>
                  <a:srgbClr val="000000"/>
                </a:solidFill>
              </a:rPr>
              <a:t>Monocotyledons (Monocots)- </a:t>
            </a:r>
            <a:r>
              <a:rPr lang="en-US" altLang="en-US" sz="2400">
                <a:solidFill>
                  <a:srgbClr val="000000"/>
                </a:solidFill>
              </a:rPr>
              <a:t>have a single seed leaf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	-   </a:t>
            </a:r>
            <a:r>
              <a:rPr lang="en-US" altLang="en-US" sz="2000" b="1">
                <a:solidFill>
                  <a:srgbClr val="000000"/>
                </a:solidFill>
              </a:rPr>
              <a:t>Dicotyledons (Dicots)-  have double seed leaves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9572" name="Picture 5" descr="amonoco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7364" y="1624014"/>
            <a:ext cx="1392237" cy="3024187"/>
          </a:xfrm>
        </p:spPr>
      </p:pic>
      <p:pic>
        <p:nvPicPr>
          <p:cNvPr id="109573" name="Picture 8" descr="adic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597026"/>
            <a:ext cx="1600200" cy="30511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15963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Seed Germination</a:t>
            </a:r>
          </a:p>
        </p:txBody>
      </p:sp>
      <p:pic>
        <p:nvPicPr>
          <p:cNvPr id="110595" name="Picture 5" descr="T630888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97" y="1052514"/>
            <a:ext cx="11646279" cy="5605632"/>
          </a:xfrm>
        </p:spPr>
      </p:pic>
      <p:sp>
        <p:nvSpPr>
          <p:cNvPr id="110596" name="TextBox 3"/>
          <p:cNvSpPr txBox="1">
            <a:spLocks noChangeArrowheads="1"/>
          </p:cNvSpPr>
          <p:nvPr/>
        </p:nvSpPr>
        <p:spPr bwMode="auto">
          <a:xfrm>
            <a:off x="472713" y="4246211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Corn Grain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"/>
            <a:ext cx="12192000" cy="766763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Roots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676400" y="1831523"/>
            <a:ext cx="8915400" cy="44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6538" algn="l"/>
              </a:tabLst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6538" algn="l"/>
              </a:tabLs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6538" algn="l"/>
              </a:tabLs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anose="020B0604020202020204" pitchFamily="34" charset="0"/>
              </a:rPr>
              <a:t>Function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- absorption, anchorage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anose="020B0604020202020204" pitchFamily="34" charset="0"/>
              </a:rPr>
              <a:t>Structure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– root cap, root hairs, endodermis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anose="020B0604020202020204" pitchFamily="34" charset="0"/>
              </a:rPr>
              <a:t>Adventitious roots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- A root growing from a location other than the underground </a:t>
            </a:r>
            <a:r>
              <a:rPr lang="en-US" altLang="en-US" sz="2800" b="1" dirty="0" err="1">
                <a:solidFill>
                  <a:srgbClr val="000000"/>
                </a:solidFill>
                <a:cs typeface="Arial" panose="020B0604020202020204" pitchFamily="34" charset="0"/>
              </a:rPr>
              <a:t>rootsas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 from a stem or leaf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anose="020B0604020202020204" pitchFamily="34" charset="0"/>
              </a:rPr>
              <a:t>Lateral roots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- arise from another root (1˚, 2˚, etc.)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634</Words>
  <Application>Microsoft Macintosh PowerPoint</Application>
  <PresentationFormat>Widescreen</PresentationFormat>
  <Paragraphs>125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Rounded MT Bold</vt:lpstr>
      <vt:lpstr>Calibri</vt:lpstr>
      <vt:lpstr>Times New Roman</vt:lpstr>
      <vt:lpstr>Arial</vt:lpstr>
      <vt:lpstr>1_Office Theme</vt:lpstr>
      <vt:lpstr>Office Theme</vt:lpstr>
      <vt:lpstr>Plant Structure (Morphology &amp; Anatomy)</vt:lpstr>
      <vt:lpstr>PLANT MORPHOLOGY</vt:lpstr>
      <vt:lpstr>PowerPoint Presentation</vt:lpstr>
      <vt:lpstr>PowerPoint Presentation</vt:lpstr>
      <vt:lpstr>Dicots and Monocots plants</vt:lpstr>
      <vt:lpstr>PowerPoint Presentation</vt:lpstr>
      <vt:lpstr>Plant Seedling</vt:lpstr>
      <vt:lpstr>Seed Germination</vt:lpstr>
      <vt:lpstr>PowerPoint Presentation</vt:lpstr>
      <vt:lpstr>Roots:  Specialized for H2O  and Nutrient Absorption</vt:lpstr>
      <vt:lpstr>Root Types:  Adventitious &amp; Tap Root System</vt:lpstr>
      <vt:lpstr>Fibrous Root System</vt:lpstr>
      <vt:lpstr>Taproot System</vt:lpstr>
      <vt:lpstr>PowerPoint Presentation</vt:lpstr>
      <vt:lpstr>Carrot: Tap Root modification</vt:lpstr>
      <vt:lpstr>PowerPoint Presentation</vt:lpstr>
      <vt:lpstr>PowerPoint Presentation</vt:lpstr>
      <vt:lpstr>PowerPoint Presentation</vt:lpstr>
      <vt:lpstr>Haustoria – parasitic roots  جذورطفيلية - ممصية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 (Morphology &amp; Anatomy)</dc:title>
  <dc:creator>Faisal Alharbi</dc:creator>
  <cp:lastModifiedBy>Abdulrahman Hashimi</cp:lastModifiedBy>
  <cp:revision>10</cp:revision>
  <dcterms:created xsi:type="dcterms:W3CDTF">2019-10-05T15:41:14Z</dcterms:created>
  <dcterms:modified xsi:type="dcterms:W3CDTF">2020-02-22T12:01:58Z</dcterms:modified>
</cp:coreProperties>
</file>