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1" r:id="rId14"/>
    <p:sldId id="268" r:id="rId15"/>
    <p:sldId id="272" r:id="rId16"/>
    <p:sldId id="273" r:id="rId17"/>
    <p:sldId id="269" r:id="rId18"/>
    <p:sldId id="270" r:id="rId19"/>
    <p:sldId id="274" r:id="rId20"/>
    <p:sldId id="280" r:id="rId21"/>
    <p:sldId id="277" r:id="rId22"/>
    <p:sldId id="278" r:id="rId23"/>
    <p:sldId id="275" r:id="rId24"/>
    <p:sldId id="276" r:id="rId25"/>
    <p:sldId id="279" r:id="rId2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110" d="100"/>
          <a:sy n="110" d="100"/>
        </p:scale>
        <p:origin x="-164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0C80A714-0083-46BC-99ED-C089BDFAB2F9}" type="datetimeFigureOut">
              <a:rPr lang="ar-SA" smtClean="0"/>
              <a:t>16/05/35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D3306C2-25C1-4C1C-AE64-7FC9E5EC76E6}" type="slidenum">
              <a:rPr lang="ar-SA" smtClean="0"/>
              <a:t>‹#›</a:t>
            </a:fld>
            <a:endParaRPr lang="ar-SA"/>
          </a:p>
        </p:txBody>
      </p:sp>
    </p:spTree>
    <p:extLst>
      <p:ext uri="{BB962C8B-B14F-4D97-AF65-F5344CB8AC3E}">
        <p14:creationId xmlns:p14="http://schemas.microsoft.com/office/powerpoint/2010/main" val="1799127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0C80A714-0083-46BC-99ED-C089BDFAB2F9}" type="datetimeFigureOut">
              <a:rPr lang="ar-SA" smtClean="0"/>
              <a:t>16/05/35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D3306C2-25C1-4C1C-AE64-7FC9E5EC76E6}" type="slidenum">
              <a:rPr lang="ar-SA" smtClean="0"/>
              <a:t>‹#›</a:t>
            </a:fld>
            <a:endParaRPr lang="ar-SA"/>
          </a:p>
        </p:txBody>
      </p:sp>
    </p:spTree>
    <p:extLst>
      <p:ext uri="{BB962C8B-B14F-4D97-AF65-F5344CB8AC3E}">
        <p14:creationId xmlns:p14="http://schemas.microsoft.com/office/powerpoint/2010/main" val="3258636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0C80A714-0083-46BC-99ED-C089BDFAB2F9}" type="datetimeFigureOut">
              <a:rPr lang="ar-SA" smtClean="0"/>
              <a:t>16/05/35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D3306C2-25C1-4C1C-AE64-7FC9E5EC76E6}" type="slidenum">
              <a:rPr lang="ar-SA" smtClean="0"/>
              <a:t>‹#›</a:t>
            </a:fld>
            <a:endParaRPr lang="ar-SA"/>
          </a:p>
        </p:txBody>
      </p:sp>
    </p:spTree>
    <p:extLst>
      <p:ext uri="{BB962C8B-B14F-4D97-AF65-F5344CB8AC3E}">
        <p14:creationId xmlns:p14="http://schemas.microsoft.com/office/powerpoint/2010/main" val="3283793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0C80A714-0083-46BC-99ED-C089BDFAB2F9}" type="datetimeFigureOut">
              <a:rPr lang="ar-SA" smtClean="0"/>
              <a:t>16/05/35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D3306C2-25C1-4C1C-AE64-7FC9E5EC76E6}" type="slidenum">
              <a:rPr lang="ar-SA" smtClean="0"/>
              <a:t>‹#›</a:t>
            </a:fld>
            <a:endParaRPr lang="ar-SA"/>
          </a:p>
        </p:txBody>
      </p:sp>
    </p:spTree>
    <p:extLst>
      <p:ext uri="{BB962C8B-B14F-4D97-AF65-F5344CB8AC3E}">
        <p14:creationId xmlns:p14="http://schemas.microsoft.com/office/powerpoint/2010/main" val="1434720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0C80A714-0083-46BC-99ED-C089BDFAB2F9}" type="datetimeFigureOut">
              <a:rPr lang="ar-SA" smtClean="0"/>
              <a:t>16/05/35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D3306C2-25C1-4C1C-AE64-7FC9E5EC76E6}" type="slidenum">
              <a:rPr lang="ar-SA" smtClean="0"/>
              <a:t>‹#›</a:t>
            </a:fld>
            <a:endParaRPr lang="ar-SA"/>
          </a:p>
        </p:txBody>
      </p:sp>
    </p:spTree>
    <p:extLst>
      <p:ext uri="{BB962C8B-B14F-4D97-AF65-F5344CB8AC3E}">
        <p14:creationId xmlns:p14="http://schemas.microsoft.com/office/powerpoint/2010/main" val="4116958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0C80A714-0083-46BC-99ED-C089BDFAB2F9}" type="datetimeFigureOut">
              <a:rPr lang="ar-SA" smtClean="0"/>
              <a:t>16/05/35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2D3306C2-25C1-4C1C-AE64-7FC9E5EC76E6}" type="slidenum">
              <a:rPr lang="ar-SA" smtClean="0"/>
              <a:t>‹#›</a:t>
            </a:fld>
            <a:endParaRPr lang="ar-SA"/>
          </a:p>
        </p:txBody>
      </p:sp>
    </p:spTree>
    <p:extLst>
      <p:ext uri="{BB962C8B-B14F-4D97-AF65-F5344CB8AC3E}">
        <p14:creationId xmlns:p14="http://schemas.microsoft.com/office/powerpoint/2010/main" val="1300366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0C80A714-0083-46BC-99ED-C089BDFAB2F9}" type="datetimeFigureOut">
              <a:rPr lang="ar-SA" smtClean="0"/>
              <a:t>16/05/35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2D3306C2-25C1-4C1C-AE64-7FC9E5EC76E6}" type="slidenum">
              <a:rPr lang="ar-SA" smtClean="0"/>
              <a:t>‹#›</a:t>
            </a:fld>
            <a:endParaRPr lang="ar-SA"/>
          </a:p>
        </p:txBody>
      </p:sp>
    </p:spTree>
    <p:extLst>
      <p:ext uri="{BB962C8B-B14F-4D97-AF65-F5344CB8AC3E}">
        <p14:creationId xmlns:p14="http://schemas.microsoft.com/office/powerpoint/2010/main" val="3334882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0C80A714-0083-46BC-99ED-C089BDFAB2F9}" type="datetimeFigureOut">
              <a:rPr lang="ar-SA" smtClean="0"/>
              <a:t>16/05/35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2D3306C2-25C1-4C1C-AE64-7FC9E5EC76E6}" type="slidenum">
              <a:rPr lang="ar-SA" smtClean="0"/>
              <a:t>‹#›</a:t>
            </a:fld>
            <a:endParaRPr lang="ar-SA"/>
          </a:p>
        </p:txBody>
      </p:sp>
    </p:spTree>
    <p:extLst>
      <p:ext uri="{BB962C8B-B14F-4D97-AF65-F5344CB8AC3E}">
        <p14:creationId xmlns:p14="http://schemas.microsoft.com/office/powerpoint/2010/main" val="2043481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0C80A714-0083-46BC-99ED-C089BDFAB2F9}" type="datetimeFigureOut">
              <a:rPr lang="ar-SA" smtClean="0"/>
              <a:t>16/05/35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2D3306C2-25C1-4C1C-AE64-7FC9E5EC76E6}" type="slidenum">
              <a:rPr lang="ar-SA" smtClean="0"/>
              <a:t>‹#›</a:t>
            </a:fld>
            <a:endParaRPr lang="ar-SA"/>
          </a:p>
        </p:txBody>
      </p:sp>
    </p:spTree>
    <p:extLst>
      <p:ext uri="{BB962C8B-B14F-4D97-AF65-F5344CB8AC3E}">
        <p14:creationId xmlns:p14="http://schemas.microsoft.com/office/powerpoint/2010/main" val="25051982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C80A714-0083-46BC-99ED-C089BDFAB2F9}" type="datetimeFigureOut">
              <a:rPr lang="ar-SA" smtClean="0"/>
              <a:t>16/05/35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2D3306C2-25C1-4C1C-AE64-7FC9E5EC76E6}" type="slidenum">
              <a:rPr lang="ar-SA" smtClean="0"/>
              <a:t>‹#›</a:t>
            </a:fld>
            <a:endParaRPr lang="ar-SA"/>
          </a:p>
        </p:txBody>
      </p:sp>
    </p:spTree>
    <p:extLst>
      <p:ext uri="{BB962C8B-B14F-4D97-AF65-F5344CB8AC3E}">
        <p14:creationId xmlns:p14="http://schemas.microsoft.com/office/powerpoint/2010/main" val="1313814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C80A714-0083-46BC-99ED-C089BDFAB2F9}" type="datetimeFigureOut">
              <a:rPr lang="ar-SA" smtClean="0"/>
              <a:t>16/05/35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2D3306C2-25C1-4C1C-AE64-7FC9E5EC76E6}" type="slidenum">
              <a:rPr lang="ar-SA" smtClean="0"/>
              <a:t>‹#›</a:t>
            </a:fld>
            <a:endParaRPr lang="ar-SA"/>
          </a:p>
        </p:txBody>
      </p:sp>
    </p:spTree>
    <p:extLst>
      <p:ext uri="{BB962C8B-B14F-4D97-AF65-F5344CB8AC3E}">
        <p14:creationId xmlns:p14="http://schemas.microsoft.com/office/powerpoint/2010/main" val="9416394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C80A714-0083-46BC-99ED-C089BDFAB2F9}" type="datetimeFigureOut">
              <a:rPr lang="ar-SA" smtClean="0"/>
              <a:t>16/05/35</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D3306C2-25C1-4C1C-AE64-7FC9E5EC76E6}" type="slidenum">
              <a:rPr lang="ar-SA" smtClean="0"/>
              <a:t>‹#›</a:t>
            </a:fld>
            <a:endParaRPr lang="ar-SA"/>
          </a:p>
        </p:txBody>
      </p:sp>
    </p:spTree>
    <p:extLst>
      <p:ext uri="{BB962C8B-B14F-4D97-AF65-F5344CB8AC3E}">
        <p14:creationId xmlns:p14="http://schemas.microsoft.com/office/powerpoint/2010/main" val="32988711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smtClean="0"/>
              <a:t>المحاضرة السابعة</a:t>
            </a:r>
            <a:endParaRPr lang="ar-SA" dirty="0"/>
          </a:p>
        </p:txBody>
      </p:sp>
      <p:sp>
        <p:nvSpPr>
          <p:cNvPr id="3" name="عنوان فرعي 2"/>
          <p:cNvSpPr>
            <a:spLocks noGrp="1"/>
          </p:cNvSpPr>
          <p:nvPr>
            <p:ph type="subTitle" idx="1"/>
          </p:nvPr>
        </p:nvSpPr>
        <p:spPr/>
        <p:txBody>
          <a:bodyPr/>
          <a:lstStyle/>
          <a:p>
            <a:r>
              <a:rPr lang="ar-SA" dirty="0" smtClean="0"/>
              <a:t>صور تحت الحمراء – تحت الحمراء الحرارية</a:t>
            </a:r>
            <a:endParaRPr lang="ar-SA" dirty="0"/>
          </a:p>
        </p:txBody>
      </p:sp>
    </p:spTree>
    <p:extLst>
      <p:ext uri="{BB962C8B-B14F-4D97-AF65-F5344CB8AC3E}">
        <p14:creationId xmlns:p14="http://schemas.microsoft.com/office/powerpoint/2010/main" val="911245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SA" dirty="0" smtClean="0"/>
              <a:t>التركيز للحرارة الحركية للمواد تسمى درجة الحرارة الحركية (</a:t>
            </a:r>
            <a:r>
              <a:rPr lang="en-US" dirty="0" smtClean="0"/>
              <a:t>Kinetic temperature</a:t>
            </a:r>
            <a:r>
              <a:rPr lang="ar-SA" dirty="0" smtClean="0"/>
              <a:t>)وهي تقاس بالترمومتر الذي يوضح الاتصال المباشر مع المواد .(</a:t>
            </a:r>
            <a:r>
              <a:rPr lang="en-US" dirty="0" smtClean="0"/>
              <a:t>T</a:t>
            </a:r>
            <a:r>
              <a:rPr lang="en-US" sz="1400" dirty="0" smtClean="0"/>
              <a:t>kin</a:t>
            </a:r>
            <a:r>
              <a:rPr lang="ar-SA" dirty="0" smtClean="0"/>
              <a:t>) </a:t>
            </a:r>
          </a:p>
          <a:p>
            <a:r>
              <a:rPr lang="ar-SA" dirty="0" smtClean="0"/>
              <a:t>التركيز للأشعة المتغيرة للأجسام هي درجة حرارة الاشعة (</a:t>
            </a:r>
            <a:r>
              <a:rPr lang="en-US" dirty="0" smtClean="0"/>
              <a:t>T</a:t>
            </a:r>
            <a:r>
              <a:rPr lang="en-US" sz="2000" dirty="0" smtClean="0"/>
              <a:t>rad</a:t>
            </a:r>
            <a:r>
              <a:rPr lang="ar-SA" sz="2000" dirty="0" smtClean="0"/>
              <a:t>) </a:t>
            </a:r>
            <a:r>
              <a:rPr lang="ar-SA" dirty="0" smtClean="0"/>
              <a:t> (</a:t>
            </a:r>
            <a:r>
              <a:rPr lang="en-US" dirty="0" smtClean="0"/>
              <a:t>Radiation temperature</a:t>
            </a:r>
            <a:r>
              <a:rPr lang="ar-SA" dirty="0" smtClean="0"/>
              <a:t>).</a:t>
            </a:r>
          </a:p>
          <a:p>
            <a:r>
              <a:rPr lang="ar-SA" dirty="0" smtClean="0"/>
              <a:t>درجة الحرارة الاشعاعية ربما تقاس بعيدا بواسطة غير الصور بوسائل تسمى راديومترية.</a:t>
            </a:r>
            <a:endParaRPr lang="ar-SA" dirty="0"/>
          </a:p>
        </p:txBody>
      </p:sp>
    </p:spTree>
    <p:extLst>
      <p:ext uri="{BB962C8B-B14F-4D97-AF65-F5344CB8AC3E}">
        <p14:creationId xmlns:p14="http://schemas.microsoft.com/office/powerpoint/2010/main" val="33302909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txBody>
          <a:bodyPr/>
          <a:lstStyle/>
          <a:p>
            <a:r>
              <a:rPr lang="ar-SA" dirty="0" smtClean="0"/>
              <a:t>الاشعاع الحراري للمواد دائما اقل من الحرارة الحركية بسبب الخصائص الحرارية وتسمى الانبعاث الحراري.</a:t>
            </a:r>
          </a:p>
          <a:p>
            <a:r>
              <a:rPr lang="ar-SA" dirty="0" smtClean="0"/>
              <a:t>التغير الحراري :</a:t>
            </a:r>
          </a:p>
          <a:p>
            <a:pPr marL="0" indent="0">
              <a:buNone/>
            </a:pPr>
            <a:r>
              <a:rPr lang="ar-SA" dirty="0" smtClean="0"/>
              <a:t>الطاقة الحرارية تتغير من مكان الى اخر بواسطة 3 اشكال هي:</a:t>
            </a:r>
          </a:p>
          <a:p>
            <a:pPr marL="0" indent="0">
              <a:buNone/>
            </a:pPr>
            <a:r>
              <a:rPr lang="ar-SA" dirty="0" smtClean="0"/>
              <a:t>1- يقوم التحويل الحراري خلال المواد بواسطة الاتصال الجزيئي . هذا التحول الحراري هو ما نراه خلال مقلاة الطبخ الطعام .</a:t>
            </a:r>
          </a:p>
          <a:p>
            <a:pPr marL="0" indent="0">
              <a:buNone/>
            </a:pPr>
            <a:r>
              <a:rPr lang="ar-SA" dirty="0" smtClean="0"/>
              <a:t>2- تغير الدورات الحرارية خلال الحركة الطبيعية للمواد الحرارية . الدورات الحرارية للماء والماء هي مثال ذلك.</a:t>
            </a:r>
            <a:endParaRPr lang="ar-SA" dirty="0"/>
          </a:p>
        </p:txBody>
      </p:sp>
    </p:spTree>
    <p:extLst>
      <p:ext uri="{BB962C8B-B14F-4D97-AF65-F5344CB8AC3E}">
        <p14:creationId xmlns:p14="http://schemas.microsoft.com/office/powerpoint/2010/main" val="32593045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721499"/>
          </a:xfrm>
        </p:spPr>
        <p:txBody>
          <a:bodyPr/>
          <a:lstStyle/>
          <a:p>
            <a:r>
              <a:rPr lang="ar-SA" dirty="0" smtClean="0"/>
              <a:t>3- تحول الاشعة الحرارية في شكل موجات كهرومغناطيسية </a:t>
            </a:r>
          </a:p>
          <a:p>
            <a:pPr marL="0" indent="0">
              <a:buNone/>
            </a:pPr>
            <a:r>
              <a:rPr lang="ar-SA" dirty="0" smtClean="0"/>
              <a:t>فالحرارة من الشمس تصل الى الارض بواسطة الاشعة . التباين في التوصيل هو الذي نستطيع فقط تحويل الحرارة خلال المواد. فالأشعة تستطيع تحويل الحرارة خلال الفراغ.</a:t>
            </a:r>
          </a:p>
          <a:p>
            <a:pPr marL="0" indent="0">
              <a:buNone/>
            </a:pPr>
            <a:r>
              <a:rPr lang="ar-SA" dirty="0" smtClean="0"/>
              <a:t>مواد سطح الارض تستقبل الطاقة الحرارية الاولية على شكل اشعة قادمة من الشمس والحرارة ايضا وصلت من داخل الارض. هناك دورات متنوعة يومية وسنوية في فترات شدة الطاقة الشمسية.</a:t>
            </a:r>
          </a:p>
          <a:p>
            <a:pPr marL="0" indent="0">
              <a:buNone/>
            </a:pPr>
            <a:r>
              <a:rPr lang="ar-SA" dirty="0" smtClean="0"/>
              <a:t>الطاقة من داخل الارض تصل الى السطح الاولي بواسطة ..... والعلاقة النسبية الدائمة لأي موقع محلي.</a:t>
            </a:r>
            <a:endParaRPr lang="ar-SA" dirty="0"/>
          </a:p>
        </p:txBody>
      </p:sp>
    </p:spTree>
    <p:extLst>
      <p:ext uri="{BB962C8B-B14F-4D97-AF65-F5344CB8AC3E}">
        <p14:creationId xmlns:p14="http://schemas.microsoft.com/office/powerpoint/2010/main" val="6586992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SA" dirty="0" smtClean="0"/>
              <a:t>ايضا هناك مناطق متنوعة في التدفق الحراري . الينابيع الحارة والبراكين هي مصادر محلية لتجمع الحرارة . الاشكال في مناطق التدفق الحراري ربما تتغير بواسطة ظواهر جيولوجية مثل القباب الملحية وكذلك العيوب والانكسارات.</a:t>
            </a:r>
            <a:endParaRPr lang="ar-SA" dirty="0"/>
          </a:p>
        </p:txBody>
      </p:sp>
    </p:spTree>
    <p:extLst>
      <p:ext uri="{BB962C8B-B14F-4D97-AF65-F5344CB8AC3E}">
        <p14:creationId xmlns:p14="http://schemas.microsoft.com/office/powerpoint/2010/main" val="9474851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منطقة تحت الحمراء من الطيف الكهرومغناطيسي</a:t>
            </a:r>
            <a:endParaRPr lang="ar-SA" dirty="0"/>
          </a:p>
        </p:txBody>
      </p:sp>
      <p:sp>
        <p:nvSpPr>
          <p:cNvPr id="3" name="عنصر نائب للمحتوى 2"/>
          <p:cNvSpPr>
            <a:spLocks noGrp="1"/>
          </p:cNvSpPr>
          <p:nvPr>
            <p:ph idx="1"/>
          </p:nvPr>
        </p:nvSpPr>
        <p:spPr/>
        <p:txBody>
          <a:bodyPr/>
          <a:lstStyle/>
          <a:p>
            <a:r>
              <a:rPr lang="ar-SA" dirty="0" smtClean="0"/>
              <a:t>هي جزء من الطاقة الكهرومغناطيسية بمدى يتراوح ما بين 0.7 الى 300ميكرومتر .</a:t>
            </a:r>
          </a:p>
          <a:p>
            <a:r>
              <a:rPr lang="ar-SA" dirty="0" smtClean="0"/>
              <a:t>هناك مصطلحات مثلا القريبة – القصيرة – المتوسطة – الطويلة هي تستخدم كتقسيمات لمنطقة الاشعة تحت الحمراء.</a:t>
            </a:r>
          </a:p>
          <a:p>
            <a:r>
              <a:rPr lang="ar-SA" dirty="0" smtClean="0"/>
              <a:t>منطقة تحت الحمراء المنعكسة ذات مدى يتراوح ما بين 0.7 الى 0.3ميكرومتروهي ضمن مجال الطاقة الشمسية المنعكسة ويمثلها نطاق 4-5-7 في صورة الماسح </a:t>
            </a:r>
            <a:r>
              <a:rPr lang="ar-SA" dirty="0" smtClean="0"/>
              <a:t>الموضوعي المحمول على القمر الصناعي </a:t>
            </a:r>
            <a:r>
              <a:rPr lang="ar-SA" dirty="0" err="1" smtClean="0"/>
              <a:t>لاندسات</a:t>
            </a:r>
            <a:r>
              <a:rPr lang="ar-SA" dirty="0" smtClean="0"/>
              <a:t>.</a:t>
            </a:r>
            <a:endParaRPr lang="ar-SA" dirty="0" smtClean="0"/>
          </a:p>
          <a:p>
            <a:endParaRPr lang="ar-SA" dirty="0"/>
          </a:p>
        </p:txBody>
      </p:sp>
    </p:spTree>
    <p:extLst>
      <p:ext uri="{BB962C8B-B14F-4D97-AF65-F5344CB8AC3E}">
        <p14:creationId xmlns:p14="http://schemas.microsoft.com/office/powerpoint/2010/main" val="16687815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SA" dirty="0" smtClean="0"/>
              <a:t>منطقة تحت الحمراء ايضا تحتوي نطاق التصوير الفوتوغرافي تحت الحمراء بمدى موجي (0.7-0.9ميكرومتر)والتي لعلها ترصد مباشرة بواسطة تحت الحمراء بحسب الفيلم المستشعر . في الوان تحت الحمراء الفوتوغرافية البصمة بلون الاحمر تسجل الطاقة تحت الحمراء والتي تكون قوية الانعكاس بالنسبة للنبات وهي ليست مرتبطة بالأشعة الحرارية. فإشعاع تحت الحمراء بطول 3 الى 14ميكرومتر يسمى منطقة تحت الحمراء الحرارية.</a:t>
            </a:r>
            <a:endParaRPr lang="ar-SA" dirty="0"/>
          </a:p>
        </p:txBody>
      </p:sp>
    </p:spTree>
    <p:extLst>
      <p:ext uri="{BB962C8B-B14F-4D97-AF65-F5344CB8AC3E}">
        <p14:creationId xmlns:p14="http://schemas.microsoft.com/office/powerpoint/2010/main" val="4868857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SA" dirty="0" smtClean="0"/>
              <a:t>الفيلم الفوتوغرافي لا يرصد اشعة تحت الحمراء الحرارية رصدا خاصا مقارنة بالماسحات الية التي ترصد وتسجل الصور في منطقة الطيف تحت الحمراء الحرارية. ولذلك يمكن القول ان مصطلح الطاقة تحت الحمراء يسبب خطأ في المضمون حيث يجب التفريق بين الطاقة تحت الحمراء المنعكسة والطاقة تحت الحمراء الحرارية.</a:t>
            </a:r>
            <a:endParaRPr lang="ar-SA" dirty="0"/>
          </a:p>
        </p:txBody>
      </p:sp>
    </p:spTree>
    <p:extLst>
      <p:ext uri="{BB962C8B-B14F-4D97-AF65-F5344CB8AC3E}">
        <p14:creationId xmlns:p14="http://schemas.microsoft.com/office/powerpoint/2010/main" val="40959386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92500"/>
          </a:bodyPr>
          <a:lstStyle/>
          <a:p>
            <a:r>
              <a:rPr lang="ar-SA" dirty="0" smtClean="0"/>
              <a:t>الغلاف الجوي لا يسمح بتحويل وانتقال الاطوال الموجية لأشعة تحت الحمراء الحرارية بشكل مباشر . فهناك الكربون والاوزون وبخار الماء التي تمتص الطاقة وتسمى نطاقات الامتصاص .</a:t>
            </a:r>
          </a:p>
          <a:p>
            <a:r>
              <a:rPr lang="ar-SA" dirty="0" smtClean="0"/>
              <a:t>تسجل الاقمار الصناعية الطاقة تحت الحمراء الحرارية بطول موجي 10.5-الى12.5ميكرومتر  وذلك لان الاشعة تحت الحمراء الحرارية تتأثر </a:t>
            </a:r>
            <a:r>
              <a:rPr lang="ar-SA" dirty="0" smtClean="0"/>
              <a:t>بنطاقات الامتصاص في الغلاف الجوي . بينما أنظمة التصوير الجوي بالطائرة تكون تحت طبقات الاوزون وهي لا تتأثر بتلك النوافذ وبالتالي تستطيع ان تسجل النوافذ كاملة من 8 الى 14 ميكرومتر.</a:t>
            </a:r>
            <a:endParaRPr lang="ar-SA" dirty="0"/>
          </a:p>
        </p:txBody>
      </p:sp>
    </p:spTree>
    <p:extLst>
      <p:ext uri="{BB962C8B-B14F-4D97-AF65-F5344CB8AC3E}">
        <p14:creationId xmlns:p14="http://schemas.microsoft.com/office/powerpoint/2010/main" val="8713237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جدول يبين الطاقة المنبعثة من المواد بطول موجي 8.5-12.5ميكرومتر</a:t>
            </a:r>
            <a:endParaRPr lang="ar-SA"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286409754"/>
              </p:ext>
            </p:extLst>
          </p:nvPr>
        </p:nvGraphicFramePr>
        <p:xfrm>
          <a:off x="457200" y="1600200"/>
          <a:ext cx="8229600" cy="3876040"/>
        </p:xfrm>
        <a:graphic>
          <a:graphicData uri="http://schemas.openxmlformats.org/drawingml/2006/table">
            <a:tbl>
              <a:tblPr rtl="1" firstRow="1" bandRow="1">
                <a:tableStyleId>{5C22544A-7EE6-4342-B048-85BDC9FD1C3A}</a:tableStyleId>
              </a:tblPr>
              <a:tblGrid>
                <a:gridCol w="4114800"/>
                <a:gridCol w="4114800"/>
              </a:tblGrid>
              <a:tr h="370840">
                <a:tc>
                  <a:txBody>
                    <a:bodyPr/>
                    <a:lstStyle/>
                    <a:p>
                      <a:pPr algn="ctr" rtl="1"/>
                      <a:r>
                        <a:rPr lang="ar-SA" dirty="0" smtClean="0"/>
                        <a:t>الانبعاث</a:t>
                      </a:r>
                      <a:endParaRPr lang="ar-SA" dirty="0"/>
                    </a:p>
                  </a:txBody>
                  <a:tcPr/>
                </a:tc>
                <a:tc>
                  <a:txBody>
                    <a:bodyPr/>
                    <a:lstStyle/>
                    <a:p>
                      <a:pPr algn="ctr" rtl="1"/>
                      <a:r>
                        <a:rPr lang="ar-SA" dirty="0" smtClean="0"/>
                        <a:t>المادة</a:t>
                      </a:r>
                      <a:endParaRPr lang="ar-SA" dirty="0"/>
                    </a:p>
                  </a:txBody>
                  <a:tcPr/>
                </a:tc>
              </a:tr>
              <a:tr h="2034024">
                <a:tc>
                  <a:txBody>
                    <a:bodyPr/>
                    <a:lstStyle/>
                    <a:p>
                      <a:pPr algn="ctr" rtl="1"/>
                      <a:r>
                        <a:rPr lang="ar-SA" sz="3200" dirty="0" smtClean="0"/>
                        <a:t>0.815</a:t>
                      </a:r>
                    </a:p>
                    <a:p>
                      <a:pPr algn="ctr" rtl="1"/>
                      <a:r>
                        <a:rPr lang="ar-SA" sz="3200" dirty="0" smtClean="0"/>
                        <a:t>0.909</a:t>
                      </a:r>
                    </a:p>
                    <a:p>
                      <a:pPr algn="ctr" rtl="1"/>
                      <a:r>
                        <a:rPr lang="ar-SA" sz="3200" dirty="0" smtClean="0"/>
                        <a:t>0.898</a:t>
                      </a:r>
                    </a:p>
                    <a:p>
                      <a:pPr algn="ctr" rtl="1"/>
                      <a:r>
                        <a:rPr lang="ar-SA" sz="3200" dirty="0" smtClean="0"/>
                        <a:t>0.914</a:t>
                      </a:r>
                    </a:p>
                    <a:p>
                      <a:pPr algn="ctr" rtl="1"/>
                      <a:r>
                        <a:rPr lang="ar-SA" sz="3200" dirty="0" smtClean="0"/>
                        <a:t>0.934</a:t>
                      </a:r>
                    </a:p>
                    <a:p>
                      <a:pPr algn="ctr" rtl="1"/>
                      <a:r>
                        <a:rPr lang="ar-SA" sz="3200" dirty="0" smtClean="0"/>
                        <a:t>0.959</a:t>
                      </a:r>
                    </a:p>
                    <a:p>
                      <a:pPr algn="ctr" rtl="1"/>
                      <a:r>
                        <a:rPr lang="ar-SA" sz="3200" dirty="0" smtClean="0"/>
                        <a:t>1.01</a:t>
                      </a:r>
                      <a:endParaRPr lang="ar-SA" sz="3200" dirty="0"/>
                    </a:p>
                  </a:txBody>
                  <a:tcPr/>
                </a:tc>
                <a:tc>
                  <a:txBody>
                    <a:bodyPr/>
                    <a:lstStyle/>
                    <a:p>
                      <a:pPr algn="ctr" rtl="1"/>
                      <a:r>
                        <a:rPr lang="ar-SA" sz="3200" dirty="0" smtClean="0"/>
                        <a:t>الجرانيت</a:t>
                      </a:r>
                    </a:p>
                    <a:p>
                      <a:pPr algn="ctr" rtl="1"/>
                      <a:r>
                        <a:rPr lang="ar-SA" sz="3200" dirty="0" smtClean="0"/>
                        <a:t>السيلكون</a:t>
                      </a:r>
                    </a:p>
                    <a:p>
                      <a:pPr algn="ctr" rtl="1"/>
                      <a:r>
                        <a:rPr lang="ar-SA" sz="3200" dirty="0" smtClean="0"/>
                        <a:t>جرانيت</a:t>
                      </a:r>
                      <a:r>
                        <a:rPr lang="ar-SA" sz="3200" baseline="0" dirty="0" smtClean="0"/>
                        <a:t> خشن</a:t>
                      </a:r>
                    </a:p>
                    <a:p>
                      <a:pPr algn="ctr" rtl="1"/>
                      <a:r>
                        <a:rPr lang="ar-SA" sz="3200" baseline="0" dirty="0" smtClean="0"/>
                        <a:t>رمال </a:t>
                      </a:r>
                      <a:r>
                        <a:rPr lang="ar-SA" sz="3200" baseline="0" dirty="0" smtClean="0"/>
                        <a:t>والكوارتز</a:t>
                      </a:r>
                      <a:endParaRPr lang="ar-SA" sz="3200" baseline="0" dirty="0" smtClean="0"/>
                    </a:p>
                    <a:p>
                      <a:pPr algn="ctr" rtl="1"/>
                      <a:r>
                        <a:rPr lang="ar-SA" sz="3200" baseline="0" dirty="0" smtClean="0"/>
                        <a:t>بازلت</a:t>
                      </a:r>
                    </a:p>
                    <a:p>
                      <a:pPr algn="ctr" rtl="1"/>
                      <a:r>
                        <a:rPr lang="ar-SA" sz="3200" baseline="0" dirty="0" smtClean="0"/>
                        <a:t>اسفلت</a:t>
                      </a:r>
                    </a:p>
                    <a:p>
                      <a:pPr algn="ctr" rtl="1"/>
                      <a:r>
                        <a:rPr lang="ar-SA" sz="3200" baseline="0" dirty="0" smtClean="0"/>
                        <a:t>الماء</a:t>
                      </a:r>
                      <a:endParaRPr lang="ar-SA" sz="3200" dirty="0"/>
                    </a:p>
                  </a:txBody>
                  <a:tcPr/>
                </a:tc>
              </a:tr>
            </a:tbl>
          </a:graphicData>
        </a:graphic>
      </p:graphicFrame>
    </p:spTree>
    <p:extLst>
      <p:ext uri="{BB962C8B-B14F-4D97-AF65-F5344CB8AC3E}">
        <p14:creationId xmlns:p14="http://schemas.microsoft.com/office/powerpoint/2010/main" val="4142868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smtClean="0"/>
              <a:t>قانون بيك و وينز     </a:t>
            </a:r>
            <a:r>
              <a:rPr lang="en-US" dirty="0" smtClean="0"/>
              <a:t>Law wien,s &amp;Peak</a:t>
            </a:r>
            <a:r>
              <a:rPr lang="ar-SA" dirty="0" smtClean="0"/>
              <a:t>       </a:t>
            </a:r>
            <a:endParaRPr lang="ar-SA" dirty="0"/>
          </a:p>
        </p:txBody>
      </p:sp>
      <mc:AlternateContent xmlns:mc="http://schemas.openxmlformats.org/markup-compatibility/2006">
        <mc:Choice xmlns:a14="http://schemas.microsoft.com/office/drawing/2010/main" Requires="a14">
          <p:sp>
            <p:nvSpPr>
              <p:cNvPr id="3" name="عنصر نائب للمحتوى 2"/>
              <p:cNvSpPr>
                <a:spLocks noGrp="1"/>
              </p:cNvSpPr>
              <p:nvPr>
                <p:ph idx="1"/>
              </p:nvPr>
            </p:nvSpPr>
            <p:spPr/>
            <p:txBody>
              <a:bodyPr/>
              <a:lstStyle/>
              <a:p>
                <a:r>
                  <a:rPr lang="ar-SA" dirty="0" smtClean="0"/>
                  <a:t>طاقة الاشعة الحرارية في وقت الذروة =</a:t>
                </a:r>
              </a:p>
              <a:p>
                <a:r>
                  <a:rPr lang="ar-SA" dirty="0" smtClean="0"/>
                  <a:t> </a:t>
                </a:r>
                <a14:m>
                  <m:oMath xmlns:m="http://schemas.openxmlformats.org/officeDocument/2006/math">
                    <m:r>
                      <a:rPr lang="ar-SA" i="1" smtClean="0">
                        <a:latin typeface="Cambria Math"/>
                        <a:ea typeface="Cambria Math"/>
                      </a:rPr>
                      <m:t>𝛾</m:t>
                    </m:r>
                    <m:r>
                      <a:rPr lang="en-US" b="0" i="1" smtClean="0">
                        <a:latin typeface="Cambria Math"/>
                        <a:ea typeface="Cambria Math"/>
                      </a:rPr>
                      <m:t>𝑚𝑎𝑥</m:t>
                    </m:r>
                  </m:oMath>
                </a14:m>
                <a:r>
                  <a:rPr lang="ar-SA" dirty="0" smtClean="0"/>
                  <a:t>= </a:t>
                </a:r>
                <a:r>
                  <a:rPr lang="en-US" sz="2800" u="sng" dirty="0" smtClean="0"/>
                  <a:t>2897.K</a:t>
                </a:r>
                <a:endParaRPr lang="ar-SA" sz="2800" u="sng" dirty="0" smtClean="0"/>
              </a:p>
              <a:p>
                <a:pPr marL="0" indent="0">
                  <a:buNone/>
                </a:pPr>
                <a:r>
                  <a:rPr lang="ar-SA" sz="2800" dirty="0" smtClean="0"/>
                  <a:t>                     </a:t>
                </a:r>
                <a:r>
                  <a:rPr lang="en-US" sz="2800" dirty="0" smtClean="0"/>
                  <a:t>T</a:t>
                </a:r>
                <a:r>
                  <a:rPr lang="en-US" sz="1800" dirty="0" smtClean="0"/>
                  <a:t>rad</a:t>
                </a:r>
                <a:endParaRPr lang="ar-SA" sz="1800" dirty="0" smtClean="0"/>
              </a:p>
              <a:p>
                <a:pPr marL="0" indent="0">
                  <a:buNone/>
                </a:pPr>
                <a:r>
                  <a:rPr lang="ar-SA" sz="1800" dirty="0" smtClean="0"/>
                  <a:t>مثال ذلك : اذا كان معدل الحرارة الاشعاعية من الارض 300ْ</a:t>
                </a:r>
                <a:r>
                  <a:rPr lang="en-US" sz="1800" dirty="0" smtClean="0"/>
                  <a:t>K</a:t>
                </a:r>
                <a:endParaRPr lang="ar-SA" sz="1800" dirty="0" smtClean="0"/>
              </a:p>
              <a:p>
                <a:pPr marL="0" indent="0">
                  <a:buNone/>
                </a:pPr>
                <a14:m>
                  <m:oMath xmlns:m="http://schemas.openxmlformats.org/officeDocument/2006/math">
                    <m:r>
                      <a:rPr lang="ar-SA" sz="2800" i="1">
                        <a:latin typeface="Cambria Math"/>
                        <a:ea typeface="Cambria Math"/>
                      </a:rPr>
                      <m:t>𝛾</m:t>
                    </m:r>
                    <m:r>
                      <a:rPr lang="en-US" sz="2800" i="1">
                        <a:latin typeface="Cambria Math"/>
                        <a:ea typeface="Cambria Math"/>
                      </a:rPr>
                      <m:t>𝑚𝑎𝑥</m:t>
                    </m:r>
                  </m:oMath>
                </a14:m>
                <a:r>
                  <a:rPr lang="ar-SA" sz="2800" dirty="0" smtClean="0"/>
                  <a:t>=</a:t>
                </a:r>
                <a:r>
                  <a:rPr lang="en-US" sz="2800" dirty="0" smtClean="0"/>
                  <a:t> </a:t>
                </a:r>
                <a:r>
                  <a:rPr lang="en-US" sz="2800" u="sng" dirty="0" smtClean="0"/>
                  <a:t>2897K</a:t>
                </a:r>
              </a:p>
              <a:p>
                <a:pPr marL="0" indent="0">
                  <a:buNone/>
                </a:pPr>
                <a:r>
                  <a:rPr lang="en-US" sz="2800" dirty="0" smtClean="0"/>
                  <a:t>K300               </a:t>
                </a:r>
              </a:p>
              <a:p>
                <a:pPr marL="0" indent="0">
                  <a:buNone/>
                </a:pPr>
                <a:r>
                  <a:rPr lang="en-US" sz="2800" dirty="0" smtClean="0"/>
                  <a:t>=9.7</a:t>
                </a:r>
                <a:r>
                  <a:rPr lang="en-US" sz="2800" dirty="0"/>
                  <a:t>m</a:t>
                </a:r>
                <a:endParaRPr lang="ar-SA" sz="2800" dirty="0"/>
              </a:p>
            </p:txBody>
          </p:sp>
        </mc:Choice>
        <mc:Fallback>
          <p:sp>
            <p:nvSpPr>
              <p:cNvPr id="3" name="عنصر نائب للمحتوى 2"/>
              <p:cNvSpPr>
                <a:spLocks noGrp="1" noRot="1" noChangeAspect="1" noMove="1" noResize="1" noEditPoints="1" noAdjustHandles="1" noChangeArrowheads="1" noChangeShapeType="1" noTextEdit="1"/>
              </p:cNvSpPr>
              <p:nvPr>
                <p:ph idx="1"/>
              </p:nvPr>
            </p:nvSpPr>
            <p:spPr>
              <a:blipFill rotWithShape="1">
                <a:blip r:embed="rId2"/>
                <a:stretch>
                  <a:fillRect t="-1752" r="-1778"/>
                </a:stretch>
              </a:blipFill>
            </p:spPr>
            <p:txBody>
              <a:bodyPr/>
              <a:lstStyle/>
              <a:p>
                <a:r>
                  <a:rPr lang="ar-SA">
                    <a:noFill/>
                  </a:rPr>
                  <a:t> </a:t>
                </a:r>
              </a:p>
            </p:txBody>
          </p:sp>
        </mc:Fallback>
      </mc:AlternateContent>
    </p:spTree>
    <p:extLst>
      <p:ext uri="{BB962C8B-B14F-4D97-AF65-F5344CB8AC3E}">
        <p14:creationId xmlns:p14="http://schemas.microsoft.com/office/powerpoint/2010/main" val="18487835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lnSpcReduction="10000"/>
          </a:bodyPr>
          <a:lstStyle/>
          <a:p>
            <a:r>
              <a:rPr lang="ar-SA" dirty="0" smtClean="0"/>
              <a:t>جميع المواد تطلق او تبعث طاقة تحت الحمراء الحرارية بموجات 3-15ميكرومتر خلال النهار والليل . المقدرة على رصد وتسجيل الانبعاث الحراري في الصور ايضا في فترات الليل وهي واضحة لتطبيقات الاستطلاعية للجيش ولهذا السبب الوكالات الحكومية طورت مبكرا تقنية صور تحت الحمراء الحرارية وذلك في بداية 1950م. هذه التطورات صنفت من اجل الاهداف العسكرية . فتفسيرات الجيش للتعرف على الظواهر الجيولوجية والتضاريسية ذات التأثير الكبير بناء على خلفية مستندة على عرض الاهداف الاستراتيجية.</a:t>
            </a:r>
            <a:endParaRPr lang="ar-SA" dirty="0"/>
          </a:p>
        </p:txBody>
      </p:sp>
    </p:spTree>
    <p:extLst>
      <p:ext uri="{BB962C8B-B14F-4D97-AF65-F5344CB8AC3E}">
        <p14:creationId xmlns:p14="http://schemas.microsoft.com/office/powerpoint/2010/main" val="13022022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59632" y="1268760"/>
            <a:ext cx="6696744" cy="4176464"/>
          </a:xfrm>
        </p:spPr>
      </p:pic>
    </p:spTree>
    <p:extLst>
      <p:ext uri="{BB962C8B-B14F-4D97-AF65-F5344CB8AC3E}">
        <p14:creationId xmlns:p14="http://schemas.microsoft.com/office/powerpoint/2010/main" val="31840122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عنصر نائب للمحتوى 2"/>
              <p:cNvSpPr>
                <a:spLocks noGrp="1"/>
              </p:cNvSpPr>
              <p:nvPr>
                <p:ph idx="1"/>
              </p:nvPr>
            </p:nvSpPr>
            <p:spPr/>
            <p:txBody>
              <a:bodyPr/>
              <a:lstStyle/>
              <a:p>
                <a:r>
                  <a:rPr lang="ar-SA" dirty="0" smtClean="0"/>
                  <a:t>القانون السابق لدرجات الحرارة المتزايدة في الموجات القصيرة ضمن الاشعاع المنبعث حيث يصنفها قانون وينز (</a:t>
                </a:r>
                <a:r>
                  <a:rPr lang="en-US" dirty="0" smtClean="0"/>
                  <a:t>Wien.s Low</a:t>
                </a:r>
                <a:r>
                  <a:rPr lang="ar-SA" dirty="0" smtClean="0"/>
                  <a:t>) ويستخدم ايضا للظواهر المواد الحارة البراقة بأطوال موجية يمكن مشاهدتها في الصورة مثل لون الحديد اثناء طرقه بالنار بحيث تتدرج الالوان من الاحمر الداكن الى الاحمر الساطع والبرتقالي والاصفر ضمن الموجات القصيرة . كما ان تغيير في الالوان يمثل تبديل وتحوير في </a:t>
                </a:r>
                <a14:m>
                  <m:oMath xmlns:m="http://schemas.openxmlformats.org/officeDocument/2006/math">
                    <m:r>
                      <a:rPr lang="ar-SA" i="1">
                        <a:latin typeface="Cambria Math"/>
                        <a:ea typeface="Cambria Math"/>
                      </a:rPr>
                      <m:t>𝛾</m:t>
                    </m:r>
                    <m:r>
                      <a:rPr lang="en-US" i="1">
                        <a:latin typeface="Cambria Math"/>
                        <a:ea typeface="Cambria Math"/>
                      </a:rPr>
                      <m:t>𝑚𝑎𝑥</m:t>
                    </m:r>
                  </m:oMath>
                </a14:m>
                <a:r>
                  <a:rPr lang="ar-SA" dirty="0" smtClean="0"/>
                  <a:t> خاصة مع زيادة الحرارة.</a:t>
                </a:r>
                <a:endParaRPr lang="ar-SA" dirty="0"/>
              </a:p>
            </p:txBody>
          </p:sp>
        </mc:Choice>
        <mc:Fallback>
          <p:sp>
            <p:nvSpPr>
              <p:cNvPr id="3" name="عنصر نائب للمحتوى 2"/>
              <p:cNvSpPr>
                <a:spLocks noGrp="1" noRot="1" noChangeAspect="1" noMove="1" noResize="1" noEditPoints="1" noAdjustHandles="1" noChangeArrowheads="1" noChangeShapeType="1" noTextEdit="1"/>
              </p:cNvSpPr>
              <p:nvPr>
                <p:ph idx="1"/>
              </p:nvPr>
            </p:nvSpPr>
            <p:spPr>
              <a:blipFill rotWithShape="1">
                <a:blip r:embed="rId2"/>
                <a:stretch>
                  <a:fillRect l="-593" t="-1752" r="-1778"/>
                </a:stretch>
              </a:blipFill>
            </p:spPr>
            <p:txBody>
              <a:bodyPr/>
              <a:lstStyle/>
              <a:p>
                <a:r>
                  <a:rPr lang="ar-SA">
                    <a:noFill/>
                  </a:rPr>
                  <a:t> </a:t>
                </a:r>
              </a:p>
            </p:txBody>
          </p:sp>
        </mc:Fallback>
      </mc:AlternateContent>
    </p:spTree>
    <p:extLst>
      <p:ext uri="{BB962C8B-B14F-4D97-AF65-F5344CB8AC3E}">
        <p14:creationId xmlns:p14="http://schemas.microsoft.com/office/powerpoint/2010/main" val="6039902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87624" y="836712"/>
            <a:ext cx="7210152" cy="3091061"/>
          </a:xfrm>
        </p:spPr>
      </p:pic>
      <p:pic>
        <p:nvPicPr>
          <p:cNvPr id="5" name="صورة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1600" y="4005064"/>
            <a:ext cx="7992888" cy="2808312"/>
          </a:xfrm>
          <a:prstGeom prst="rect">
            <a:avLst/>
          </a:prstGeom>
        </p:spPr>
      </p:pic>
    </p:spTree>
    <p:extLst>
      <p:ext uri="{BB962C8B-B14F-4D97-AF65-F5344CB8AC3E}">
        <p14:creationId xmlns:p14="http://schemas.microsoft.com/office/powerpoint/2010/main" val="30769283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عنصر نائب للمحتوى 2"/>
              <p:cNvSpPr>
                <a:spLocks noGrp="1"/>
              </p:cNvSpPr>
              <p:nvPr>
                <p:ph idx="1"/>
              </p:nvPr>
            </p:nvSpPr>
            <p:spPr/>
            <p:txBody>
              <a:bodyPr>
                <a:normAutofit/>
              </a:bodyPr>
              <a:lstStyle/>
              <a:p>
                <a:pPr marL="0" indent="0">
                  <a:buNone/>
                </a:pPr>
                <a:r>
                  <a:rPr lang="ar-SA" dirty="0" smtClean="0"/>
                  <a:t>الاجسام ذات الحرارة الحركية وطاقة الاشعة المتغيرة والطول الموجي وهنا نعرف ذروة الطاقة الاشعاع </a:t>
                </a:r>
                <a14:m>
                  <m:oMath xmlns:m="http://schemas.openxmlformats.org/officeDocument/2006/math">
                    <m:r>
                      <a:rPr lang="ar-SA" i="1">
                        <a:latin typeface="Cambria Math"/>
                        <a:ea typeface="Cambria Math"/>
                      </a:rPr>
                      <m:t>𝛾</m:t>
                    </m:r>
                    <m:r>
                      <a:rPr lang="en-US" i="1">
                        <a:latin typeface="Cambria Math"/>
                        <a:ea typeface="Cambria Math"/>
                      </a:rPr>
                      <m:t>𝑚𝑎𝑥</m:t>
                    </m:r>
                  </m:oMath>
                </a14:m>
                <a:r>
                  <a:rPr lang="ar-SA" dirty="0" smtClean="0"/>
                  <a:t> وهي الحد الاعلى لكمية الطاقة المنعكسة كما هي موضحة بالشكل اذ تبين المنحنيات مدى الحراري للأجسام من 300الى 700كالفن حيث تزداد الحرارة.</a:t>
                </a:r>
              </a:p>
              <a:p>
                <a:pPr marL="0" indent="0">
                  <a:buNone/>
                </a:pPr>
                <a:endParaRPr lang="ar-SA" dirty="0"/>
              </a:p>
            </p:txBody>
          </p:sp>
        </mc:Choice>
        <mc:Fallback>
          <p:sp>
            <p:nvSpPr>
              <p:cNvPr id="3" name="عنصر نائب للمحتوى 2"/>
              <p:cNvSpPr>
                <a:spLocks noGrp="1" noRot="1" noChangeAspect="1" noMove="1" noResize="1" noEditPoints="1" noAdjustHandles="1" noChangeArrowheads="1" noChangeShapeType="1" noTextEdit="1"/>
              </p:cNvSpPr>
              <p:nvPr>
                <p:ph idx="1"/>
              </p:nvPr>
            </p:nvSpPr>
            <p:spPr>
              <a:blipFill rotWithShape="1">
                <a:blip r:embed="rId2"/>
                <a:stretch>
                  <a:fillRect l="-2963" t="-1752" r="-1852"/>
                </a:stretch>
              </a:blipFill>
            </p:spPr>
            <p:txBody>
              <a:bodyPr/>
              <a:lstStyle/>
              <a:p>
                <a:r>
                  <a:rPr lang="ar-SA">
                    <a:noFill/>
                  </a:rPr>
                  <a:t> </a:t>
                </a:r>
              </a:p>
            </p:txBody>
          </p:sp>
        </mc:Fallback>
      </mc:AlternateContent>
    </p:spTree>
    <p:extLst>
      <p:ext uri="{BB962C8B-B14F-4D97-AF65-F5344CB8AC3E}">
        <p14:creationId xmlns:p14="http://schemas.microsoft.com/office/powerpoint/2010/main" val="12205041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الخصائص الحرارية للمواد:</a:t>
            </a:r>
            <a:endParaRPr lang="ar-SA" dirty="0"/>
          </a:p>
        </p:txBody>
      </p:sp>
      <p:sp>
        <p:nvSpPr>
          <p:cNvPr id="3" name="عنصر نائب للمحتوى 2"/>
          <p:cNvSpPr>
            <a:spLocks noGrp="1"/>
          </p:cNvSpPr>
          <p:nvPr>
            <p:ph idx="1"/>
          </p:nvPr>
        </p:nvSpPr>
        <p:spPr/>
        <p:txBody>
          <a:bodyPr/>
          <a:lstStyle/>
          <a:p>
            <a:r>
              <a:rPr lang="ar-SA" dirty="0" smtClean="0"/>
              <a:t>الامتصاص =1</a:t>
            </a:r>
          </a:p>
          <a:p>
            <a:r>
              <a:rPr lang="ar-SA" dirty="0" smtClean="0"/>
              <a:t>في الحقيقة لا توجد اجسام امتصاصها كامل 1 كما لا توجد اجسام تعكس كامل الطاقة.</a:t>
            </a:r>
            <a:endParaRPr lang="ar-SA" dirty="0"/>
          </a:p>
        </p:txBody>
      </p:sp>
    </p:spTree>
    <p:extLst>
      <p:ext uri="{BB962C8B-B14F-4D97-AF65-F5344CB8AC3E}">
        <p14:creationId xmlns:p14="http://schemas.microsoft.com/office/powerpoint/2010/main" val="9374906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SA" dirty="0" smtClean="0"/>
              <a:t>هناك اجسام لها طاقة حركية وطاقة انبعاث قد يتم تسجيل القياس ويحسب من خلال الراديومتر. أي من خلال اجهزة غير البرامج المخصصة لمعالجة الصور وتحليلها. هذا الجهاز قادر على قياس الاشعة المنبعثة وكذلك الطاقة الحركية.</a:t>
            </a:r>
          </a:p>
          <a:p>
            <a:r>
              <a:rPr lang="ar-SA" dirty="0" smtClean="0"/>
              <a:t>اذا كان الانبعاث ضعيف اذن الامتصاص كان ضعيف وبالتالي الانعكاس كان عالي.</a:t>
            </a:r>
            <a:endParaRPr lang="ar-SA" dirty="0"/>
          </a:p>
        </p:txBody>
      </p:sp>
    </p:spTree>
    <p:extLst>
      <p:ext uri="{BB962C8B-B14F-4D97-AF65-F5344CB8AC3E}">
        <p14:creationId xmlns:p14="http://schemas.microsoft.com/office/powerpoint/2010/main" val="3109850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txBody>
          <a:bodyPr/>
          <a:lstStyle/>
          <a:p>
            <a:r>
              <a:rPr lang="ar-SA" dirty="0" smtClean="0"/>
              <a:t>احد هذه الامكانات للتطبيقات غير العسكرية هي الهيئة الجيولوجية المدنية. في منتصف 1960م بدأ انتاج هذه الصور يلقى موافقة واستحسان المستخدمين المدنيين . في عام 1968م حكومة الولايات المتحدة الامريكية لم تتجاوز المعايير الموثوقة للوضوح المكاني ودرجة الحرارة المستشعرة. اليوم انظمة الماسح لتحت الحمراء اصبح متاح لاستخدامات غير محصورة على قطاعات محددة.</a:t>
            </a:r>
          </a:p>
          <a:p>
            <a:r>
              <a:rPr lang="ar-SA" dirty="0" smtClean="0"/>
              <a:t>مصطلح التصوير الحراري كان مع بداية استخدام الطاقة الحرارية حتى تم اقتراح لتبديله للطاقة تحت الحمراء الحرارية . والتي استخدمت في التطبيقات الطبية للطاقة تحت الحمراء الحرارية .</a:t>
            </a:r>
            <a:endParaRPr lang="ar-SA" dirty="0"/>
          </a:p>
        </p:txBody>
      </p:sp>
    </p:spTree>
    <p:extLst>
      <p:ext uri="{BB962C8B-B14F-4D97-AF65-F5344CB8AC3E}">
        <p14:creationId xmlns:p14="http://schemas.microsoft.com/office/powerpoint/2010/main" val="35849104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normAutofit lnSpcReduction="10000"/>
          </a:bodyPr>
          <a:lstStyle/>
          <a:p>
            <a:r>
              <a:rPr lang="ar-SA" dirty="0" smtClean="0"/>
              <a:t>الصور تحت الحمراء الحرارية المكتسبة من الاقمار الصناعية بدأت 1960م مع الولايات المتحدة الامريكية فمثلا القمر الصناعي الخاص بالدراسات المناخية (</a:t>
            </a:r>
            <a:r>
              <a:rPr lang="en-US" dirty="0" smtClean="0"/>
              <a:t>TIROS</a:t>
            </a:r>
            <a:r>
              <a:rPr lang="ar-SA" dirty="0" smtClean="0"/>
              <a:t>) </a:t>
            </a:r>
          </a:p>
          <a:p>
            <a:pPr marL="0" indent="0">
              <a:buNone/>
            </a:pPr>
            <a:r>
              <a:rPr lang="en-US" dirty="0" smtClean="0"/>
              <a:t>Television IR Operational Satellites)</a:t>
            </a:r>
            <a:r>
              <a:rPr lang="ar-SA" dirty="0" smtClean="0"/>
              <a:t>) والذي تم اكماله مع برامج متتابعة لرصد اشكال الغيوم وحرارة المحيطات والظواهر والتضاريس الكبيرة .</a:t>
            </a:r>
          </a:p>
          <a:p>
            <a:pPr marL="0" indent="0">
              <a:buNone/>
            </a:pPr>
            <a:r>
              <a:rPr lang="ar-SA" dirty="0" smtClean="0"/>
              <a:t>في عام 1978م قام برنامج ناسا الحراري (</a:t>
            </a:r>
            <a:r>
              <a:rPr lang="en-US" dirty="0" smtClean="0"/>
              <a:t>HCMM</a:t>
            </a:r>
            <a:r>
              <a:rPr lang="ar-SA" dirty="0" smtClean="0"/>
              <a:t>) القدرة الحرارية لمهام التخطيط (</a:t>
            </a:r>
            <a:r>
              <a:rPr lang="en-US" dirty="0" smtClean="0"/>
              <a:t>Heat Capacity Mapping Mission</a:t>
            </a:r>
            <a:r>
              <a:rPr lang="ar-SA" dirty="0" smtClean="0"/>
              <a:t>) والذي يصور في فترات النهار والليل للحصول على صور تحت الحمراء الحرارية بوضوح مكاني يصل الى 600م للتطبيقات الجيولوجية.</a:t>
            </a:r>
            <a:endParaRPr lang="ar-SA" dirty="0"/>
          </a:p>
        </p:txBody>
      </p:sp>
    </p:spTree>
    <p:extLst>
      <p:ext uri="{BB962C8B-B14F-4D97-AF65-F5344CB8AC3E}">
        <p14:creationId xmlns:p14="http://schemas.microsoft.com/office/powerpoint/2010/main" val="2181794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lstStyle/>
          <a:p>
            <a:r>
              <a:rPr lang="ar-SA" dirty="0" smtClean="0"/>
              <a:t>اضافة الى الماسح الموضوعي لاندسات 4-5اللذان يسجلان صور تحت الحمراء الحرارية (نطاق 6).</a:t>
            </a:r>
          </a:p>
          <a:p>
            <a:r>
              <a:rPr lang="ar-SA" dirty="0" smtClean="0"/>
              <a:t>صور تحت الحمراء الحرارية عامة تسجل نطاقات طيفية واسعة تقريبا ما بين 8.0 الى 14.0مكرومتر للصور التي تؤخذ بالطائرة من التصوير الجوي.</a:t>
            </a:r>
          </a:p>
          <a:p>
            <a:r>
              <a:rPr lang="ar-SA" dirty="0" smtClean="0"/>
              <a:t>ومن 10.5 الى 12.5 ميكرومتر للصور من الاقمار الصناعية . في 1980م ناسا و</a:t>
            </a:r>
            <a:r>
              <a:rPr lang="en-US" dirty="0" smtClean="0"/>
              <a:t>JPL</a:t>
            </a:r>
            <a:r>
              <a:rPr lang="ar-SA" dirty="0" smtClean="0"/>
              <a:t> طورت ماسح متعدد الاطياف لتحت الحمراء الحرارية (</a:t>
            </a:r>
            <a:r>
              <a:rPr lang="en-US" dirty="0" smtClean="0"/>
              <a:t>TIMS</a:t>
            </a:r>
            <a:r>
              <a:rPr lang="ar-SA" dirty="0" smtClean="0"/>
              <a:t>) والذي يعطي 6نطاقات للصورة.</a:t>
            </a:r>
          </a:p>
          <a:p>
            <a:pPr marL="0" indent="0">
              <a:buNone/>
            </a:pPr>
            <a:r>
              <a:rPr lang="en-US" dirty="0" smtClean="0"/>
              <a:t>Thermal Infrared Multi Spectral Scanner</a:t>
            </a:r>
            <a:endParaRPr lang="ar-SA" dirty="0"/>
          </a:p>
        </p:txBody>
      </p:sp>
    </p:spTree>
    <p:extLst>
      <p:ext uri="{BB962C8B-B14F-4D97-AF65-F5344CB8AC3E}">
        <p14:creationId xmlns:p14="http://schemas.microsoft.com/office/powerpoint/2010/main" val="11897209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8229600" cy="5433467"/>
          </a:xfrm>
        </p:spPr>
        <p:txBody>
          <a:bodyPr>
            <a:normAutofit/>
          </a:bodyPr>
          <a:lstStyle/>
          <a:p>
            <a:r>
              <a:rPr lang="ar-SA" sz="4400" dirty="0" smtClean="0"/>
              <a:t>ايضا الماسح متعدد الاطياف لتحت الحمراء التجاري تم تطويره. فهذه الصور متعددة الاطياف استخدمت للتفريق بين انواع الصخور القائمة على تنوع محتوياتها من السيليكا.</a:t>
            </a:r>
            <a:endParaRPr lang="ar-SA" sz="4400" dirty="0"/>
          </a:p>
        </p:txBody>
      </p:sp>
    </p:spTree>
    <p:extLst>
      <p:ext uri="{BB962C8B-B14F-4D97-AF65-F5344CB8AC3E}">
        <p14:creationId xmlns:p14="http://schemas.microsoft.com/office/powerpoint/2010/main" val="33668835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الخصائص والعمليات الحرارية</a:t>
            </a:r>
            <a:endParaRPr lang="ar-SA" dirty="0"/>
          </a:p>
        </p:txBody>
      </p:sp>
      <p:sp>
        <p:nvSpPr>
          <p:cNvPr id="3" name="عنصر نائب للمحتوى 2"/>
          <p:cNvSpPr>
            <a:spLocks noGrp="1"/>
          </p:cNvSpPr>
          <p:nvPr>
            <p:ph idx="1"/>
          </p:nvPr>
        </p:nvSpPr>
        <p:spPr>
          <a:xfrm>
            <a:off x="179512" y="1600200"/>
            <a:ext cx="8507288" cy="4525963"/>
          </a:xfrm>
        </p:spPr>
        <p:txBody>
          <a:bodyPr/>
          <a:lstStyle/>
          <a:p>
            <a:r>
              <a:rPr lang="ar-SA" dirty="0" smtClean="0"/>
              <a:t>لتفسير صور تحت الحمراء يجب فهم اساس في العمليات الطبيعية التي تتحكم في تفاعل الطاقة الحرارية والمواد.</a:t>
            </a:r>
          </a:p>
          <a:p>
            <a:r>
              <a:rPr lang="ar-SA" dirty="0" smtClean="0"/>
              <a:t>الخصائص الحرارية للمواد تحدد نسبة وشدة التفاعل . </a:t>
            </a:r>
          </a:p>
          <a:p>
            <a:r>
              <a:rPr lang="ar-SA" dirty="0" smtClean="0"/>
              <a:t>التسخين ودرجة الحرارة والاشعاع المتغير باستمرار:</a:t>
            </a:r>
          </a:p>
          <a:p>
            <a:r>
              <a:rPr lang="ar-SA" dirty="0" smtClean="0"/>
              <a:t>(</a:t>
            </a:r>
            <a:r>
              <a:rPr lang="en-US" dirty="0" smtClean="0"/>
              <a:t>heat , temperature , Radiation flux </a:t>
            </a:r>
            <a:r>
              <a:rPr lang="ar-SA" dirty="0" smtClean="0"/>
              <a:t>)</a:t>
            </a:r>
          </a:p>
          <a:p>
            <a:pPr marL="0" indent="0">
              <a:buNone/>
            </a:pPr>
            <a:r>
              <a:rPr lang="ar-SA" dirty="0" smtClean="0"/>
              <a:t>هنا تجدر الاشارة الى مصطلح الطاقة الحركية (</a:t>
            </a:r>
            <a:r>
              <a:rPr lang="en-US" dirty="0" smtClean="0"/>
              <a:t>(Kinetic heat</a:t>
            </a:r>
          </a:p>
          <a:p>
            <a:pPr marL="0" indent="0">
              <a:buNone/>
            </a:pPr>
            <a:r>
              <a:rPr lang="ar-SA" dirty="0" smtClean="0"/>
              <a:t>الطاقة الحركية: هي طاقة الجزيئات المواد في الحركة العشوائية.</a:t>
            </a:r>
            <a:endParaRPr lang="ar-SA" dirty="0"/>
          </a:p>
        </p:txBody>
      </p:sp>
    </p:spTree>
    <p:extLst>
      <p:ext uri="{BB962C8B-B14F-4D97-AF65-F5344CB8AC3E}">
        <p14:creationId xmlns:p14="http://schemas.microsoft.com/office/powerpoint/2010/main" val="18450644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lnSpcReduction="10000"/>
          </a:bodyPr>
          <a:lstStyle/>
          <a:p>
            <a:r>
              <a:rPr lang="ar-SA" dirty="0" smtClean="0"/>
              <a:t>الحركة العشوائية بسبب اصطدام الجزيئات ينتج عنها تغير في الطاقة وانبعاث الاشعة الكهرومغناطيسية من السطح لتلك المواد في داخلها او الطاقة الحركية الحرارية وهكذا تحولت الى طاقة اشعاعية . وكمية الحرارة تقاس بالكلوري.</a:t>
            </a:r>
          </a:p>
          <a:p>
            <a:r>
              <a:rPr lang="ar-SA" dirty="0" smtClean="0"/>
              <a:t>الكلوري هو كمية الحرارة المكتسبة لرفع درجة حرارة جرام واحد من الماء درجة مئوية واحدة .</a:t>
            </a:r>
          </a:p>
          <a:p>
            <a:r>
              <a:rPr lang="ar-SA" dirty="0" smtClean="0"/>
              <a:t>درجة الحرارة تقيس التركيز الحراري بدرجة الحرارة المئوية حيث الصفر هي درجة التجمد و100درجة مئوية هي درجة الغليان.</a:t>
            </a:r>
            <a:endParaRPr lang="ar-SA" dirty="0"/>
          </a:p>
        </p:txBody>
      </p:sp>
    </p:spTree>
    <p:extLst>
      <p:ext uri="{BB962C8B-B14F-4D97-AF65-F5344CB8AC3E}">
        <p14:creationId xmlns:p14="http://schemas.microsoft.com/office/powerpoint/2010/main" val="22127134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SA" dirty="0" smtClean="0"/>
              <a:t>وتقاس الاشعة المنبعثة من الاجسام بالكالفن الصفر المطلق الذي يوقف جميع جزيئات الحركة . وهناك علاقة بين الكالفن  والمقياس المئوي من خلال العلاقة التالية:</a:t>
            </a:r>
          </a:p>
          <a:p>
            <a:r>
              <a:rPr lang="ar-SA" dirty="0" smtClean="0"/>
              <a:t>0مْ = 273</a:t>
            </a:r>
            <a:r>
              <a:rPr lang="en-US" dirty="0" smtClean="0"/>
              <a:t>K</a:t>
            </a:r>
            <a:endParaRPr lang="ar-SA" dirty="0" smtClean="0"/>
          </a:p>
          <a:p>
            <a:r>
              <a:rPr lang="ar-SA" dirty="0" smtClean="0"/>
              <a:t>100مْ = 373 </a:t>
            </a:r>
            <a:r>
              <a:rPr lang="en-US" dirty="0" smtClean="0"/>
              <a:t>K</a:t>
            </a:r>
            <a:endParaRPr lang="ar-SA" dirty="0" smtClean="0"/>
          </a:p>
          <a:p>
            <a:pPr marL="0" indent="0">
              <a:buNone/>
            </a:pPr>
            <a:r>
              <a:rPr lang="ar-SA" dirty="0" smtClean="0"/>
              <a:t>طاقة الاشعة الكهرومغناطيسية من المصدر تسمى الاشعة المتغير باستمرار(</a:t>
            </a:r>
            <a:r>
              <a:rPr lang="en-US" dirty="0" smtClean="0"/>
              <a:t>Radiation flux</a:t>
            </a:r>
            <a:r>
              <a:rPr lang="ar-SA" dirty="0" smtClean="0"/>
              <a:t> ) ويرمز لها (</a:t>
            </a:r>
            <a:r>
              <a:rPr lang="en-US" dirty="0" smtClean="0"/>
              <a:t>F</a:t>
            </a:r>
            <a:r>
              <a:rPr lang="ar-SA" dirty="0" smtClean="0"/>
              <a:t>)</a:t>
            </a:r>
          </a:p>
          <a:p>
            <a:pPr marL="0" indent="0">
              <a:buNone/>
            </a:pPr>
            <a:r>
              <a:rPr lang="ar-SA" dirty="0" smtClean="0"/>
              <a:t>وهي تقاس بالواط لكل سم2 (</a:t>
            </a:r>
            <a:r>
              <a:rPr lang="en-US" dirty="0" smtClean="0"/>
              <a:t>W . Cm-2</a:t>
            </a:r>
            <a:r>
              <a:rPr lang="ar-SA" dirty="0" smtClean="0"/>
              <a:t>)</a:t>
            </a:r>
            <a:endParaRPr lang="ar-SA" dirty="0"/>
          </a:p>
        </p:txBody>
      </p:sp>
    </p:spTree>
    <p:extLst>
      <p:ext uri="{BB962C8B-B14F-4D97-AF65-F5344CB8AC3E}">
        <p14:creationId xmlns:p14="http://schemas.microsoft.com/office/powerpoint/2010/main" val="709058083"/>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TotalTime>
  <Words>1285</Words>
  <Application>Microsoft Office PowerPoint</Application>
  <PresentationFormat>عرض على الشاشة (3:4)‏</PresentationFormat>
  <Paragraphs>81</Paragraphs>
  <Slides>25</Slides>
  <Notes>0</Notes>
  <HiddenSlides>0</HiddenSlides>
  <MMClips>0</MMClips>
  <ScaleCrop>false</ScaleCrop>
  <HeadingPairs>
    <vt:vector size="4" baseType="variant">
      <vt:variant>
        <vt:lpstr>نسق</vt:lpstr>
      </vt:variant>
      <vt:variant>
        <vt:i4>1</vt:i4>
      </vt:variant>
      <vt:variant>
        <vt:lpstr>عناوين الشرائح</vt:lpstr>
      </vt:variant>
      <vt:variant>
        <vt:i4>25</vt:i4>
      </vt:variant>
    </vt:vector>
  </HeadingPairs>
  <TitlesOfParts>
    <vt:vector size="26" baseType="lpstr">
      <vt:lpstr>نسق Office</vt:lpstr>
      <vt:lpstr>المحاضرة السابعة</vt:lpstr>
      <vt:lpstr>عرض تقديمي في PowerPoint</vt:lpstr>
      <vt:lpstr>عرض تقديمي في PowerPoint</vt:lpstr>
      <vt:lpstr>عرض تقديمي في PowerPoint</vt:lpstr>
      <vt:lpstr>عرض تقديمي في PowerPoint</vt:lpstr>
      <vt:lpstr>عرض تقديمي في PowerPoint</vt:lpstr>
      <vt:lpstr>الخصائص والعمليات الحرارية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منطقة تحت الحمراء من الطيف الكهرومغناطيسي</vt:lpstr>
      <vt:lpstr>عرض تقديمي في PowerPoint</vt:lpstr>
      <vt:lpstr>عرض تقديمي في PowerPoint</vt:lpstr>
      <vt:lpstr>عرض تقديمي في PowerPoint</vt:lpstr>
      <vt:lpstr>جدول يبين الطاقة المنبعثة من المواد بطول موجي 8.5-12.5ميكرومتر</vt:lpstr>
      <vt:lpstr>قانون بيك و وينز     Law wien,s &amp;Peak       </vt:lpstr>
      <vt:lpstr>عرض تقديمي في PowerPoint</vt:lpstr>
      <vt:lpstr>عرض تقديمي في PowerPoint</vt:lpstr>
      <vt:lpstr>عرض تقديمي في PowerPoint</vt:lpstr>
      <vt:lpstr>عرض تقديمي في PowerPoint</vt:lpstr>
      <vt:lpstr>الخصائص الحرارية للمواد:</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السابعة</dc:title>
  <dc:creator>Asus</dc:creator>
  <cp:lastModifiedBy>mey</cp:lastModifiedBy>
  <cp:revision>23</cp:revision>
  <dcterms:created xsi:type="dcterms:W3CDTF">2014-03-10T08:03:18Z</dcterms:created>
  <dcterms:modified xsi:type="dcterms:W3CDTF">2014-03-17T09:39:48Z</dcterms:modified>
</cp:coreProperties>
</file>