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307" r:id="rId3"/>
    <p:sldId id="262" r:id="rId4"/>
    <p:sldId id="263" r:id="rId5"/>
    <p:sldId id="291" r:id="rId6"/>
    <p:sldId id="310" r:id="rId7"/>
    <p:sldId id="301" r:id="rId8"/>
    <p:sldId id="302" r:id="rId9"/>
    <p:sldId id="304" r:id="rId10"/>
    <p:sldId id="308" r:id="rId11"/>
    <p:sldId id="277" r:id="rId12"/>
    <p:sldId id="283" r:id="rId13"/>
    <p:sldId id="309" r:id="rId14"/>
    <p:sldId id="288" r:id="rId15"/>
    <p:sldId id="289" r:id="rId16"/>
    <p:sldId id="290" r:id="rId17"/>
    <p:sldId id="311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245" autoAdjust="0"/>
    <p:restoredTop sz="94660"/>
  </p:normalViewPr>
  <p:slideViewPr>
    <p:cSldViewPr>
      <p:cViewPr varScale="1">
        <p:scale>
          <a:sx n="110" d="100"/>
          <a:sy n="110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22/01/37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b="1" u="sng" dirty="0" smtClean="0">
                <a:solidFill>
                  <a:srgbClr val="00B050"/>
                </a:solidFill>
              </a:rPr>
              <a:t>الأخلاقيات الإعلامية </a:t>
            </a:r>
            <a:r>
              <a:rPr lang="ar-SA" b="1" u="sng" dirty="0">
                <a:solidFill>
                  <a:srgbClr val="00B050"/>
                </a:solidFill>
              </a:rPr>
              <a:t>في وسائل الإعلام الحديثة</a:t>
            </a:r>
            <a:br>
              <a:rPr lang="ar-SA" b="1" u="sng" dirty="0">
                <a:solidFill>
                  <a:srgbClr val="00B050"/>
                </a:solidFill>
              </a:rPr>
            </a:b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85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u="sng" dirty="0" smtClean="0">
                <a:solidFill>
                  <a:srgbClr val="00B050"/>
                </a:solidFill>
              </a:rPr>
              <a:t>تصور لحقوق </a:t>
            </a:r>
            <a:r>
              <a:rPr lang="ar-SA" b="1" u="sng" dirty="0">
                <a:solidFill>
                  <a:srgbClr val="00B050"/>
                </a:solidFill>
              </a:rPr>
              <a:t>الإعلاميين في البيئة الإلكترونية</a:t>
            </a:r>
            <a:endParaRPr lang="ar-SA" b="1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865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800" b="1" u="sng" dirty="0">
                <a:solidFill>
                  <a:srgbClr val="00B050"/>
                </a:solidFill>
              </a:rPr>
              <a:t>حقوق الإعلاميين في البيئة </a:t>
            </a:r>
            <a:r>
              <a:rPr lang="ar-SA" sz="2800" b="1" u="sng" dirty="0" smtClean="0">
                <a:solidFill>
                  <a:srgbClr val="00B050"/>
                </a:solidFill>
              </a:rPr>
              <a:t>الإلكترونية</a:t>
            </a:r>
            <a:endParaRPr lang="en-US" sz="2800" u="sng" dirty="0">
              <a:solidFill>
                <a:srgbClr val="00B05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SA" sz="2400" dirty="0"/>
              <a:t>أضافت </a:t>
            </a:r>
            <a:r>
              <a:rPr lang="ar-SA" sz="2400" dirty="0" smtClean="0"/>
              <a:t>البيئة </a:t>
            </a:r>
            <a:r>
              <a:rPr lang="ar-SA" sz="2400" dirty="0"/>
              <a:t>الجديدة </a:t>
            </a:r>
            <a:r>
              <a:rPr lang="ar-SA" sz="2400" dirty="0" smtClean="0"/>
              <a:t>بعض </a:t>
            </a:r>
            <a:r>
              <a:rPr lang="ar-SA" sz="2400" dirty="0"/>
              <a:t>المتطلبات التي يجب النص عليها </a:t>
            </a:r>
            <a:r>
              <a:rPr lang="ar-SA" sz="2400" dirty="0" smtClean="0"/>
              <a:t>كحقوق للإعلاميين</a:t>
            </a:r>
            <a:r>
              <a:rPr lang="ar-SA" sz="2400" dirty="0"/>
              <a:t>، من </a:t>
            </a:r>
            <a:r>
              <a:rPr lang="ar-SA" sz="2400" dirty="0" smtClean="0"/>
              <a:t>بينها: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dirty="0" smtClean="0"/>
              <a:t>حقهم </a:t>
            </a:r>
            <a:r>
              <a:rPr lang="ar-SA" sz="2400" dirty="0"/>
              <a:t>في الحفاظ على </a:t>
            </a:r>
            <a:r>
              <a:rPr lang="ar-SA" sz="2400" b="1" dirty="0"/>
              <a:t>سرية معلوماتهم</a:t>
            </a:r>
            <a:r>
              <a:rPr lang="ar-SA" sz="2400" dirty="0"/>
              <a:t>، وعدم الكشف عن كلمة </a:t>
            </a:r>
            <a:r>
              <a:rPr lang="ar-SA" sz="2400" dirty="0" smtClean="0"/>
              <a:t>المرور الخاصة بهم ،</a:t>
            </a:r>
            <a:r>
              <a:rPr lang="ar-SA" sz="2400" dirty="0"/>
              <a:t>أو محاولة </a:t>
            </a:r>
            <a:r>
              <a:rPr lang="ar-SA" sz="2400" dirty="0" smtClean="0"/>
              <a:t>كسرها</a:t>
            </a:r>
            <a:r>
              <a:rPr lang="ar-SA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ar-SA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ar-SA" sz="2400" dirty="0" smtClean="0"/>
              <a:t>حقهم </a:t>
            </a:r>
            <a:r>
              <a:rPr lang="ar-SA" sz="2400" b="1" dirty="0" smtClean="0"/>
              <a:t>عدم </a:t>
            </a:r>
            <a:r>
              <a:rPr lang="ar-SA" sz="2400" b="1" dirty="0"/>
              <a:t>تقصي </a:t>
            </a:r>
            <a:r>
              <a:rPr lang="ar-SA" sz="2400" dirty="0"/>
              <a:t>أو تتبع تنقلاتهم </a:t>
            </a:r>
            <a:r>
              <a:rPr lang="ar-SA" sz="2400" dirty="0" smtClean="0"/>
              <a:t>الإلكترونية </a:t>
            </a:r>
            <a:r>
              <a:rPr lang="ar-SA" sz="2400" dirty="0"/>
              <a:t>أو محاولة معرفة روابط </a:t>
            </a:r>
            <a:r>
              <a:rPr lang="ar-SA" sz="2400" dirty="0" smtClean="0"/>
              <a:t>وأسماء مصادرهم الإلكترونية </a:t>
            </a:r>
            <a:r>
              <a:rPr lang="ar-SA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ar-SA" sz="2400" dirty="0"/>
          </a:p>
          <a:p>
            <a:pPr marL="457200" indent="-457200">
              <a:buFont typeface="+mj-lt"/>
              <a:buAutoNum type="arabicPeriod"/>
            </a:pPr>
            <a:r>
              <a:rPr lang="ar-SA" sz="2400" dirty="0"/>
              <a:t>حقهم في العمل على </a:t>
            </a:r>
            <a:r>
              <a:rPr lang="ar-SA" sz="2400" b="1" dirty="0"/>
              <a:t>أجهزة متطورة وحديثة </a:t>
            </a:r>
            <a:r>
              <a:rPr lang="ar-SA" sz="2400" b="1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ar-SA" sz="2400" dirty="0"/>
          </a:p>
          <a:p>
            <a:pPr marL="457200" indent="-457200">
              <a:buFont typeface="+mj-lt"/>
              <a:buAutoNum type="arabicPeriod"/>
            </a:pPr>
            <a:r>
              <a:rPr lang="ar-SA" sz="2400" dirty="0" smtClean="0"/>
              <a:t>حقهم </a:t>
            </a:r>
            <a:r>
              <a:rPr lang="ar-SA" sz="2400" dirty="0"/>
              <a:t>في </a:t>
            </a:r>
            <a:r>
              <a:rPr lang="ar-SA" sz="2400" b="1" dirty="0"/>
              <a:t>حماية أجهزتهم</a:t>
            </a:r>
            <a:r>
              <a:rPr lang="ar-SA" sz="2400" dirty="0"/>
              <a:t> ووسائلهم الإليكترونية من </a:t>
            </a:r>
            <a:r>
              <a:rPr lang="ar-SA" sz="2400" dirty="0" smtClean="0"/>
              <a:t>التنصت والاختراق </a:t>
            </a:r>
            <a:r>
              <a:rPr lang="ar-SA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ar-SA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ar-SA" sz="2400" dirty="0" smtClean="0"/>
              <a:t>-</a:t>
            </a:r>
            <a:r>
              <a:rPr lang="ar-SA" sz="2400" dirty="0" smtClean="0"/>
              <a:t>حقهم </a:t>
            </a:r>
            <a:r>
              <a:rPr lang="ar-SA" sz="2400" dirty="0"/>
              <a:t>في الحصول على </a:t>
            </a:r>
            <a:r>
              <a:rPr lang="ar-SA" sz="2400" b="1" dirty="0" smtClean="0"/>
              <a:t>مزايا </a:t>
            </a:r>
            <a:r>
              <a:rPr lang="ar-SA" sz="2400" b="1" dirty="0"/>
              <a:t>لحماية </a:t>
            </a:r>
            <a:r>
              <a:rPr lang="ar-SA" sz="2400" dirty="0"/>
              <a:t>بياناتهم ومعلوماتهم ومصادرهم 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465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b="1" u="sng" dirty="0">
                <a:solidFill>
                  <a:srgbClr val="00B050"/>
                </a:solidFill>
              </a:rPr>
              <a:t>حقوق الإعلاميين في البيئة </a:t>
            </a:r>
            <a:r>
              <a:rPr lang="ar-SA" sz="3200" b="1" u="sng" dirty="0" smtClean="0">
                <a:solidFill>
                  <a:srgbClr val="00B050"/>
                </a:solidFill>
              </a:rPr>
              <a:t>الإليكترونية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7260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SA" sz="2400" dirty="0" smtClean="0"/>
              <a:t>5- </a:t>
            </a:r>
            <a:r>
              <a:rPr lang="ar-SA" sz="2400" dirty="0" smtClean="0"/>
              <a:t>حقهم </a:t>
            </a:r>
            <a:r>
              <a:rPr lang="ar-SA" sz="2400" dirty="0"/>
              <a:t>في </a:t>
            </a:r>
            <a:r>
              <a:rPr lang="ar-SA" sz="2400" b="1" dirty="0"/>
              <a:t>التأهيل المهني والتكنولوجي </a:t>
            </a:r>
            <a:r>
              <a:rPr lang="ar-SA" sz="2400" dirty="0"/>
              <a:t>بما يمكنهم من استخدام </a:t>
            </a:r>
            <a:r>
              <a:rPr lang="ar-SA" sz="2400" dirty="0" smtClean="0"/>
              <a:t>الوسائط الجديدة </a:t>
            </a:r>
            <a:r>
              <a:rPr lang="ar-SA" sz="2400" dirty="0"/>
              <a:t>بفعالية </a:t>
            </a:r>
            <a:r>
              <a:rPr lang="ar-SA" sz="24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ar-SA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ar-SA" sz="2400" dirty="0" smtClean="0"/>
              <a:t>6- </a:t>
            </a:r>
            <a:r>
              <a:rPr lang="ar-SA" sz="2400" dirty="0"/>
              <a:t>حقهم في الحصول على ما يعرف </a:t>
            </a:r>
            <a:r>
              <a:rPr lang="ar-SA" sz="2400" b="1" dirty="0"/>
              <a:t>(ببدل تكنولوجيا) </a:t>
            </a:r>
            <a:r>
              <a:rPr lang="ar-SA" sz="2400" dirty="0"/>
              <a:t>لتطوير مهاراتهم </a:t>
            </a:r>
            <a:r>
              <a:rPr lang="ar-SA" sz="2400" dirty="0" smtClean="0"/>
              <a:t>الرقمية.</a:t>
            </a:r>
          </a:p>
          <a:p>
            <a:pPr marL="0" indent="0">
              <a:lnSpc>
                <a:spcPct val="150000"/>
              </a:lnSpc>
              <a:buNone/>
            </a:pPr>
            <a:endParaRPr lang="ar-SA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ar-SA" sz="2400" dirty="0" smtClean="0"/>
              <a:t>7-حقهم </a:t>
            </a:r>
            <a:r>
              <a:rPr lang="ar-SA" sz="2400" dirty="0"/>
              <a:t>في </a:t>
            </a:r>
            <a:r>
              <a:rPr lang="ar-SA" sz="2400" b="1" dirty="0"/>
              <a:t>إيجاد كيانات مهنية </a:t>
            </a:r>
            <a:r>
              <a:rPr lang="ar-SA" sz="2400" dirty="0"/>
              <a:t>إليكترونية محلية وعالمية، تسن تشريعات ومواثيق لهم وتدافع عن حقوقهم، مع حقهم في الاعتراف بهذه الكيانات وتمثيلها لهم في الجهات المختلفة .</a:t>
            </a: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ar-SA" sz="2400" b="1" dirty="0"/>
          </a:p>
          <a:p>
            <a:pPr marL="0" indent="0">
              <a:lnSpc>
                <a:spcPct val="150000"/>
              </a:lnSpc>
              <a:buNone/>
            </a:pPr>
            <a:endParaRPr lang="ar-SA" sz="2400" dirty="0" smtClean="0"/>
          </a:p>
          <a:p>
            <a:pPr marL="0" indent="0">
              <a:lnSpc>
                <a:spcPct val="150000"/>
              </a:lnSpc>
              <a:buNone/>
            </a:pP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912481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u="sng" dirty="0">
                <a:solidFill>
                  <a:srgbClr val="7030A0"/>
                </a:solidFill>
              </a:rPr>
              <a:t>تصور</a:t>
            </a:r>
            <a:r>
              <a:rPr lang="ar-SA" b="1" dirty="0">
                <a:solidFill>
                  <a:srgbClr val="7030A0"/>
                </a:solidFill>
              </a:rPr>
              <a:t> لواجبات الإعلاميين في البيئة الإليكترونية</a:t>
            </a:r>
            <a:endParaRPr lang="ar-SA" dirty="0">
              <a:solidFill>
                <a:srgbClr val="7030A0"/>
              </a:solidFill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0005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2800" b="1" u="sng" dirty="0" smtClean="0">
                <a:solidFill>
                  <a:srgbClr val="7030A0"/>
                </a:solidFill>
              </a:rPr>
              <a:t>تصور</a:t>
            </a:r>
            <a:r>
              <a:rPr lang="ar-SA" sz="2800" b="1" dirty="0" smtClean="0">
                <a:solidFill>
                  <a:srgbClr val="7030A0"/>
                </a:solidFill>
              </a:rPr>
              <a:t> </a:t>
            </a:r>
            <a:r>
              <a:rPr lang="ar-SA" sz="2800" b="1" dirty="0">
                <a:solidFill>
                  <a:srgbClr val="7030A0"/>
                </a:solidFill>
              </a:rPr>
              <a:t>ل</a:t>
            </a:r>
            <a:r>
              <a:rPr lang="ar-SA" sz="2800" b="1" dirty="0" smtClean="0">
                <a:solidFill>
                  <a:srgbClr val="7030A0"/>
                </a:solidFill>
              </a:rPr>
              <a:t>واجبات </a:t>
            </a:r>
            <a:r>
              <a:rPr lang="ar-SA" sz="2800" b="1" dirty="0">
                <a:solidFill>
                  <a:srgbClr val="7030A0"/>
                </a:solidFill>
              </a:rPr>
              <a:t>الإعلاميين </a:t>
            </a:r>
            <a:r>
              <a:rPr lang="ar-SA" sz="2800" b="1" dirty="0" smtClean="0">
                <a:solidFill>
                  <a:srgbClr val="7030A0"/>
                </a:solidFill>
              </a:rPr>
              <a:t>في البيئة الإليكترونية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SA" sz="2400" dirty="0" smtClean="0"/>
              <a:t>1- ضرورة </a:t>
            </a:r>
            <a:r>
              <a:rPr lang="ar-SA" sz="2400" b="1" dirty="0" smtClean="0"/>
              <a:t>البحث </a:t>
            </a:r>
            <a:r>
              <a:rPr lang="ar-SA" sz="2400" b="1" dirty="0"/>
              <a:t>عن الحقائق</a:t>
            </a:r>
            <a:r>
              <a:rPr lang="ar-SA" sz="2400" dirty="0"/>
              <a:t>، والكفاح من </a:t>
            </a:r>
            <a:r>
              <a:rPr lang="ar-SA" sz="2400" dirty="0" smtClean="0"/>
              <a:t>أجل الحصول </a:t>
            </a:r>
            <a:r>
              <a:rPr lang="ar-SA" sz="2400" dirty="0"/>
              <a:t>على المعلومات الصحيحة، </a:t>
            </a:r>
            <a:r>
              <a:rPr lang="ar-SA" sz="2400" dirty="0" smtClean="0"/>
              <a:t>ونشرها وعدم استغلال خصائص الإعلام الجديد في التسرع بالنشر دون التأكد.</a:t>
            </a:r>
          </a:p>
          <a:p>
            <a:pPr marL="0" indent="0">
              <a:lnSpc>
                <a:spcPct val="150000"/>
              </a:lnSpc>
              <a:buNone/>
            </a:pPr>
            <a:endParaRPr lang="ar-SA" sz="2400" dirty="0"/>
          </a:p>
          <a:p>
            <a:pPr marL="0" indent="0">
              <a:lnSpc>
                <a:spcPct val="150000"/>
              </a:lnSpc>
              <a:buNone/>
            </a:pPr>
            <a:r>
              <a:rPr lang="ar-SA" sz="2400" dirty="0" smtClean="0"/>
              <a:t>2- </a:t>
            </a:r>
            <a:r>
              <a:rPr lang="ar-SA" sz="2400" dirty="0" smtClean="0"/>
              <a:t>ضرورة </a:t>
            </a:r>
            <a:r>
              <a:rPr lang="ar-SA" sz="2400" dirty="0"/>
              <a:t>تحري الدقة في الحصول </a:t>
            </a:r>
            <a:r>
              <a:rPr lang="ar-SA" sz="2400" dirty="0" smtClean="0"/>
              <a:t>على </a:t>
            </a:r>
            <a:r>
              <a:rPr lang="ar-SA" sz="2400" b="1" dirty="0" smtClean="0"/>
              <a:t>الصور</a:t>
            </a:r>
            <a:r>
              <a:rPr lang="ar-SA" sz="2400" dirty="0"/>
              <a:t> </a:t>
            </a:r>
            <a:r>
              <a:rPr lang="ar-SA" sz="2400" dirty="0" smtClean="0"/>
              <a:t>واختيارها </a:t>
            </a:r>
            <a:r>
              <a:rPr lang="ar-SA" sz="2400" b="1" dirty="0" smtClean="0"/>
              <a:t>والتنويه</a:t>
            </a:r>
            <a:r>
              <a:rPr lang="ar-SA" sz="2400" dirty="0" smtClean="0"/>
              <a:t> </a:t>
            </a:r>
            <a:r>
              <a:rPr lang="ar-SA" sz="2400" dirty="0"/>
              <a:t>لأية تعديلات جوهرية يتم </a:t>
            </a:r>
            <a:r>
              <a:rPr lang="ar-SA" sz="2400" dirty="0" smtClean="0"/>
              <a:t>إجراؤها على مكوناتها</a:t>
            </a:r>
            <a:r>
              <a:rPr lang="ar-SA" sz="2400" dirty="0"/>
              <a:t>، باستخدام أيقونة أو علامة مميزة، تشير </a:t>
            </a:r>
            <a:r>
              <a:rPr lang="ar-SA" sz="2400" dirty="0" smtClean="0"/>
              <a:t>لذلك ، وتقصى مصادر الصور </a:t>
            </a:r>
            <a:r>
              <a:rPr lang="ar-SA" sz="2400" dirty="0"/>
              <a:t>ونسبتها </a:t>
            </a:r>
            <a:r>
              <a:rPr lang="ar-SA" sz="2400" dirty="0" smtClean="0"/>
              <a:t>إليهم.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2154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2800" b="1" dirty="0">
                <a:solidFill>
                  <a:srgbClr val="7030A0"/>
                </a:solidFill>
              </a:rPr>
              <a:t>تصور لواجبات الإعلاميين في البيئة الإليكترونية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SA" sz="2400" dirty="0" smtClean="0"/>
              <a:t>3- النص </a:t>
            </a:r>
            <a:r>
              <a:rPr lang="ar-SA" sz="2400" dirty="0"/>
              <a:t>على </a:t>
            </a:r>
            <a:r>
              <a:rPr lang="ar-SA" sz="2400" dirty="0" smtClean="0"/>
              <a:t>احترام </a:t>
            </a:r>
            <a:r>
              <a:rPr lang="ar-SA" sz="2400" dirty="0"/>
              <a:t>حقوق الجمهور </a:t>
            </a:r>
            <a:r>
              <a:rPr lang="ar-SA" sz="2400" dirty="0" smtClean="0"/>
              <a:t>ومن </a:t>
            </a:r>
            <a:r>
              <a:rPr lang="ar-SA" sz="2400" dirty="0"/>
              <a:t>بينها </a:t>
            </a:r>
            <a:r>
              <a:rPr lang="ar-SA" sz="2400" b="1" dirty="0"/>
              <a:t>عدم خداع الجماهير </a:t>
            </a:r>
            <a:r>
              <a:rPr lang="ar-SA" sz="2400" dirty="0"/>
              <a:t>باستخدام آلات البحث </a:t>
            </a:r>
            <a:r>
              <a:rPr lang="ar-SA" sz="2400" dirty="0" smtClean="0"/>
              <a:t>الموجودة في </a:t>
            </a:r>
            <a:r>
              <a:rPr lang="ar-SA" sz="2400" dirty="0"/>
              <a:t>الصحف الإليكترونية لتوفير عمليات نقل تفضيلية لمواقع الشركات، </a:t>
            </a:r>
            <a:r>
              <a:rPr lang="ar-SA" sz="2400" dirty="0" smtClean="0"/>
              <a:t>أو للإعلانات</a:t>
            </a:r>
            <a:r>
              <a:rPr lang="ar-SA" sz="2400" dirty="0"/>
              <a:t>، أو لعروض </a:t>
            </a:r>
            <a:r>
              <a:rPr lang="ar-SA" sz="2400" dirty="0" smtClean="0"/>
              <a:t>الشراء</a:t>
            </a:r>
            <a:r>
              <a:rPr lang="ar-SA" sz="24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ar-SA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ar-SA" sz="2400" dirty="0" smtClean="0"/>
              <a:t>4- والنص </a:t>
            </a:r>
            <a:r>
              <a:rPr lang="ar-SA" sz="2400" dirty="0"/>
              <a:t>على كيفية التعامل مع </a:t>
            </a:r>
            <a:r>
              <a:rPr lang="ar-SA" sz="2400" b="1" dirty="0"/>
              <a:t>قواعد </a:t>
            </a:r>
            <a:r>
              <a:rPr lang="ar-SA" sz="2400" b="1" dirty="0" smtClean="0"/>
              <a:t>البيانات </a:t>
            </a:r>
            <a:r>
              <a:rPr lang="ar-SA" sz="2400" dirty="0" smtClean="0"/>
              <a:t>الخاصة </a:t>
            </a:r>
            <a:r>
              <a:rPr lang="ar-SA" sz="2400" dirty="0"/>
              <a:t>بالمستخدمين، وما إذا كان سيتم بيعها لطرف ثالث، أو السماح </a:t>
            </a:r>
            <a:r>
              <a:rPr lang="ar-SA" sz="2400" dirty="0" smtClean="0"/>
              <a:t>له بالإطلاع </a:t>
            </a:r>
            <a:r>
              <a:rPr lang="ar-SA" sz="2400" dirty="0"/>
              <a:t>عليها أو استخدامها، وما إذا كانت هذه المواقع ستنبه </a:t>
            </a:r>
            <a:r>
              <a:rPr lang="ar-SA" sz="2400" dirty="0" smtClean="0"/>
              <a:t>المستخدمين لمثل </a:t>
            </a:r>
            <a:r>
              <a:rPr lang="ar-SA" sz="2400" dirty="0"/>
              <a:t>هذه </a:t>
            </a:r>
            <a:r>
              <a:rPr lang="ar-SA" sz="2400" dirty="0" smtClean="0"/>
              <a:t>الحالات.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3237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2800" b="1" dirty="0">
                <a:solidFill>
                  <a:srgbClr val="7030A0"/>
                </a:solidFill>
              </a:rPr>
              <a:t>تصور لواجبات الإعلاميين في البيئة الإليكترونية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SA" sz="2400" b="1" dirty="0" smtClean="0"/>
              <a:t>5</a:t>
            </a:r>
            <a:r>
              <a:rPr lang="ar-SA" sz="2400" dirty="0" smtClean="0"/>
              <a:t>- ضرورة </a:t>
            </a:r>
            <a:r>
              <a:rPr lang="ar-SA" sz="2400" dirty="0"/>
              <a:t>الحرص على </a:t>
            </a:r>
            <a:r>
              <a:rPr lang="ar-SA" sz="2400" b="1" dirty="0" smtClean="0"/>
              <a:t>استقلالية</a:t>
            </a:r>
            <a:r>
              <a:rPr lang="ar-SA" sz="2400" dirty="0" smtClean="0"/>
              <a:t> المواقع </a:t>
            </a:r>
            <a:r>
              <a:rPr lang="ar-SA" sz="2400" dirty="0"/>
              <a:t>الإعلامية من </a:t>
            </a:r>
            <a:r>
              <a:rPr lang="ar-SA" sz="2400" b="1" dirty="0"/>
              <a:t>ضغوط المعلنين</a:t>
            </a:r>
            <a:r>
              <a:rPr lang="ar-SA" sz="2400" dirty="0"/>
              <a:t>، </a:t>
            </a:r>
            <a:r>
              <a:rPr lang="ar-SA" sz="2400" dirty="0" smtClean="0"/>
              <a:t>وعلى </a:t>
            </a:r>
            <a:r>
              <a:rPr lang="ar-SA" sz="2400" dirty="0"/>
              <a:t>عدم قيام الصحفيين بالعمل في مجال </a:t>
            </a:r>
            <a:r>
              <a:rPr lang="ar-SA" sz="2400" dirty="0" smtClean="0"/>
              <a:t>الإعلانات </a:t>
            </a:r>
            <a:r>
              <a:rPr lang="ar-SA" sz="2400" dirty="0" smtClean="0"/>
              <a:t>أو </a:t>
            </a:r>
            <a:r>
              <a:rPr lang="ar-SA" sz="2400" dirty="0"/>
              <a:t>تحريرها أو تصميمها، أو </a:t>
            </a:r>
            <a:r>
              <a:rPr lang="ar-SA" sz="2400" dirty="0" smtClean="0"/>
              <a:t>إنتاجها</a:t>
            </a:r>
            <a:r>
              <a:rPr lang="ar-SA" sz="24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ar-SA" sz="24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ar-SA" sz="2400" b="1" dirty="0" smtClean="0"/>
              <a:t>6</a:t>
            </a:r>
            <a:r>
              <a:rPr lang="ar-SA" sz="2400" dirty="0" smtClean="0"/>
              <a:t>- </a:t>
            </a:r>
            <a:r>
              <a:rPr lang="ar-SA" sz="2400" dirty="0" smtClean="0"/>
              <a:t>عدم التعدي </a:t>
            </a:r>
            <a:r>
              <a:rPr lang="ar-SA" sz="2400" dirty="0"/>
              <a:t>على </a:t>
            </a:r>
            <a:r>
              <a:rPr lang="ar-SA" sz="2400" b="1" dirty="0"/>
              <a:t>الحقوق الفكرية للآخرين </a:t>
            </a:r>
            <a:r>
              <a:rPr lang="ar-SA" sz="2400" dirty="0"/>
              <a:t>في البيئة الرقمية، </a:t>
            </a:r>
            <a:r>
              <a:rPr lang="ar-SA" sz="2400" dirty="0" smtClean="0"/>
              <a:t>فيما </a:t>
            </a:r>
            <a:r>
              <a:rPr lang="ar-SA" sz="2400" dirty="0"/>
              <a:t>يتعلق بجوانب النسخ أو إعادة الإنتاج </a:t>
            </a:r>
            <a:r>
              <a:rPr lang="ar-SA" sz="2400" dirty="0" smtClean="0"/>
              <a:t>أو الإتاحة </a:t>
            </a:r>
            <a:r>
              <a:rPr lang="ar-SA" sz="2400" dirty="0"/>
              <a:t>أو التحميل وغيرها </a:t>
            </a:r>
            <a:r>
              <a:rPr lang="ar-SA" sz="2400" dirty="0" smtClean="0"/>
              <a:t>.</a:t>
            </a:r>
            <a:endParaRPr lang="ar-SA" sz="2400" dirty="0"/>
          </a:p>
          <a:p>
            <a:pPr marL="0" indent="0">
              <a:buNone/>
            </a:pPr>
            <a:endParaRPr lang="ar-SA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9051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انتهى ....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48857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 smtClean="0">
                <a:solidFill>
                  <a:srgbClr val="C00000"/>
                </a:solidFill>
              </a:rPr>
              <a:t>الأخلاقيات الإعلامية </a:t>
            </a:r>
            <a:r>
              <a:rPr lang="ar-SA" b="1" u="sng" dirty="0">
                <a:solidFill>
                  <a:srgbClr val="C00000"/>
                </a:solidFill>
              </a:rPr>
              <a:t>في وسائل الإعلام الحديثة</a:t>
            </a:r>
            <a:br>
              <a:rPr lang="ar-SA" b="1" u="sng" dirty="0">
                <a:solidFill>
                  <a:srgbClr val="C00000"/>
                </a:solidFill>
              </a:rPr>
            </a:b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/>
          <a:lstStyle/>
          <a:p>
            <a:r>
              <a:rPr lang="ar-SA" dirty="0" smtClean="0"/>
              <a:t>يمكننا </a:t>
            </a:r>
            <a:r>
              <a:rPr lang="ar-SA" dirty="0"/>
              <a:t>أن </a:t>
            </a:r>
            <a:r>
              <a:rPr lang="ar-SA" u="sng" dirty="0"/>
              <a:t>نلخص</a:t>
            </a:r>
            <a:r>
              <a:rPr lang="ar-SA" dirty="0"/>
              <a:t> أخلاقيات الإعلام </a:t>
            </a:r>
            <a:r>
              <a:rPr lang="ar-SA" dirty="0" smtClean="0"/>
              <a:t>بشكل عام في </a:t>
            </a:r>
            <a:r>
              <a:rPr lang="ar-SA" dirty="0"/>
              <a:t>عدد من النقاط منها:</a:t>
            </a:r>
          </a:p>
          <a:p>
            <a:r>
              <a:rPr lang="ar-SA" b="1" dirty="0" smtClean="0"/>
              <a:t>الصدق</a:t>
            </a:r>
            <a:endParaRPr lang="ar-SA" b="1" dirty="0"/>
          </a:p>
          <a:p>
            <a:r>
              <a:rPr lang="ar-SA" b="1" dirty="0" smtClean="0"/>
              <a:t>احترام الكرامة الإنسانية</a:t>
            </a:r>
            <a:endParaRPr lang="ar-SA" b="1" dirty="0"/>
          </a:p>
          <a:p>
            <a:r>
              <a:rPr lang="ar-SA" b="1" dirty="0" smtClean="0"/>
              <a:t>النزاهة</a:t>
            </a:r>
          </a:p>
          <a:p>
            <a:r>
              <a:rPr lang="ar-SA" b="1" dirty="0" smtClean="0"/>
              <a:t>المسؤولية</a:t>
            </a:r>
            <a:endParaRPr lang="ar-SA" dirty="0"/>
          </a:p>
          <a:p>
            <a:r>
              <a:rPr lang="ar-SA" b="1" dirty="0" smtClean="0"/>
              <a:t>العدالة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0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90872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/>
            </a:r>
            <a:br>
              <a:rPr lang="ar-SA" b="1" dirty="0" smtClean="0">
                <a:solidFill>
                  <a:srgbClr val="C00000"/>
                </a:solidFill>
              </a:rPr>
            </a:br>
            <a:r>
              <a:rPr lang="ar-SA" b="1" dirty="0" smtClean="0">
                <a:solidFill>
                  <a:srgbClr val="C00000"/>
                </a:solidFill>
              </a:rPr>
              <a:t>ولكن </a:t>
            </a:r>
            <a:r>
              <a:rPr lang="ar-SA" b="1" dirty="0">
                <a:solidFill>
                  <a:srgbClr val="C00000"/>
                </a:solidFill>
              </a:rPr>
              <a:t>هل تنطبق هذه الأخلاقيات مع وسائل الإعلام الحديثة؟</a:t>
            </a:r>
            <a:br>
              <a:rPr lang="ar-SA" b="1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SA" sz="2400" dirty="0" smtClean="0"/>
              <a:t>أثبتت الدراسات </a:t>
            </a:r>
            <a:r>
              <a:rPr lang="ar-SA" sz="2400" dirty="0"/>
              <a:t>والتاريخ أن نشأة أي وسيلة إعلامية جديدة لا تلغي ما سبقها </a:t>
            </a:r>
            <a:r>
              <a:rPr lang="ar-SA" sz="2400" dirty="0" smtClean="0"/>
              <a:t>من وسائل </a:t>
            </a:r>
            <a:r>
              <a:rPr lang="ar-SA" sz="2400" dirty="0"/>
              <a:t>، فالمذياع لم يلغ الصحيفة والتلفاز لم يلغ المذياع ،وبالرغم من هذه </a:t>
            </a:r>
            <a:r>
              <a:rPr lang="ar-SA" sz="2400" dirty="0" smtClean="0"/>
              <a:t>الحقيقة العلمية ,إلا </a:t>
            </a:r>
            <a:r>
              <a:rPr lang="ar-SA" sz="2400" dirty="0"/>
              <a:t>أن ظهور الإنترنت ومن بعد الإعلام الإلكتروني فرض وسيفرض واقعاً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400" dirty="0"/>
              <a:t>مختلفاً تماماً ، إذ أنه لا يعد </a:t>
            </a:r>
            <a:r>
              <a:rPr lang="ar-SA" sz="2400" dirty="0" smtClean="0"/>
              <a:t>تطويرا </a:t>
            </a:r>
            <a:r>
              <a:rPr lang="ar-SA" sz="2400" dirty="0"/>
              <a:t>فقط لوسائل الإعلام السابقة وانما هو </a:t>
            </a:r>
            <a:r>
              <a:rPr lang="ar-SA" sz="2400" dirty="0" smtClean="0"/>
              <a:t>وسيلة احتوت </a:t>
            </a:r>
            <a:r>
              <a:rPr lang="ar-SA" sz="2400" dirty="0"/>
              <a:t>كل ما سبقها من وسائل ،وبسبب </a:t>
            </a:r>
            <a:r>
              <a:rPr lang="ar-SA" sz="2400" dirty="0" smtClean="0"/>
              <a:t>الميزات والمظاهر </a:t>
            </a:r>
            <a:r>
              <a:rPr lang="ar-SA" sz="2400" dirty="0"/>
              <a:t>التي احتوتها </a:t>
            </a:r>
            <a:r>
              <a:rPr lang="ar-SA" sz="2400" dirty="0" smtClean="0"/>
              <a:t>هذه الوسيلة الإعلامية، </a:t>
            </a:r>
            <a:r>
              <a:rPr lang="ar-SA" sz="2400" dirty="0"/>
              <a:t>فلابد من </a:t>
            </a:r>
            <a:r>
              <a:rPr lang="ar-SA" sz="2400" dirty="0" smtClean="0"/>
              <a:t>وضع أخلاقيات للإعلام في </a:t>
            </a:r>
            <a:r>
              <a:rPr lang="ar-SA" sz="2400" dirty="0"/>
              <a:t>هذه الوسيلة الجديدة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032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4294967295"/>
          </p:nvPr>
        </p:nvSpPr>
        <p:spPr>
          <a:xfrm>
            <a:off x="467544" y="620688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SA" sz="2400" dirty="0"/>
              <a:t>ويرى البعض أن الإعلام الجديد هو الإعلام الذي أصبح يصوغ عقول </a:t>
            </a:r>
            <a:r>
              <a:rPr lang="ar-SA" sz="2400" dirty="0" smtClean="0"/>
              <a:t>الجمهور ، والنشء </a:t>
            </a:r>
            <a:r>
              <a:rPr lang="ar-SA" sz="2400" dirty="0"/>
              <a:t>منهم على وجه الخصوص. </a:t>
            </a:r>
            <a:r>
              <a:rPr lang="ar-SA" sz="2400" dirty="0" smtClean="0"/>
              <a:t>فالشباب </a:t>
            </a:r>
            <a:r>
              <a:rPr lang="ar-SA" sz="2400" dirty="0"/>
              <a:t>– من الجنسين – يتعاملون اليوم </a:t>
            </a:r>
            <a:r>
              <a:rPr lang="ar-SA" sz="2400" dirty="0" smtClean="0"/>
              <a:t>مع وسائل </a:t>
            </a:r>
            <a:r>
              <a:rPr lang="ar-SA" sz="2400" dirty="0"/>
              <a:t>اتصالية رقمية الكترونية لا تخضع </a:t>
            </a:r>
            <a:r>
              <a:rPr lang="ar-SA" sz="2400" dirty="0" smtClean="0"/>
              <a:t>للإشراف </a:t>
            </a:r>
            <a:r>
              <a:rPr lang="ar-SA" sz="2400" dirty="0"/>
              <a:t>أو </a:t>
            </a:r>
            <a:r>
              <a:rPr lang="ar-SA" sz="2400" dirty="0" smtClean="0"/>
              <a:t>المراقبة </a:t>
            </a:r>
            <a:r>
              <a:rPr lang="ar-SA" sz="2400" dirty="0"/>
              <a:t>من أي جهة </a:t>
            </a:r>
            <a:r>
              <a:rPr lang="ar-SA" sz="2400" dirty="0" smtClean="0"/>
              <a:t>كانت ، مجتمعية </a:t>
            </a:r>
            <a:r>
              <a:rPr lang="ar-SA" sz="2400" dirty="0"/>
              <a:t>أو سياسية </a:t>
            </a:r>
            <a:r>
              <a:rPr lang="ar-SA" sz="24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400" dirty="0"/>
              <a:t>وهذا يجعل من هذا الإعلام قوة مؤثرة على الجميع دون استثناء بحكم </a:t>
            </a:r>
            <a:r>
              <a:rPr lang="ar-SA" sz="2400" dirty="0" smtClean="0"/>
              <a:t>أن مستخدمي </a:t>
            </a:r>
            <a:r>
              <a:rPr lang="ar-SA" sz="2400" dirty="0"/>
              <a:t>الانترنت من جميع </a:t>
            </a:r>
            <a:r>
              <a:rPr lang="ar-SA" sz="2400" dirty="0" smtClean="0"/>
              <a:t>الفئات، </a:t>
            </a:r>
            <a:r>
              <a:rPr lang="ar-SA" sz="2400" dirty="0"/>
              <a:t>ولذلك فإن </a:t>
            </a:r>
            <a:r>
              <a:rPr lang="ar-SA" sz="2400" dirty="0" smtClean="0"/>
              <a:t>قضية (أخلاقيات </a:t>
            </a:r>
            <a:r>
              <a:rPr lang="ar-SA" sz="2400" dirty="0"/>
              <a:t>الإعلام </a:t>
            </a:r>
            <a:r>
              <a:rPr lang="ar-SA" sz="2400" dirty="0" smtClean="0"/>
              <a:t>الجديد)باتت </a:t>
            </a:r>
            <a:r>
              <a:rPr lang="ar-SA" sz="2400" dirty="0"/>
              <a:t>اليوم تتصدر اهتمامات الساسة ورجال </a:t>
            </a:r>
            <a:r>
              <a:rPr lang="ar-SA" sz="2400" dirty="0" smtClean="0"/>
              <a:t>الأمن.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439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b="1" dirty="0" smtClean="0">
                <a:solidFill>
                  <a:srgbClr val="C00000"/>
                </a:solidFill>
              </a:rPr>
              <a:t>اسباب </a:t>
            </a:r>
            <a:r>
              <a:rPr lang="ar-SA" sz="3200" b="1" dirty="0">
                <a:solidFill>
                  <a:srgbClr val="C00000"/>
                </a:solidFill>
              </a:rPr>
              <a:t>عدم </a:t>
            </a:r>
            <a:r>
              <a:rPr lang="ar-SA" sz="3200" b="1" dirty="0" smtClean="0">
                <a:solidFill>
                  <a:srgbClr val="C00000"/>
                </a:solidFill>
              </a:rPr>
              <a:t>تحديد حقوق </a:t>
            </a:r>
            <a:r>
              <a:rPr lang="ar-SA" sz="3200" b="1" dirty="0" smtClean="0">
                <a:solidFill>
                  <a:srgbClr val="C00000"/>
                </a:solidFill>
              </a:rPr>
              <a:t>الإعلاميين في البيئة </a:t>
            </a:r>
            <a:r>
              <a:rPr lang="ar-SA" sz="3200" b="1" dirty="0" smtClean="0">
                <a:solidFill>
                  <a:srgbClr val="C00000"/>
                </a:solidFill>
              </a:rPr>
              <a:t>الالكترونية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0676" y="1337771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ar-SA" dirty="0" smtClean="0"/>
              <a:t>الاهتمام </a:t>
            </a:r>
            <a:r>
              <a:rPr lang="ar-SA" dirty="0"/>
              <a:t>بضبط وتقنين الجوانب التقنية والفنية لهذه البيئة </a:t>
            </a:r>
            <a:r>
              <a:rPr lang="ar-SA" dirty="0" smtClean="0"/>
              <a:t>أكثر من </a:t>
            </a:r>
            <a:r>
              <a:rPr lang="ar-SA" dirty="0"/>
              <a:t>الاهتمام بالتنظير للحقوق </a:t>
            </a:r>
            <a:r>
              <a:rPr lang="ar-SA" dirty="0" smtClean="0"/>
              <a:t>المهنية.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ar-SA" dirty="0" smtClean="0"/>
              <a:t>غياب الجمعيات والاتحادات </a:t>
            </a:r>
            <a:r>
              <a:rPr lang="ar-SA" dirty="0"/>
              <a:t>والنقابات التي تهتم بسن تشريعات </a:t>
            </a:r>
            <a:r>
              <a:rPr lang="ar-SA" dirty="0" smtClean="0"/>
              <a:t>تنص </a:t>
            </a:r>
            <a:r>
              <a:rPr lang="ar-SA" dirty="0"/>
              <a:t>على </a:t>
            </a:r>
            <a:r>
              <a:rPr lang="ar-SA" dirty="0" smtClean="0"/>
              <a:t>حقوق الإعلاميين </a:t>
            </a:r>
            <a:r>
              <a:rPr lang="ar-SA" dirty="0"/>
              <a:t>في البيئة الإليكترونية </a:t>
            </a:r>
            <a:r>
              <a:rPr lang="ar-SA" dirty="0" smtClean="0"/>
              <a:t>وبالتالي حرمانهم </a:t>
            </a:r>
            <a:r>
              <a:rPr lang="ar-SA" dirty="0"/>
              <a:t>من وجود جهات تدافع عن حقوقهم وتطالب بضمانات مهنية </a:t>
            </a:r>
            <a:r>
              <a:rPr lang="ar-SA" dirty="0" smtClean="0"/>
              <a:t>لهم.</a:t>
            </a:r>
            <a:endParaRPr lang="ar-SA" dirty="0"/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ar-SA" dirty="0" smtClean="0"/>
              <a:t>أدت </a:t>
            </a:r>
            <a:r>
              <a:rPr lang="ar-SA" dirty="0"/>
              <a:t>حداثة العمل الإعلامي في البيئة </a:t>
            </a:r>
            <a:r>
              <a:rPr lang="ar-SA" dirty="0" smtClean="0"/>
              <a:t>الجديدة. وقلة </a:t>
            </a:r>
            <a:r>
              <a:rPr lang="ar-SA" dirty="0"/>
              <a:t>حالات </a:t>
            </a:r>
            <a:r>
              <a:rPr lang="ar-SA" dirty="0" smtClean="0"/>
              <a:t>النزاع أو الصراع </a:t>
            </a:r>
            <a:r>
              <a:rPr lang="ar-SA" dirty="0"/>
              <a:t>بين </a:t>
            </a:r>
            <a:r>
              <a:rPr lang="ar-SA" dirty="0" smtClean="0"/>
              <a:t>الأطراف </a:t>
            </a:r>
            <a:r>
              <a:rPr lang="ar-SA" dirty="0"/>
              <a:t>المعنية في العمل الإعلامي حتى الآن، إلى </a:t>
            </a:r>
            <a:r>
              <a:rPr lang="ar-SA" dirty="0" smtClean="0"/>
              <a:t>عدم </a:t>
            </a:r>
            <a:r>
              <a:rPr lang="ar-SA" dirty="0"/>
              <a:t>احتشاد القوى الإعلامية للمطالبة بقوانين وضمانات تحمى </a:t>
            </a:r>
            <a:r>
              <a:rPr lang="ar-SA" dirty="0" smtClean="0"/>
              <a:t>حقوق الإعلاميين.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5129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280920" cy="1470025"/>
          </a:xfrm>
        </p:spPr>
        <p:txBody>
          <a:bodyPr>
            <a:normAutofit/>
          </a:bodyPr>
          <a:lstStyle/>
          <a:p>
            <a:r>
              <a:rPr lang="ar-SA" b="1" u="sng" dirty="0" smtClean="0">
                <a:solidFill>
                  <a:srgbClr val="C00000"/>
                </a:solidFill>
              </a:rPr>
              <a:t>تصور</a:t>
            </a:r>
            <a:r>
              <a:rPr lang="ar-SA" b="1" dirty="0" smtClean="0">
                <a:solidFill>
                  <a:srgbClr val="C00000"/>
                </a:solidFill>
              </a:rPr>
              <a:t> للمواثيق </a:t>
            </a:r>
            <a:r>
              <a:rPr lang="ar-SA" b="1" dirty="0">
                <a:solidFill>
                  <a:srgbClr val="C00000"/>
                </a:solidFill>
              </a:rPr>
              <a:t>الأخلاقية الخاصة بالمواقع الإعلامية الإليكترونية </a:t>
            </a:r>
            <a:endParaRPr lang="ar-SA" b="1" u="sng" dirty="0">
              <a:solidFill>
                <a:srgbClr val="00B050"/>
              </a:solidFill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2292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ar-SA" sz="2400" b="1" dirty="0" smtClean="0">
                <a:solidFill>
                  <a:srgbClr val="C00000"/>
                </a:solidFill>
              </a:rPr>
              <a:t>المواثيق </a:t>
            </a:r>
            <a:r>
              <a:rPr lang="ar-SA" sz="2400" b="1" dirty="0">
                <a:solidFill>
                  <a:srgbClr val="C00000"/>
                </a:solidFill>
              </a:rPr>
              <a:t>الأخلاقية الخاصة بالمواقع </a:t>
            </a:r>
            <a:r>
              <a:rPr lang="ar-SA" sz="2400" b="1" dirty="0" smtClean="0">
                <a:solidFill>
                  <a:srgbClr val="C00000"/>
                </a:solidFill>
              </a:rPr>
              <a:t>الإعلامية الإليكترونية 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SA" sz="2400" b="1" dirty="0" smtClean="0"/>
              <a:t>1- </a:t>
            </a:r>
            <a:r>
              <a:rPr lang="ar-SA" sz="2400" dirty="0" smtClean="0"/>
              <a:t>ألا </a:t>
            </a:r>
            <a:r>
              <a:rPr lang="ar-SA" sz="2400" dirty="0"/>
              <a:t>تكتفي المواقع الإعلامية الإليكترونية بنشر ما يعرف </a:t>
            </a:r>
            <a:r>
              <a:rPr lang="ar-SA" sz="2400" b="1" dirty="0" smtClean="0"/>
              <a:t>بسياسات الاستخدام</a:t>
            </a:r>
            <a:r>
              <a:rPr lang="ar-SA" sz="2400" b="1" dirty="0"/>
              <a:t>، وببيان الخصوصية</a:t>
            </a:r>
            <a:r>
              <a:rPr lang="ar-SA" sz="2400" dirty="0"/>
              <a:t> للكشف عن طبيعة الضوابط الأخلاقية </a:t>
            </a:r>
            <a:r>
              <a:rPr lang="ar-SA" sz="2400" dirty="0" smtClean="0"/>
              <a:t>التي يلتزمون </a:t>
            </a:r>
            <a:r>
              <a:rPr lang="ar-SA" sz="2400" dirty="0" smtClean="0"/>
              <a:t>بها، </a:t>
            </a:r>
            <a:r>
              <a:rPr lang="ar-SA" sz="2400" dirty="0"/>
              <a:t>وأن تكشف </a:t>
            </a:r>
            <a:r>
              <a:rPr lang="ar-SA" sz="2400" dirty="0" smtClean="0"/>
              <a:t>عن طبيعة </a:t>
            </a:r>
            <a:r>
              <a:rPr lang="ar-SA" sz="2400" dirty="0"/>
              <a:t>الاتجاهات السياسية والاقتصادية والثقافية التي تمثلها، وعن </a:t>
            </a:r>
            <a:r>
              <a:rPr lang="ar-SA" sz="2400" dirty="0" smtClean="0"/>
              <a:t>طبيعة الجهات </a:t>
            </a:r>
            <a:r>
              <a:rPr lang="ar-SA" sz="2400" dirty="0"/>
              <a:t>التي </a:t>
            </a:r>
            <a:r>
              <a:rPr lang="ar-SA" sz="2400" dirty="0" smtClean="0"/>
              <a:t>تمولها.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228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ar-SA" sz="2800" b="1" dirty="0">
                <a:solidFill>
                  <a:srgbClr val="C00000"/>
                </a:solidFill>
              </a:rPr>
              <a:t>المواثيق الأخلاقية الخاصة بالمواقع الإعلامية الإليكترونية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SA" sz="2400" dirty="0" smtClean="0"/>
              <a:t>2- أن </a:t>
            </a:r>
            <a:r>
              <a:rPr lang="ar-SA" sz="2400" dirty="0"/>
              <a:t>تشتمل المواثيق </a:t>
            </a:r>
            <a:r>
              <a:rPr lang="ar-SA" sz="2400" dirty="0" smtClean="0"/>
              <a:t>على </a:t>
            </a:r>
            <a:r>
              <a:rPr lang="ar-SA" sz="2400" b="1" dirty="0" smtClean="0"/>
              <a:t>الضوابط التي </a:t>
            </a:r>
            <a:r>
              <a:rPr lang="ar-SA" sz="2400" b="1" dirty="0"/>
              <a:t>تنظم الأشكال </a:t>
            </a:r>
            <a:r>
              <a:rPr lang="ar-SA" sz="2400" b="1" dirty="0" smtClean="0"/>
              <a:t>المواد الإعلامية </a:t>
            </a:r>
            <a:r>
              <a:rPr lang="ar-SA" sz="2400" dirty="0" smtClean="0"/>
              <a:t>التي </a:t>
            </a:r>
            <a:r>
              <a:rPr lang="ar-SA" sz="2400" dirty="0" smtClean="0"/>
              <a:t>تستخدمها، سواء </a:t>
            </a:r>
            <a:r>
              <a:rPr lang="ar-SA" sz="2400" dirty="0"/>
              <a:t>كمواد إخبارية أو مواد </a:t>
            </a:r>
            <a:r>
              <a:rPr lang="ar-SA" sz="2400" dirty="0" smtClean="0"/>
              <a:t>رأي أو </a:t>
            </a:r>
            <a:r>
              <a:rPr lang="ar-SA" sz="2400" dirty="0"/>
              <a:t>رسوم وصور أو </a:t>
            </a:r>
            <a:r>
              <a:rPr lang="ar-SA" sz="2400" dirty="0" smtClean="0"/>
              <a:t>قوائم بريدية </a:t>
            </a:r>
            <a:r>
              <a:rPr lang="ar-SA" sz="2400" dirty="0"/>
              <a:t>أو </a:t>
            </a:r>
            <a:r>
              <a:rPr lang="ar-SA" sz="2400" dirty="0" smtClean="0"/>
              <a:t>غيرها</a:t>
            </a:r>
            <a:r>
              <a:rPr lang="ar-SA" sz="24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ar-SA" sz="2400" dirty="0"/>
          </a:p>
          <a:p>
            <a:pPr marL="0" indent="0">
              <a:lnSpc>
                <a:spcPct val="150000"/>
              </a:lnSpc>
              <a:buNone/>
            </a:pPr>
            <a:r>
              <a:rPr lang="ar-SA" sz="2400" dirty="0"/>
              <a:t>3- ضرورة أن تتطرق هذه الضوابط والمواثيق الأخلاقية </a:t>
            </a:r>
            <a:r>
              <a:rPr lang="ar-SA" sz="2400" b="1" dirty="0"/>
              <a:t>للقضايا الجديدة ا</a:t>
            </a:r>
            <a:r>
              <a:rPr lang="ar-SA" sz="2400" dirty="0"/>
              <a:t>لتي يواجهها الإعلاميون في البيئة الجديدة، وخاصة فيما يتعلق ب</a:t>
            </a:r>
            <a:r>
              <a:rPr lang="ar-SA" sz="2400" dirty="0" smtClean="0"/>
              <a:t>حقوق </a:t>
            </a:r>
            <a:r>
              <a:rPr lang="ar-SA" sz="2400" dirty="0"/>
              <a:t>الملكية الفكرية، وعمليات الانتحال والاعتداء </a:t>
            </a:r>
            <a:r>
              <a:rPr lang="ar-SA" sz="2400" dirty="0"/>
              <a:t>الإلكتروني</a:t>
            </a:r>
            <a:r>
              <a:rPr lang="ar-SA" sz="2400" dirty="0"/>
              <a:t> على حقوق الآخرين، وحقوق الخصوصية في أشكالها الجديدة.</a:t>
            </a: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ar-SA" sz="2400" dirty="0" smtClean="0"/>
          </a:p>
          <a:p>
            <a:pPr marL="0" indent="0">
              <a:lnSpc>
                <a:spcPct val="150000"/>
              </a:lnSpc>
              <a:buNone/>
            </a:pPr>
            <a:endParaRPr lang="ar-SA" sz="2400" dirty="0" smtClean="0"/>
          </a:p>
        </p:txBody>
      </p:sp>
    </p:spTree>
    <p:extLst>
      <p:ext uri="{BB962C8B-B14F-4D97-AF65-F5344CB8AC3E}">
        <p14:creationId xmlns:p14="http://schemas.microsoft.com/office/powerpoint/2010/main" val="31878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800" b="1" dirty="0">
                <a:solidFill>
                  <a:srgbClr val="C00000"/>
                </a:solidFill>
              </a:rPr>
              <a:t>المواثيق الأخلاقية الخاصة بالمواقع الإعلامية الإليكترونية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 dirty="0" smtClean="0"/>
              <a:t>4- </a:t>
            </a:r>
            <a:r>
              <a:rPr lang="ar-SA" sz="2400" dirty="0"/>
              <a:t>أن تتصف هذه المواثيق </a:t>
            </a:r>
            <a:r>
              <a:rPr lang="ar-SA" sz="2400" b="1" dirty="0"/>
              <a:t>بالمرونة</a:t>
            </a:r>
            <a:r>
              <a:rPr lang="ar-SA" sz="2400" dirty="0"/>
              <a:t> </a:t>
            </a:r>
            <a:r>
              <a:rPr lang="ar-SA" sz="2400" dirty="0" smtClean="0"/>
              <a:t>حيث يمكن تجديدها </a:t>
            </a:r>
            <a:r>
              <a:rPr lang="ar-SA" sz="2400" dirty="0"/>
              <a:t>بصفة مستمرة، </a:t>
            </a:r>
            <a:r>
              <a:rPr lang="ar-SA" sz="2400" dirty="0" smtClean="0"/>
              <a:t>لتواكب </a:t>
            </a:r>
            <a:r>
              <a:rPr lang="ar-SA" sz="2400" dirty="0"/>
              <a:t>الممارسات الإعلامية الفعلية المتبعة في البيئة لإليكترونية.</a:t>
            </a:r>
            <a:r>
              <a:rPr lang="ar-SA" sz="2400" dirty="0" smtClean="0">
                <a:solidFill>
                  <a:srgbClr val="FF0000"/>
                </a:solidFill>
              </a:rPr>
              <a:t/>
            </a:r>
            <a:br>
              <a:rPr lang="ar-SA" sz="2400" dirty="0" smtClean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SA" sz="2400" dirty="0" smtClean="0"/>
              <a:t>6- تنص </a:t>
            </a:r>
            <a:r>
              <a:rPr lang="ar-SA" sz="2400" dirty="0"/>
              <a:t>هذه المواثيق الأخلاقية على </a:t>
            </a:r>
            <a:r>
              <a:rPr lang="ar-SA" sz="2400" b="1" dirty="0"/>
              <a:t>حقوق الإعلاميين، كما تنص </a:t>
            </a:r>
            <a:r>
              <a:rPr lang="ar-SA" sz="2400" b="1" dirty="0" smtClean="0"/>
              <a:t>على واجباتهم</a:t>
            </a:r>
            <a:r>
              <a:rPr lang="ar-SA" sz="2400" dirty="0"/>
              <a:t>، وأنُ تلزم الإعلاميين بواجبات </a:t>
            </a:r>
            <a:r>
              <a:rPr lang="ar-SA" sz="2400" dirty="0" smtClean="0"/>
              <a:t>يمكن تطبيقها</a:t>
            </a:r>
            <a:r>
              <a:rPr lang="ar-SA" sz="2400" dirty="0"/>
              <a:t>، </a:t>
            </a:r>
            <a:r>
              <a:rPr lang="ar-SA" sz="2400" dirty="0" smtClean="0"/>
              <a:t>وليست </a:t>
            </a:r>
            <a:r>
              <a:rPr lang="ar-SA" sz="2400" dirty="0"/>
              <a:t>خيالية </a:t>
            </a:r>
            <a:r>
              <a:rPr lang="ar-SA" sz="2400" dirty="0" smtClean="0"/>
              <a:t>أو افتراضية </a:t>
            </a:r>
            <a:r>
              <a:rPr lang="ar-SA" sz="2400" dirty="0"/>
              <a:t>أو </a:t>
            </a:r>
            <a:r>
              <a:rPr lang="ar-SA" sz="2400" dirty="0" smtClean="0"/>
              <a:t>مثالية.</a:t>
            </a:r>
          </a:p>
          <a:p>
            <a:pPr marL="0" indent="0">
              <a:buNone/>
            </a:pPr>
            <a:endParaRPr lang="ar-SA" sz="2400" dirty="0" smtClean="0"/>
          </a:p>
        </p:txBody>
      </p:sp>
    </p:spTree>
    <p:extLst>
      <p:ext uri="{BB962C8B-B14F-4D97-AF65-F5344CB8AC3E}">
        <p14:creationId xmlns:p14="http://schemas.microsoft.com/office/powerpoint/2010/main" val="347499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789</Words>
  <Application>Microsoft Office PowerPoint</Application>
  <PresentationFormat>عرض على الشاشة (3:4)‏</PresentationFormat>
  <Paragraphs>60</Paragraphs>
  <Slides>17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سمة Office</vt:lpstr>
      <vt:lpstr>الأخلاقيات الإعلامية في وسائل الإعلام الحديثة </vt:lpstr>
      <vt:lpstr>الأخلاقيات الإعلامية في وسائل الإعلام الحديثة </vt:lpstr>
      <vt:lpstr> ولكن هل تنطبق هذه الأخلاقيات مع وسائل الإعلام الحديثة؟ </vt:lpstr>
      <vt:lpstr>عرض تقديمي في PowerPoint</vt:lpstr>
      <vt:lpstr>اسباب عدم تحديد حقوق الإعلاميين في البيئة الالكترونية </vt:lpstr>
      <vt:lpstr>تصور للمواثيق الأخلاقية الخاصة بالمواقع الإعلامية الإليكترونية </vt:lpstr>
      <vt:lpstr>المواثيق الأخلاقية الخاصة بالمواقع الإعلامية الإليكترونية </vt:lpstr>
      <vt:lpstr>المواثيق الأخلاقية الخاصة بالمواقع الإعلامية الإليكترونية </vt:lpstr>
      <vt:lpstr>المواثيق الأخلاقية الخاصة بالمواقع الإعلامية الإليكترونية </vt:lpstr>
      <vt:lpstr>تصور لحقوق الإعلاميين في البيئة الإلكترونية</vt:lpstr>
      <vt:lpstr>حقوق الإعلاميين في البيئة الإلكترونية</vt:lpstr>
      <vt:lpstr>حقوق الإعلاميين في البيئة الإليكترونية</vt:lpstr>
      <vt:lpstr>تصور لواجبات الإعلاميين في البيئة الإليكترونية</vt:lpstr>
      <vt:lpstr>تصور لواجبات الإعلاميين في البيئة الإليكترونية</vt:lpstr>
      <vt:lpstr>تصور لواجبات الإعلاميين في البيئة الإليكترونية</vt:lpstr>
      <vt:lpstr>تصور لواجبات الإعلاميين في البيئة الإليكترونية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حقوق وواجبات الإعلاميين في البيئة الإعلامية</dc:title>
  <dc:creator>Sony</dc:creator>
  <cp:lastModifiedBy>Nada Nasser Alahmari</cp:lastModifiedBy>
  <cp:revision>131</cp:revision>
  <dcterms:created xsi:type="dcterms:W3CDTF">2015-11-03T18:05:32Z</dcterms:created>
  <dcterms:modified xsi:type="dcterms:W3CDTF">2015-11-04T09:56:09Z</dcterms:modified>
</cp:coreProperties>
</file>