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 id="273" r:id="rId14"/>
    <p:sldId id="275" r:id="rId15"/>
    <p:sldId id="276" r:id="rId16"/>
    <p:sldId id="278" r:id="rId17"/>
    <p:sldId id="277" r:id="rId18"/>
    <p:sldId id="279" r:id="rId19"/>
    <p:sldId id="280" r:id="rId20"/>
    <p:sldId id="281" r:id="rId21"/>
    <p:sldId id="283" r:id="rId22"/>
    <p:sldId id="286" r:id="rId23"/>
    <p:sldId id="287" r:id="rId24"/>
    <p:sldId id="288" r:id="rId25"/>
    <p:sldId id="289" r:id="rId26"/>
    <p:sldId id="290"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263" r:id="rId48"/>
    <p:sldId id="313" r:id="rId49"/>
    <p:sldId id="314" r:id="rId50"/>
    <p:sldId id="26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 initials="P"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66" autoAdjust="0"/>
    <p:restoredTop sz="93985" autoAdjust="0"/>
  </p:normalViewPr>
  <p:slideViewPr>
    <p:cSldViewPr>
      <p:cViewPr>
        <p:scale>
          <a:sx n="90" d="100"/>
          <a:sy n="90" d="100"/>
        </p:scale>
        <p:origin x="-240" y="-402"/>
      </p:cViewPr>
      <p:guideLst>
        <p:guide orient="horz" pos="2160"/>
        <p:guide pos="2880"/>
      </p:guideLst>
    </p:cSldViewPr>
  </p:slideViewPr>
  <p:notesTextViewPr>
    <p:cViewPr>
      <p:scale>
        <a:sx n="1" d="1"/>
        <a:sy n="1" d="1"/>
      </p:scale>
      <p:origin x="0" y="0"/>
    </p:cViewPr>
  </p:notesTextViewPr>
  <p:sorterViewPr>
    <p:cViewPr>
      <p:scale>
        <a:sx n="150" d="100"/>
        <a:sy n="150" d="100"/>
      </p:scale>
      <p:origin x="0" y="118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1C3222-B412-4ABB-89D4-2A6AB69FE23C}" type="datetimeFigureOut">
              <a:rPr lang="en-US" smtClean="0"/>
              <a:pPr/>
              <a:t>2/14/2014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5B6552-A50C-44EE-8B6A-2A4E0DCBE81F}" type="slidenum">
              <a:rPr lang="en-US" smtClean="0"/>
              <a:pPr/>
              <a:t>‹#›</a:t>
            </a:fld>
            <a:endParaRPr lang="en-US" dirty="0"/>
          </a:p>
        </p:txBody>
      </p:sp>
    </p:spTree>
    <p:extLst>
      <p:ext uri="{BB962C8B-B14F-4D97-AF65-F5344CB8AC3E}">
        <p14:creationId xmlns:p14="http://schemas.microsoft.com/office/powerpoint/2010/main" val="579785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2</a:t>
            </a:fld>
            <a:endParaRPr lang="en-US" dirty="0"/>
          </a:p>
        </p:txBody>
      </p:sp>
    </p:spTree>
    <p:extLst>
      <p:ext uri="{BB962C8B-B14F-4D97-AF65-F5344CB8AC3E}">
        <p14:creationId xmlns:p14="http://schemas.microsoft.com/office/powerpoint/2010/main" val="104505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3</a:t>
            </a:fld>
            <a:endParaRPr lang="en-US" dirty="0"/>
          </a:p>
        </p:txBody>
      </p:sp>
    </p:spTree>
    <p:extLst>
      <p:ext uri="{BB962C8B-B14F-4D97-AF65-F5344CB8AC3E}">
        <p14:creationId xmlns:p14="http://schemas.microsoft.com/office/powerpoint/2010/main" val="206658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4</a:t>
            </a:fld>
            <a:endParaRPr lang="en-US" dirty="0"/>
          </a:p>
        </p:txBody>
      </p:sp>
    </p:spTree>
    <p:extLst>
      <p:ext uri="{BB962C8B-B14F-4D97-AF65-F5344CB8AC3E}">
        <p14:creationId xmlns:p14="http://schemas.microsoft.com/office/powerpoint/2010/main" val="428711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47</a:t>
            </a:fld>
            <a:endParaRPr lang="en-US" dirty="0"/>
          </a:p>
        </p:txBody>
      </p:sp>
    </p:spTree>
    <p:extLst>
      <p:ext uri="{BB962C8B-B14F-4D97-AF65-F5344CB8AC3E}">
        <p14:creationId xmlns:p14="http://schemas.microsoft.com/office/powerpoint/2010/main" val="278531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48</a:t>
            </a:fld>
            <a:endParaRPr lang="en-US" dirty="0"/>
          </a:p>
        </p:txBody>
      </p:sp>
    </p:spTree>
    <p:extLst>
      <p:ext uri="{BB962C8B-B14F-4D97-AF65-F5344CB8AC3E}">
        <p14:creationId xmlns:p14="http://schemas.microsoft.com/office/powerpoint/2010/main" val="2785310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notes go here</a:t>
            </a:r>
            <a:endParaRPr lang="en-US" dirty="0"/>
          </a:p>
        </p:txBody>
      </p:sp>
      <p:sp>
        <p:nvSpPr>
          <p:cNvPr id="4" name="Slide Number Placeholder 3"/>
          <p:cNvSpPr>
            <a:spLocks noGrp="1"/>
          </p:cNvSpPr>
          <p:nvPr>
            <p:ph type="sldNum" sz="quarter" idx="10"/>
          </p:nvPr>
        </p:nvSpPr>
        <p:spPr/>
        <p:txBody>
          <a:bodyPr/>
          <a:lstStyle/>
          <a:p>
            <a:fld id="{E75B6552-A50C-44EE-8B6A-2A4E0DCBE81F}" type="slidenum">
              <a:rPr lang="en-US" smtClean="0"/>
              <a:pPr/>
              <a:t>49</a:t>
            </a:fld>
            <a:endParaRPr lang="en-US" dirty="0"/>
          </a:p>
        </p:txBody>
      </p:sp>
    </p:spTree>
    <p:extLst>
      <p:ext uri="{BB962C8B-B14F-4D97-AF65-F5344CB8AC3E}">
        <p14:creationId xmlns:p14="http://schemas.microsoft.com/office/powerpoint/2010/main" val="278531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3EF2E70-E7C6-4AD7-AEA5-90837A95C90A}" type="datetime1">
              <a:rPr lang="en-US" smtClean="0"/>
              <a:pPr/>
              <a:t>2/14/2014</a:t>
            </a:fld>
            <a:endParaRPr lang="en-US" dirty="0"/>
          </a:p>
        </p:txBody>
      </p:sp>
      <p:sp>
        <p:nvSpPr>
          <p:cNvPr id="8" name="Slide Number Placeholder 7"/>
          <p:cNvSpPr>
            <a:spLocks noGrp="1"/>
          </p:cNvSpPr>
          <p:nvPr>
            <p:ph type="sldNum" sz="quarter" idx="11"/>
          </p:nvPr>
        </p:nvSpPr>
        <p:spPr/>
        <p:txBody>
          <a:bodyPr/>
          <a:lstStyle/>
          <a:p>
            <a:fld id="{0FFCD9FE-85A8-4732-8641-B4CD942B9CFA}"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 2013 John Wiley &amp; Sons, Inc.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3F130-A705-4DEA-A0AC-C4F98437935B}" type="datetime1">
              <a:rPr lang="en-US" smtClean="0"/>
              <a:pPr/>
              <a:t>2/14/2014</a:t>
            </a:fld>
            <a:endParaRPr lang="en-US" dirty="0"/>
          </a:p>
        </p:txBody>
      </p:sp>
      <p:sp>
        <p:nvSpPr>
          <p:cNvPr id="5" name="Footer Placeholder 4"/>
          <p:cNvSpPr>
            <a:spLocks noGrp="1"/>
          </p:cNvSpPr>
          <p:nvPr>
            <p:ph type="ftr" sz="quarter" idx="11"/>
          </p:nvPr>
        </p:nvSpPr>
        <p:spPr/>
        <p:txBody>
          <a:bodyPr/>
          <a:lstStyle/>
          <a:p>
            <a:r>
              <a:rPr lang="en-US" dirty="0"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8CC80-FABA-4ABC-8CED-DB8A8C4DF454}" type="datetime1">
              <a:rPr lang="en-US" smtClean="0"/>
              <a:pPr/>
              <a:t>2/14/2014</a:t>
            </a:fld>
            <a:endParaRPr lang="en-US" dirty="0"/>
          </a:p>
        </p:txBody>
      </p:sp>
      <p:sp>
        <p:nvSpPr>
          <p:cNvPr id="5" name="Footer Placeholder 4"/>
          <p:cNvSpPr>
            <a:spLocks noGrp="1"/>
          </p:cNvSpPr>
          <p:nvPr>
            <p:ph type="ftr" sz="quarter" idx="11"/>
          </p:nvPr>
        </p:nvSpPr>
        <p:spPr/>
        <p:txBody>
          <a:bodyPr/>
          <a:lstStyle/>
          <a:p>
            <a:r>
              <a:rPr lang="en-US" dirty="0"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400"/>
            </a:lvl3pPr>
            <a:lvl4pPr>
              <a:defRPr sz="2400"/>
            </a:lvl4pPr>
            <a:lvl5pPr>
              <a:defRPr sz="2400"/>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C1EBDD44-19AD-43F0-946D-42DC3CACB577}" type="datetime1">
              <a:rPr lang="en-US" smtClean="0"/>
              <a:pPr/>
              <a:t>2/14/2014</a:t>
            </a:fld>
            <a:endParaRPr lang="en-US" dirty="0"/>
          </a:p>
        </p:txBody>
      </p:sp>
      <p:sp>
        <p:nvSpPr>
          <p:cNvPr id="5" name="Footer Placeholder 4"/>
          <p:cNvSpPr>
            <a:spLocks noGrp="1"/>
          </p:cNvSpPr>
          <p:nvPr>
            <p:ph type="ftr" sz="quarter" idx="11"/>
          </p:nvPr>
        </p:nvSpPr>
        <p:spPr>
          <a:xfrm>
            <a:off x="659165" y="6324600"/>
            <a:ext cx="2847975" cy="365125"/>
          </a:xfrm>
        </p:spPr>
        <p:txBody>
          <a:bodyPr/>
          <a:lstStyle/>
          <a:p>
            <a:r>
              <a:rPr lang="en-US" dirty="0"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AA4A0B-1087-44C1-9D37-DC20ACAD1033}" type="datetime1">
              <a:rPr lang="en-US" smtClean="0"/>
              <a:pPr/>
              <a:t>2/14/2014</a:t>
            </a:fld>
            <a:endParaRPr lang="en-US" dirty="0"/>
          </a:p>
        </p:txBody>
      </p:sp>
      <p:sp>
        <p:nvSpPr>
          <p:cNvPr id="5" name="Footer Placeholder 4"/>
          <p:cNvSpPr>
            <a:spLocks noGrp="1"/>
          </p:cNvSpPr>
          <p:nvPr>
            <p:ph type="ftr" sz="quarter" idx="11"/>
          </p:nvPr>
        </p:nvSpPr>
        <p:spPr/>
        <p:txBody>
          <a:bodyPr/>
          <a:lstStyle/>
          <a:p>
            <a:r>
              <a:rPr lang="en-US" dirty="0"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4"/>
          <p:cNvSpPr>
            <a:spLocks noGrp="1"/>
          </p:cNvSpPr>
          <p:nvPr>
            <p:ph type="dt" sz="half" idx="10"/>
          </p:nvPr>
        </p:nvSpPr>
        <p:spPr/>
        <p:txBody>
          <a:bodyPr/>
          <a:lstStyle/>
          <a:p>
            <a:fld id="{0D84B1D3-6D49-472E-BC6F-99489766C9E7}" type="datetime1">
              <a:rPr lang="en-US" smtClean="0"/>
              <a:pPr/>
              <a:t>2/14/2014</a:t>
            </a:fld>
            <a:endParaRPr lang="en-US" dirty="0"/>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7" name="Slide Number Placeholder 6"/>
          <p:cNvSpPr>
            <a:spLocks noGrp="1"/>
          </p:cNvSpPr>
          <p:nvPr>
            <p:ph type="sldNum" sz="quarter" idx="12"/>
          </p:nvPr>
        </p:nvSpPr>
        <p:spPr/>
        <p:txBody>
          <a:bodyPr/>
          <a:lstStyle/>
          <a:p>
            <a:fld id="{0FFCD9FE-85A8-4732-8641-B4CD942B9CFA}"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67BE45E-64B4-4872-8B75-0432BAABF59F}" type="datetime1">
              <a:rPr lang="en-US" smtClean="0"/>
              <a:pPr/>
              <a:t>2/14/2014</a:t>
            </a:fld>
            <a:endParaRPr lang="en-US" dirty="0"/>
          </a:p>
        </p:txBody>
      </p:sp>
      <p:sp>
        <p:nvSpPr>
          <p:cNvPr id="8" name="Footer Placeholder 7"/>
          <p:cNvSpPr>
            <a:spLocks noGrp="1"/>
          </p:cNvSpPr>
          <p:nvPr>
            <p:ph type="ftr" sz="quarter" idx="11"/>
          </p:nvPr>
        </p:nvSpPr>
        <p:spPr/>
        <p:txBody>
          <a:bodyPr/>
          <a:lstStyle/>
          <a:p>
            <a:r>
              <a:rPr lang="en-US" dirty="0" smtClean="0"/>
              <a:t>© 2013 John Wiley &amp; Sons, Inc.</a:t>
            </a:r>
            <a:endParaRPr lang="en-US" dirty="0"/>
          </a:p>
        </p:txBody>
      </p:sp>
      <p:sp>
        <p:nvSpPr>
          <p:cNvPr id="9" name="Slide Number Placeholder 8"/>
          <p:cNvSpPr>
            <a:spLocks noGrp="1"/>
          </p:cNvSpPr>
          <p:nvPr>
            <p:ph type="sldNum" sz="quarter" idx="12"/>
          </p:nvPr>
        </p:nvSpPr>
        <p:spPr/>
        <p:txBody>
          <a:bodyPr/>
          <a:lstStyle/>
          <a:p>
            <a:fld id="{0FFCD9FE-85A8-4732-8641-B4CD942B9CFA}"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CB4DF8-C030-4875-9D2B-AE84F01AF6E0}" type="datetime1">
              <a:rPr lang="en-US" smtClean="0"/>
              <a:pPr/>
              <a:t>2/14/2014</a:t>
            </a:fld>
            <a:endParaRPr lang="en-US" dirty="0"/>
          </a:p>
        </p:txBody>
      </p:sp>
      <p:sp>
        <p:nvSpPr>
          <p:cNvPr id="4" name="Footer Placeholder 3"/>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60964-C561-4D09-A2EC-48F9564EDE48}" type="datetime1">
              <a:rPr lang="en-US" smtClean="0"/>
              <a:pPr/>
              <a:t>2/14/2014</a:t>
            </a:fld>
            <a:endParaRPr lang="en-US" dirty="0"/>
          </a:p>
        </p:txBody>
      </p:sp>
      <p:sp>
        <p:nvSpPr>
          <p:cNvPr id="3" name="Footer Placeholder 2"/>
          <p:cNvSpPr>
            <a:spLocks noGrp="1"/>
          </p:cNvSpPr>
          <p:nvPr>
            <p:ph type="ftr" sz="quarter" idx="11"/>
          </p:nvPr>
        </p:nvSpPr>
        <p:spPr/>
        <p:txBody>
          <a:bodyPr/>
          <a:lstStyle/>
          <a:p>
            <a:r>
              <a:rPr lang="en-US" dirty="0" smtClean="0"/>
              <a:t>© 2013 John Wiley &amp; Sons, Inc.</a:t>
            </a:r>
            <a:endParaRPr lang="en-US" dirty="0"/>
          </a:p>
        </p:txBody>
      </p:sp>
      <p:sp>
        <p:nvSpPr>
          <p:cNvPr id="4" name="Slide Number Placeholder 3"/>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73B4F-365D-4034-9398-D76F5F48DE8F}" type="datetime1">
              <a:rPr lang="en-US" smtClean="0"/>
              <a:pPr/>
              <a:t>2/14/2014</a:t>
            </a:fld>
            <a:endParaRPr lang="en-US" dirty="0"/>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7" name="Slide Number Placeholder 6"/>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57C48-3A46-4A9B-A872-03B3A9C260CB}" type="datetime1">
              <a:rPr lang="en-US" smtClean="0"/>
              <a:pPr/>
              <a:t>2/14/2014</a:t>
            </a:fld>
            <a:endParaRPr lang="en-US" dirty="0"/>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7" name="Slide Number Placeholder 6"/>
          <p:cNvSpPr>
            <a:spLocks noGrp="1"/>
          </p:cNvSpPr>
          <p:nvPr>
            <p:ph type="sldNum" sz="quarter" idx="12"/>
          </p:nvPr>
        </p:nvSpPr>
        <p:spPr/>
        <p:txBody>
          <a:bodyPr/>
          <a:lstStyle/>
          <a:p>
            <a:fld id="{0FFCD9FE-85A8-4732-8641-B4CD942B9C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FCE91DE-C508-4633-94A9-79DABFF485B5}" type="datetime1">
              <a:rPr lang="en-US" smtClean="0"/>
              <a:pPr/>
              <a:t>2/14/2014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 2013 John Wiley &amp; Sons, Inc.</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FFCD9FE-85A8-4732-8641-B4CD942B9CFA}"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4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286000"/>
          </a:xfrm>
        </p:spPr>
        <p:txBody>
          <a:bodyPr>
            <a:normAutofit/>
          </a:bodyPr>
          <a:lstStyle/>
          <a:p>
            <a:r>
              <a:rPr lang="en-US" sz="4800" dirty="0" smtClean="0"/>
              <a:t>Lesson 1: Installing Servers</a:t>
            </a:r>
            <a:endParaRPr lang="en-US" sz="4800" dirty="0"/>
          </a:p>
        </p:txBody>
      </p:sp>
      <p:sp>
        <p:nvSpPr>
          <p:cNvPr id="3" name="Subtitle 2"/>
          <p:cNvSpPr>
            <a:spLocks noGrp="1"/>
          </p:cNvSpPr>
          <p:nvPr>
            <p:ph type="subTitle" idx="1"/>
          </p:nvPr>
        </p:nvSpPr>
        <p:spPr>
          <a:xfrm>
            <a:off x="1371600" y="3581399"/>
            <a:ext cx="6400800" cy="1219200"/>
          </a:xfrm>
        </p:spPr>
        <p:txBody>
          <a:bodyPr/>
          <a:lstStyle/>
          <a:p>
            <a:r>
              <a:rPr lang="en-US" dirty="0" smtClean="0"/>
              <a:t>MOAC 70-410: Installing and Configuring Windows Server 2012</a:t>
            </a:r>
            <a:endParaRPr lang="en-US" dirty="0"/>
          </a:p>
        </p:txBody>
      </p:sp>
      <p:pic>
        <p:nvPicPr>
          <p:cNvPr id="4" name="Picture 3"/>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731642" y="6277372"/>
            <a:ext cx="1447800" cy="5806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6280935"/>
            <a:ext cx="1828799" cy="424665"/>
          </a:xfrm>
          <a:prstGeom prst="rect">
            <a:avLst/>
          </a:prstGeom>
        </p:spPr>
      </p:pic>
    </p:spTree>
    <p:extLst>
      <p:ext uri="{BB962C8B-B14F-4D97-AF65-F5344CB8AC3E}">
        <p14:creationId xmlns:p14="http://schemas.microsoft.com/office/powerpoint/2010/main" val="2519551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Server Roles</a:t>
            </a:r>
            <a:endParaRPr lang="en-US" dirty="0"/>
          </a:p>
        </p:txBody>
      </p:sp>
      <p:sp>
        <p:nvSpPr>
          <p:cNvPr id="3" name="Content Placeholder 2"/>
          <p:cNvSpPr>
            <a:spLocks noGrp="1"/>
          </p:cNvSpPr>
          <p:nvPr>
            <p:ph idx="1"/>
          </p:nvPr>
        </p:nvSpPr>
        <p:spPr/>
        <p:txBody>
          <a:bodyPr>
            <a:normAutofit/>
          </a:bodyPr>
          <a:lstStyle/>
          <a:p>
            <a:pPr>
              <a:buNone/>
            </a:pPr>
            <a:r>
              <a:rPr lang="en-US" dirty="0" smtClean="0"/>
              <a:t>Three basic categories of server roles are:</a:t>
            </a:r>
          </a:p>
          <a:p>
            <a:r>
              <a:rPr lang="en-US" b="1" dirty="0" smtClean="0"/>
              <a:t>Directory services</a:t>
            </a:r>
          </a:p>
          <a:p>
            <a:pPr lvl="1">
              <a:buFont typeface="Courier New"/>
              <a:buChar char="o"/>
            </a:pPr>
            <a:r>
              <a:rPr lang="en-US" dirty="0" smtClean="0"/>
              <a:t>Store, organize, and supply information about a network and its resources</a:t>
            </a:r>
          </a:p>
          <a:p>
            <a:r>
              <a:rPr lang="en-US" b="1" dirty="0" smtClean="0"/>
              <a:t>Infrastructure services</a:t>
            </a:r>
          </a:p>
          <a:p>
            <a:pPr lvl="1">
              <a:buFont typeface="Courier New"/>
              <a:buChar char="o"/>
            </a:pPr>
            <a:r>
              <a:rPr lang="en-US" dirty="0" smtClean="0"/>
              <a:t>Provide support services for network clients</a:t>
            </a:r>
          </a:p>
          <a:p>
            <a:r>
              <a:rPr lang="en-US" b="1" dirty="0" smtClean="0"/>
              <a:t>Application services</a:t>
            </a:r>
          </a:p>
          <a:p>
            <a:pPr lvl="1">
              <a:buFont typeface="Courier New"/>
              <a:buChar char="o"/>
            </a:pPr>
            <a:r>
              <a:rPr lang="en-US" dirty="0" smtClean="0"/>
              <a:t>Provide communication services, operating environments, or programming interfaces for specific applications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Services Roles</a:t>
            </a:r>
            <a:endParaRPr lang="en-US" dirty="0"/>
          </a:p>
        </p:txBody>
      </p:sp>
      <p:sp>
        <p:nvSpPr>
          <p:cNvPr id="3" name="Content Placeholder 2"/>
          <p:cNvSpPr>
            <a:spLocks noGrp="1"/>
          </p:cNvSpPr>
          <p:nvPr>
            <p:ph idx="1"/>
          </p:nvPr>
        </p:nvSpPr>
        <p:spPr/>
        <p:txBody>
          <a:bodyPr/>
          <a:lstStyle/>
          <a:p>
            <a:r>
              <a:rPr lang="en-US" dirty="0" smtClean="0"/>
              <a:t>Active Directory Certificate Services</a:t>
            </a:r>
          </a:p>
          <a:p>
            <a:r>
              <a:rPr lang="en-US" dirty="0" smtClean="0"/>
              <a:t>Active Directory Domain Services (AD DS)</a:t>
            </a:r>
          </a:p>
          <a:p>
            <a:r>
              <a:rPr lang="en-US" dirty="0" smtClean="0"/>
              <a:t>Active Directory Federation Services</a:t>
            </a:r>
          </a:p>
          <a:p>
            <a:r>
              <a:rPr lang="en-US" dirty="0" smtClean="0"/>
              <a:t>Active Directory Lightweight Directory Services (AD LDS)</a:t>
            </a:r>
          </a:p>
          <a:p>
            <a:r>
              <a:rPr lang="en-US" dirty="0" smtClean="0"/>
              <a:t>Active Directory Rights Management Services (AD RMS)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Services</a:t>
            </a:r>
            <a:endParaRPr lang="en-US" dirty="0"/>
          </a:p>
        </p:txBody>
      </p:sp>
      <p:sp>
        <p:nvSpPr>
          <p:cNvPr id="3" name="Content Placeholder 2"/>
          <p:cNvSpPr>
            <a:spLocks noGrp="1"/>
          </p:cNvSpPr>
          <p:nvPr>
            <p:ph idx="1"/>
          </p:nvPr>
        </p:nvSpPr>
        <p:spPr/>
        <p:txBody>
          <a:bodyPr>
            <a:normAutofit fontScale="92500"/>
          </a:bodyPr>
          <a:lstStyle/>
          <a:p>
            <a:r>
              <a:rPr lang="en-US" dirty="0" smtClean="0"/>
              <a:t>DHCP (Dynamic Host Configuration Protocol)</a:t>
            </a:r>
          </a:p>
          <a:p>
            <a:r>
              <a:rPr lang="en-US" dirty="0" smtClean="0"/>
              <a:t>DNS Server</a:t>
            </a:r>
          </a:p>
          <a:p>
            <a:r>
              <a:rPr lang="en-US" dirty="0" smtClean="0"/>
              <a:t>Hyper-V</a:t>
            </a:r>
          </a:p>
          <a:p>
            <a:r>
              <a:rPr lang="en-US" dirty="0" smtClean="0"/>
              <a:t>Network Policy and Access Services (NPAS)</a:t>
            </a:r>
          </a:p>
          <a:p>
            <a:r>
              <a:rPr lang="en-US" smtClean="0"/>
              <a:t>Health Registration </a:t>
            </a:r>
            <a:r>
              <a:rPr lang="en-US" dirty="0" smtClean="0"/>
              <a:t>Authority (HRA)</a:t>
            </a:r>
          </a:p>
          <a:p>
            <a:r>
              <a:rPr lang="en-US" dirty="0" smtClean="0"/>
              <a:t>Remote Access</a:t>
            </a:r>
          </a:p>
          <a:p>
            <a:r>
              <a:rPr lang="en-US" dirty="0" smtClean="0"/>
              <a:t>Volume Activation Services</a:t>
            </a:r>
          </a:p>
          <a:p>
            <a:r>
              <a:rPr lang="en-US" dirty="0" smtClean="0"/>
              <a:t>Windows Deployment Services (WDS)</a:t>
            </a:r>
          </a:p>
          <a:p>
            <a:r>
              <a:rPr lang="en-US" dirty="0" smtClean="0"/>
              <a:t>Windows Server Update Services (WSUS)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Services</a:t>
            </a:r>
            <a:endParaRPr lang="en-US" dirty="0"/>
          </a:p>
        </p:txBody>
      </p:sp>
      <p:sp>
        <p:nvSpPr>
          <p:cNvPr id="3" name="Content Placeholder 2"/>
          <p:cNvSpPr>
            <a:spLocks noGrp="1"/>
          </p:cNvSpPr>
          <p:nvPr>
            <p:ph idx="1"/>
          </p:nvPr>
        </p:nvSpPr>
        <p:spPr/>
        <p:txBody>
          <a:bodyPr/>
          <a:lstStyle/>
          <a:p>
            <a:r>
              <a:rPr lang="en-US" dirty="0" smtClean="0"/>
              <a:t>Application Server</a:t>
            </a:r>
          </a:p>
          <a:p>
            <a:r>
              <a:rPr lang="en-US" dirty="0" smtClean="0"/>
              <a:t>Fax Server</a:t>
            </a:r>
          </a:p>
          <a:p>
            <a:r>
              <a:rPr lang="en-US" dirty="0" smtClean="0"/>
              <a:t>File and Storage Services</a:t>
            </a:r>
          </a:p>
          <a:p>
            <a:r>
              <a:rPr lang="en-US" dirty="0" smtClean="0"/>
              <a:t>Print and Document Services</a:t>
            </a:r>
          </a:p>
          <a:p>
            <a:r>
              <a:rPr lang="en-US" dirty="0" smtClean="0"/>
              <a:t>Remote Desktop Services</a:t>
            </a:r>
          </a:p>
          <a:p>
            <a:r>
              <a:rPr lang="en-US" dirty="0" smtClean="0"/>
              <a:t>Web Server (IIS)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Server Virtualization</a:t>
            </a:r>
            <a:endParaRPr lang="en-US" dirty="0"/>
          </a:p>
        </p:txBody>
      </p:sp>
      <p:sp>
        <p:nvSpPr>
          <p:cNvPr id="3" name="Content Placeholder 2"/>
          <p:cNvSpPr>
            <a:spLocks noGrp="1"/>
          </p:cNvSpPr>
          <p:nvPr>
            <p:ph idx="1"/>
          </p:nvPr>
        </p:nvSpPr>
        <p:spPr>
          <a:xfrm>
            <a:off x="457200" y="1600201"/>
            <a:ext cx="8229600" cy="1219200"/>
          </a:xfrm>
        </p:spPr>
        <p:txBody>
          <a:bodyPr>
            <a:normAutofit/>
          </a:bodyPr>
          <a:lstStyle/>
          <a:p>
            <a:pPr>
              <a:buNone/>
            </a:pPr>
            <a:r>
              <a:rPr lang="en-US" b="1" dirty="0" smtClean="0"/>
              <a:t>POSE</a:t>
            </a:r>
            <a:r>
              <a:rPr lang="en-US" dirty="0" smtClean="0"/>
              <a:t>: Physical operating system environment</a:t>
            </a:r>
          </a:p>
          <a:p>
            <a:pPr>
              <a:buNone/>
            </a:pPr>
            <a:r>
              <a:rPr lang="en-US" b="1" dirty="0" smtClean="0"/>
              <a:t>VOSE</a:t>
            </a:r>
            <a:r>
              <a:rPr lang="en-US" dirty="0" smtClean="0"/>
              <a:t>: Virtual operating system environment</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14</a:t>
            </a:fld>
            <a:endParaRPr lang="en-US" dirty="0"/>
          </a:p>
        </p:txBody>
      </p:sp>
      <p:graphicFrame>
        <p:nvGraphicFramePr>
          <p:cNvPr id="6" name="Table 5"/>
          <p:cNvGraphicFramePr>
            <a:graphicFrameLocks noGrp="1"/>
          </p:cNvGraphicFramePr>
          <p:nvPr/>
        </p:nvGraphicFramePr>
        <p:xfrm>
          <a:off x="1828800" y="3048000"/>
          <a:ext cx="5715000" cy="2635250"/>
        </p:xfrm>
        <a:graphic>
          <a:graphicData uri="http://schemas.openxmlformats.org/drawingml/2006/table">
            <a:tbl>
              <a:tblPr/>
              <a:tblGrid>
                <a:gridCol w="1845954"/>
                <a:gridCol w="1929862"/>
                <a:gridCol w="1939184"/>
              </a:tblGrid>
              <a:tr h="527050">
                <a:tc>
                  <a:txBody>
                    <a:bodyPr/>
                    <a:lstStyle/>
                    <a:p>
                      <a:pPr marL="38100" marR="38100">
                        <a:lnSpc>
                          <a:spcPts val="1100"/>
                        </a:lnSpc>
                        <a:spcBef>
                          <a:spcPts val="800"/>
                        </a:spcBef>
                        <a:spcAft>
                          <a:spcPts val="0"/>
                        </a:spcAft>
                      </a:pPr>
                      <a:r>
                        <a:rPr lang="en-US" sz="1600" b="1" i="1" dirty="0">
                          <a:latin typeface="Arial"/>
                          <a:ea typeface="Times"/>
                          <a:cs typeface="Times New Roman"/>
                        </a:rPr>
                        <a:t>Edition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800"/>
                        </a:spcBef>
                        <a:spcAft>
                          <a:spcPts val="0"/>
                        </a:spcAft>
                      </a:pPr>
                      <a:r>
                        <a:rPr lang="en-US" sz="1600" b="1" i="1" dirty="0">
                          <a:latin typeface="Arial"/>
                          <a:ea typeface="Times"/>
                          <a:cs typeface="Times New Roman"/>
                        </a:rPr>
                        <a:t>POSE Instances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800"/>
                        </a:spcBef>
                        <a:spcAft>
                          <a:spcPts val="0"/>
                        </a:spcAft>
                      </a:pPr>
                      <a:r>
                        <a:rPr lang="en-US" sz="1600" b="1" i="1">
                          <a:latin typeface="Arial"/>
                          <a:ea typeface="Times"/>
                          <a:cs typeface="Times New Roman"/>
                        </a:rPr>
                        <a:t>VOSE Instances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050">
                <a:tc>
                  <a:txBody>
                    <a:bodyPr/>
                    <a:lstStyle/>
                    <a:p>
                      <a:pPr marL="38100" marR="38100">
                        <a:lnSpc>
                          <a:spcPts val="1100"/>
                        </a:lnSpc>
                        <a:spcBef>
                          <a:spcPts val="0"/>
                        </a:spcBef>
                        <a:spcAft>
                          <a:spcPts val="500"/>
                        </a:spcAft>
                      </a:pPr>
                      <a:r>
                        <a:rPr lang="en-US" sz="1600" dirty="0">
                          <a:latin typeface="Arial"/>
                          <a:ea typeface="Times"/>
                          <a:cs typeface="Times New Roman"/>
                        </a:rPr>
                        <a:t>Datacenter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Unlimited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050">
                <a:tc>
                  <a:txBody>
                    <a:bodyPr/>
                    <a:lstStyle/>
                    <a:p>
                      <a:pPr marL="38100" marR="38100">
                        <a:lnSpc>
                          <a:spcPts val="1100"/>
                        </a:lnSpc>
                        <a:spcBef>
                          <a:spcPts val="0"/>
                        </a:spcBef>
                        <a:spcAft>
                          <a:spcPts val="500"/>
                        </a:spcAft>
                      </a:pPr>
                      <a:r>
                        <a:rPr lang="en-US" sz="1600" dirty="0">
                          <a:latin typeface="Arial"/>
                          <a:ea typeface="Times"/>
                          <a:cs typeface="Times New Roman"/>
                        </a:rPr>
                        <a:t>Standard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050">
                <a:tc>
                  <a:txBody>
                    <a:bodyPr/>
                    <a:lstStyle/>
                    <a:p>
                      <a:pPr marL="38100" marR="38100">
                        <a:lnSpc>
                          <a:spcPts val="1100"/>
                        </a:lnSpc>
                        <a:spcBef>
                          <a:spcPts val="0"/>
                        </a:spcBef>
                        <a:spcAft>
                          <a:spcPts val="500"/>
                        </a:spcAft>
                      </a:pPr>
                      <a:r>
                        <a:rPr lang="en-US" sz="1600" dirty="0">
                          <a:latin typeface="Arial"/>
                          <a:ea typeface="Times"/>
                          <a:cs typeface="Times New Roman"/>
                        </a:rPr>
                        <a:t>Foundation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050">
                <a:tc>
                  <a:txBody>
                    <a:bodyPr/>
                    <a:lstStyle/>
                    <a:p>
                      <a:pPr marL="38100" marR="38100">
                        <a:lnSpc>
                          <a:spcPts val="1100"/>
                        </a:lnSpc>
                        <a:spcBef>
                          <a:spcPts val="0"/>
                        </a:spcBef>
                        <a:spcAft>
                          <a:spcPts val="2600"/>
                        </a:spcAft>
                      </a:pPr>
                      <a:r>
                        <a:rPr lang="en-US" sz="1600" dirty="0">
                          <a:latin typeface="Arial"/>
                          <a:ea typeface="Times"/>
                          <a:cs typeface="Times New Roman"/>
                        </a:rPr>
                        <a:t>Essentials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2600"/>
                        </a:spcAft>
                      </a:pPr>
                      <a:r>
                        <a:rPr lang="en-US" sz="1600" dirty="0">
                          <a:latin typeface="Arial"/>
                          <a:ea typeface="Times"/>
                          <a:cs typeface="Times New Roman"/>
                        </a:rPr>
                        <a:t>1 </a:t>
                      </a:r>
                      <a:r>
                        <a:rPr lang="en-US" sz="1600" dirty="0" smtClean="0">
                          <a:latin typeface="Arial"/>
                          <a:ea typeface="Times"/>
                          <a:cs typeface="Times New Roman"/>
                        </a:rPr>
                        <a:t>POSE </a:t>
                      </a:r>
                      <a:r>
                        <a:rPr lang="en-US" sz="1600" dirty="0">
                          <a:latin typeface="Arial"/>
                          <a:ea typeface="Times"/>
                          <a:cs typeface="Times New Roman"/>
                        </a:rPr>
                        <a:t>or </a:t>
                      </a:r>
                      <a:r>
                        <a:rPr lang="en-US" sz="1600" dirty="0" smtClean="0">
                          <a:latin typeface="Arial"/>
                          <a:ea typeface="Times"/>
                          <a:cs typeface="Times New Roman"/>
                        </a:rPr>
                        <a:t>VOSE</a:t>
                      </a:r>
                      <a:endParaRPr lang="en-US" sz="1600" dirty="0">
                        <a:latin typeface="Arial"/>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2600"/>
                        </a:spcAft>
                      </a:pPr>
                      <a:r>
                        <a:rPr lang="en-US" sz="1600" dirty="0">
                          <a:latin typeface="Arial"/>
                          <a:ea typeface="Times"/>
                          <a:cs typeface="Times New Roman"/>
                        </a:rPr>
                        <a:t>1 </a:t>
                      </a:r>
                      <a:r>
                        <a:rPr lang="en-US" sz="1600" dirty="0" smtClean="0">
                          <a:latin typeface="Arial"/>
                          <a:ea typeface="Times"/>
                          <a:cs typeface="Times New Roman"/>
                        </a:rPr>
                        <a:t>POSE </a:t>
                      </a:r>
                      <a:r>
                        <a:rPr lang="en-US" sz="1600" dirty="0">
                          <a:latin typeface="Arial"/>
                          <a:ea typeface="Times"/>
                          <a:cs typeface="Times New Roman"/>
                        </a:rPr>
                        <a:t>or </a:t>
                      </a:r>
                      <a:r>
                        <a:rPr lang="en-US" sz="1600" dirty="0" smtClean="0">
                          <a:latin typeface="Arial"/>
                          <a:ea typeface="Times"/>
                          <a:cs typeface="Times New Roman"/>
                        </a:rPr>
                        <a:t>VOSE</a:t>
                      </a:r>
                      <a:endParaRPr lang="en-US" sz="1600" dirty="0">
                        <a:latin typeface="Arial"/>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Licensing</a:t>
            </a:r>
            <a:endParaRPr lang="en-US" dirty="0"/>
          </a:p>
        </p:txBody>
      </p:sp>
      <p:graphicFrame>
        <p:nvGraphicFramePr>
          <p:cNvPr id="8" name="Picture Placeholder 7"/>
          <p:cNvGraphicFramePr>
            <a:graphicFrameLocks noGrp="1"/>
          </p:cNvGraphicFramePr>
          <p:nvPr>
            <p:ph type="pic" idx="1"/>
            <p:extLst>
              <p:ext uri="{D42A27DB-BD31-4B8C-83A1-F6EECF244321}">
                <p14:modId xmlns:p14="http://schemas.microsoft.com/office/powerpoint/2010/main" val="2453322765"/>
              </p:ext>
            </p:extLst>
          </p:nvPr>
        </p:nvGraphicFramePr>
        <p:xfrm>
          <a:off x="1508125" y="2726530"/>
          <a:ext cx="6054727" cy="2836070"/>
        </p:xfrm>
        <a:graphic>
          <a:graphicData uri="http://schemas.openxmlformats.org/drawingml/2006/table">
            <a:tbl>
              <a:tblPr/>
              <a:tblGrid>
                <a:gridCol w="2024740"/>
                <a:gridCol w="950457"/>
                <a:gridCol w="1295559"/>
                <a:gridCol w="1783971"/>
              </a:tblGrid>
              <a:tr h="1215458">
                <a:tc>
                  <a:txBody>
                    <a:bodyPr/>
                    <a:lstStyle/>
                    <a:p>
                      <a:pPr marL="38100" marR="38100">
                        <a:lnSpc>
                          <a:spcPts val="1100"/>
                        </a:lnSpc>
                        <a:spcBef>
                          <a:spcPts val="800"/>
                        </a:spcBef>
                        <a:spcAft>
                          <a:spcPts val="0"/>
                        </a:spcAft>
                      </a:pPr>
                      <a:endParaRPr lang="en-US" sz="1600" b="1" i="1" dirty="0">
                        <a:latin typeface="Arial"/>
                        <a:ea typeface="Times"/>
                        <a:cs typeface="Times New Roman"/>
                      </a:endParaRP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800"/>
                        </a:spcBef>
                        <a:spcAft>
                          <a:spcPts val="0"/>
                        </a:spcAft>
                      </a:pPr>
                      <a:r>
                        <a:rPr lang="en-US" sz="1600" b="1" i="1" dirty="0">
                          <a:latin typeface="Arial"/>
                          <a:ea typeface="Times"/>
                          <a:cs typeface="Times New Roman"/>
                        </a:rPr>
                        <a:t>Retail</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800"/>
                        </a:spcBef>
                        <a:spcAft>
                          <a:spcPts val="0"/>
                        </a:spcAft>
                      </a:pPr>
                      <a:r>
                        <a:rPr lang="en-US" sz="1600" b="1" i="1" dirty="0">
                          <a:latin typeface="Arial"/>
                          <a:ea typeface="Times"/>
                          <a:cs typeface="Times New Roman"/>
                        </a:rPr>
                        <a:t>Volume Licensing</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800"/>
                        </a:spcBef>
                        <a:spcAft>
                          <a:spcPts val="0"/>
                        </a:spcAft>
                      </a:pPr>
                      <a:r>
                        <a:rPr lang="en-US" sz="1600" b="1" i="1" dirty="0">
                          <a:latin typeface="Arial"/>
                          <a:ea typeface="Times"/>
                          <a:cs typeface="Times New Roman"/>
                        </a:rPr>
                        <a:t>Original Equipment Manufacturer</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53">
                <a:tc>
                  <a:txBody>
                    <a:bodyPr/>
                    <a:lstStyle/>
                    <a:p>
                      <a:pPr marL="38100" marR="38100">
                        <a:lnSpc>
                          <a:spcPts val="1100"/>
                        </a:lnSpc>
                        <a:spcBef>
                          <a:spcPts val="0"/>
                        </a:spcBef>
                        <a:spcAft>
                          <a:spcPts val="500"/>
                        </a:spcAft>
                      </a:pPr>
                      <a:r>
                        <a:rPr lang="en-US" sz="1600">
                          <a:latin typeface="Arial"/>
                          <a:ea typeface="Times"/>
                          <a:cs typeface="Times New Roman"/>
                        </a:rPr>
                        <a:t>Datacenter</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a:latin typeface="Arial"/>
                          <a:ea typeface="Times"/>
                          <a:cs typeface="Times New Roman"/>
                        </a:rPr>
                        <a:t>No</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53">
                <a:tc>
                  <a:txBody>
                    <a:bodyPr/>
                    <a:lstStyle/>
                    <a:p>
                      <a:pPr marL="38100" marR="38100">
                        <a:lnSpc>
                          <a:spcPts val="1100"/>
                        </a:lnSpc>
                        <a:spcBef>
                          <a:spcPts val="0"/>
                        </a:spcBef>
                        <a:spcAft>
                          <a:spcPts val="500"/>
                        </a:spcAft>
                      </a:pPr>
                      <a:r>
                        <a:rPr lang="en-US" sz="1600">
                          <a:latin typeface="Arial"/>
                          <a:ea typeface="Times"/>
                          <a:cs typeface="Times New Roman"/>
                        </a:rPr>
                        <a:t>Standard</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53">
                <a:tc>
                  <a:txBody>
                    <a:bodyPr/>
                    <a:lstStyle/>
                    <a:p>
                      <a:pPr marL="38100" marR="38100">
                        <a:lnSpc>
                          <a:spcPts val="1100"/>
                        </a:lnSpc>
                        <a:spcBef>
                          <a:spcPts val="0"/>
                        </a:spcBef>
                        <a:spcAft>
                          <a:spcPts val="500"/>
                        </a:spcAft>
                      </a:pPr>
                      <a:r>
                        <a:rPr lang="en-US" sz="1600">
                          <a:latin typeface="Arial"/>
                          <a:ea typeface="Times"/>
                          <a:cs typeface="Times New Roman"/>
                        </a:rPr>
                        <a:t>Foundation</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No</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No</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500"/>
                        </a:spcAft>
                      </a:pPr>
                      <a:r>
                        <a:rPr lang="en-US" sz="1600" dirty="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53">
                <a:tc>
                  <a:txBody>
                    <a:bodyPr/>
                    <a:lstStyle/>
                    <a:p>
                      <a:pPr marL="38100" marR="38100">
                        <a:lnSpc>
                          <a:spcPts val="1100"/>
                        </a:lnSpc>
                        <a:spcBef>
                          <a:spcPts val="0"/>
                        </a:spcBef>
                        <a:spcAft>
                          <a:spcPts val="2600"/>
                        </a:spcAft>
                      </a:pPr>
                      <a:r>
                        <a:rPr lang="en-US" sz="1600">
                          <a:latin typeface="Arial"/>
                          <a:ea typeface="Times"/>
                          <a:cs typeface="Times New Roman"/>
                        </a:rPr>
                        <a:t>Essentials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2600"/>
                        </a:spcAft>
                      </a:pPr>
                      <a:r>
                        <a:rPr lang="en-US" sz="1600" dirty="0">
                          <a:latin typeface="Arial"/>
                          <a:ea typeface="Times"/>
                          <a:cs typeface="Times New Roman"/>
                        </a:rPr>
                        <a:t>No</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2600"/>
                        </a:spcAft>
                      </a:pPr>
                      <a:r>
                        <a:rPr lang="en-US" sz="1600" dirty="0" smtClean="0">
                          <a:latin typeface="Arial"/>
                          <a:ea typeface="Times"/>
                          <a:cs typeface="Times New Roman"/>
                        </a:rPr>
                        <a:t>Yes</a:t>
                      </a:r>
                      <a:endParaRPr lang="en-US" sz="1600" dirty="0">
                        <a:latin typeface="Arial"/>
                        <a:ea typeface="Times"/>
                        <a:cs typeface="Times New Roman"/>
                      </a:endParaRP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ts val="1100"/>
                        </a:lnSpc>
                        <a:spcBef>
                          <a:spcPts val="0"/>
                        </a:spcBef>
                        <a:spcAft>
                          <a:spcPts val="2600"/>
                        </a:spcAft>
                      </a:pPr>
                      <a:r>
                        <a:rPr lang="en-US" sz="1600" dirty="0">
                          <a:latin typeface="Arial"/>
                          <a:ea typeface="Times"/>
                          <a:cs typeface="Times New Roman"/>
                        </a:rPr>
                        <a:t>Yes</a:t>
                      </a:r>
                    </a:p>
                  </a:txBody>
                  <a:tcPr marL="72657" marR="726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 Placeholder 6"/>
          <p:cNvSpPr>
            <a:spLocks noGrp="1"/>
          </p:cNvSpPr>
          <p:nvPr>
            <p:ph type="body" sz="half" idx="2"/>
          </p:nvPr>
        </p:nvSpPr>
        <p:spPr/>
        <p:txBody>
          <a:bodyPr>
            <a:normAutofit/>
          </a:bodyPr>
          <a:lstStyle/>
          <a:p>
            <a:r>
              <a:rPr lang="en-US" dirty="0" smtClean="0"/>
              <a:t>Windows Server Sales Channel Availability, by Edition</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15</a:t>
            </a:fld>
            <a:endParaRPr lang="en-US" dirty="0"/>
          </a:p>
        </p:txBody>
      </p:sp>
      <p:sp>
        <p:nvSpPr>
          <p:cNvPr id="10" name="TextBox 9"/>
          <p:cNvSpPr txBox="1"/>
          <p:nvPr/>
        </p:nvSpPr>
        <p:spPr>
          <a:xfrm>
            <a:off x="1295399" y="1371600"/>
            <a:ext cx="6858001" cy="1200329"/>
          </a:xfrm>
          <a:prstGeom prst="rect">
            <a:avLst/>
          </a:prstGeom>
          <a:noFill/>
        </p:spPr>
        <p:txBody>
          <a:bodyPr wrap="square" rtlCol="0">
            <a:spAutoFit/>
          </a:bodyPr>
          <a:lstStyle/>
          <a:p>
            <a:r>
              <a:rPr lang="en-US" sz="2400" dirty="0" smtClean="0">
                <a:solidFill>
                  <a:schemeClr val="bg1">
                    <a:lumMod val="50000"/>
                  </a:schemeClr>
                </a:solidFill>
                <a:latin typeface="+mj-lt"/>
              </a:rPr>
              <a:t>Licensing Windows Server 2012 R2 includes purchasing licenses for both servers and clients.</a:t>
            </a:r>
            <a:endParaRPr lang="en-US" sz="2400" dirty="0">
              <a:solidFill>
                <a:schemeClr val="bg1">
                  <a:lumMod val="50000"/>
                </a:schemeClr>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Installing</a:t>
            </a:r>
            <a:br>
              <a:rPr dirty="0" smtClean="0"/>
            </a:br>
            <a:r>
              <a:rPr dirty="0" smtClean="0"/>
              <a:t>Windows Server 2012 R2</a:t>
            </a:r>
            <a:endParaRPr lang="en-US" dirty="0"/>
          </a:p>
        </p:txBody>
      </p:sp>
      <p:sp>
        <p:nvSpPr>
          <p:cNvPr id="3" name="Text Placeholder 2"/>
          <p:cNvSpPr>
            <a:spLocks noGrp="1"/>
          </p:cNvSpPr>
          <p:nvPr>
            <p:ph type="body" idx="1"/>
          </p:nvPr>
        </p:nvSpPr>
        <p:spPr/>
        <p:txBody>
          <a:bodyPr/>
          <a:lstStyle/>
          <a:p>
            <a:r>
              <a:rPr lang="en-US" sz="2400" dirty="0" smtClean="0"/>
              <a:t>Lesson 1: Installing Servers</a:t>
            </a:r>
          </a:p>
          <a:p>
            <a:endParaRPr lang="en-US" dirty="0"/>
          </a:p>
        </p:txBody>
      </p:sp>
      <p:sp>
        <p:nvSpPr>
          <p:cNvPr id="4" name="Footer Placeholder 3"/>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System Requirements</a:t>
            </a:r>
            <a:endParaRPr lang="en-US" dirty="0"/>
          </a:p>
        </p:txBody>
      </p:sp>
      <p:sp>
        <p:nvSpPr>
          <p:cNvPr id="8" name="Content Placeholder 7"/>
          <p:cNvSpPr>
            <a:spLocks noGrp="1"/>
          </p:cNvSpPr>
          <p:nvPr>
            <p:ph idx="1"/>
          </p:nvPr>
        </p:nvSpPr>
        <p:spPr/>
        <p:txBody>
          <a:bodyPr/>
          <a:lstStyle/>
          <a:p>
            <a:pPr marL="0" indent="0">
              <a:buNone/>
            </a:pPr>
            <a:r>
              <a:rPr lang="en-US" dirty="0" smtClean="0"/>
              <a:t>Minimum system requirements for all editions of Windows Server 2012 R2:</a:t>
            </a:r>
          </a:p>
          <a:p>
            <a:pPr lvl="1"/>
            <a:r>
              <a:rPr lang="en-US" b="1" dirty="0" smtClean="0"/>
              <a:t>Processor</a:t>
            </a:r>
            <a:r>
              <a:rPr lang="en-US" dirty="0" smtClean="0"/>
              <a:t>: 1.4 GHz 64-bit</a:t>
            </a:r>
          </a:p>
          <a:p>
            <a:pPr lvl="1"/>
            <a:r>
              <a:rPr lang="en-US" b="1" dirty="0" smtClean="0"/>
              <a:t>RAM</a:t>
            </a:r>
            <a:r>
              <a:rPr lang="en-US" dirty="0" smtClean="0"/>
              <a:t>: 512 MB</a:t>
            </a:r>
          </a:p>
          <a:p>
            <a:pPr lvl="1"/>
            <a:r>
              <a:rPr lang="en-US" b="1" dirty="0" smtClean="0"/>
              <a:t>Disk</a:t>
            </a:r>
            <a:r>
              <a:rPr lang="en-US" dirty="0" smtClean="0"/>
              <a:t> </a:t>
            </a:r>
            <a:r>
              <a:rPr lang="en-US" b="1" dirty="0"/>
              <a:t>s</a:t>
            </a:r>
            <a:r>
              <a:rPr lang="en-US" b="1" dirty="0" smtClean="0"/>
              <a:t>pace</a:t>
            </a:r>
            <a:r>
              <a:rPr lang="en-US" dirty="0" smtClean="0"/>
              <a:t>: 32 GB</a:t>
            </a:r>
          </a:p>
          <a:p>
            <a:pPr lvl="1"/>
            <a:r>
              <a:rPr lang="en-US" dirty="0" smtClean="0"/>
              <a:t>DVD or USB flash drive</a:t>
            </a:r>
          </a:p>
          <a:p>
            <a:pPr lvl="1"/>
            <a:r>
              <a:rPr lang="en-US" dirty="0" smtClean="0"/>
              <a:t>Super VGA or higher resolution monitor</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Hardware Configurations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20640515"/>
              </p:ext>
            </p:extLst>
          </p:nvPr>
        </p:nvGraphicFramePr>
        <p:xfrm>
          <a:off x="1295400" y="2667000"/>
          <a:ext cx="6323965" cy="2542380"/>
        </p:xfrm>
        <a:graphic>
          <a:graphicData uri="http://schemas.openxmlformats.org/drawingml/2006/table">
            <a:tbl>
              <a:tblPr/>
              <a:tblGrid>
                <a:gridCol w="2107714"/>
                <a:gridCol w="2107714"/>
                <a:gridCol w="2108537"/>
              </a:tblGrid>
              <a:tr h="635595">
                <a:tc>
                  <a:txBody>
                    <a:bodyPr/>
                    <a:lstStyle/>
                    <a:p>
                      <a:pPr marL="38100" marR="38100">
                        <a:lnSpc>
                          <a:spcPct val="100000"/>
                        </a:lnSpc>
                        <a:spcBef>
                          <a:spcPts val="800"/>
                        </a:spcBef>
                        <a:spcAft>
                          <a:spcPts val="0"/>
                        </a:spcAft>
                      </a:pPr>
                      <a:endParaRPr lang="en-US" sz="2000" b="1" i="1" dirty="0">
                        <a:latin typeface="Arial"/>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800"/>
                        </a:spcBef>
                        <a:spcAft>
                          <a:spcPts val="0"/>
                        </a:spcAft>
                      </a:pPr>
                      <a:r>
                        <a:rPr lang="en-US" sz="2000" b="1" i="1">
                          <a:latin typeface="Arial"/>
                          <a:ea typeface="Times"/>
                          <a:cs typeface="Times New Roman"/>
                        </a:rPr>
                        <a:t>Windows Server 2012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800"/>
                        </a:spcBef>
                        <a:spcAft>
                          <a:spcPts val="0"/>
                        </a:spcAft>
                      </a:pPr>
                      <a:r>
                        <a:rPr lang="en-US" sz="2000" b="1" i="1">
                          <a:latin typeface="Arial"/>
                          <a:ea typeface="Times"/>
                          <a:cs typeface="Times New Roman"/>
                        </a:rPr>
                        <a:t>Windows Server 2008 R2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595">
                <a:tc>
                  <a:txBody>
                    <a:bodyPr/>
                    <a:lstStyle/>
                    <a:p>
                      <a:pPr marL="38100" marR="38100">
                        <a:lnSpc>
                          <a:spcPct val="100000"/>
                        </a:lnSpc>
                        <a:spcBef>
                          <a:spcPts val="0"/>
                        </a:spcBef>
                        <a:spcAft>
                          <a:spcPts val="500"/>
                        </a:spcAft>
                      </a:pPr>
                      <a:r>
                        <a:rPr lang="en-US" sz="2000" dirty="0">
                          <a:latin typeface="Arial"/>
                          <a:ea typeface="Times"/>
                          <a:cs typeface="Times New Roman"/>
                        </a:rPr>
                        <a:t>Logical </a:t>
                      </a:r>
                      <a:r>
                        <a:rPr lang="en-US" sz="2000" dirty="0" smtClean="0">
                          <a:latin typeface="Arial"/>
                          <a:ea typeface="Times"/>
                          <a:cs typeface="Times New Roman"/>
                        </a:rPr>
                        <a:t>processors</a:t>
                      </a:r>
                      <a:endParaRPr lang="en-US" sz="2000" dirty="0">
                        <a:latin typeface="Arial"/>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500"/>
                        </a:spcAft>
                      </a:pPr>
                      <a:r>
                        <a:rPr lang="en-US" sz="2000">
                          <a:latin typeface="Arial"/>
                          <a:ea typeface="Times"/>
                          <a:cs typeface="Times New Roman"/>
                        </a:rPr>
                        <a:t>640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500"/>
                        </a:spcAft>
                      </a:pPr>
                      <a:r>
                        <a:rPr lang="en-US" sz="2000">
                          <a:latin typeface="Arial"/>
                          <a:ea typeface="Times"/>
                          <a:cs typeface="Times New Roman"/>
                        </a:rPr>
                        <a:t>256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595">
                <a:tc>
                  <a:txBody>
                    <a:bodyPr/>
                    <a:lstStyle/>
                    <a:p>
                      <a:pPr marL="38100" marR="38100">
                        <a:lnSpc>
                          <a:spcPct val="100000"/>
                        </a:lnSpc>
                        <a:spcBef>
                          <a:spcPts val="0"/>
                        </a:spcBef>
                        <a:spcAft>
                          <a:spcPts val="500"/>
                        </a:spcAft>
                      </a:pPr>
                      <a:r>
                        <a:rPr lang="en-US" sz="2000">
                          <a:latin typeface="Arial"/>
                          <a:ea typeface="Times"/>
                          <a:cs typeface="Times New Roman"/>
                        </a:rPr>
                        <a:t>RAM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500"/>
                        </a:spcAft>
                      </a:pPr>
                      <a:r>
                        <a:rPr lang="en-US" sz="2000">
                          <a:latin typeface="Arial"/>
                          <a:ea typeface="Times"/>
                          <a:cs typeface="Times New Roman"/>
                        </a:rPr>
                        <a:t>4 terabytes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500"/>
                        </a:spcAft>
                      </a:pPr>
                      <a:r>
                        <a:rPr lang="en-US" sz="2000">
                          <a:latin typeface="Arial"/>
                          <a:ea typeface="Times"/>
                          <a:cs typeface="Times New Roman"/>
                        </a:rPr>
                        <a:t>2 terabytes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595">
                <a:tc>
                  <a:txBody>
                    <a:bodyPr/>
                    <a:lstStyle/>
                    <a:p>
                      <a:pPr marL="38100" marR="38100">
                        <a:lnSpc>
                          <a:spcPct val="100000"/>
                        </a:lnSpc>
                        <a:spcBef>
                          <a:spcPts val="0"/>
                        </a:spcBef>
                        <a:spcAft>
                          <a:spcPts val="2600"/>
                        </a:spcAft>
                      </a:pPr>
                      <a:r>
                        <a:rPr lang="en-US" sz="2000">
                          <a:latin typeface="Arial"/>
                          <a:ea typeface="Times"/>
                          <a:cs typeface="Times New Roman"/>
                        </a:rPr>
                        <a:t>Failover cluster nodes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2600"/>
                        </a:spcAft>
                      </a:pPr>
                      <a:r>
                        <a:rPr lang="en-US" sz="2000" dirty="0" smtClean="0">
                          <a:latin typeface="Arial"/>
                          <a:ea typeface="Times"/>
                          <a:cs typeface="Times New Roman"/>
                        </a:rPr>
                        <a:t>64</a:t>
                      </a:r>
                      <a:endParaRPr lang="en-US" sz="2000" dirty="0">
                        <a:latin typeface="Arial"/>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nSpc>
                          <a:spcPct val="100000"/>
                        </a:lnSpc>
                        <a:spcBef>
                          <a:spcPts val="0"/>
                        </a:spcBef>
                        <a:spcAft>
                          <a:spcPts val="2600"/>
                        </a:spcAft>
                      </a:pPr>
                      <a:r>
                        <a:rPr lang="en-US" sz="2000" dirty="0">
                          <a:latin typeface="Arial"/>
                          <a:ea typeface="Times"/>
                          <a:cs typeface="Times New Roman"/>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Installation</a:t>
            </a:r>
            <a:endParaRPr lang="en-US" dirty="0"/>
          </a:p>
        </p:txBody>
      </p:sp>
      <p:sp>
        <p:nvSpPr>
          <p:cNvPr id="3" name="Content Placeholder 2"/>
          <p:cNvSpPr>
            <a:spLocks noGrp="1"/>
          </p:cNvSpPr>
          <p:nvPr>
            <p:ph idx="1"/>
          </p:nvPr>
        </p:nvSpPr>
        <p:spPr/>
        <p:txBody>
          <a:bodyPr/>
          <a:lstStyle/>
          <a:p>
            <a:r>
              <a:rPr lang="en-US" dirty="0" smtClean="0"/>
              <a:t>Necessary when you have a bare metal computer.</a:t>
            </a:r>
          </a:p>
          <a:p>
            <a:r>
              <a:rPr lang="en-US" dirty="0" smtClean="0"/>
              <a:t>Use if you are willing to reformat an existing disk.</a:t>
            </a:r>
          </a:p>
          <a:p>
            <a:r>
              <a:rPr lang="en-US" dirty="0" smtClean="0"/>
              <a:t>Creates the most stable environment.</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Exam Objective 1.1: Install Servers</a:t>
            </a:r>
          </a:p>
          <a:p>
            <a:r>
              <a:rPr lang="en-US" dirty="0" smtClean="0"/>
              <a:t>Selecting a Windows Server 2012 R2 Edition</a:t>
            </a:r>
          </a:p>
          <a:p>
            <a:r>
              <a:rPr lang="en-US" dirty="0" smtClean="0"/>
              <a:t>Installing Windows Server 2012 R2</a:t>
            </a:r>
          </a:p>
          <a:p>
            <a:r>
              <a:rPr lang="en-US" dirty="0" smtClean="0"/>
              <a:t>Choosing Installation Options</a:t>
            </a:r>
          </a:p>
          <a:p>
            <a:r>
              <a:rPr lang="en-US" dirty="0" smtClean="0"/>
              <a:t>Upgrading Servers</a:t>
            </a:r>
          </a:p>
          <a:p>
            <a:r>
              <a:rPr lang="en-US" dirty="0" smtClean="0"/>
              <a:t>Migrating Roles</a:t>
            </a:r>
            <a:endParaRPr lang="en-US" dirty="0"/>
          </a:p>
        </p:txBody>
      </p:sp>
      <p:sp>
        <p:nvSpPr>
          <p:cNvPr id="10" name="Footer Placeholder 9"/>
          <p:cNvSpPr>
            <a:spLocks noGrp="1"/>
          </p:cNvSpPr>
          <p:nvPr>
            <p:ph type="ftr" sz="quarter" idx="11"/>
          </p:nvPr>
        </p:nvSpPr>
        <p:spPr/>
        <p:txBody>
          <a:bodyPr/>
          <a:lstStyle/>
          <a:p>
            <a:r>
              <a:rPr lang="en-US" dirty="0" smtClean="0"/>
              <a:t>© 2013 John Wiley &amp; Sons, Inc.</a:t>
            </a:r>
            <a:endParaRPr lang="en-US" dirty="0"/>
          </a:p>
        </p:txBody>
      </p:sp>
      <p:sp>
        <p:nvSpPr>
          <p:cNvPr id="11" name="Slide Number Placeholder 10"/>
          <p:cNvSpPr>
            <a:spLocks noGrp="1"/>
          </p:cNvSpPr>
          <p:nvPr>
            <p:ph type="sldNum" sz="quarter" idx="12"/>
          </p:nvPr>
        </p:nvSpPr>
        <p:spPr/>
        <p:txBody>
          <a:bodyPr/>
          <a:lstStyle/>
          <a:p>
            <a:fld id="{0FFCD9FE-85A8-4732-8641-B4CD942B9CFA}" type="slidenum">
              <a:rPr lang="en-US" smtClean="0"/>
              <a:pPr/>
              <a:t>2</a:t>
            </a:fld>
            <a:endParaRPr lang="en-US" dirty="0"/>
          </a:p>
        </p:txBody>
      </p:sp>
    </p:spTree>
    <p:extLst>
      <p:ext uri="{BB962C8B-B14F-4D97-AF65-F5344CB8AC3E}">
        <p14:creationId xmlns:p14="http://schemas.microsoft.com/office/powerpoint/2010/main" val="2093665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 </a:t>
            </a:r>
            <a:br>
              <a:rPr lang="en-US" dirty="0" smtClean="0"/>
            </a:br>
            <a:r>
              <a:rPr lang="en-US" dirty="0" smtClean="0"/>
              <a:t>Clean Installation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Connect and power on all devices.</a:t>
            </a:r>
          </a:p>
          <a:p>
            <a:r>
              <a:rPr lang="en-US" dirty="0" smtClean="0"/>
              <a:t>Boot from the Windows Server installation DVD.</a:t>
            </a:r>
          </a:p>
          <a:p>
            <a:r>
              <a:rPr lang="en-US" dirty="0" smtClean="0"/>
              <a:t>Select Language, Time and Currency format, and Keyboard layout.</a:t>
            </a:r>
          </a:p>
          <a:p>
            <a:r>
              <a:rPr lang="en-US" dirty="0" smtClean="0"/>
              <a:t>Click </a:t>
            </a:r>
            <a:r>
              <a:rPr lang="en-US" i="1" dirty="0" smtClean="0"/>
              <a:t>Install Now.</a:t>
            </a:r>
            <a:endParaRPr lang="en-US" dirty="0" smtClean="0"/>
          </a:p>
          <a:p>
            <a:r>
              <a:rPr lang="en-US" dirty="0" smtClean="0"/>
              <a:t>Select your edition of Windows Server 2012 R2.</a:t>
            </a:r>
          </a:p>
          <a:p>
            <a:r>
              <a:rPr lang="en-US" dirty="0" smtClean="0"/>
              <a:t>Select </a:t>
            </a:r>
            <a:r>
              <a:rPr lang="en-US" i="1" dirty="0" smtClean="0"/>
              <a:t>Custom: Install Windows only (advanced).</a:t>
            </a:r>
            <a:endParaRPr lang="en-US" dirty="0" smtClean="0"/>
          </a:p>
          <a:p>
            <a:r>
              <a:rPr lang="en-US" dirty="0" smtClean="0"/>
              <a:t>Select the partition on which to install.</a:t>
            </a:r>
          </a:p>
          <a:p>
            <a:r>
              <a:rPr lang="en-US" dirty="0" smtClean="0"/>
              <a:t>When the installation is complete, set your password.</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 Clean Installation</a:t>
            </a:r>
            <a:endParaRPr lang="en-US" dirty="0"/>
          </a:p>
        </p:txBody>
      </p:sp>
      <p:sp>
        <p:nvSpPr>
          <p:cNvPr id="4" name="Text Placeholder 3"/>
          <p:cNvSpPr>
            <a:spLocks noGrp="1"/>
          </p:cNvSpPr>
          <p:nvPr>
            <p:ph type="body" sz="half" idx="2"/>
          </p:nvPr>
        </p:nvSpPr>
        <p:spPr/>
        <p:txBody>
          <a:bodyPr/>
          <a:lstStyle/>
          <a:p>
            <a:r>
              <a:rPr lang="en-US" dirty="0" smtClean="0"/>
              <a:t>Select Your Preferences</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21</a:t>
            </a:fld>
            <a:endParaRPr lang="en-US" dirty="0"/>
          </a:p>
        </p:txBody>
      </p:sp>
      <p:pic>
        <p:nvPicPr>
          <p:cNvPr id="1026" name="Picture 2" descr="C:\Users\Pat\Desktop\Updates\70-410 Second Edition\70-410 PowerPoints Second Edition\Pics\70-410 R2 Lesson 1 New Images\FG01-01new.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1252538"/>
            <a:ext cx="5886450" cy="4352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 Clean Installation</a:t>
            </a:r>
            <a:endParaRPr lang="en-US" dirty="0"/>
          </a:p>
        </p:txBody>
      </p:sp>
      <p:sp>
        <p:nvSpPr>
          <p:cNvPr id="4" name="Text Placeholder 3"/>
          <p:cNvSpPr>
            <a:spLocks noGrp="1"/>
          </p:cNvSpPr>
          <p:nvPr>
            <p:ph type="body" sz="half" idx="2"/>
          </p:nvPr>
        </p:nvSpPr>
        <p:spPr/>
        <p:txBody>
          <a:bodyPr/>
          <a:lstStyle/>
          <a:p>
            <a:r>
              <a:rPr lang="en-US" dirty="0" smtClean="0"/>
              <a:t>Select Custom: Install Windows only (advanced)</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22</a:t>
            </a:fld>
            <a:endParaRPr lang="en-US" dirty="0"/>
          </a:p>
        </p:txBody>
      </p:sp>
      <p:pic>
        <p:nvPicPr>
          <p:cNvPr id="3074" name="Picture 2" descr="C:\Users\Pat\Desktop\Updates\70-410 Second Edition\70-410 PowerPoints Second Edition\Pics\70-410 R2 Lesson 1 New Images\FG01-02new.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80214"/>
            <a:ext cx="6086475"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 Clean Installation</a:t>
            </a:r>
            <a:endParaRPr lang="en-US" dirty="0"/>
          </a:p>
        </p:txBody>
      </p:sp>
      <p:sp>
        <p:nvSpPr>
          <p:cNvPr id="4" name="Text Placeholder 3"/>
          <p:cNvSpPr>
            <a:spLocks noGrp="1"/>
          </p:cNvSpPr>
          <p:nvPr>
            <p:ph type="body" sz="half" idx="2"/>
          </p:nvPr>
        </p:nvSpPr>
        <p:spPr/>
        <p:txBody>
          <a:bodyPr>
            <a:normAutofit fontScale="92500" lnSpcReduction="20000"/>
          </a:bodyPr>
          <a:lstStyle/>
          <a:p>
            <a:r>
              <a:rPr lang="en-US" dirty="0" smtClean="0"/>
              <a:t>Select the Partition/Drive on which to Install </a:t>
            </a:r>
          </a:p>
          <a:p>
            <a:r>
              <a:rPr lang="en-US" dirty="0" smtClean="0"/>
              <a:t>Windows Server</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23</a:t>
            </a:fld>
            <a:endParaRPr lang="en-US" dirty="0"/>
          </a:p>
        </p:txBody>
      </p:sp>
      <p:pic>
        <p:nvPicPr>
          <p:cNvPr id="4098" name="Picture 2" descr="C:\Users\Pat\Desktop\Updates\70-410 Second Edition\70-410 PowerPoints Second Edition\Pics\70-410 R2 Lesson 1 New Images\FG01-03new.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43000"/>
            <a:ext cx="6086475"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 Clean Installation</a:t>
            </a:r>
            <a:endParaRPr lang="en-US" dirty="0"/>
          </a:p>
        </p:txBody>
      </p:sp>
      <p:sp>
        <p:nvSpPr>
          <p:cNvPr id="4" name="Text Placeholder 3"/>
          <p:cNvSpPr>
            <a:spLocks noGrp="1"/>
          </p:cNvSpPr>
          <p:nvPr>
            <p:ph type="body" sz="half" idx="2"/>
          </p:nvPr>
        </p:nvSpPr>
        <p:spPr>
          <a:xfrm>
            <a:off x="1679576" y="5410200"/>
            <a:ext cx="5711824" cy="457200"/>
          </a:xfrm>
        </p:spPr>
        <p:txBody>
          <a:bodyPr>
            <a:normAutofit/>
          </a:bodyPr>
          <a:lstStyle/>
          <a:p>
            <a:r>
              <a:rPr lang="en-US" dirty="0" smtClean="0"/>
              <a:t>Set the Administrator Password</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24</a:t>
            </a:fld>
            <a:endParaRPr lang="en-US" dirty="0"/>
          </a:p>
        </p:txBody>
      </p:sp>
      <p:sp>
        <p:nvSpPr>
          <p:cNvPr id="12" name="Rectangle 11"/>
          <p:cNvSpPr/>
          <p:nvPr/>
        </p:nvSpPr>
        <p:spPr>
          <a:xfrm>
            <a:off x="1447800" y="5815445"/>
            <a:ext cx="5985164" cy="280555"/>
          </a:xfrm>
          <a:prstGeom prst="rect">
            <a:avLst/>
          </a:prstGeom>
          <a:noFill/>
          <a:ln>
            <a:noFill/>
          </a:ln>
        </p:spPr>
        <p:txBody>
          <a:bodyPr anchor="ctr">
            <a:normAutofit fontScale="62500" lnSpcReduction="20000"/>
          </a:bodyPr>
          <a:lstStyle/>
          <a:p>
            <a:pPr algn="ctr"/>
            <a:endParaRPr lang="en-US" sz="2400" dirty="0"/>
          </a:p>
        </p:txBody>
      </p:sp>
      <p:pic>
        <p:nvPicPr>
          <p:cNvPr id="5122" name="Picture 2" descr="C:\Users\Pat\Desktop\Updates\70-410 Second Edition\70-410 PowerPoints Second Edition\Pics\70-410 R2 Lesson 1 New Images\FG01-04new.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95400"/>
            <a:ext cx="6684818" cy="40122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Installing Third-Party Drivers</a:t>
            </a:r>
            <a:endParaRPr lang="en-US" dirty="0"/>
          </a:p>
        </p:txBody>
      </p:sp>
      <p:sp>
        <p:nvSpPr>
          <p:cNvPr id="8" name="Content Placeholder 7"/>
          <p:cNvSpPr>
            <a:spLocks noGrp="1"/>
          </p:cNvSpPr>
          <p:nvPr>
            <p:ph idx="1"/>
          </p:nvPr>
        </p:nvSpPr>
        <p:spPr/>
        <p:txBody>
          <a:bodyPr/>
          <a:lstStyle/>
          <a:p>
            <a:r>
              <a:rPr lang="en-US" dirty="0" smtClean="0"/>
              <a:t>If hard drives are connected to a third-party controller, rather than the one integrated into the motherboard, the installation procedure may not detect your hard drive.</a:t>
            </a:r>
          </a:p>
          <a:p>
            <a:r>
              <a:rPr lang="en-US" dirty="0" smtClean="0"/>
              <a:t>The Where do you want to install Windows? page will not list hard drives.</a:t>
            </a:r>
          </a:p>
          <a:p>
            <a:r>
              <a:rPr lang="en-US" dirty="0" smtClean="0"/>
              <a:t>Install a third-party driver to allow the installation program access to your hard drive to continue the installation.</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a:t>
            </a:r>
            <a:br>
              <a:rPr lang="en-US" dirty="0" smtClean="0"/>
            </a:br>
            <a:r>
              <a:rPr lang="en-US" dirty="0" smtClean="0"/>
              <a:t>Installation Partitions</a:t>
            </a:r>
            <a:endParaRPr lang="en-US" dirty="0"/>
          </a:p>
        </p:txBody>
      </p:sp>
      <p:sp>
        <p:nvSpPr>
          <p:cNvPr id="3" name="Content Placeholder 2"/>
          <p:cNvSpPr>
            <a:spLocks noGrp="1"/>
          </p:cNvSpPr>
          <p:nvPr>
            <p:ph idx="1"/>
          </p:nvPr>
        </p:nvSpPr>
        <p:spPr/>
        <p:txBody>
          <a:bodyPr/>
          <a:lstStyle/>
          <a:p>
            <a:r>
              <a:rPr lang="en-US" dirty="0" smtClean="0"/>
              <a:t>You can create, manage, and delete partitions on your hard drive. </a:t>
            </a:r>
          </a:p>
          <a:p>
            <a:r>
              <a:rPr lang="en-US" dirty="0" smtClean="0"/>
              <a:t>Click </a:t>
            </a:r>
            <a:r>
              <a:rPr lang="en-US" i="1" dirty="0" smtClean="0"/>
              <a:t>Drive options (advanced)</a:t>
            </a:r>
            <a:r>
              <a:rPr lang="en-US" dirty="0" smtClean="0"/>
              <a:t> and four buttons will appear:</a:t>
            </a:r>
          </a:p>
          <a:p>
            <a:pPr lvl="1"/>
            <a:r>
              <a:rPr lang="en-US" dirty="0" smtClean="0"/>
              <a:t>Delete</a:t>
            </a:r>
          </a:p>
          <a:p>
            <a:pPr lvl="1"/>
            <a:r>
              <a:rPr lang="en-US" dirty="0" smtClean="0"/>
              <a:t>Extend</a:t>
            </a:r>
          </a:p>
          <a:p>
            <a:pPr lvl="1"/>
            <a:r>
              <a:rPr lang="en-US" dirty="0" smtClean="0"/>
              <a:t>Format</a:t>
            </a:r>
          </a:p>
          <a:p>
            <a:pPr lvl="1"/>
            <a:r>
              <a:rPr lang="en-US" dirty="0" smtClean="0"/>
              <a:t>New</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a:t>
            </a:r>
            <a:br>
              <a:rPr lang="en-US" dirty="0" smtClean="0"/>
            </a:br>
            <a:r>
              <a:rPr lang="en-US" dirty="0" smtClean="0"/>
              <a:t>Installation Partitions</a:t>
            </a:r>
            <a:endParaRPr lang="en-US" dirty="0"/>
          </a:p>
        </p:txBody>
      </p:sp>
      <p:sp>
        <p:nvSpPr>
          <p:cNvPr id="4" name="Text Placeholder 3"/>
          <p:cNvSpPr>
            <a:spLocks noGrp="1"/>
          </p:cNvSpPr>
          <p:nvPr>
            <p:ph type="body" sz="half" idx="2"/>
          </p:nvPr>
        </p:nvSpPr>
        <p:spPr/>
        <p:txBody>
          <a:bodyPr/>
          <a:lstStyle/>
          <a:p>
            <a:r>
              <a:rPr lang="en-US" dirty="0" smtClean="0"/>
              <a:t>Advanced Drive Options Buttons</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27</a:t>
            </a:fld>
            <a:endParaRPr lang="en-US" dirty="0"/>
          </a:p>
        </p:txBody>
      </p:sp>
      <p:grpSp>
        <p:nvGrpSpPr>
          <p:cNvPr id="7" name="Picture Placeholder 6"/>
          <p:cNvGrpSpPr>
            <a:grpSpLocks noGrp="1" noUngrp="1" noChangeAspect="1"/>
          </p:cNvGrpSpPr>
          <p:nvPr/>
        </p:nvGrpSpPr>
        <p:grpSpPr>
          <a:xfrm>
            <a:off x="1508125" y="1143000"/>
            <a:ext cx="6054725" cy="4541838"/>
            <a:chOff x="914400" y="685800"/>
            <a:chExt cx="7315200" cy="5867400"/>
          </a:xfrm>
        </p:grpSpPr>
        <p:pic>
          <p:nvPicPr>
            <p:cNvPr id="8" name="Picture 7" descr="fg01-09"/>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914400" y="685800"/>
              <a:ext cx="7315200" cy="5486400"/>
            </a:xfrm>
            <a:prstGeom prst="rect">
              <a:avLst/>
            </a:prstGeom>
            <a:noFill/>
            <a:ln>
              <a:noFill/>
            </a:ln>
          </p:spPr>
        </p:pic>
        <p:sp>
          <p:nvSpPr>
            <p:cNvPr id="9" name="Rectangle 8"/>
            <p:cNvSpPr/>
            <p:nvPr/>
          </p:nvSpPr>
          <p:spPr>
            <a:xfrm>
              <a:off x="914400" y="6210300"/>
              <a:ext cx="7315200" cy="342900"/>
            </a:xfrm>
            <a:prstGeom prst="rect">
              <a:avLst/>
            </a:prstGeom>
            <a:noFill/>
            <a:ln>
              <a:noFill/>
            </a:ln>
          </p:spPr>
          <p:txBody>
            <a:bodyPr anchor="ctr">
              <a:normAutofit fontScale="55000" lnSpcReduction="20000"/>
            </a:bodyPr>
            <a:lstStyle/>
            <a:p>
              <a:pPr algn="ctr"/>
              <a:endParaRPr lang="en-US" sz="2400" dirty="0"/>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smtClean="0"/>
              <a:t>Choosing Installation Options</a:t>
            </a:r>
            <a:endParaRPr lang="en-US" dirty="0"/>
          </a:p>
        </p:txBody>
      </p:sp>
      <p:sp>
        <p:nvSpPr>
          <p:cNvPr id="7" name="Text Placeholder 6"/>
          <p:cNvSpPr>
            <a:spLocks noGrp="1"/>
          </p:cNvSpPr>
          <p:nvPr>
            <p:ph type="body" idx="1"/>
          </p:nvPr>
        </p:nvSpPr>
        <p:spPr/>
        <p:txBody>
          <a:bodyPr>
            <a:normAutofit/>
          </a:bodyPr>
          <a:lstStyle/>
          <a:p>
            <a:r>
              <a:rPr lang="en-US" sz="2400" dirty="0" smtClean="0"/>
              <a:t>Lesson 1: Installing Servers</a:t>
            </a:r>
            <a:endParaRPr lang="en-US" sz="24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Server Core</a:t>
            </a:r>
            <a:endParaRPr lang="en-US" dirty="0"/>
          </a:p>
        </p:txBody>
      </p:sp>
      <p:sp>
        <p:nvSpPr>
          <p:cNvPr id="3" name="Content Placeholder 2"/>
          <p:cNvSpPr>
            <a:spLocks noGrp="1"/>
          </p:cNvSpPr>
          <p:nvPr>
            <p:ph idx="1"/>
          </p:nvPr>
        </p:nvSpPr>
        <p:spPr/>
        <p:txBody>
          <a:bodyPr/>
          <a:lstStyle/>
          <a:p>
            <a:r>
              <a:rPr lang="en-US" dirty="0" smtClean="0"/>
              <a:t>Stripped-down version of the operating system</a:t>
            </a:r>
          </a:p>
          <a:p>
            <a:r>
              <a:rPr lang="en-US" dirty="0" smtClean="0"/>
              <a:t>Takes you to a Graphical User Interface (GUI)</a:t>
            </a:r>
          </a:p>
          <a:p>
            <a:r>
              <a:rPr lang="en-US" dirty="0" smtClean="0"/>
              <a:t>Type commands at the command prompt</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Windows Server 2012 R2 Edition</a:t>
            </a:r>
            <a:endParaRPr lang="en-US" dirty="0"/>
          </a:p>
        </p:txBody>
      </p:sp>
      <p:sp>
        <p:nvSpPr>
          <p:cNvPr id="3" name="Text Placeholder 2"/>
          <p:cNvSpPr>
            <a:spLocks noGrp="1"/>
          </p:cNvSpPr>
          <p:nvPr>
            <p:ph type="body" idx="1"/>
          </p:nvPr>
        </p:nvSpPr>
        <p:spPr/>
        <p:txBody>
          <a:bodyPr>
            <a:normAutofit/>
          </a:bodyPr>
          <a:lstStyle/>
          <a:p>
            <a:r>
              <a:rPr lang="en-US" sz="2400" dirty="0" smtClean="0"/>
              <a:t>Lesson 1: Installing Servers</a:t>
            </a:r>
            <a:endParaRPr lang="en-US" sz="2400" dirty="0"/>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a:t>
            </a:fld>
            <a:endParaRPr lang="en-US" dirty="0"/>
          </a:p>
        </p:txBody>
      </p:sp>
    </p:spTree>
    <p:extLst>
      <p:ext uri="{BB962C8B-B14F-4D97-AF65-F5344CB8AC3E}">
        <p14:creationId xmlns:p14="http://schemas.microsoft.com/office/powerpoint/2010/main" val="4210093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Core</a:t>
            </a:r>
            <a:endParaRPr lang="en-US" dirty="0"/>
          </a:p>
        </p:txBody>
      </p:sp>
      <p:sp>
        <p:nvSpPr>
          <p:cNvPr id="4" name="Text Placeholder 3"/>
          <p:cNvSpPr>
            <a:spLocks noGrp="1"/>
          </p:cNvSpPr>
          <p:nvPr>
            <p:ph type="body" sz="half" idx="2"/>
          </p:nvPr>
        </p:nvSpPr>
        <p:spPr/>
        <p:txBody>
          <a:bodyPr/>
          <a:lstStyle/>
          <a:p>
            <a:r>
              <a:rPr lang="en-US" dirty="0" smtClean="0"/>
              <a:t>Server Core’s Command Line Interface</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30</a:t>
            </a:fld>
            <a:endParaRPr lang="en-US" dirty="0"/>
          </a:p>
        </p:txBody>
      </p:sp>
      <p:grpSp>
        <p:nvGrpSpPr>
          <p:cNvPr id="7" name="Picture Placeholder 6"/>
          <p:cNvGrpSpPr>
            <a:grpSpLocks noGrp="1" noUngrp="1" noChangeAspect="1"/>
          </p:cNvGrpSpPr>
          <p:nvPr/>
        </p:nvGrpSpPr>
        <p:grpSpPr>
          <a:xfrm>
            <a:off x="1447800" y="1364365"/>
            <a:ext cx="6324600" cy="4206339"/>
            <a:chOff x="685800" y="1663700"/>
            <a:chExt cx="7772400" cy="3910013"/>
          </a:xfrm>
        </p:grpSpPr>
        <p:pic>
          <p:nvPicPr>
            <p:cNvPr id="8" name="Picture 7" descr="fg01-10"/>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685800" y="1663700"/>
              <a:ext cx="7772400" cy="3529013"/>
            </a:xfrm>
            <a:prstGeom prst="rect">
              <a:avLst/>
            </a:prstGeom>
            <a:noFill/>
            <a:ln>
              <a:noFill/>
            </a:ln>
          </p:spPr>
        </p:pic>
        <p:sp>
          <p:nvSpPr>
            <p:cNvPr id="9" name="Rectangle 8"/>
            <p:cNvSpPr/>
            <p:nvPr/>
          </p:nvSpPr>
          <p:spPr>
            <a:xfrm>
              <a:off x="685800" y="5230813"/>
              <a:ext cx="7772400" cy="342900"/>
            </a:xfrm>
            <a:prstGeom prst="rect">
              <a:avLst/>
            </a:prstGeom>
            <a:noFill/>
            <a:ln>
              <a:noFill/>
            </a:ln>
          </p:spPr>
          <p:txBody>
            <a:bodyPr anchor="ctr">
              <a:normAutofit fontScale="92500" lnSpcReduction="20000"/>
            </a:bodyPr>
            <a:lstStyle/>
            <a:p>
              <a:pPr algn="ctr"/>
              <a:endParaRPr lang="en-US" sz="2400" dirty="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br>
              <a:rPr lang="en-US" dirty="0" smtClean="0"/>
            </a:br>
            <a:r>
              <a:rPr lang="en-US" dirty="0" smtClean="0"/>
              <a:t>Server Core</a:t>
            </a:r>
            <a:endParaRPr lang="en-US" dirty="0"/>
          </a:p>
        </p:txBody>
      </p:sp>
      <p:sp>
        <p:nvSpPr>
          <p:cNvPr id="3" name="Content Placeholder 2"/>
          <p:cNvSpPr>
            <a:spLocks noGrp="1"/>
          </p:cNvSpPr>
          <p:nvPr>
            <p:ph idx="1"/>
          </p:nvPr>
        </p:nvSpPr>
        <p:spPr/>
        <p:txBody>
          <a:bodyPr/>
          <a:lstStyle/>
          <a:p>
            <a:r>
              <a:rPr lang="en-US" dirty="0" smtClean="0"/>
              <a:t>Hardware resource conservation</a:t>
            </a:r>
          </a:p>
          <a:p>
            <a:r>
              <a:rPr lang="en-US" dirty="0" smtClean="0"/>
              <a:t>Reduced disk space</a:t>
            </a:r>
          </a:p>
          <a:p>
            <a:r>
              <a:rPr lang="en-US" dirty="0" smtClean="0"/>
              <a:t>Reduced patch frequency</a:t>
            </a:r>
          </a:p>
          <a:p>
            <a:r>
              <a:rPr lang="en-US" dirty="0" smtClean="0"/>
              <a:t>Reduced attack surface</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Core Defaults</a:t>
            </a:r>
            <a:endParaRPr lang="en-US" dirty="0"/>
          </a:p>
        </p:txBody>
      </p:sp>
      <p:sp>
        <p:nvSpPr>
          <p:cNvPr id="3" name="Content Placeholder 2"/>
          <p:cNvSpPr>
            <a:spLocks noGrp="1"/>
          </p:cNvSpPr>
          <p:nvPr>
            <p:ph idx="1"/>
          </p:nvPr>
        </p:nvSpPr>
        <p:spPr/>
        <p:txBody>
          <a:bodyPr/>
          <a:lstStyle/>
          <a:p>
            <a:r>
              <a:rPr lang="en-US" dirty="0" smtClean="0"/>
              <a:t>Server Core is now the default installation option.</a:t>
            </a:r>
          </a:p>
          <a:p>
            <a:r>
              <a:rPr lang="en-US" dirty="0" smtClean="0"/>
              <a:t>GUI tools can be added and removed using Windows PowerShell commands.</a:t>
            </a:r>
          </a:p>
          <a:p>
            <a:r>
              <a:rPr lang="en-US" dirty="0" smtClean="0"/>
              <a:t>New Server Manager includes comprehensive remote administration tools.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Minimal </a:t>
            </a:r>
            <a:br>
              <a:rPr lang="en-US" dirty="0" smtClean="0"/>
            </a:br>
            <a:r>
              <a:rPr lang="en-US" dirty="0" smtClean="0"/>
              <a:t>Server Interface</a:t>
            </a:r>
            <a:endParaRPr lang="en-US" dirty="0"/>
          </a:p>
        </p:txBody>
      </p:sp>
      <p:sp>
        <p:nvSpPr>
          <p:cNvPr id="3" name="Content Placeholder 2"/>
          <p:cNvSpPr>
            <a:spLocks noGrp="1"/>
          </p:cNvSpPr>
          <p:nvPr>
            <p:ph idx="1"/>
          </p:nvPr>
        </p:nvSpPr>
        <p:spPr/>
        <p:txBody>
          <a:bodyPr/>
          <a:lstStyle/>
          <a:p>
            <a:r>
              <a:rPr lang="en-US" dirty="0" smtClean="0"/>
              <a:t>A setting that removes some of the most hardware-intensive elements from the GUI.</a:t>
            </a:r>
          </a:p>
          <a:p>
            <a:r>
              <a:rPr lang="en-US" dirty="0" smtClean="0"/>
              <a:t>Middle ground between Server Core and full GUI installation.</a:t>
            </a:r>
          </a:p>
          <a:p>
            <a:r>
              <a:rPr lang="en-US" dirty="0" smtClean="0"/>
              <a:t>Administrators are left with essential tools:</a:t>
            </a:r>
          </a:p>
          <a:p>
            <a:pPr lvl="1"/>
            <a:r>
              <a:rPr lang="en-US" dirty="0" smtClean="0"/>
              <a:t>Server Manager</a:t>
            </a:r>
          </a:p>
          <a:p>
            <a:pPr lvl="1"/>
            <a:r>
              <a:rPr lang="en-US" dirty="0" smtClean="0"/>
              <a:t>MMC applications</a:t>
            </a:r>
          </a:p>
          <a:p>
            <a:pPr lvl="1"/>
            <a:r>
              <a:rPr lang="en-US" dirty="0" smtClean="0"/>
              <a:t>Device Manager</a:t>
            </a:r>
          </a:p>
          <a:p>
            <a:pPr lvl="1"/>
            <a:r>
              <a:rPr lang="en-US" dirty="0" smtClean="0"/>
              <a:t>Windows PowerShell</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Configure the Minimal Interface</a:t>
            </a:r>
            <a:endParaRPr lang="en-US" dirty="0"/>
          </a:p>
        </p:txBody>
      </p:sp>
      <p:sp>
        <p:nvSpPr>
          <p:cNvPr id="8" name="Text Placeholder 7"/>
          <p:cNvSpPr>
            <a:spLocks noGrp="1"/>
          </p:cNvSpPr>
          <p:nvPr>
            <p:ph type="body" sz="half" idx="2"/>
          </p:nvPr>
        </p:nvSpPr>
        <p:spPr/>
        <p:txBody>
          <a:bodyPr>
            <a:normAutofit lnSpcReduction="10000"/>
          </a:bodyPr>
          <a:lstStyle/>
          <a:p>
            <a:r>
              <a:rPr lang="en-US" dirty="0" smtClean="0"/>
              <a:t>User Interfaces and Infrastructure Feature in the Remove Roles and Features Wizard</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34</a:t>
            </a:fld>
            <a:endParaRPr lang="en-US" dirty="0"/>
          </a:p>
        </p:txBody>
      </p:sp>
      <p:grpSp>
        <p:nvGrpSpPr>
          <p:cNvPr id="9" name="Picture Placeholder 8"/>
          <p:cNvGrpSpPr>
            <a:grpSpLocks noGrp="1" noUngrp="1" noChangeAspect="1"/>
          </p:cNvGrpSpPr>
          <p:nvPr/>
        </p:nvGrpSpPr>
        <p:grpSpPr>
          <a:xfrm>
            <a:off x="1508125" y="1143000"/>
            <a:ext cx="6054725" cy="4541838"/>
            <a:chOff x="704850" y="685800"/>
            <a:chExt cx="7732713" cy="5867400"/>
          </a:xfrm>
        </p:grpSpPr>
        <p:pic>
          <p:nvPicPr>
            <p:cNvPr id="10" name="Picture 9" descr="fg01-11"/>
            <p:cNvPicPr>
              <a:picLocks noRot="1" noChangeAspect="1" noMove="1" noResize="1"/>
            </p:cNvPicPr>
            <p:nvPr isPhoto="1"/>
          </p:nvPicPr>
          <p:blipFill>
            <a:blip r:embed="rId2">
              <a:lum/>
              <a:extLst>
                <a:ext uri="{28A0092B-C50C-407E-A947-70E740481C1C}">
                  <a14:useLocalDpi xmlns:a14="http://schemas.microsoft.com/office/drawing/2010/main" val="0"/>
                </a:ext>
              </a:extLst>
            </a:blip>
            <a:stretch>
              <a:fillRect/>
            </a:stretch>
          </p:blipFill>
          <p:spPr>
            <a:xfrm>
              <a:off x="704850" y="685800"/>
              <a:ext cx="7732713" cy="5486400"/>
            </a:xfrm>
            <a:prstGeom prst="rect">
              <a:avLst/>
            </a:prstGeom>
            <a:noFill/>
            <a:ln>
              <a:noFill/>
            </a:ln>
          </p:spPr>
        </p:pic>
        <p:sp>
          <p:nvSpPr>
            <p:cNvPr id="11" name="Rectangle 10"/>
            <p:cNvSpPr/>
            <p:nvPr/>
          </p:nvSpPr>
          <p:spPr>
            <a:xfrm>
              <a:off x="704850" y="6210300"/>
              <a:ext cx="7732713" cy="342900"/>
            </a:xfrm>
            <a:prstGeom prst="rect">
              <a:avLst/>
            </a:prstGeom>
            <a:noFill/>
            <a:ln>
              <a:noFill/>
            </a:ln>
          </p:spPr>
          <p:txBody>
            <a:bodyPr anchor="ctr">
              <a:normAutofit fontScale="55000" lnSpcReduction="20000"/>
            </a:bodyPr>
            <a:lstStyle/>
            <a:p>
              <a:pPr algn="ctr"/>
              <a:endParaRPr lang="en-US" sz="2400" dirty="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Features</a:t>
            </a:r>
            <a:br>
              <a:rPr lang="en-US" dirty="0" smtClean="0"/>
            </a:br>
            <a:r>
              <a:rPr lang="en-US" dirty="0" smtClean="0"/>
              <a:t> on Demand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Allows you to optimize resource utilization by removing files related to unused Windows features stored in WinSxS directory.</a:t>
            </a:r>
          </a:p>
          <a:p>
            <a:r>
              <a:rPr lang="en-US" dirty="0" smtClean="0"/>
              <a:t>Permanently remove files for unused features using Windows PowerShell commands.</a:t>
            </a:r>
          </a:p>
          <a:p>
            <a:r>
              <a:rPr lang="en-US" dirty="0" smtClean="0"/>
              <a:t>The following command will disable the Server Graphical Shell and remove its source files from WinSxS:</a:t>
            </a:r>
          </a:p>
          <a:p>
            <a:pPr>
              <a:lnSpc>
                <a:spcPct val="170000"/>
              </a:lnSpc>
              <a:buNone/>
            </a:pPr>
            <a:r>
              <a:rPr lang="en-US" sz="2200" b="1" dirty="0" smtClean="0">
                <a:latin typeface="Courier New" pitchFamily="49" charset="0"/>
                <a:cs typeface="Courier New" pitchFamily="49" charset="0"/>
              </a:rPr>
              <a:t>  Uninstall-</a:t>
            </a:r>
            <a:r>
              <a:rPr lang="en-US" sz="2200" b="1" dirty="0" err="1" smtClean="0">
                <a:latin typeface="Courier New" pitchFamily="49" charset="0"/>
                <a:cs typeface="Courier New" pitchFamily="49" charset="0"/>
              </a:rPr>
              <a:t>WindowsFeature</a:t>
            </a:r>
            <a:r>
              <a:rPr lang="en-US" sz="2200" b="1" dirty="0" smtClean="0">
                <a:latin typeface="Courier New" pitchFamily="49" charset="0"/>
                <a:cs typeface="Courier New" pitchFamily="49" charset="0"/>
              </a:rPr>
              <a:t> Server-</a:t>
            </a:r>
            <a:r>
              <a:rPr lang="en-US" sz="2200" b="1" dirty="0" err="1" smtClean="0">
                <a:latin typeface="Courier New" pitchFamily="49" charset="0"/>
                <a:cs typeface="Courier New" pitchFamily="49" charset="0"/>
              </a:rPr>
              <a:t>Gui</a:t>
            </a:r>
            <a:r>
              <a:rPr lang="en-US" sz="2200" b="1" dirty="0" smtClean="0">
                <a:latin typeface="Courier New" pitchFamily="49" charset="0"/>
                <a:cs typeface="Courier New" pitchFamily="49" charset="0"/>
              </a:rPr>
              <a:t>-Shell –Remove</a:t>
            </a:r>
          </a:p>
          <a:p>
            <a:r>
              <a:rPr lang="en-US" dirty="0" smtClean="0"/>
              <a:t>If you attempt to enable the feature in the future, the system will download it from Windows Update or from an image file you specify.</a:t>
            </a:r>
          </a:p>
          <a:p>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Upgrading Servers</a:t>
            </a:r>
            <a:endParaRPr lang="en-US" dirty="0"/>
          </a:p>
        </p:txBody>
      </p:sp>
      <p:sp>
        <p:nvSpPr>
          <p:cNvPr id="3" name="Text Placeholder 2"/>
          <p:cNvSpPr>
            <a:spLocks noGrp="1"/>
          </p:cNvSpPr>
          <p:nvPr>
            <p:ph type="body" idx="1"/>
          </p:nvPr>
        </p:nvSpPr>
        <p:spPr/>
        <p:txBody>
          <a:bodyPr>
            <a:normAutofit/>
          </a:bodyPr>
          <a:lstStyle/>
          <a:p>
            <a:r>
              <a:rPr lang="en-US" sz="2400" dirty="0" smtClean="0"/>
              <a:t>Lesson 1: Installing Servers</a:t>
            </a:r>
            <a:endParaRPr lang="en-US" sz="24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Servers</a:t>
            </a:r>
            <a:endParaRPr lang="en-US" dirty="0"/>
          </a:p>
        </p:txBody>
      </p:sp>
      <p:sp>
        <p:nvSpPr>
          <p:cNvPr id="3" name="Content Placeholder 2"/>
          <p:cNvSpPr>
            <a:spLocks noGrp="1"/>
          </p:cNvSpPr>
          <p:nvPr>
            <p:ph idx="1"/>
          </p:nvPr>
        </p:nvSpPr>
        <p:spPr/>
        <p:txBody>
          <a:bodyPr>
            <a:normAutofit lnSpcReduction="10000"/>
          </a:bodyPr>
          <a:lstStyle/>
          <a:p>
            <a:r>
              <a:rPr lang="en-US" dirty="0" smtClean="0"/>
              <a:t>Setup program creates a new Windows folder in which to install the new version of Windows Server 2012 R2.</a:t>
            </a:r>
          </a:p>
          <a:p>
            <a:r>
              <a:rPr lang="en-US" dirty="0" smtClean="0"/>
              <a:t>The program then migrates applications, files, and settings from the old OS to the new.</a:t>
            </a:r>
          </a:p>
          <a:p>
            <a:r>
              <a:rPr lang="en-US" dirty="0" smtClean="0"/>
              <a:t>To minimize risks involved in this complex procedure, administrators must perform backups and be able to troubleshoot problems that may arise.</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 Paths</a:t>
            </a:r>
            <a:endParaRPr lang="en-US" dirty="0"/>
          </a:p>
        </p:txBody>
      </p:sp>
      <p:sp>
        <p:nvSpPr>
          <p:cNvPr id="3" name="Content Placeholder 2"/>
          <p:cNvSpPr>
            <a:spLocks noGrp="1"/>
          </p:cNvSpPr>
          <p:nvPr>
            <p:ph idx="1"/>
          </p:nvPr>
        </p:nvSpPr>
        <p:spPr/>
        <p:txBody>
          <a:bodyPr/>
          <a:lstStyle/>
          <a:p>
            <a:r>
              <a:rPr lang="en-US" dirty="0" smtClean="0"/>
              <a:t>Windows Server 2012 R2 has very limited upgrade paths.</a:t>
            </a:r>
          </a:p>
          <a:p>
            <a:r>
              <a:rPr lang="en-US" dirty="0" smtClean="0"/>
              <a:t>You can only upgrade Windows Server 2008 or Windows Server 2008 R2, 64 bit versions only, to their comparable Windows Server 2012 edition.</a:t>
            </a:r>
          </a:p>
          <a:p>
            <a:r>
              <a:rPr lang="en-US" dirty="0" smtClean="0"/>
              <a:t>For all other Windows versions and editions, you will have to perform a Clean Installation.</a:t>
            </a:r>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Upgrade</a:t>
            </a:r>
            <a:endParaRPr lang="en-US" dirty="0"/>
          </a:p>
        </p:txBody>
      </p:sp>
      <p:sp>
        <p:nvSpPr>
          <p:cNvPr id="3" name="Content Placeholder 2"/>
          <p:cNvSpPr>
            <a:spLocks noGrp="1"/>
          </p:cNvSpPr>
          <p:nvPr>
            <p:ph idx="1"/>
          </p:nvPr>
        </p:nvSpPr>
        <p:spPr/>
        <p:txBody>
          <a:bodyPr/>
          <a:lstStyle/>
          <a:p>
            <a:r>
              <a:rPr lang="en-US" dirty="0" smtClean="0"/>
              <a:t>Check hardware compatibility.</a:t>
            </a:r>
          </a:p>
          <a:p>
            <a:r>
              <a:rPr lang="en-US" dirty="0" smtClean="0"/>
              <a:t>Check disk space.</a:t>
            </a:r>
          </a:p>
          <a:p>
            <a:r>
              <a:rPr lang="en-US" dirty="0" smtClean="0"/>
              <a:t>Confirm that software is signed.</a:t>
            </a:r>
          </a:p>
          <a:p>
            <a:r>
              <a:rPr lang="en-US" dirty="0" smtClean="0"/>
              <a:t>Check application compatibility.</a:t>
            </a:r>
          </a:p>
          <a:p>
            <a:r>
              <a:rPr lang="en-US" dirty="0" smtClean="0"/>
              <a:t>Ensure computer functionality.</a:t>
            </a:r>
          </a:p>
          <a:p>
            <a:r>
              <a:rPr lang="en-US" dirty="0" smtClean="0"/>
              <a:t>Perform a full backup.</a:t>
            </a:r>
          </a:p>
          <a:p>
            <a:r>
              <a:rPr lang="en-US" dirty="0" smtClean="0"/>
              <a:t>Purchase Windows Server 2012.</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normAutofit/>
          </a:bodyPr>
          <a:lstStyle/>
          <a:p>
            <a:r>
              <a:rPr lang="en-US" sz="2800" dirty="0" smtClean="0"/>
              <a:t>The Windows Server 2012 R2 Edition you choose should be based on multiple factors, including:</a:t>
            </a:r>
          </a:p>
          <a:p>
            <a:pPr lvl="1"/>
            <a:r>
              <a:rPr lang="en-US" sz="2400" dirty="0" smtClean="0"/>
              <a:t>The roles you intend the servers to perform</a:t>
            </a:r>
          </a:p>
          <a:p>
            <a:pPr lvl="1"/>
            <a:r>
              <a:rPr lang="en-US" sz="2400" dirty="0" smtClean="0"/>
              <a:t>The virtualization strategy you intend to implement</a:t>
            </a:r>
          </a:p>
          <a:p>
            <a:pPr lvl="1"/>
            <a:r>
              <a:rPr lang="en-US" sz="2400" dirty="0" smtClean="0"/>
              <a:t>The licensing strategy you plan to use</a:t>
            </a:r>
            <a:endParaRPr lang="en-US" sz="2400" dirty="0"/>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a:t>
            </a:fld>
            <a:endParaRPr lang="en-US" dirty="0"/>
          </a:p>
        </p:txBody>
      </p:sp>
    </p:spTree>
    <p:extLst>
      <p:ext uri="{BB962C8B-B14F-4D97-AF65-F5344CB8AC3E}">
        <p14:creationId xmlns:p14="http://schemas.microsoft.com/office/powerpoint/2010/main" val="3975332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an </a:t>
            </a:r>
            <a:br>
              <a:rPr lang="en-US" dirty="0" smtClean="0"/>
            </a:br>
            <a:r>
              <a:rPr lang="en-US" dirty="0" smtClean="0"/>
              <a:t>Upgrade Installation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Insert the Windows Server 2012 installation DVD while your current server is still running, and run the Setup program.</a:t>
            </a:r>
          </a:p>
          <a:p>
            <a:r>
              <a:rPr lang="en-US" dirty="0" smtClean="0"/>
              <a:t>The installation program will run the same way as a clean installation except on the Which type of installation do you want page, you must select Upgrade: Install Windows and keep files, settings, and applications option.</a:t>
            </a:r>
          </a:p>
          <a:p>
            <a:r>
              <a:rPr lang="en-US" dirty="0" smtClean="0"/>
              <a:t>The Setup program will provide a Compatibility Report.</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an </a:t>
            </a:r>
            <a:br>
              <a:rPr lang="en-US" dirty="0" smtClean="0"/>
            </a:br>
            <a:r>
              <a:rPr lang="en-US" dirty="0" smtClean="0"/>
              <a:t>Upgrade Installation</a:t>
            </a:r>
            <a:endParaRPr lang="en-US" dirty="0"/>
          </a:p>
        </p:txBody>
      </p:sp>
      <p:sp>
        <p:nvSpPr>
          <p:cNvPr id="4" name="Text Placeholder 3"/>
          <p:cNvSpPr>
            <a:spLocks noGrp="1"/>
          </p:cNvSpPr>
          <p:nvPr>
            <p:ph type="body" sz="half" idx="2"/>
          </p:nvPr>
        </p:nvSpPr>
        <p:spPr/>
        <p:txBody>
          <a:bodyPr/>
          <a:lstStyle/>
          <a:p>
            <a:r>
              <a:rPr lang="en-US" dirty="0" smtClean="0"/>
              <a:t>Compatibility report page</a:t>
            </a:r>
            <a:endParaRPr lang="en-US" dirty="0"/>
          </a:p>
        </p:txBody>
      </p:sp>
      <p:sp>
        <p:nvSpPr>
          <p:cNvPr id="5" name="Footer Placeholder 4"/>
          <p:cNvSpPr>
            <a:spLocks noGrp="1"/>
          </p:cNvSpPr>
          <p:nvPr>
            <p:ph type="ftr" sz="quarter" idx="11"/>
          </p:nvPr>
        </p:nvSpPr>
        <p:spPr/>
        <p:txBody>
          <a:bodyPr/>
          <a:lstStyle/>
          <a:p>
            <a:r>
              <a:rPr lang="en-US" smtClean="0"/>
              <a:t>© 2013 John Wiley &amp; Sons, Inc.</a:t>
            </a:r>
            <a:endParaRPr lang="en-US" dirty="0"/>
          </a:p>
        </p:txBody>
      </p:sp>
      <p:sp>
        <p:nvSpPr>
          <p:cNvPr id="6" name="Slide Number Placeholder 5"/>
          <p:cNvSpPr>
            <a:spLocks noGrp="1"/>
          </p:cNvSpPr>
          <p:nvPr>
            <p:ph type="sldNum" sz="quarter" idx="12"/>
          </p:nvPr>
        </p:nvSpPr>
        <p:spPr/>
        <p:txBody>
          <a:bodyPr/>
          <a:lstStyle/>
          <a:p>
            <a:fld id="{0FFCD9FE-85A8-4732-8641-B4CD942B9CFA}" type="slidenum">
              <a:rPr lang="en-US" smtClean="0"/>
              <a:pPr/>
              <a:t>41</a:t>
            </a:fld>
            <a:endParaRPr lang="en-US" dirty="0"/>
          </a:p>
        </p:txBody>
      </p:sp>
      <p:pic>
        <p:nvPicPr>
          <p:cNvPr id="6146" name="Picture 2" descr="C:\Users\Pat\Desktop\Updates\70-410 Second Edition\70-410 PowerPoints Second Edition\Pics\70-410 R2 Lesson 1 New Images\FG01-08new.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590" y="1219200"/>
            <a:ext cx="6086475" cy="4581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Migrating Roles</a:t>
            </a:r>
            <a:endParaRPr lang="en-US" dirty="0"/>
          </a:p>
        </p:txBody>
      </p:sp>
      <p:sp>
        <p:nvSpPr>
          <p:cNvPr id="3" name="Text Placeholder 2"/>
          <p:cNvSpPr>
            <a:spLocks noGrp="1"/>
          </p:cNvSpPr>
          <p:nvPr>
            <p:ph type="body" idx="1"/>
          </p:nvPr>
        </p:nvSpPr>
        <p:spPr/>
        <p:txBody>
          <a:bodyPr>
            <a:normAutofit/>
          </a:bodyPr>
          <a:lstStyle/>
          <a:p>
            <a:r>
              <a:rPr lang="en-US" sz="2400" dirty="0" smtClean="0"/>
              <a:t>Lesson 1: Installing Servers</a:t>
            </a:r>
            <a:endParaRPr lang="en-US" sz="24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Migrating Roles</a:t>
            </a:r>
            <a:endParaRPr lang="en-US" dirty="0"/>
          </a:p>
        </p:txBody>
      </p:sp>
      <p:sp>
        <p:nvSpPr>
          <p:cNvPr id="3" name="Content Placeholder 2"/>
          <p:cNvSpPr>
            <a:spLocks noGrp="1"/>
          </p:cNvSpPr>
          <p:nvPr>
            <p:ph idx="1"/>
          </p:nvPr>
        </p:nvSpPr>
        <p:spPr/>
        <p:txBody>
          <a:bodyPr>
            <a:normAutofit fontScale="92500"/>
          </a:bodyPr>
          <a:lstStyle/>
          <a:p>
            <a:r>
              <a:rPr lang="en-US" dirty="0" smtClean="0"/>
              <a:t>Migration is the preferred method of replacing an existing server with one running Windows Server 2012 R2.</a:t>
            </a:r>
          </a:p>
          <a:p>
            <a:r>
              <a:rPr lang="en-US" dirty="0" smtClean="0"/>
              <a:t>Migration copies vital information from an existing server to a clean Windows Server 2012 R2 installation.</a:t>
            </a:r>
          </a:p>
          <a:p>
            <a:r>
              <a:rPr lang="en-US" dirty="0" smtClean="0"/>
              <a:t>Upgrade restrictions do not apply to migrations.</a:t>
            </a:r>
          </a:p>
          <a:p>
            <a:r>
              <a:rPr lang="en-US" dirty="0" smtClean="0"/>
              <a:t>You can migrate between versions, platforms, editions, physical and virtual instances, and installation options.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Migration</a:t>
            </a:r>
            <a:endParaRPr lang="en-US" dirty="0"/>
          </a:p>
        </p:txBody>
      </p:sp>
      <p:sp>
        <p:nvSpPr>
          <p:cNvPr id="3" name="Content Placeholder 2"/>
          <p:cNvSpPr>
            <a:spLocks noGrp="1"/>
          </p:cNvSpPr>
          <p:nvPr>
            <p:ph idx="1"/>
          </p:nvPr>
        </p:nvSpPr>
        <p:spPr/>
        <p:txBody>
          <a:bodyPr/>
          <a:lstStyle/>
          <a:p>
            <a:r>
              <a:rPr lang="en-US" dirty="0" smtClean="0"/>
              <a:t>Different from workstation migration.</a:t>
            </a:r>
          </a:p>
          <a:p>
            <a:r>
              <a:rPr lang="en-US" dirty="0" smtClean="0"/>
              <a:t>Migrate roles or role services individually.</a:t>
            </a:r>
          </a:p>
          <a:p>
            <a:r>
              <a:rPr lang="en-US" dirty="0" smtClean="0"/>
              <a:t>Migration guides exist for different roles supported by Windows Server 2012 R2.</a:t>
            </a:r>
          </a:p>
          <a:p>
            <a:r>
              <a:rPr lang="en-US" dirty="0" smtClean="0"/>
              <a:t>Some migrations require the use of Windows Server Migration Tools and others do not.</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Migration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Install Windows Server Migration Tools on the destination server, running Windows Server 2012 R2.</a:t>
            </a:r>
          </a:p>
          <a:p>
            <a:r>
              <a:rPr lang="en-US" dirty="0" smtClean="0"/>
              <a:t>Create a distribution folder and copy an appropriate version of the tools for the source server.</a:t>
            </a:r>
          </a:p>
          <a:p>
            <a:r>
              <a:rPr lang="en-US" dirty="0" smtClean="0"/>
              <a:t>Copy the distribution folder to the source server and then register the Windows Server Migration Tools.</a:t>
            </a:r>
          </a:p>
          <a:p>
            <a:r>
              <a:rPr lang="en-US" dirty="0" smtClean="0"/>
              <a:t>Use Migration Guides to migrate roles, features shares, settings, and other data.</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Guide Elements</a:t>
            </a:r>
            <a:endParaRPr lang="en-US" dirty="0"/>
          </a:p>
        </p:txBody>
      </p:sp>
      <p:sp>
        <p:nvSpPr>
          <p:cNvPr id="3" name="Content Placeholder 2"/>
          <p:cNvSpPr>
            <a:spLocks noGrp="1"/>
          </p:cNvSpPr>
          <p:nvPr>
            <p:ph idx="1"/>
          </p:nvPr>
        </p:nvSpPr>
        <p:spPr/>
        <p:txBody>
          <a:bodyPr/>
          <a:lstStyle/>
          <a:p>
            <a:r>
              <a:rPr lang="en-US" dirty="0" smtClean="0"/>
              <a:t>Compatibility notes</a:t>
            </a:r>
          </a:p>
          <a:p>
            <a:r>
              <a:rPr lang="en-US" dirty="0" smtClean="0"/>
              <a:t>Guide contents</a:t>
            </a:r>
          </a:p>
          <a:p>
            <a:r>
              <a:rPr lang="en-US" dirty="0" smtClean="0"/>
              <a:t>Migration overview</a:t>
            </a:r>
          </a:p>
          <a:p>
            <a:r>
              <a:rPr lang="en-US" dirty="0" smtClean="0"/>
              <a:t>Migration requirements</a:t>
            </a:r>
          </a:p>
          <a:p>
            <a:r>
              <a:rPr lang="en-US" dirty="0" smtClean="0"/>
              <a:t>Pre-migration tasks</a:t>
            </a:r>
          </a:p>
          <a:p>
            <a:r>
              <a:rPr lang="en-US" dirty="0" smtClean="0"/>
              <a:t>Migration procedures</a:t>
            </a:r>
          </a:p>
          <a:p>
            <a:r>
              <a:rPr lang="en-US" dirty="0" smtClean="0"/>
              <a:t>Post-migration procedures</a:t>
            </a:r>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Summary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Microsoft releases all of its operating systems in multiple editions, which provides consumers with varying price points and feature sets.</a:t>
            </a:r>
          </a:p>
          <a:p>
            <a:pPr lvl="0"/>
            <a:r>
              <a:rPr lang="en-US" dirty="0" smtClean="0"/>
              <a:t>Windows Server 2012 R2 includes predefined combinations of services called roles that implement common server functions. </a:t>
            </a:r>
          </a:p>
          <a:p>
            <a:pPr lvl="0"/>
            <a:r>
              <a:rPr lang="en-US" dirty="0" smtClean="0"/>
              <a:t>A clean installation is the simplest way to deploy Windows Server 2012 R2 on a bare metal computer or a computer with a partition that you are willing to reformat (losing all of the data on the partition in the process). </a:t>
            </a:r>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47</a:t>
            </a:fld>
            <a:endParaRPr lang="en-US" dirty="0"/>
          </a:p>
        </p:txBody>
      </p:sp>
    </p:spTree>
    <p:extLst>
      <p:ext uri="{BB962C8B-B14F-4D97-AF65-F5344CB8AC3E}">
        <p14:creationId xmlns:p14="http://schemas.microsoft.com/office/powerpoint/2010/main" val="14024164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Summary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Many enterprise networks today use servers that are dedicated to a particular role. When a server is performing a single role, does it really make sense to have so many other processes running on the server that contribute little to that role?</a:t>
            </a:r>
          </a:p>
          <a:p>
            <a:pPr lvl="0"/>
            <a:r>
              <a:rPr lang="en-US" dirty="0" smtClean="0"/>
              <a:t>When you select the Windows Server Core installation option, you get a stripped-down version of the operating system.  </a:t>
            </a:r>
          </a:p>
          <a:p>
            <a:pPr lvl="0"/>
            <a:r>
              <a:rPr lang="en-US" dirty="0" smtClean="0"/>
              <a:t>If the advantages of Server Core sound tempting, but there are traditional server administration tools you don’t want to give up, Windows Server 2012 R2 provides a compromise that it calls the Minimal Server Interface.</a:t>
            </a:r>
          </a:p>
          <a:p>
            <a:pPr lvl="0"/>
            <a:r>
              <a:rPr lang="en-US" dirty="0" smtClean="0"/>
              <a:t>The Minimal Server Interface is a setting that removes some of the most hardware-intensive elements from the GUI.</a:t>
            </a:r>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48</a:t>
            </a:fld>
            <a:endParaRPr lang="en-US" dirty="0"/>
          </a:p>
        </p:txBody>
      </p:sp>
    </p:spTree>
    <p:extLst>
      <p:ext uri="{BB962C8B-B14F-4D97-AF65-F5344CB8AC3E}">
        <p14:creationId xmlns:p14="http://schemas.microsoft.com/office/powerpoint/2010/main" val="14024164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Summary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An in-place upgrade is the most complicated form of Windows Server 2012 R2 installation. It is also the lengthiest, and the most likely to cause problems during its execution. Whenever possible, Microsoft recommends that administrators perform a clean installation, or migrate required applications and settings instead. </a:t>
            </a:r>
          </a:p>
          <a:p>
            <a:pPr lvl="0"/>
            <a:r>
              <a:rPr lang="en-US" dirty="0" smtClean="0"/>
              <a:t>Migration is the preferred method of replacing an existing server with one running Windows Server 2012 R2. Unlike an in-place upgrade, a migration copies vital information from an existing server to a clean Windows Server 2012 R2 installation.</a:t>
            </a:r>
          </a:p>
          <a:p>
            <a:pPr lvl="0"/>
            <a:r>
              <a:rPr lang="en-US" dirty="0" smtClean="0"/>
              <a:t>Windows Server Migration Tools is a Windows Server 2012 R2 feature that consists of Windows PowerShell </a:t>
            </a:r>
            <a:r>
              <a:rPr lang="en-US" dirty="0" err="1" smtClean="0"/>
              <a:t>cmdlets</a:t>
            </a:r>
            <a:r>
              <a:rPr lang="en-US" dirty="0" smtClean="0"/>
              <a:t> and help files that enable administrators to migrate certain roles between servers.</a:t>
            </a:r>
          </a:p>
        </p:txBody>
      </p:sp>
      <p:sp>
        <p:nvSpPr>
          <p:cNvPr id="6" name="Footer Placeholder 5"/>
          <p:cNvSpPr>
            <a:spLocks noGrp="1"/>
          </p:cNvSpPr>
          <p:nvPr>
            <p:ph type="ftr" sz="quarter" idx="11"/>
          </p:nvPr>
        </p:nvSpPr>
        <p:spPr/>
        <p:txBody>
          <a:bodyPr/>
          <a:lstStyle/>
          <a:p>
            <a:r>
              <a:rPr lang="en-US" dirty="0"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49</a:t>
            </a:fld>
            <a:endParaRPr lang="en-US" dirty="0"/>
          </a:p>
        </p:txBody>
      </p:sp>
    </p:spTree>
    <p:extLst>
      <p:ext uri="{BB962C8B-B14F-4D97-AF65-F5344CB8AC3E}">
        <p14:creationId xmlns:p14="http://schemas.microsoft.com/office/powerpoint/2010/main" val="1402416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Server 2012 R2 Core Editions</a:t>
            </a:r>
            <a:endParaRPr lang="en-US" dirty="0"/>
          </a:p>
        </p:txBody>
      </p:sp>
      <p:sp>
        <p:nvSpPr>
          <p:cNvPr id="3" name="Content Placeholder 2"/>
          <p:cNvSpPr>
            <a:spLocks noGrp="1"/>
          </p:cNvSpPr>
          <p:nvPr>
            <p:ph idx="1"/>
          </p:nvPr>
        </p:nvSpPr>
        <p:spPr/>
        <p:txBody>
          <a:bodyPr>
            <a:normAutofit/>
          </a:bodyPr>
          <a:lstStyle/>
          <a:p>
            <a:r>
              <a:rPr lang="en-US" sz="2800" dirty="0" smtClean="0"/>
              <a:t>Windows Server 2012 R2 Datacenter</a:t>
            </a:r>
          </a:p>
          <a:p>
            <a:r>
              <a:rPr lang="en-US" sz="2800" dirty="0" smtClean="0"/>
              <a:t>Windows Server 2012 R2 Standard</a:t>
            </a:r>
          </a:p>
          <a:p>
            <a:r>
              <a:rPr lang="en-US" sz="2800" dirty="0" smtClean="0"/>
              <a:t>Windows Server 2012 R2 Essentials</a:t>
            </a:r>
          </a:p>
          <a:p>
            <a:r>
              <a:rPr lang="en-US" sz="2800" dirty="0" smtClean="0"/>
              <a:t>Windows Server 2012 R2 Foundation</a:t>
            </a:r>
            <a:endParaRPr lang="en-US" sz="28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731642" y="6277372"/>
            <a:ext cx="1447800" cy="5806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6280935"/>
            <a:ext cx="1828799" cy="424665"/>
          </a:xfrm>
          <a:prstGeom prst="rect">
            <a:avLst/>
          </a:prstGeom>
        </p:spPr>
      </p:pic>
      <p:sp>
        <p:nvSpPr>
          <p:cNvPr id="8" name="TextBox 7"/>
          <p:cNvSpPr txBox="1"/>
          <p:nvPr/>
        </p:nvSpPr>
        <p:spPr>
          <a:xfrm>
            <a:off x="533400" y="2057400"/>
            <a:ext cx="8153400" cy="2862322"/>
          </a:xfrm>
          <a:prstGeom prst="rect">
            <a:avLst/>
          </a:prstGeom>
          <a:noFill/>
        </p:spPr>
        <p:txBody>
          <a:bodyPr wrap="square" rtlCol="0">
            <a:spAutoFit/>
          </a:bodyPr>
          <a:lstStyle/>
          <a:p>
            <a:r>
              <a:rPr lang="en-US" b="1" dirty="0"/>
              <a:t>Copyright 2013 John Wiley &amp; Sons, </a:t>
            </a:r>
            <a:r>
              <a:rPr lang="en-US" b="1" dirty="0" smtClean="0"/>
              <a:t>Inc. </a:t>
            </a:r>
            <a:endParaRPr lang="en-US" b="1" dirty="0"/>
          </a:p>
          <a:p>
            <a:r>
              <a:rPr lang="en-US" dirty="0"/>
              <a:t>All rights reserved</a:t>
            </a:r>
            <a:r>
              <a:rPr lang="en-US"/>
              <a:t>. </a:t>
            </a:r>
            <a:r>
              <a:rPr lang="en-US" smtClean="0"/>
              <a:t>Reproduction </a:t>
            </a:r>
            <a:r>
              <a:rPr lang="en-US" dirty="0"/>
              <a:t>or translation of this work beyond that named in Section 117 of the 1976 United States Copyright Act without the express written consent of the copyright owner is </a:t>
            </a:r>
            <a:r>
              <a:rPr lang="en-US"/>
              <a:t>unlawful</a:t>
            </a:r>
            <a:r>
              <a:rPr lang="en-US" smtClean="0"/>
              <a:t>. </a:t>
            </a:r>
            <a:r>
              <a:rPr lang="en-US" dirty="0"/>
              <a:t>Requests for further information should be addressed to the Permissions Department, John Wiley &amp; Sons, </a:t>
            </a:r>
            <a:r>
              <a:rPr lang="en-US" dirty="0" smtClean="0"/>
              <a:t>Inc. </a:t>
            </a:r>
            <a:r>
              <a:rPr lang="en-US" dirty="0"/>
              <a:t>The purchaser may make back-up copies for his/her own use only and not for distribution or resale</a:t>
            </a:r>
            <a:r>
              <a:rPr lang="en-US" dirty="0" smtClean="0"/>
              <a:t>. </a:t>
            </a:r>
            <a:r>
              <a:rPr lang="en-US" dirty="0"/>
              <a:t>The Publisher assumes no responsibility for errors, omissions, or damages, caused by the use of these programs or from the use of the information contained herein.</a:t>
            </a:r>
          </a:p>
          <a:p>
            <a:endParaRPr lang="en-US" dirty="0"/>
          </a:p>
        </p:txBody>
      </p:sp>
    </p:spTree>
    <p:extLst>
      <p:ext uri="{BB962C8B-B14F-4D97-AF65-F5344CB8AC3E}">
        <p14:creationId xmlns:p14="http://schemas.microsoft.com/office/powerpoint/2010/main" val="634792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Datacenter</a:t>
            </a:r>
            <a:endParaRPr lang="en-US" dirty="0"/>
          </a:p>
        </p:txBody>
      </p:sp>
      <p:sp>
        <p:nvSpPr>
          <p:cNvPr id="3" name="Content Placeholder 2"/>
          <p:cNvSpPr>
            <a:spLocks noGrp="1"/>
          </p:cNvSpPr>
          <p:nvPr>
            <p:ph idx="1"/>
          </p:nvPr>
        </p:nvSpPr>
        <p:spPr/>
        <p:txBody>
          <a:bodyPr>
            <a:normAutofit/>
          </a:bodyPr>
          <a:lstStyle/>
          <a:p>
            <a:r>
              <a:rPr lang="en-US" sz="2800" dirty="0" smtClean="0"/>
              <a:t>Designed for large and powerful servers</a:t>
            </a:r>
          </a:p>
          <a:p>
            <a:r>
              <a:rPr lang="en-US" sz="2800" dirty="0" smtClean="0"/>
              <a:t>Supports up to 64 processors</a:t>
            </a:r>
          </a:p>
          <a:p>
            <a:r>
              <a:rPr lang="en-US" sz="2800" dirty="0" smtClean="0"/>
              <a:t>Fault tolerance—hot-add processors</a:t>
            </a:r>
          </a:p>
          <a:p>
            <a:r>
              <a:rPr lang="en-US" sz="2800" dirty="0" smtClean="0"/>
              <a:t>Only available to purchase through:</a:t>
            </a:r>
          </a:p>
          <a:p>
            <a:pPr lvl="1"/>
            <a:r>
              <a:rPr lang="en-US" sz="2400" dirty="0" smtClean="0"/>
              <a:t>Microsoft volume-licensing program</a:t>
            </a:r>
          </a:p>
          <a:p>
            <a:pPr lvl="1"/>
            <a:r>
              <a:rPr lang="en-US" sz="2400" dirty="0" smtClean="0"/>
              <a:t>Original equipment  manufacturers (OEMs), bundled with a server</a:t>
            </a:r>
            <a:endParaRPr lang="en-US" sz="24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a:t>
            </a:r>
            <a:endParaRPr lang="en-US" dirty="0"/>
          </a:p>
        </p:txBody>
      </p:sp>
      <p:sp>
        <p:nvSpPr>
          <p:cNvPr id="3" name="Content Placeholder 2"/>
          <p:cNvSpPr>
            <a:spLocks noGrp="1"/>
          </p:cNvSpPr>
          <p:nvPr>
            <p:ph idx="1"/>
          </p:nvPr>
        </p:nvSpPr>
        <p:spPr/>
        <p:txBody>
          <a:bodyPr>
            <a:normAutofit/>
          </a:bodyPr>
          <a:lstStyle/>
          <a:p>
            <a:r>
              <a:rPr lang="en-US" sz="2800" dirty="0" smtClean="0"/>
              <a:t>Includes the full set of Windows Server 2012 R2 features</a:t>
            </a:r>
          </a:p>
          <a:p>
            <a:r>
              <a:rPr lang="en-US" sz="2800" dirty="0" smtClean="0"/>
              <a:t>Only differs from Datacenter by the number of virtual machine instances permitted by the license</a:t>
            </a:r>
            <a:endParaRPr lang="en-US" sz="28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Essentials</a:t>
            </a:r>
            <a:endParaRPr lang="en-US" dirty="0"/>
          </a:p>
        </p:txBody>
      </p:sp>
      <p:sp>
        <p:nvSpPr>
          <p:cNvPr id="3" name="Content Placeholder 2"/>
          <p:cNvSpPr>
            <a:spLocks noGrp="1"/>
          </p:cNvSpPr>
          <p:nvPr>
            <p:ph idx="1"/>
          </p:nvPr>
        </p:nvSpPr>
        <p:spPr/>
        <p:txBody>
          <a:bodyPr>
            <a:normAutofit/>
          </a:bodyPr>
          <a:lstStyle/>
          <a:p>
            <a:r>
              <a:rPr lang="en-US" sz="2800" dirty="0" smtClean="0"/>
              <a:t>Includes nearly all features from Datacenter and Standard editions, except:</a:t>
            </a:r>
          </a:p>
          <a:p>
            <a:pPr lvl="1"/>
            <a:r>
              <a:rPr lang="en-US" sz="2400" dirty="0" smtClean="0"/>
              <a:t>Server Core</a:t>
            </a:r>
          </a:p>
          <a:p>
            <a:pPr lvl="1"/>
            <a:r>
              <a:rPr lang="en-US" sz="2400" dirty="0" smtClean="0"/>
              <a:t>Hyper-V</a:t>
            </a:r>
          </a:p>
          <a:p>
            <a:pPr lvl="1"/>
            <a:r>
              <a:rPr lang="en-US" sz="2400" dirty="0" smtClean="0"/>
              <a:t>Active Directory Federation Services</a:t>
            </a:r>
          </a:p>
          <a:p>
            <a:r>
              <a:rPr lang="en-US" sz="2800" dirty="0" smtClean="0"/>
              <a:t>Limited to one physical or virtual server instance</a:t>
            </a:r>
          </a:p>
          <a:p>
            <a:r>
              <a:rPr lang="en-US" sz="2800" dirty="0" smtClean="0"/>
              <a:t>Maximum of 25 users</a:t>
            </a:r>
            <a:endParaRPr lang="en-US" sz="2800"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t>
            </a:r>
            <a:endParaRPr lang="en-US" dirty="0"/>
          </a:p>
        </p:txBody>
      </p:sp>
      <p:sp>
        <p:nvSpPr>
          <p:cNvPr id="3" name="Content Placeholder 2"/>
          <p:cNvSpPr>
            <a:spLocks noGrp="1"/>
          </p:cNvSpPr>
          <p:nvPr>
            <p:ph idx="1"/>
          </p:nvPr>
        </p:nvSpPr>
        <p:spPr/>
        <p:txBody>
          <a:bodyPr/>
          <a:lstStyle/>
          <a:p>
            <a:r>
              <a:rPr lang="en-US" sz="2800" dirty="0" smtClean="0"/>
              <a:t>Reduced version of the operating system designed for small businesses</a:t>
            </a:r>
          </a:p>
          <a:p>
            <a:r>
              <a:rPr lang="en-US" sz="2800" dirty="0" smtClean="0"/>
              <a:t>Supports only basic server features:</a:t>
            </a:r>
          </a:p>
          <a:p>
            <a:pPr lvl="1"/>
            <a:r>
              <a:rPr lang="en-US" sz="2400" dirty="0" smtClean="0"/>
              <a:t>File and print services</a:t>
            </a:r>
          </a:p>
          <a:p>
            <a:pPr lvl="1"/>
            <a:r>
              <a:rPr lang="en-US" sz="2400" dirty="0" smtClean="0"/>
              <a:t>Application support</a:t>
            </a:r>
          </a:p>
          <a:p>
            <a:r>
              <a:rPr lang="en-US" sz="2800" dirty="0" smtClean="0"/>
              <a:t>No virtualization rights</a:t>
            </a:r>
          </a:p>
          <a:p>
            <a:r>
              <a:rPr lang="en-US" sz="2800" dirty="0" smtClean="0"/>
              <a:t>Limited to 15 users</a:t>
            </a:r>
          </a:p>
          <a:p>
            <a:endParaRPr lang="en-US" dirty="0"/>
          </a:p>
        </p:txBody>
      </p:sp>
      <p:sp>
        <p:nvSpPr>
          <p:cNvPr id="4" name="Footer Placeholder 3"/>
          <p:cNvSpPr>
            <a:spLocks noGrp="1"/>
          </p:cNvSpPr>
          <p:nvPr>
            <p:ph type="ftr" sz="quarter" idx="11"/>
          </p:nvPr>
        </p:nvSpPr>
        <p:spPr/>
        <p:txBody>
          <a:bodyPr/>
          <a:lstStyle/>
          <a:p>
            <a:r>
              <a:rPr lang="en-US" smtClean="0"/>
              <a:t>© 2013 John Wiley &amp; Sons, Inc.</a:t>
            </a:r>
            <a:endParaRPr lang="en-US" dirty="0"/>
          </a:p>
        </p:txBody>
      </p:sp>
      <p:sp>
        <p:nvSpPr>
          <p:cNvPr id="5" name="Slide Number Placeholder 4"/>
          <p:cNvSpPr>
            <a:spLocks noGrp="1"/>
          </p:cNvSpPr>
          <p:nvPr>
            <p:ph type="sldNum" sz="quarter" idx="12"/>
          </p:nvPr>
        </p:nvSpPr>
        <p:spPr/>
        <p:txBody>
          <a:bodyPr/>
          <a:lstStyle/>
          <a:p>
            <a:fld id="{0FFCD9FE-85A8-4732-8641-B4CD942B9CFA}"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525</TotalTime>
  <Words>2348</Words>
  <Application>Microsoft Office PowerPoint</Application>
  <PresentationFormat>On-screen Show (4:3)</PresentationFormat>
  <Paragraphs>377</Paragraphs>
  <Slides>50</Slides>
  <Notes>6</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Executive</vt:lpstr>
      <vt:lpstr>Lesson 1: Installing Servers</vt:lpstr>
      <vt:lpstr>Overview</vt:lpstr>
      <vt:lpstr>Selecting a Windows Server 2012 R2 Edition</vt:lpstr>
      <vt:lpstr>Planning</vt:lpstr>
      <vt:lpstr>Windows Server 2012 R2 Core Editions</vt:lpstr>
      <vt:lpstr>Datacenter</vt:lpstr>
      <vt:lpstr>Standard</vt:lpstr>
      <vt:lpstr>Essentials</vt:lpstr>
      <vt:lpstr>Foundation</vt:lpstr>
      <vt:lpstr>Supporting Server Roles</vt:lpstr>
      <vt:lpstr>Directory Services Roles</vt:lpstr>
      <vt:lpstr>Infrastructure Services</vt:lpstr>
      <vt:lpstr>Application Services</vt:lpstr>
      <vt:lpstr>Supporting Server Virtualization</vt:lpstr>
      <vt:lpstr>Server Licensing</vt:lpstr>
      <vt:lpstr>Installing Windows Server 2012 R2</vt:lpstr>
      <vt:lpstr>System Requirements</vt:lpstr>
      <vt:lpstr>Maximum Hardware Configurations</vt:lpstr>
      <vt:lpstr>Clean Installation</vt:lpstr>
      <vt:lpstr>Performing a  Clean Installation</vt:lpstr>
      <vt:lpstr>Performing a Clean Installation</vt:lpstr>
      <vt:lpstr>Performing a Clean Installation</vt:lpstr>
      <vt:lpstr>Performing a Clean Installation</vt:lpstr>
      <vt:lpstr>Performing a Clean Installation</vt:lpstr>
      <vt:lpstr>Installing Third-Party Drivers</vt:lpstr>
      <vt:lpstr>Working with  Installation Partitions</vt:lpstr>
      <vt:lpstr>Working with  Installation Partitions</vt:lpstr>
      <vt:lpstr>Choosing Installation Options</vt:lpstr>
      <vt:lpstr>Using Server Core</vt:lpstr>
      <vt:lpstr>Server Core</vt:lpstr>
      <vt:lpstr>Advantages of  Server Core</vt:lpstr>
      <vt:lpstr>Server Core Defaults</vt:lpstr>
      <vt:lpstr>Using the Minimal  Server Interface</vt:lpstr>
      <vt:lpstr>Configure the Minimal Interface</vt:lpstr>
      <vt:lpstr>Using Features  on Demand</vt:lpstr>
      <vt:lpstr>Upgrading Servers</vt:lpstr>
      <vt:lpstr>Upgrading Servers</vt:lpstr>
      <vt:lpstr>Upgrade Paths</vt:lpstr>
      <vt:lpstr>Preparing to Upgrade</vt:lpstr>
      <vt:lpstr>Performing an  Upgrade Installation</vt:lpstr>
      <vt:lpstr>Performing an  Upgrade Installation</vt:lpstr>
      <vt:lpstr>Migrating Roles</vt:lpstr>
      <vt:lpstr>Migrating Roles</vt:lpstr>
      <vt:lpstr>Server Migration</vt:lpstr>
      <vt:lpstr>Server Migration Steps</vt:lpstr>
      <vt:lpstr>Migration Guide Elements</vt:lpstr>
      <vt:lpstr>Lesson Summary</vt:lpstr>
      <vt:lpstr>Lesson Summary</vt:lpstr>
      <vt:lpstr>Lesson Summary</vt:lpstr>
      <vt:lpstr>PowerPoint Presentation</vt:lpstr>
    </vt:vector>
  </TitlesOfParts>
  <Company>John Wiley and Sons,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Kane, John - Indianapolis</dc:creator>
  <cp:lastModifiedBy>Winkle, Allison - Indianapolis</cp:lastModifiedBy>
  <cp:revision>75</cp:revision>
  <dcterms:created xsi:type="dcterms:W3CDTF">2012-09-05T19:13:01Z</dcterms:created>
  <dcterms:modified xsi:type="dcterms:W3CDTF">2014-02-14T17:45:06Z</dcterms:modified>
</cp:coreProperties>
</file>