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2" r:id="rId2"/>
    <p:sldId id="274" r:id="rId3"/>
    <p:sldId id="286" r:id="rId4"/>
    <p:sldId id="292" r:id="rId5"/>
    <p:sldId id="284" r:id="rId6"/>
    <p:sldId id="293" r:id="rId7"/>
    <p:sldId id="287" r:id="rId8"/>
    <p:sldId id="289" r:id="rId9"/>
    <p:sldId id="290" r:id="rId10"/>
    <p:sldId id="294" r:id="rId11"/>
    <p:sldId id="296" r:id="rId12"/>
    <p:sldId id="295" r:id="rId13"/>
    <p:sldId id="303" r:id="rId14"/>
    <p:sldId id="297" r:id="rId15"/>
    <p:sldId id="298" r:id="rId16"/>
    <p:sldId id="299" r:id="rId17"/>
    <p:sldId id="300" r:id="rId18"/>
    <p:sldId id="301" r:id="rId19"/>
    <p:sldId id="302" r:id="rId20"/>
    <p:sldId id="304" r:id="rId21"/>
  </p:sldIdLst>
  <p:sldSz cx="9144000" cy="6858000" type="screen4x3"/>
  <p:notesSz cx="6794500" cy="10071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66"/>
    <a:srgbClr val="9900CC"/>
    <a:srgbClr val="990033"/>
    <a:srgbClr val="008080"/>
    <a:srgbClr val="FF0066"/>
    <a:srgbClr val="CC00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76" autoAdjust="0"/>
  </p:normalViewPr>
  <p:slideViewPr>
    <p:cSldViewPr>
      <p:cViewPr varScale="1">
        <p:scale>
          <a:sx n="111" d="100"/>
          <a:sy n="111" d="100"/>
        </p:scale>
        <p:origin x="-1602" y="-78"/>
      </p:cViewPr>
      <p:guideLst>
        <p:guide orient="horz" pos="2160"/>
        <p:guide orient="horz" pos="229"/>
        <p:guide orient="horz" pos="4092"/>
        <p:guide pos="2880"/>
        <p:guide pos="249"/>
        <p:guide pos="55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49688" y="0"/>
            <a:ext cx="2944812"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879475" y="755650"/>
            <a:ext cx="5035550" cy="37766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6463" y="4783138"/>
            <a:ext cx="4981575"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567863"/>
            <a:ext cx="2944813"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49688" y="9567863"/>
            <a:ext cx="2944812"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074ADF7-789C-4133-8886-0CF95038D350}" type="slidenum">
              <a:rPr lang="en-US"/>
              <a:pPr/>
              <a:t>‹#›</a:t>
            </a:fld>
            <a:endParaRPr lang="en-US"/>
          </a:p>
        </p:txBody>
      </p:sp>
    </p:spTree>
    <p:extLst>
      <p:ext uri="{BB962C8B-B14F-4D97-AF65-F5344CB8AC3E}">
        <p14:creationId xmlns:p14="http://schemas.microsoft.com/office/powerpoint/2010/main" val="1425217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2.</a:t>
            </a:r>
            <a:fld id="{2A154299-F3EB-450A-8E02-5339A9394EF7}"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694738" y="3048000"/>
            <a:ext cx="7081811" cy="769441"/>
          </a:xfrm>
          <a:prstGeom prst="rect">
            <a:avLst/>
          </a:prstGeom>
          <a:noFill/>
        </p:spPr>
        <p:txBody>
          <a:bodyPr wrap="non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Software Quality Standards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of Standards</a:t>
            </a:r>
            <a:endParaRPr lang="en-US" dirty="0"/>
          </a:p>
        </p:txBody>
      </p:sp>
      <p:sp>
        <p:nvSpPr>
          <p:cNvPr id="3" name="Content Placeholder 2"/>
          <p:cNvSpPr>
            <a:spLocks noGrp="1"/>
          </p:cNvSpPr>
          <p:nvPr>
            <p:ph idx="1"/>
          </p:nvPr>
        </p:nvSpPr>
        <p:spPr>
          <a:xfrm>
            <a:off x="685800" y="1700808"/>
            <a:ext cx="7772400" cy="4608512"/>
          </a:xfrm>
        </p:spPr>
        <p:txBody>
          <a:bodyPr/>
          <a:lstStyle/>
          <a:p>
            <a:r>
              <a:rPr lang="en-US" dirty="0" smtClean="0"/>
              <a:t>Why organizations needs  certification for standards they apply ?</a:t>
            </a:r>
          </a:p>
          <a:p>
            <a:pPr lvl="1"/>
            <a:r>
              <a:rPr lang="en-US" sz="2400" dirty="0" smtClean="0"/>
              <a:t>To </a:t>
            </a:r>
            <a:r>
              <a:rPr lang="en-US" sz="2400" dirty="0"/>
              <a:t>e</a:t>
            </a:r>
            <a:r>
              <a:rPr lang="en-US" sz="2400" dirty="0" smtClean="0"/>
              <a:t>nable </a:t>
            </a:r>
            <a:r>
              <a:rPr lang="en-US" sz="2400" dirty="0"/>
              <a:t>a software development organization to demonstrate consistent ability to assure acceptable quality of its software products or maintenance services. </a:t>
            </a:r>
            <a:endParaRPr lang="en-US" sz="2400" dirty="0" smtClean="0"/>
          </a:p>
          <a:p>
            <a:pPr lvl="1"/>
            <a:r>
              <a:rPr lang="en-US" sz="2400" dirty="0" smtClean="0"/>
              <a:t>In other words, Certification is a meaning that standards are applied correctly and completely</a:t>
            </a:r>
          </a:p>
        </p:txBody>
      </p:sp>
    </p:spTree>
    <p:extLst>
      <p:ext uri="{BB962C8B-B14F-4D97-AF65-F5344CB8AC3E}">
        <p14:creationId xmlns:p14="http://schemas.microsoft.com/office/powerpoint/2010/main" val="504639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of Standards</a:t>
            </a:r>
            <a:endParaRPr lang="en-US" dirty="0"/>
          </a:p>
        </p:txBody>
      </p:sp>
      <p:sp>
        <p:nvSpPr>
          <p:cNvPr id="3" name="Content Placeholder 2"/>
          <p:cNvSpPr>
            <a:spLocks noGrp="1"/>
          </p:cNvSpPr>
          <p:nvPr>
            <p:ph idx="1"/>
          </p:nvPr>
        </p:nvSpPr>
        <p:spPr>
          <a:xfrm>
            <a:off x="685800" y="1700808"/>
            <a:ext cx="7772400" cy="4608512"/>
          </a:xfrm>
        </p:spPr>
        <p:txBody>
          <a:bodyPr/>
          <a:lstStyle/>
          <a:p>
            <a:pPr lvl="1"/>
            <a:r>
              <a:rPr lang="en-US" sz="2400" dirty="0" smtClean="0"/>
              <a:t>Certification also help to obtain more business because many customers require that organizations obtain certain standards.</a:t>
            </a:r>
          </a:p>
          <a:p>
            <a:pPr lvl="1"/>
            <a:r>
              <a:rPr lang="en-US" sz="2400" dirty="0"/>
              <a:t>Certification is granted by an external </a:t>
            </a:r>
            <a:r>
              <a:rPr lang="en-US" sz="2400" dirty="0" err="1" smtClean="0"/>
              <a:t>body.Third</a:t>
            </a:r>
            <a:r>
              <a:rPr lang="en-US" sz="2400" dirty="0" smtClean="0"/>
              <a:t> </a:t>
            </a:r>
            <a:r>
              <a:rPr lang="en-US" sz="2400" dirty="0"/>
              <a:t>party certification bodies provide independent confirmation that organizations meet the requirements </a:t>
            </a:r>
            <a:r>
              <a:rPr lang="en-US" sz="2400" dirty="0" smtClean="0"/>
              <a:t>of a certain standard and hence a certificate is given to that organizations</a:t>
            </a:r>
            <a:endParaRPr lang="en-US" sz="2400" dirty="0"/>
          </a:p>
        </p:txBody>
      </p:sp>
    </p:spTree>
    <p:extLst>
      <p:ext uri="{BB962C8B-B14F-4D97-AF65-F5344CB8AC3E}">
        <p14:creationId xmlns:p14="http://schemas.microsoft.com/office/powerpoint/2010/main" val="2643545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143000"/>
          </a:xfrm>
        </p:spPr>
        <p:txBody>
          <a:bodyPr/>
          <a:lstStyle/>
          <a:p>
            <a:pPr algn="ctr"/>
            <a:r>
              <a:rPr lang="en-US" dirty="0" smtClean="0"/>
              <a:t>ISO 9000</a:t>
            </a:r>
          </a:p>
        </p:txBody>
      </p:sp>
      <p:sp>
        <p:nvSpPr>
          <p:cNvPr id="3" name="Content Placeholder 2"/>
          <p:cNvSpPr>
            <a:spLocks noGrp="1"/>
          </p:cNvSpPr>
          <p:nvPr>
            <p:ph idx="1"/>
          </p:nvPr>
        </p:nvSpPr>
        <p:spPr>
          <a:xfrm>
            <a:off x="457200" y="1196752"/>
            <a:ext cx="8229600" cy="5432648"/>
          </a:xfrm>
        </p:spPr>
        <p:txBody>
          <a:bodyPr>
            <a:normAutofit/>
          </a:bodyPr>
          <a:lstStyle/>
          <a:p>
            <a:pPr algn="just" eaLnBrk="0" fontAlgn="auto" hangingPunct="0">
              <a:spcAft>
                <a:spcPts val="0"/>
              </a:spcAft>
              <a:buClr>
                <a:schemeClr val="accent3"/>
              </a:buClr>
              <a:tabLst>
                <a:tab pos="457200" algn="l"/>
              </a:tabLst>
              <a:defRPr/>
            </a:pPr>
            <a:r>
              <a:rPr lang="en-US" sz="2200" dirty="0" smtClean="0"/>
              <a:t>ISO 9000 is one of the popular standards. It is a written set of standard which describe and define the basic elements/clauses of the quality system needed to ensure that an organization’s products/or services meet or exceed customer needs and expectations</a:t>
            </a:r>
          </a:p>
          <a:p>
            <a:pPr marL="0" indent="0" eaLnBrk="0" fontAlgn="auto" hangingPunct="0">
              <a:spcAft>
                <a:spcPts val="0"/>
              </a:spcAft>
              <a:buClr>
                <a:schemeClr val="accent3"/>
              </a:buClr>
              <a:buNone/>
              <a:tabLst>
                <a:tab pos="457200" algn="l"/>
              </a:tabLst>
              <a:defRPr/>
            </a:pPr>
            <a:r>
              <a:rPr lang="en-US" sz="2200" dirty="0" smtClean="0"/>
              <a:t>	</a:t>
            </a:r>
            <a:r>
              <a:rPr lang="en-US" sz="2400" dirty="0" smtClean="0"/>
              <a:t>ISO 9000 deals with the fundamentals of quality management 	systems</a:t>
            </a:r>
          </a:p>
          <a:p>
            <a:pPr marL="0" indent="0" eaLnBrk="0" fontAlgn="auto" hangingPunct="0">
              <a:spcAft>
                <a:spcPts val="0"/>
              </a:spcAft>
              <a:buClr>
                <a:schemeClr val="accent3"/>
              </a:buClr>
              <a:buNone/>
              <a:tabLst>
                <a:tab pos="457200" algn="l"/>
              </a:tabLst>
              <a:defRPr/>
            </a:pPr>
            <a:endParaRPr lang="en-US" sz="2200" dirty="0" smtClean="0"/>
          </a:p>
          <a:p>
            <a:pPr marL="457200" indent="-457200" eaLnBrk="0" fontAlgn="auto" hangingPunct="0">
              <a:spcAft>
                <a:spcPts val="0"/>
              </a:spcAft>
              <a:buClr>
                <a:schemeClr val="accent3"/>
              </a:buClr>
              <a:buFont typeface="Wingdings 2"/>
              <a:buChar char=""/>
              <a:tabLst>
                <a:tab pos="457200" algn="l"/>
              </a:tabLst>
              <a:defRPr/>
            </a:pPr>
            <a:r>
              <a:rPr lang="en-US" sz="2200" dirty="0" smtClean="0"/>
              <a:t>ISO 9000 is based on documentation and is based on the following:</a:t>
            </a:r>
          </a:p>
          <a:p>
            <a:pPr marL="457200" indent="-457200" eaLnBrk="0" fontAlgn="auto" hangingPunct="0">
              <a:spcAft>
                <a:spcPts val="0"/>
              </a:spcAft>
              <a:buClr>
                <a:schemeClr val="accent3"/>
              </a:buClr>
              <a:buFont typeface="Wingdings 2"/>
              <a:buNone/>
              <a:tabLst>
                <a:tab pos="457200" algn="l"/>
              </a:tabLst>
              <a:defRPr/>
            </a:pPr>
            <a:r>
              <a:rPr lang="en-US" sz="2200" dirty="0" smtClean="0"/>
              <a:t>	-	Document what you do;</a:t>
            </a:r>
          </a:p>
          <a:p>
            <a:pPr marL="457200" indent="-457200" eaLnBrk="0" fontAlgn="auto" hangingPunct="0">
              <a:spcAft>
                <a:spcPts val="0"/>
              </a:spcAft>
              <a:buClr>
                <a:schemeClr val="accent3"/>
              </a:buClr>
              <a:buFont typeface="Wingdings 2"/>
              <a:buNone/>
              <a:tabLst>
                <a:tab pos="457200" algn="l"/>
              </a:tabLst>
              <a:defRPr/>
            </a:pPr>
            <a:r>
              <a:rPr lang="en-US" sz="2200" dirty="0" smtClean="0"/>
              <a:t>	-	Do what your document; </a:t>
            </a:r>
          </a:p>
          <a:p>
            <a:pPr marL="457200" indent="-457200" eaLnBrk="0" fontAlgn="auto" hangingPunct="0">
              <a:spcAft>
                <a:spcPts val="0"/>
              </a:spcAft>
              <a:buClr>
                <a:schemeClr val="accent3"/>
              </a:buClr>
              <a:buFont typeface="Wingdings 2"/>
              <a:buNone/>
              <a:tabLst>
                <a:tab pos="457200" algn="l"/>
              </a:tabLst>
              <a:defRPr/>
            </a:pPr>
            <a:r>
              <a:rPr lang="en-US" sz="2200" dirty="0" smtClean="0"/>
              <a:t>	-	Prove it and improve it</a:t>
            </a:r>
          </a:p>
          <a:p>
            <a:pPr marL="457200" indent="-457200" eaLnBrk="0" fontAlgn="auto" hangingPunct="0">
              <a:spcAft>
                <a:spcPts val="0"/>
              </a:spcAft>
              <a:buClr>
                <a:schemeClr val="accent3"/>
              </a:buClr>
              <a:buFont typeface="Wingdings 2"/>
              <a:buNone/>
              <a:tabLst>
                <a:tab pos="457200" algn="l"/>
              </a:tabLst>
              <a:defRPr/>
            </a:pPr>
            <a:endParaRPr lang="en-US" sz="2200" dirty="0" smtClean="0"/>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FE74919F-1CD1-4732-9805-522203B893E9}" type="slidenum">
              <a:rPr lang="en-US"/>
              <a:pPr>
                <a:defRPr/>
              </a:pPr>
              <a:t>12</a:t>
            </a:fld>
            <a:endParaRPr lang="en-US" dirty="0"/>
          </a:p>
        </p:txBody>
      </p:sp>
    </p:spTree>
    <p:extLst>
      <p:ext uri="{BB962C8B-B14F-4D97-AF65-F5344CB8AC3E}">
        <p14:creationId xmlns:p14="http://schemas.microsoft.com/office/powerpoint/2010/main" val="3517396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 9000</a:t>
            </a:r>
          </a:p>
        </p:txBody>
      </p:sp>
      <p:sp>
        <p:nvSpPr>
          <p:cNvPr id="3" name="Content Placeholder 2"/>
          <p:cNvSpPr>
            <a:spLocks noGrp="1"/>
          </p:cNvSpPr>
          <p:nvPr>
            <p:ph idx="1"/>
          </p:nvPr>
        </p:nvSpPr>
        <p:spPr/>
        <p:txBody>
          <a:bodyPr/>
          <a:lstStyle/>
          <a:p>
            <a:r>
              <a:rPr lang="en-US" sz="2800" dirty="0" smtClean="0"/>
              <a:t>Any organization wishing to adopt ISO </a:t>
            </a:r>
            <a:r>
              <a:rPr lang="en-US" sz="2800" dirty="0" err="1" smtClean="0"/>
              <a:t>standrds</a:t>
            </a:r>
            <a:r>
              <a:rPr lang="en-US" sz="2800" dirty="0" smtClean="0"/>
              <a:t> should start be using ISO 9000 and then select the appropriate standard according to the type of their business </a:t>
            </a:r>
          </a:p>
          <a:p>
            <a:r>
              <a:rPr lang="en-US" sz="2800" dirty="0" smtClean="0"/>
              <a:t>The </a:t>
            </a:r>
            <a:r>
              <a:rPr lang="en-US" sz="2800" dirty="0"/>
              <a:t>ISO 9000 standard is continually being revised by standing technical committees and advisory groups, who receive feedback from those professionals who are implementing the standard. The last version Is ISO 9000- 2008</a:t>
            </a:r>
          </a:p>
          <a:p>
            <a:endParaRPr lang="en-US" dirty="0"/>
          </a:p>
        </p:txBody>
      </p:sp>
    </p:spTree>
    <p:extLst>
      <p:ext uri="{BB962C8B-B14F-4D97-AF65-F5344CB8AC3E}">
        <p14:creationId xmlns:p14="http://schemas.microsoft.com/office/powerpoint/2010/main" val="1353708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143000"/>
          </a:xfrm>
        </p:spPr>
        <p:txBody>
          <a:bodyPr/>
          <a:lstStyle/>
          <a:p>
            <a:pPr algn="ctr"/>
            <a:r>
              <a:rPr lang="en-US" dirty="0" smtClean="0"/>
              <a:t>Other ISO Standards</a:t>
            </a:r>
          </a:p>
        </p:txBody>
      </p:sp>
      <p:sp>
        <p:nvSpPr>
          <p:cNvPr id="3" name="Content Placeholder 2"/>
          <p:cNvSpPr>
            <a:spLocks noGrp="1"/>
          </p:cNvSpPr>
          <p:nvPr>
            <p:ph idx="1"/>
          </p:nvPr>
        </p:nvSpPr>
        <p:spPr>
          <a:xfrm>
            <a:off x="457200" y="1447800"/>
            <a:ext cx="8229600" cy="5181600"/>
          </a:xfrm>
        </p:spPr>
        <p:txBody>
          <a:bodyPr>
            <a:normAutofit/>
          </a:bodyPr>
          <a:lstStyle/>
          <a:p>
            <a:pPr marL="274320" indent="-274320" algn="just" fontAlgn="auto">
              <a:spcAft>
                <a:spcPts val="0"/>
              </a:spcAft>
              <a:buClr>
                <a:schemeClr val="accent3"/>
              </a:buClr>
              <a:buFont typeface="Wingdings 2"/>
              <a:buChar char=""/>
              <a:defRPr/>
            </a:pPr>
            <a:r>
              <a:rPr lang="en-US" sz="2400" dirty="0"/>
              <a:t>ISO 9001 is the broadest standard and provides a model for design, development, production, installation and servicing</a:t>
            </a:r>
          </a:p>
          <a:p>
            <a:pPr marL="274320" indent="-274320" fontAlgn="auto">
              <a:spcAft>
                <a:spcPts val="0"/>
              </a:spcAft>
              <a:buClr>
                <a:schemeClr val="accent3"/>
              </a:buClr>
              <a:buFont typeface="Wingdings 2"/>
              <a:buChar char=""/>
              <a:defRPr/>
            </a:pPr>
            <a:endParaRPr lang="en-US" sz="2400" dirty="0"/>
          </a:p>
          <a:p>
            <a:pPr marL="274320" indent="-274320" fontAlgn="auto">
              <a:spcAft>
                <a:spcPts val="0"/>
              </a:spcAft>
              <a:buClr>
                <a:schemeClr val="accent3"/>
              </a:buClr>
              <a:buFont typeface="Wingdings 2"/>
              <a:buChar char=""/>
              <a:defRPr/>
            </a:pPr>
            <a:r>
              <a:rPr lang="en-US" sz="2400" dirty="0"/>
              <a:t>ISO 9002 is limited to production, installation and servicing</a:t>
            </a:r>
          </a:p>
          <a:p>
            <a:pPr marL="274320" indent="-274320" fontAlgn="auto">
              <a:spcAft>
                <a:spcPts val="0"/>
              </a:spcAft>
              <a:buClr>
                <a:schemeClr val="accent3"/>
              </a:buClr>
              <a:buFont typeface="Wingdings 2"/>
              <a:buChar char=""/>
              <a:defRPr/>
            </a:pPr>
            <a:endParaRPr lang="en-US" sz="2400" dirty="0"/>
          </a:p>
          <a:p>
            <a:pPr marL="274320" indent="-274320" fontAlgn="auto">
              <a:spcAft>
                <a:spcPts val="0"/>
              </a:spcAft>
              <a:buClr>
                <a:schemeClr val="accent3"/>
              </a:buClr>
              <a:buFont typeface="Wingdings 2"/>
              <a:buChar char=""/>
              <a:defRPr/>
            </a:pPr>
            <a:r>
              <a:rPr lang="en-US" sz="2400" dirty="0"/>
              <a:t>ISO 9003 is further limited to inspection and </a:t>
            </a:r>
            <a:r>
              <a:rPr lang="en-US" sz="2400" dirty="0" smtClean="0"/>
              <a:t>testing</a:t>
            </a:r>
          </a:p>
          <a:p>
            <a:pPr marL="274320" indent="-274320" fontAlgn="auto">
              <a:spcAft>
                <a:spcPts val="0"/>
              </a:spcAft>
              <a:buClr>
                <a:schemeClr val="accent3"/>
              </a:buClr>
              <a:buFont typeface="Wingdings 2"/>
              <a:buChar char=""/>
              <a:defRPr/>
            </a:pPr>
            <a:r>
              <a:rPr lang="en-US" sz="2400" dirty="0" smtClean="0"/>
              <a:t>ISO 9000-3 is further limited for software quality </a:t>
            </a:r>
            <a:endParaRPr lang="en-US" sz="2400" dirty="0"/>
          </a:p>
          <a:p>
            <a:pPr marL="274320" indent="-274320" algn="just" fontAlgn="auto">
              <a:spcAft>
                <a:spcPts val="0"/>
              </a:spcAft>
              <a:buClr>
                <a:schemeClr val="accent3"/>
              </a:buClr>
              <a:buFont typeface="Wingdings 2"/>
              <a:buChar char=""/>
              <a:defRPr/>
            </a:pPr>
            <a:r>
              <a:rPr lang="en-US" sz="2400" b="1" dirty="0"/>
              <a:t>A company should first use ISO 9000  to design and to implement a quality system. Once the quality has been installed, the company may use the quality assurance models of ISO 9001, ISO 9002, or ISO 9003 to demonstrate the adequacy of the quality system.</a:t>
            </a:r>
            <a:endParaRPr lang="en-US" sz="2200" b="1" dirty="0" smtClean="0"/>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FE74919F-1CD1-4732-9805-522203B893E9}" type="slidenum">
              <a:rPr lang="en-US"/>
              <a:pPr>
                <a:defRPr/>
              </a:pPr>
              <a:t>14</a:t>
            </a:fld>
            <a:endParaRPr lang="en-US" dirty="0"/>
          </a:p>
        </p:txBody>
      </p:sp>
    </p:spTree>
    <p:extLst>
      <p:ext uri="{BB962C8B-B14F-4D97-AF65-F5344CB8AC3E}">
        <p14:creationId xmlns:p14="http://schemas.microsoft.com/office/powerpoint/2010/main" val="1888488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304800"/>
            <a:ext cx="8229600" cy="1143000"/>
          </a:xfrm>
        </p:spPr>
        <p:txBody>
          <a:bodyPr/>
          <a:lstStyle/>
          <a:p>
            <a:pPr algn="ctr"/>
            <a:r>
              <a:rPr lang="en-US" smtClean="0"/>
              <a:t>ISO 9000-3</a:t>
            </a:r>
          </a:p>
        </p:txBody>
      </p:sp>
      <p:sp>
        <p:nvSpPr>
          <p:cNvPr id="3" name="Content Placeholder 2"/>
          <p:cNvSpPr>
            <a:spLocks noGrp="1"/>
          </p:cNvSpPr>
          <p:nvPr>
            <p:ph idx="1"/>
          </p:nvPr>
        </p:nvSpPr>
        <p:spPr>
          <a:xfrm>
            <a:off x="685800" y="1412776"/>
            <a:ext cx="7772400" cy="4683224"/>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t>ISO 9000-3, the guidelines offered by ISO, represent implementation of the ISO 9000 standards to the special case of software development and maintenance. </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ISO 9000-3 is a standard for quality software systems.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It is very short (approximately 30 pages) and very high level (abstraction).</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It explains what to do and not how to do !!</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It can not be implemented until ISO 9000 is </a:t>
            </a:r>
            <a:r>
              <a:rPr lang="en-US" dirty="0" err="1" smtClean="0"/>
              <a:t>succesfully</a:t>
            </a:r>
            <a:r>
              <a:rPr lang="en-US" dirty="0" smtClean="0"/>
              <a:t> implemented</a:t>
            </a:r>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50760A38-58BE-45C5-BB75-EEABE898E1BF}" type="slidenum">
              <a:rPr lang="en-US"/>
              <a:pPr>
                <a:defRPr/>
              </a:pPr>
              <a:t>15</a:t>
            </a:fld>
            <a:endParaRPr lang="en-US" dirty="0"/>
          </a:p>
        </p:txBody>
      </p:sp>
    </p:spTree>
    <p:extLst>
      <p:ext uri="{BB962C8B-B14F-4D97-AF65-F5344CB8AC3E}">
        <p14:creationId xmlns:p14="http://schemas.microsoft.com/office/powerpoint/2010/main" val="1363007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381000"/>
            <a:ext cx="8229600" cy="1143000"/>
          </a:xfrm>
        </p:spPr>
        <p:txBody>
          <a:bodyPr/>
          <a:lstStyle/>
          <a:p>
            <a:r>
              <a:rPr lang="en-US" smtClean="0"/>
              <a:t>ISO 9000-3: Requirements</a:t>
            </a:r>
          </a:p>
        </p:txBody>
      </p:sp>
      <p:sp>
        <p:nvSpPr>
          <p:cNvPr id="33795" name="Content Placeholder 2"/>
          <p:cNvSpPr>
            <a:spLocks noGrp="1"/>
          </p:cNvSpPr>
          <p:nvPr>
            <p:ph idx="1"/>
          </p:nvPr>
        </p:nvSpPr>
        <p:spPr>
          <a:xfrm>
            <a:off x="685800" y="1412776"/>
            <a:ext cx="7772400" cy="4683224"/>
          </a:xfrm>
        </p:spPr>
        <p:txBody>
          <a:bodyPr/>
          <a:lstStyle/>
          <a:p>
            <a:r>
              <a:rPr lang="en-US" dirty="0" smtClean="0"/>
              <a:t>The ISO 9000-3 includes about 20 requirements that relate to various aspects of software quality management classified into the following five groups:</a:t>
            </a:r>
          </a:p>
          <a:p>
            <a:pPr lvl="1"/>
            <a:r>
              <a:rPr lang="en-US" dirty="0" smtClean="0"/>
              <a:t>Quality management system </a:t>
            </a:r>
          </a:p>
          <a:p>
            <a:pPr lvl="1"/>
            <a:r>
              <a:rPr lang="en-US" dirty="0" smtClean="0"/>
              <a:t>Management responsibilities</a:t>
            </a:r>
          </a:p>
          <a:p>
            <a:pPr lvl="1"/>
            <a:r>
              <a:rPr lang="en-US" dirty="0" smtClean="0"/>
              <a:t>Resource management</a:t>
            </a:r>
          </a:p>
          <a:p>
            <a:pPr lvl="1"/>
            <a:r>
              <a:rPr lang="en-US" dirty="0" smtClean="0"/>
              <a:t>Product realization</a:t>
            </a:r>
          </a:p>
          <a:p>
            <a:pPr lvl="1"/>
            <a:r>
              <a:rPr lang="en-US" dirty="0" smtClean="0"/>
              <a:t>Measurement, analysis and improvement  </a:t>
            </a:r>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C3F217C7-A657-4FBB-A743-E6C01A50AC0E}" type="slidenum">
              <a:rPr lang="en-US"/>
              <a:pPr>
                <a:defRPr/>
              </a:pPr>
              <a:t>16</a:t>
            </a:fld>
            <a:endParaRPr lang="en-US" dirty="0"/>
          </a:p>
        </p:txBody>
      </p:sp>
    </p:spTree>
    <p:extLst>
      <p:ext uri="{BB962C8B-B14F-4D97-AF65-F5344CB8AC3E}">
        <p14:creationId xmlns:p14="http://schemas.microsoft.com/office/powerpoint/2010/main" val="52955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ISO 9000-3: </a:t>
            </a:r>
            <a:br>
              <a:rPr lang="en-US" dirty="0" smtClean="0"/>
            </a:br>
            <a:r>
              <a:rPr lang="en-US" dirty="0" smtClean="0"/>
              <a:t>Principal areas of quality focus</a:t>
            </a:r>
            <a:endParaRPr lang="en-US" dirty="0"/>
          </a:p>
        </p:txBody>
      </p:sp>
      <p:sp>
        <p:nvSpPr>
          <p:cNvPr id="34819" name="Content Placeholder 2"/>
          <p:cNvSpPr>
            <a:spLocks noGrp="1"/>
          </p:cNvSpPr>
          <p:nvPr>
            <p:ph idx="1"/>
          </p:nvPr>
        </p:nvSpPr>
        <p:spPr>
          <a:xfrm>
            <a:off x="381000" y="2011363"/>
            <a:ext cx="4267200" cy="4389437"/>
          </a:xfrm>
        </p:spPr>
        <p:txBody>
          <a:bodyPr/>
          <a:lstStyle/>
          <a:p>
            <a:pPr>
              <a:buFont typeface="Wingdings 2" pitchFamily="18" charset="2"/>
              <a:buNone/>
            </a:pPr>
            <a:r>
              <a:rPr lang="en-US" sz="2000" smtClean="0"/>
              <a:t>• management responsibility</a:t>
            </a:r>
          </a:p>
          <a:p>
            <a:pPr>
              <a:buFont typeface="Wingdings 2" pitchFamily="18" charset="2"/>
              <a:buNone/>
            </a:pPr>
            <a:r>
              <a:rPr lang="en-US" sz="2000" smtClean="0"/>
              <a:t>• quality system requirements</a:t>
            </a:r>
          </a:p>
          <a:p>
            <a:pPr>
              <a:buFont typeface="Wingdings 2" pitchFamily="18" charset="2"/>
              <a:buNone/>
            </a:pPr>
            <a:r>
              <a:rPr lang="en-US" sz="2000" smtClean="0"/>
              <a:t>• contract review requirements</a:t>
            </a:r>
          </a:p>
          <a:p>
            <a:pPr>
              <a:buFont typeface="Wingdings 2" pitchFamily="18" charset="2"/>
              <a:buNone/>
            </a:pPr>
            <a:r>
              <a:rPr lang="en-US" sz="2000" smtClean="0"/>
              <a:t>• product design requirements</a:t>
            </a:r>
          </a:p>
          <a:p>
            <a:pPr>
              <a:buFont typeface="Wingdings 2" pitchFamily="18" charset="2"/>
              <a:buNone/>
            </a:pPr>
            <a:r>
              <a:rPr lang="en-US" sz="2000" smtClean="0"/>
              <a:t>• document and data control</a:t>
            </a:r>
          </a:p>
          <a:p>
            <a:pPr>
              <a:buFont typeface="Wingdings 2" pitchFamily="18" charset="2"/>
              <a:buNone/>
            </a:pPr>
            <a:r>
              <a:rPr lang="en-US" sz="2000" smtClean="0"/>
              <a:t>• purchasing requirements</a:t>
            </a:r>
          </a:p>
          <a:p>
            <a:pPr>
              <a:buFont typeface="Wingdings 2" pitchFamily="18" charset="2"/>
              <a:buNone/>
            </a:pPr>
            <a:r>
              <a:rPr lang="en-US" sz="2000" smtClean="0"/>
              <a:t>• customer supplied products</a:t>
            </a:r>
          </a:p>
          <a:p>
            <a:pPr>
              <a:buFont typeface="Wingdings 2" pitchFamily="18" charset="2"/>
              <a:buNone/>
            </a:pPr>
            <a:r>
              <a:rPr lang="en-US" sz="2000" smtClean="0"/>
              <a:t>• product identification and traceability</a:t>
            </a:r>
          </a:p>
          <a:p>
            <a:pPr>
              <a:buFont typeface="Wingdings 2" pitchFamily="18" charset="2"/>
              <a:buNone/>
            </a:pPr>
            <a:r>
              <a:rPr lang="en-US" sz="2000" smtClean="0"/>
              <a:t>• process control requirements</a:t>
            </a:r>
          </a:p>
          <a:p>
            <a:pPr>
              <a:buFont typeface="Wingdings 2" pitchFamily="18" charset="2"/>
              <a:buNone/>
            </a:pPr>
            <a:r>
              <a:rPr lang="en-US" sz="2000" smtClean="0"/>
              <a:t>• inspection and testing</a:t>
            </a:r>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0E33B515-EC30-4558-A591-4BF826383BEE}" type="slidenum">
              <a:rPr lang="en-US"/>
              <a:pPr>
                <a:defRPr/>
              </a:pPr>
              <a:t>17</a:t>
            </a:fld>
            <a:endParaRPr lang="en-US" dirty="0"/>
          </a:p>
        </p:txBody>
      </p:sp>
      <p:sp>
        <p:nvSpPr>
          <p:cNvPr id="34821" name="TextBox 4"/>
          <p:cNvSpPr txBox="1">
            <a:spLocks noChangeArrowheads="1"/>
          </p:cNvSpPr>
          <p:nvPr/>
        </p:nvSpPr>
        <p:spPr bwMode="auto">
          <a:xfrm>
            <a:off x="4800600" y="1981200"/>
            <a:ext cx="3962400" cy="4400550"/>
          </a:xfrm>
          <a:prstGeom prst="rect">
            <a:avLst/>
          </a:prstGeom>
          <a:noFill/>
          <a:ln w="9525">
            <a:noFill/>
            <a:miter lim="800000"/>
            <a:headEnd/>
            <a:tailEnd/>
          </a:ln>
        </p:spPr>
        <p:txBody>
          <a:bodyPr>
            <a:spAutoFit/>
          </a:bodyPr>
          <a:lstStyle/>
          <a:p>
            <a:r>
              <a:rPr lang="en-US" sz="2000">
                <a:latin typeface="Constantia" pitchFamily="18" charset="0"/>
              </a:rPr>
              <a:t>• control of inspection, measuring, and test equipment</a:t>
            </a:r>
          </a:p>
          <a:p>
            <a:r>
              <a:rPr lang="en-US" sz="2000">
                <a:latin typeface="Constantia" pitchFamily="18" charset="0"/>
              </a:rPr>
              <a:t>• inspection and test status</a:t>
            </a:r>
          </a:p>
          <a:p>
            <a:r>
              <a:rPr lang="en-US" sz="2000">
                <a:latin typeface="Constantia" pitchFamily="18" charset="0"/>
              </a:rPr>
              <a:t>• control of nonconforming products</a:t>
            </a:r>
          </a:p>
          <a:p>
            <a:r>
              <a:rPr lang="en-US" sz="2000">
                <a:latin typeface="Constantia" pitchFamily="18" charset="0"/>
              </a:rPr>
              <a:t>• corrective and preventive actions</a:t>
            </a:r>
          </a:p>
          <a:p>
            <a:r>
              <a:rPr lang="en-US" sz="2000">
                <a:latin typeface="Constantia" pitchFamily="18" charset="0"/>
              </a:rPr>
              <a:t>• handling, storage, and delivery</a:t>
            </a:r>
          </a:p>
          <a:p>
            <a:r>
              <a:rPr lang="en-US" sz="2000">
                <a:latin typeface="Constantia" pitchFamily="18" charset="0"/>
              </a:rPr>
              <a:t>• control of quality records</a:t>
            </a:r>
          </a:p>
          <a:p>
            <a:r>
              <a:rPr lang="en-US" sz="2000">
                <a:latin typeface="Constantia" pitchFamily="18" charset="0"/>
              </a:rPr>
              <a:t>• internal quality audit requirements</a:t>
            </a:r>
          </a:p>
          <a:p>
            <a:r>
              <a:rPr lang="en-US" sz="2000">
                <a:latin typeface="Constantia" pitchFamily="18" charset="0"/>
              </a:rPr>
              <a:t>• training requirements</a:t>
            </a:r>
          </a:p>
          <a:p>
            <a:r>
              <a:rPr lang="en-US" sz="2000">
                <a:latin typeface="Constantia" pitchFamily="18" charset="0"/>
              </a:rPr>
              <a:t>• servicing requirements</a:t>
            </a:r>
          </a:p>
          <a:p>
            <a:r>
              <a:rPr lang="en-US" sz="2000">
                <a:latin typeface="Constantia" pitchFamily="18" charset="0"/>
              </a:rPr>
              <a:t>• statistical techniques</a:t>
            </a:r>
          </a:p>
          <a:p>
            <a:endParaRPr lang="en-US" sz="2000">
              <a:latin typeface="Constantia" pitchFamily="18" charset="0"/>
            </a:endParaRPr>
          </a:p>
        </p:txBody>
      </p:sp>
    </p:spTree>
    <p:extLst>
      <p:ext uri="{BB962C8B-B14F-4D97-AF65-F5344CB8AC3E}">
        <p14:creationId xmlns:p14="http://schemas.microsoft.com/office/powerpoint/2010/main" val="3100770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1008112"/>
          </a:xfrm>
        </p:spPr>
        <p:txBody>
          <a:bodyPr/>
          <a:lstStyle/>
          <a:p>
            <a:r>
              <a:rPr lang="en-US" sz="3200" dirty="0" smtClean="0"/>
              <a:t>IEEE 730:2002 Standard for software quality Plan </a:t>
            </a:r>
            <a:endParaRPr lang="en-US" sz="3200" dirty="0"/>
          </a:p>
        </p:txBody>
      </p:sp>
      <p:sp>
        <p:nvSpPr>
          <p:cNvPr id="3" name="Content Placeholder 2"/>
          <p:cNvSpPr>
            <a:spLocks noGrp="1"/>
          </p:cNvSpPr>
          <p:nvPr>
            <p:ph idx="1"/>
          </p:nvPr>
        </p:nvSpPr>
        <p:spPr/>
        <p:txBody>
          <a:bodyPr/>
          <a:lstStyle/>
          <a:p>
            <a:r>
              <a:rPr lang="en-US" dirty="0" smtClean="0"/>
              <a:t>This is another example of a standard that is used widely in software quality assurance</a:t>
            </a:r>
          </a:p>
          <a:p>
            <a:r>
              <a:rPr lang="en-US" b="1" dirty="0"/>
              <a:t> </a:t>
            </a:r>
            <a:r>
              <a:rPr lang="en-US" dirty="0"/>
              <a:t>The standard specifies the format and content of software quality assurance </a:t>
            </a:r>
            <a:r>
              <a:rPr lang="en-US" dirty="0" smtClean="0"/>
              <a:t>plans</a:t>
            </a:r>
          </a:p>
          <a:p>
            <a:r>
              <a:rPr lang="en-US" dirty="0" smtClean="0"/>
              <a:t>It descries in details how a software quality assurance plan can be </a:t>
            </a:r>
            <a:r>
              <a:rPr lang="en-US" dirty="0" err="1" smtClean="0"/>
              <a:t>implemenred</a:t>
            </a:r>
            <a:endParaRPr lang="en-US" dirty="0" smtClean="0"/>
          </a:p>
          <a:p>
            <a:endParaRPr lang="en-US" dirty="0"/>
          </a:p>
        </p:txBody>
      </p:sp>
    </p:spTree>
    <p:extLst>
      <p:ext uri="{BB962C8B-B14F-4D97-AF65-F5344CB8AC3E}">
        <p14:creationId xmlns:p14="http://schemas.microsoft.com/office/powerpoint/2010/main" val="2257123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IEEE standards</a:t>
            </a:r>
            <a:endParaRPr lang="en-US" dirty="0"/>
          </a:p>
        </p:txBody>
      </p:sp>
      <p:sp>
        <p:nvSpPr>
          <p:cNvPr id="3" name="Content Placeholder 2"/>
          <p:cNvSpPr>
            <a:spLocks noGrp="1"/>
          </p:cNvSpPr>
          <p:nvPr>
            <p:ph idx="1"/>
          </p:nvPr>
        </p:nvSpPr>
        <p:spPr/>
        <p:txBody>
          <a:bodyPr/>
          <a:lstStyle/>
          <a:p>
            <a:r>
              <a:rPr lang="en-US" sz="2800" dirty="0"/>
              <a:t>Quality measurement: IEEE </a:t>
            </a:r>
            <a:r>
              <a:rPr lang="en-US" sz="2800" dirty="0" err="1"/>
              <a:t>Std</a:t>
            </a:r>
            <a:r>
              <a:rPr lang="en-US" sz="2800" dirty="0"/>
              <a:t> 1061-1992 </a:t>
            </a:r>
            <a:r>
              <a:rPr lang="en-US" sz="2800" dirty="0" smtClean="0"/>
              <a:t>Standard for </a:t>
            </a:r>
            <a:r>
              <a:rPr lang="en-US" sz="2800" dirty="0"/>
              <a:t>Software Quality Metrics </a:t>
            </a:r>
            <a:r>
              <a:rPr lang="en-US" sz="2800" dirty="0" smtClean="0"/>
              <a:t>Methodology</a:t>
            </a:r>
          </a:p>
          <a:p>
            <a:r>
              <a:rPr lang="en-US" sz="2800" dirty="0"/>
              <a:t>IEEE </a:t>
            </a:r>
            <a:r>
              <a:rPr lang="en-US" sz="2800" dirty="0" err="1"/>
              <a:t>Std</a:t>
            </a:r>
            <a:r>
              <a:rPr lang="en-US" sz="2800" dirty="0"/>
              <a:t> 1059-1993 Guide </a:t>
            </a:r>
            <a:r>
              <a:rPr lang="en-US" sz="2800" dirty="0" smtClean="0"/>
              <a:t>for Software </a:t>
            </a:r>
            <a:r>
              <a:rPr lang="en-US" sz="2800" dirty="0"/>
              <a:t>Veriﬁcation and Validation </a:t>
            </a:r>
            <a:r>
              <a:rPr lang="en-US" sz="2800" dirty="0" smtClean="0"/>
              <a:t>Plans</a:t>
            </a:r>
          </a:p>
          <a:p>
            <a:r>
              <a:rPr lang="en-US" sz="2800" dirty="0"/>
              <a:t>IEEE </a:t>
            </a:r>
            <a:r>
              <a:rPr lang="en-US" sz="2800" dirty="0" err="1"/>
              <a:t>Std</a:t>
            </a:r>
            <a:r>
              <a:rPr lang="en-US" sz="2800" dirty="0"/>
              <a:t> 1233-1996 Guide </a:t>
            </a:r>
            <a:r>
              <a:rPr lang="en-US" sz="2800" dirty="0" smtClean="0"/>
              <a:t>for Developing </a:t>
            </a:r>
            <a:r>
              <a:rPr lang="en-US" sz="2800" dirty="0"/>
              <a:t>System </a:t>
            </a:r>
            <a:r>
              <a:rPr lang="en-US" sz="2800" dirty="0" smtClean="0"/>
              <a:t>Requirements Speciﬁcations</a:t>
            </a:r>
          </a:p>
          <a:p>
            <a:r>
              <a:rPr lang="en-US" dirty="0" smtClean="0"/>
              <a:t>And Much more	</a:t>
            </a:r>
            <a:endParaRPr lang="en-US" dirty="0"/>
          </a:p>
          <a:p>
            <a:endParaRPr lang="en-US" sz="2800" dirty="0"/>
          </a:p>
        </p:txBody>
      </p:sp>
    </p:spTree>
    <p:extLst>
      <p:ext uri="{BB962C8B-B14F-4D97-AF65-F5344CB8AC3E}">
        <p14:creationId xmlns:p14="http://schemas.microsoft.com/office/powerpoint/2010/main" val="26980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Standards</a:t>
            </a:r>
            <a:endParaRPr lang="ar-SA" dirty="0"/>
          </a:p>
        </p:txBody>
      </p:sp>
      <p:sp>
        <p:nvSpPr>
          <p:cNvPr id="3" name="Content Placeholder 2"/>
          <p:cNvSpPr>
            <a:spLocks noGrp="1"/>
          </p:cNvSpPr>
          <p:nvPr>
            <p:ph idx="1"/>
          </p:nvPr>
        </p:nvSpPr>
        <p:spPr>
          <a:xfrm>
            <a:off x="685800" y="1556792"/>
            <a:ext cx="7772400" cy="4539208"/>
          </a:xfrm>
        </p:spPr>
        <p:txBody>
          <a:bodyPr/>
          <a:lstStyle/>
          <a:p>
            <a:pPr>
              <a:buNone/>
            </a:pPr>
            <a:r>
              <a:rPr lang="en-US" sz="3600" dirty="0" smtClean="0"/>
              <a:t>• </a:t>
            </a:r>
            <a:r>
              <a:rPr lang="en-US" dirty="0" smtClean="0"/>
              <a:t>A standard might simply be defined as </a:t>
            </a:r>
            <a:r>
              <a:rPr lang="en-US" i="1" dirty="0" smtClean="0"/>
              <a:t>'a set of rules for ensuring quality'</a:t>
            </a:r>
            <a:r>
              <a:rPr lang="en-US" dirty="0" smtClean="0"/>
              <a:t>.</a:t>
            </a:r>
          </a:p>
          <a:p>
            <a:r>
              <a:rPr lang="en-US" dirty="0" smtClean="0"/>
              <a:t>A standard is an agreed way of doing something. It could be about making a product, managing a process, delivering a service or supplying materials – standards can cover a huge range of activities undertaken by organizations and used by their customers.</a:t>
            </a:r>
          </a:p>
          <a:p>
            <a:pPr>
              <a:buNone/>
            </a:pPr>
            <a:endParaRPr lang="en-US" sz="2800" dirty="0" smtClean="0"/>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A </a:t>
            </a:r>
            <a:r>
              <a:rPr lang="en-US" sz="2800" dirty="0"/>
              <a:t>standard might simply be defined as 'a set of rules for ensuring quality</a:t>
            </a:r>
            <a:r>
              <a:rPr lang="en-US" sz="2800" dirty="0" smtClean="0"/>
              <a:t>'.</a:t>
            </a:r>
          </a:p>
          <a:p>
            <a:r>
              <a:rPr lang="en-US" sz="2800" dirty="0" smtClean="0"/>
              <a:t>Standards improve software quality by adopting highest professional procedures </a:t>
            </a:r>
          </a:p>
          <a:p>
            <a:r>
              <a:rPr lang="en-US" sz="2800" dirty="0" smtClean="0"/>
              <a:t>There are several benefits for </a:t>
            </a:r>
            <a:r>
              <a:rPr lang="en-US" sz="2800" smtClean="0"/>
              <a:t>using standards</a:t>
            </a:r>
            <a:endParaRPr lang="en-US" sz="2800" dirty="0" smtClean="0"/>
          </a:p>
          <a:p>
            <a:r>
              <a:rPr lang="en-US" sz="2800" dirty="0" smtClean="0"/>
              <a:t>Several organizations produce different standards</a:t>
            </a:r>
          </a:p>
          <a:p>
            <a:r>
              <a:rPr lang="en-US" sz="2800" dirty="0" smtClean="0"/>
              <a:t>Certification is important to ensure that standard has been applied correctly and adequately</a:t>
            </a:r>
            <a:endParaRPr lang="en-US" sz="2800" dirty="0"/>
          </a:p>
        </p:txBody>
      </p:sp>
    </p:spTree>
    <p:extLst>
      <p:ext uri="{BB962C8B-B14F-4D97-AF65-F5344CB8AC3E}">
        <p14:creationId xmlns:p14="http://schemas.microsoft.com/office/powerpoint/2010/main" val="360355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Standards</a:t>
            </a:r>
            <a:endParaRPr lang="ar-SA" dirty="0"/>
          </a:p>
        </p:txBody>
      </p:sp>
      <p:sp>
        <p:nvSpPr>
          <p:cNvPr id="3" name="Content Placeholder 2"/>
          <p:cNvSpPr>
            <a:spLocks noGrp="1"/>
          </p:cNvSpPr>
          <p:nvPr>
            <p:ph idx="1"/>
          </p:nvPr>
        </p:nvSpPr>
        <p:spPr>
          <a:xfrm>
            <a:off x="685800" y="1556792"/>
            <a:ext cx="7772400" cy="5040560"/>
          </a:xfrm>
        </p:spPr>
        <p:txBody>
          <a:bodyPr/>
          <a:lstStyle/>
          <a:p>
            <a:pPr>
              <a:buNone/>
            </a:pPr>
            <a:r>
              <a:rPr lang="en-US" sz="3600" dirty="0" smtClean="0"/>
              <a:t>• </a:t>
            </a:r>
            <a:r>
              <a:rPr lang="en-US" sz="2700" dirty="0" smtClean="0"/>
              <a:t>Tasks performed from a standard are know to use proved way of achieving quality </a:t>
            </a:r>
          </a:p>
          <a:p>
            <a:r>
              <a:rPr lang="en-US" sz="2700" dirty="0" smtClean="0"/>
              <a:t>Standards set out what are widely accepted as good principles, practices, or guidelines in a given area </a:t>
            </a:r>
          </a:p>
          <a:p>
            <a:r>
              <a:rPr lang="en-US" sz="2700" dirty="0" smtClean="0"/>
              <a:t>Usually standards are published documents setting out specifications and procedures designed to ensure products, services and systems are safe, reliable and consistently perform the way they were intended to. They establish a common language which defines quality and safety criteria.</a:t>
            </a:r>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standards to software quality</a:t>
            </a:r>
          </a:p>
        </p:txBody>
      </p:sp>
      <p:sp>
        <p:nvSpPr>
          <p:cNvPr id="3" name="Content Placeholder 2"/>
          <p:cNvSpPr>
            <a:spLocks noGrp="1"/>
          </p:cNvSpPr>
          <p:nvPr>
            <p:ph idx="1"/>
          </p:nvPr>
        </p:nvSpPr>
        <p:spPr/>
        <p:txBody>
          <a:bodyPr/>
          <a:lstStyle/>
          <a:p>
            <a:r>
              <a:rPr lang="en-US" sz="2800" dirty="0" smtClean="0"/>
              <a:t>The ability </a:t>
            </a:r>
            <a:r>
              <a:rPr lang="en-US" sz="2800" dirty="0"/>
              <a:t>to apply methodologies and procedures of the highest professional </a:t>
            </a:r>
            <a:r>
              <a:rPr lang="en-US" sz="2800" dirty="0" smtClean="0"/>
              <a:t>level</a:t>
            </a:r>
          </a:p>
          <a:p>
            <a:r>
              <a:rPr lang="en-US" sz="2800" dirty="0"/>
              <a:t>B</a:t>
            </a:r>
            <a:r>
              <a:rPr lang="en-US" sz="2800" dirty="0" smtClean="0"/>
              <a:t>etter </a:t>
            </a:r>
            <a:r>
              <a:rPr lang="en-US" sz="2800" dirty="0"/>
              <a:t>mutual understanding and coordination among development teams </a:t>
            </a:r>
            <a:r>
              <a:rPr lang="en-US" sz="2800" dirty="0" smtClean="0"/>
              <a:t>and also between </a:t>
            </a:r>
            <a:r>
              <a:rPr lang="en-US" sz="2800" dirty="0"/>
              <a:t>development and maintenance teams</a:t>
            </a:r>
            <a:r>
              <a:rPr lang="en-US" sz="2800" dirty="0" smtClean="0"/>
              <a:t>.</a:t>
            </a:r>
          </a:p>
          <a:p>
            <a:r>
              <a:rPr lang="en-US" sz="2800" dirty="0" smtClean="0"/>
              <a:t>Greater </a:t>
            </a:r>
            <a:r>
              <a:rPr lang="en-US" sz="2800" dirty="0"/>
              <a:t>cooperation between the software developer and external participants in the </a:t>
            </a:r>
            <a:r>
              <a:rPr lang="en-US" sz="2800" dirty="0" smtClean="0"/>
              <a:t>project </a:t>
            </a:r>
            <a:r>
              <a:rPr lang="en-US" sz="2800" dirty="0"/>
              <a:t>based on the adoption of standards as part of the contract.</a:t>
            </a:r>
            <a:r>
              <a:rPr lang="en-US" sz="2800" dirty="0" smtClean="0"/>
              <a:t> </a:t>
            </a:r>
            <a:endParaRPr lang="en-US" sz="2800" dirty="0"/>
          </a:p>
          <a:p>
            <a:endParaRPr lang="en-US" sz="2800" dirty="0"/>
          </a:p>
        </p:txBody>
      </p:sp>
    </p:spTree>
    <p:extLst>
      <p:ext uri="{BB962C8B-B14F-4D97-AF65-F5344CB8AC3E}">
        <p14:creationId xmlns:p14="http://schemas.microsoft.com/office/powerpoint/2010/main" val="47721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t>
            </a:r>
            <a:r>
              <a:rPr lang="en-US" dirty="0" smtClean="0"/>
              <a:t>standards to software quality</a:t>
            </a:r>
            <a:endParaRPr lang="en-US" dirty="0"/>
          </a:p>
        </p:txBody>
      </p:sp>
      <p:sp>
        <p:nvSpPr>
          <p:cNvPr id="3" name="Content Placeholder 2"/>
          <p:cNvSpPr>
            <a:spLocks noGrp="1"/>
          </p:cNvSpPr>
          <p:nvPr>
            <p:ph idx="1"/>
          </p:nvPr>
        </p:nvSpPr>
        <p:spPr/>
        <p:txBody>
          <a:bodyPr/>
          <a:lstStyle/>
          <a:p>
            <a:r>
              <a:rPr lang="en-US" sz="2800" dirty="0" smtClean="0"/>
              <a:t>Decreased number of defects and errors in software</a:t>
            </a:r>
          </a:p>
          <a:p>
            <a:r>
              <a:rPr lang="en-US" sz="2800" dirty="0" smtClean="0"/>
              <a:t>Less rework as a result of less software defects</a:t>
            </a:r>
          </a:p>
          <a:p>
            <a:r>
              <a:rPr lang="en-US" sz="2800" dirty="0" smtClean="0"/>
              <a:t>Reduced development and maintenance cost</a:t>
            </a:r>
          </a:p>
          <a:p>
            <a:r>
              <a:rPr lang="en-US" sz="2800" dirty="0" smtClean="0"/>
              <a:t>Increased software reliability</a:t>
            </a:r>
          </a:p>
          <a:p>
            <a:r>
              <a:rPr lang="en-US" sz="2800" dirty="0" smtClean="0"/>
              <a:t>Increased customer satisfaction</a:t>
            </a:r>
          </a:p>
          <a:p>
            <a:r>
              <a:rPr lang="en-US" sz="2800" dirty="0" smtClean="0"/>
              <a:t>Happier software practitioners</a:t>
            </a:r>
            <a:endParaRPr lang="en-US" sz="2800" dirty="0"/>
          </a:p>
        </p:txBody>
      </p:sp>
    </p:spTree>
    <p:extLst>
      <p:ext uri="{BB962C8B-B14F-4D97-AF65-F5344CB8AC3E}">
        <p14:creationId xmlns:p14="http://schemas.microsoft.com/office/powerpoint/2010/main" val="73288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Organizations involved in SQA Standards Development</a:t>
            </a:r>
            <a:endParaRPr lang="en-US" dirty="0"/>
          </a:p>
        </p:txBody>
      </p:sp>
      <p:sp>
        <p:nvSpPr>
          <p:cNvPr id="3" name="Content Placeholder 2"/>
          <p:cNvSpPr>
            <a:spLocks noGrp="1"/>
          </p:cNvSpPr>
          <p:nvPr>
            <p:ph idx="1"/>
          </p:nvPr>
        </p:nvSpPr>
        <p:spPr/>
        <p:txBody>
          <a:bodyPr>
            <a:normAutofit fontScale="62500" lnSpcReduction="20000"/>
          </a:bodyPr>
          <a:lstStyle/>
          <a:p>
            <a:pPr marL="900113" indent="-725488" fontAlgn="auto">
              <a:spcAft>
                <a:spcPts val="0"/>
              </a:spcAft>
              <a:buClr>
                <a:schemeClr val="accent3"/>
              </a:buClr>
              <a:buFontTx/>
              <a:buNone/>
              <a:defRPr/>
            </a:pPr>
            <a:endParaRPr lang="en-US" sz="2800" dirty="0" smtClean="0"/>
          </a:p>
          <a:p>
            <a:pPr marL="900113" indent="-725488" fontAlgn="auto">
              <a:spcAft>
                <a:spcPts val="0"/>
              </a:spcAft>
              <a:buClr>
                <a:schemeClr val="accent3"/>
              </a:buClr>
              <a:buFontTx/>
              <a:buNone/>
              <a:defRPr/>
            </a:pPr>
            <a:r>
              <a:rPr lang="en-US" sz="2800" dirty="0" smtClean="0"/>
              <a:t>Most prominent developers of SQA standards:</a:t>
            </a:r>
          </a:p>
          <a:p>
            <a:pPr marL="900113" indent="-725488" fontAlgn="auto">
              <a:spcAft>
                <a:spcPts val="0"/>
              </a:spcAft>
              <a:buClr>
                <a:schemeClr val="accent3"/>
              </a:buClr>
              <a:buFontTx/>
              <a:buNone/>
              <a:defRPr/>
            </a:pPr>
            <a:endParaRPr lang="en-US" sz="2800" dirty="0" smtClean="0">
              <a:latin typeface="Symbol" pitchFamily="18" charset="2"/>
            </a:endParaRPr>
          </a:p>
          <a:p>
            <a:pPr marL="900113" indent="-725488" fontAlgn="auto">
              <a:spcAft>
                <a:spcPts val="0"/>
              </a:spcAft>
              <a:buClr>
                <a:schemeClr val="accent3"/>
              </a:buClr>
              <a:buFont typeface="Wingdings 2"/>
              <a:buChar char=""/>
              <a:defRPr/>
            </a:pPr>
            <a:r>
              <a:rPr lang="en-US" sz="2800" dirty="0" smtClean="0"/>
              <a:t>	</a:t>
            </a:r>
            <a:r>
              <a:rPr lang="en-US" sz="2800" b="1" dirty="0" smtClean="0"/>
              <a:t>IEEE (Institute of Electric and Electronic Engineers) Computer Society</a:t>
            </a:r>
          </a:p>
          <a:p>
            <a:pPr marL="900113" indent="-725488" fontAlgn="auto">
              <a:spcAft>
                <a:spcPts val="0"/>
              </a:spcAft>
              <a:buClr>
                <a:schemeClr val="accent3"/>
              </a:buClr>
              <a:buFont typeface="Wingdings 2"/>
              <a:buChar char=""/>
              <a:defRPr/>
            </a:pPr>
            <a:endParaRPr lang="en-US" sz="2800" b="1" dirty="0" smtClean="0"/>
          </a:p>
          <a:p>
            <a:pPr marL="900113" indent="-725488" fontAlgn="auto">
              <a:spcAft>
                <a:spcPts val="0"/>
              </a:spcAft>
              <a:buClr>
                <a:schemeClr val="accent3"/>
              </a:buClr>
              <a:buFont typeface="Wingdings 2"/>
              <a:buChar char=""/>
              <a:defRPr/>
            </a:pPr>
            <a:r>
              <a:rPr lang="en-US" sz="2800" b="1" dirty="0" smtClean="0"/>
              <a:t>ISO (International Standards Organization)</a:t>
            </a:r>
          </a:p>
          <a:p>
            <a:pPr marL="900113" indent="-725488" fontAlgn="auto">
              <a:spcAft>
                <a:spcPts val="0"/>
              </a:spcAft>
              <a:buClr>
                <a:schemeClr val="accent3"/>
              </a:buClr>
              <a:buFont typeface="Wingdings 2"/>
              <a:buChar char=""/>
              <a:defRPr/>
            </a:pPr>
            <a:endParaRPr lang="en-US" sz="2800" b="1" dirty="0" smtClean="0"/>
          </a:p>
          <a:p>
            <a:pPr marL="900113" indent="-725488" fontAlgn="auto">
              <a:spcAft>
                <a:spcPts val="0"/>
              </a:spcAft>
              <a:buClr>
                <a:schemeClr val="accent3"/>
              </a:buClr>
              <a:buFont typeface="Wingdings 2"/>
              <a:buChar char=""/>
              <a:defRPr/>
            </a:pPr>
            <a:r>
              <a:rPr lang="en-US" sz="2800" b="1" dirty="0" smtClean="0"/>
              <a:t>DOD (US Department of Defense)</a:t>
            </a:r>
          </a:p>
          <a:p>
            <a:pPr marL="900113" indent="-725488" fontAlgn="auto">
              <a:spcAft>
                <a:spcPts val="0"/>
              </a:spcAft>
              <a:buClr>
                <a:schemeClr val="accent3"/>
              </a:buClr>
              <a:buFont typeface="Wingdings 2"/>
              <a:buChar char=""/>
              <a:defRPr/>
            </a:pPr>
            <a:endParaRPr lang="en-US" sz="2800" b="1" dirty="0" smtClean="0"/>
          </a:p>
          <a:p>
            <a:pPr marL="900113" indent="-725488" fontAlgn="auto">
              <a:spcAft>
                <a:spcPts val="0"/>
              </a:spcAft>
              <a:buClr>
                <a:schemeClr val="accent3"/>
              </a:buClr>
              <a:buFont typeface="Wingdings 2"/>
              <a:buChar char=""/>
              <a:defRPr/>
            </a:pPr>
            <a:r>
              <a:rPr lang="en-US" sz="2800" b="1" dirty="0" smtClean="0"/>
              <a:t>ANSI (American National Standards Institute)</a:t>
            </a:r>
          </a:p>
          <a:p>
            <a:pPr marL="900113" indent="-725488" fontAlgn="auto">
              <a:spcAft>
                <a:spcPts val="0"/>
              </a:spcAft>
              <a:buClr>
                <a:schemeClr val="accent3"/>
              </a:buClr>
              <a:buFont typeface="Wingdings 2"/>
              <a:buChar char=""/>
              <a:defRPr/>
            </a:pPr>
            <a:endParaRPr lang="en-US" sz="2800" b="1" dirty="0" smtClean="0"/>
          </a:p>
          <a:p>
            <a:pPr marL="900113" indent="-725488" fontAlgn="auto">
              <a:spcAft>
                <a:spcPts val="0"/>
              </a:spcAft>
              <a:buClr>
                <a:schemeClr val="accent3"/>
              </a:buClr>
              <a:buFont typeface="Wingdings 2"/>
              <a:buChar char=""/>
              <a:defRPr/>
            </a:pPr>
            <a:r>
              <a:rPr lang="en-US" sz="2800" b="1" dirty="0" smtClean="0"/>
              <a:t>IEC (International Electrotechnical Commission)</a:t>
            </a:r>
          </a:p>
          <a:p>
            <a:pPr marL="900113" indent="-725488" fontAlgn="auto">
              <a:spcAft>
                <a:spcPts val="0"/>
              </a:spcAft>
              <a:buClr>
                <a:schemeClr val="accent3"/>
              </a:buClr>
              <a:buFont typeface="Wingdings 2"/>
              <a:buChar char=""/>
              <a:defRPr/>
            </a:pPr>
            <a:endParaRPr lang="en-US" sz="2800" b="1" dirty="0" smtClean="0"/>
          </a:p>
          <a:p>
            <a:pPr marL="900113" indent="-725488" fontAlgn="auto">
              <a:spcAft>
                <a:spcPts val="0"/>
              </a:spcAft>
              <a:buClr>
                <a:schemeClr val="accent3"/>
              </a:buClr>
              <a:buFont typeface="Wingdings 2"/>
              <a:buChar char=""/>
              <a:defRPr/>
            </a:pPr>
            <a:r>
              <a:rPr lang="en-US" sz="2800" b="1" dirty="0" smtClean="0"/>
              <a:t>EIA (Electronic Industries Association)</a:t>
            </a:r>
          </a:p>
          <a:p>
            <a:pPr marL="274320" indent="-274320" fontAlgn="auto">
              <a:spcAft>
                <a:spcPts val="0"/>
              </a:spcAft>
              <a:buClr>
                <a:schemeClr val="accent3"/>
              </a:buClr>
              <a:buFont typeface="Wingdings 2"/>
              <a:buNone/>
              <a:defRPr/>
            </a:pPr>
            <a:endParaRPr lang="en-US" dirty="0"/>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pPr>
              <a:defRPr/>
            </a:pPr>
            <a:fld id="{0C7AB960-F474-49E6-B11B-AA7BD0E810F2}" type="slidenum">
              <a:rPr lang="en-US"/>
              <a:pPr>
                <a:defRPr/>
              </a:pPr>
              <a:t>6</a:t>
            </a:fld>
            <a:endParaRPr lang="en-US" dirty="0"/>
          </a:p>
        </p:txBody>
      </p:sp>
    </p:spTree>
    <p:extLst>
      <p:ext uri="{BB962C8B-B14F-4D97-AF65-F5344CB8AC3E}">
        <p14:creationId xmlns:p14="http://schemas.microsoft.com/office/powerpoint/2010/main" val="776377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quality assurance standards</a:t>
            </a:r>
            <a:endParaRPr lang="ar-SA" dirty="0"/>
          </a:p>
        </p:txBody>
      </p:sp>
      <p:sp>
        <p:nvSpPr>
          <p:cNvPr id="3" name="Content Placeholder 2"/>
          <p:cNvSpPr>
            <a:spLocks noGrp="1"/>
          </p:cNvSpPr>
          <p:nvPr>
            <p:ph idx="1"/>
          </p:nvPr>
        </p:nvSpPr>
        <p:spPr>
          <a:xfrm>
            <a:off x="685800" y="1844824"/>
            <a:ext cx="7772400" cy="4251176"/>
          </a:xfrm>
        </p:spPr>
        <p:txBody>
          <a:bodyPr/>
          <a:lstStyle/>
          <a:p>
            <a:pPr marL="0" indent="0">
              <a:buNone/>
            </a:pPr>
            <a:r>
              <a:rPr lang="en-US" sz="1800" b="1" dirty="0"/>
              <a:t>Several standards that are related to software quality assurance  are available. Examples are</a:t>
            </a:r>
            <a:r>
              <a:rPr lang="en-US" sz="1800" b="1" dirty="0" smtClean="0"/>
              <a:t>:</a:t>
            </a:r>
          </a:p>
          <a:p>
            <a:r>
              <a:rPr lang="en-US" sz="1800" b="1" dirty="0" smtClean="0"/>
              <a:t>IEEE</a:t>
            </a:r>
            <a:r>
              <a:rPr lang="en-US" sz="1800" b="1" dirty="0"/>
              <a:t>: Institute of Electrical and Electronics Engineers Computer Society</a:t>
            </a:r>
          </a:p>
          <a:p>
            <a:pPr lvl="1"/>
            <a:r>
              <a:rPr lang="en-US" sz="1400" dirty="0"/>
              <a:t>Software Engineering Standards Committee (</a:t>
            </a:r>
            <a:r>
              <a:rPr lang="en-US" sz="1400" i="1" dirty="0"/>
              <a:t>e.g.</a:t>
            </a:r>
          </a:p>
          <a:p>
            <a:pPr lvl="1"/>
            <a:r>
              <a:rPr lang="en-US" sz="1400" dirty="0"/>
              <a:t>IEEE </a:t>
            </a:r>
            <a:r>
              <a:rPr lang="en-US" sz="1400" dirty="0" err="1"/>
              <a:t>Std</a:t>
            </a:r>
            <a:r>
              <a:rPr lang="en-US" sz="1400" dirty="0"/>
              <a:t> 1228-1994 Standard for Software Safety Plans</a:t>
            </a:r>
            <a:r>
              <a:rPr lang="en-US" sz="1400" dirty="0" smtClean="0"/>
              <a:t>)</a:t>
            </a:r>
          </a:p>
          <a:p>
            <a:pPr lvl="1"/>
            <a:r>
              <a:rPr lang="en-US" sz="1400" dirty="0"/>
              <a:t>Quality measurement: IEEE </a:t>
            </a:r>
            <a:r>
              <a:rPr lang="en-US" sz="1400" dirty="0" err="1"/>
              <a:t>Std</a:t>
            </a:r>
            <a:r>
              <a:rPr lang="en-US" sz="1400" dirty="0"/>
              <a:t> 1061-1992 </a:t>
            </a:r>
            <a:r>
              <a:rPr lang="en-US" sz="1400" dirty="0" smtClean="0"/>
              <a:t>Standard for </a:t>
            </a:r>
            <a:r>
              <a:rPr lang="en-US" sz="1400" dirty="0"/>
              <a:t>Software Quality Metrics </a:t>
            </a:r>
            <a:r>
              <a:rPr lang="en-US" sz="1400" dirty="0" smtClean="0"/>
              <a:t>Methodology</a:t>
            </a:r>
            <a:endParaRPr lang="en-US" sz="1800" b="1" dirty="0" smtClean="0"/>
          </a:p>
          <a:p>
            <a:r>
              <a:rPr lang="en-US" sz="1800" b="1" dirty="0"/>
              <a:t>ISO: International Organization for Standardization (e.g.</a:t>
            </a:r>
          </a:p>
          <a:p>
            <a:pPr lvl="1"/>
            <a:r>
              <a:rPr lang="en-US" sz="1400" dirty="0"/>
              <a:t>ISO/IEC 2382-7:1989 Vocabulary-Part 7: Computer Programming</a:t>
            </a:r>
            <a:r>
              <a:rPr lang="en-US" sz="1400" dirty="0" smtClean="0"/>
              <a:t>)</a:t>
            </a:r>
          </a:p>
          <a:p>
            <a:pPr lvl="1"/>
            <a:r>
              <a:rPr lang="en-US" sz="1400" dirty="0" smtClean="0"/>
              <a:t>ISO </a:t>
            </a:r>
            <a:r>
              <a:rPr lang="en-US" sz="1400" dirty="0"/>
              <a:t>9000-3 Quality </a:t>
            </a:r>
            <a:r>
              <a:rPr lang="en-US" sz="1400" dirty="0" smtClean="0"/>
              <a:t>Management and </a:t>
            </a:r>
            <a:r>
              <a:rPr lang="en-US" sz="1400" dirty="0"/>
              <a:t>Quality Assurance Standards - Part 3: </a:t>
            </a:r>
            <a:r>
              <a:rPr lang="en-US" sz="1400" dirty="0" smtClean="0"/>
              <a:t>Guidelines for </a:t>
            </a:r>
            <a:r>
              <a:rPr lang="en-US" sz="1400" dirty="0"/>
              <a:t>the application of 9001 to the development, </a:t>
            </a:r>
            <a:r>
              <a:rPr lang="en-US" sz="1400" dirty="0" smtClean="0"/>
              <a:t>supply, installation </a:t>
            </a:r>
            <a:r>
              <a:rPr lang="en-US" sz="1400" dirty="0"/>
              <a:t>and maintenance of computer </a:t>
            </a:r>
            <a:r>
              <a:rPr lang="en-US" sz="1400" dirty="0" smtClean="0"/>
              <a:t>software</a:t>
            </a:r>
            <a:endParaRPr lang="en-US" sz="1800" dirty="0" smtClean="0"/>
          </a:p>
          <a:p>
            <a:r>
              <a:rPr lang="en-US" sz="1800" b="1" dirty="0" smtClean="0"/>
              <a:t>DOD: Department of </a:t>
            </a:r>
            <a:r>
              <a:rPr lang="en-US" sz="1800" b="1" dirty="0" err="1" smtClean="0"/>
              <a:t>deffence</a:t>
            </a:r>
            <a:r>
              <a:rPr lang="en-US" sz="1800" b="1" dirty="0" smtClean="0"/>
              <a:t> – USA</a:t>
            </a:r>
          </a:p>
          <a:p>
            <a:pPr lvl="1"/>
            <a:r>
              <a:rPr lang="en-US" sz="1400" dirty="0" err="1" smtClean="0"/>
              <a:t>CMMi</a:t>
            </a:r>
            <a:r>
              <a:rPr lang="en-US" sz="1400" dirty="0" smtClean="0"/>
              <a:t>: Capability maturity level</a:t>
            </a:r>
          </a:p>
          <a:p>
            <a:r>
              <a:rPr lang="en-US" sz="1800" b="1" dirty="0" smtClean="0"/>
              <a:t>IEC: International </a:t>
            </a:r>
            <a:r>
              <a:rPr lang="en-US" sz="1800" b="1" dirty="0" err="1" smtClean="0"/>
              <a:t>Electrotechnical</a:t>
            </a:r>
            <a:r>
              <a:rPr lang="en-US" sz="1800" b="1" dirty="0" smtClean="0"/>
              <a:t> Commission (e.g. IEC 61508</a:t>
            </a:r>
          </a:p>
          <a:p>
            <a:pPr lvl="1"/>
            <a:r>
              <a:rPr lang="en-US" sz="1400" dirty="0" smtClean="0"/>
              <a:t>Functional Safety - Safety-Related Systems)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assurance standards by tasks</a:t>
            </a:r>
            <a:endParaRPr lang="ar-SA" dirty="0"/>
          </a:p>
        </p:txBody>
      </p:sp>
      <p:sp>
        <p:nvSpPr>
          <p:cNvPr id="3" name="Content Placeholder 2"/>
          <p:cNvSpPr>
            <a:spLocks noGrp="1"/>
          </p:cNvSpPr>
          <p:nvPr>
            <p:ph idx="1"/>
          </p:nvPr>
        </p:nvSpPr>
        <p:spPr/>
        <p:txBody>
          <a:bodyPr/>
          <a:lstStyle/>
          <a:p>
            <a:r>
              <a:rPr lang="en-US" sz="2400" b="1" dirty="0" smtClean="0"/>
              <a:t>General project management: IEE Std 1058.1-1987</a:t>
            </a:r>
          </a:p>
          <a:p>
            <a:pPr lvl="1"/>
            <a:r>
              <a:rPr lang="en-US" sz="2400" dirty="0" smtClean="0"/>
              <a:t>Standard for Software Project Management Plans</a:t>
            </a:r>
          </a:p>
          <a:p>
            <a:r>
              <a:rPr lang="en-US" sz="2400" b="1" dirty="0" smtClean="0"/>
              <a:t>Producing plans: IEEE Std 1059-1993 Guide for</a:t>
            </a:r>
          </a:p>
          <a:p>
            <a:pPr lvl="1"/>
            <a:r>
              <a:rPr lang="en-US" sz="2400" dirty="0" smtClean="0"/>
              <a:t>Software Verification and Validation Plans</a:t>
            </a:r>
          </a:p>
          <a:p>
            <a:r>
              <a:rPr lang="en-US" sz="2400" b="1" dirty="0" smtClean="0"/>
              <a:t>Lifecycle: ISO/IEC WD 15288 </a:t>
            </a:r>
          </a:p>
          <a:p>
            <a:pPr lvl="1"/>
            <a:r>
              <a:rPr lang="en-US" sz="2400" b="1" dirty="0" smtClean="0"/>
              <a:t>System Life Cycle </a:t>
            </a:r>
            <a:r>
              <a:rPr lang="en-US" sz="2400" dirty="0" smtClean="0"/>
              <a:t>Processes</a:t>
            </a:r>
          </a:p>
          <a:p>
            <a:r>
              <a:rPr lang="en-US" sz="2400" b="1" dirty="0" smtClean="0"/>
              <a:t>Requirements: IEEE Std 1233-1996 </a:t>
            </a:r>
          </a:p>
          <a:p>
            <a:pPr lvl="1"/>
            <a:r>
              <a:rPr lang="en-US" sz="2400" dirty="0" smtClean="0"/>
              <a:t>Guide for developing System Requirements Specifications</a:t>
            </a:r>
            <a:endParaRPr lang="ar-SA"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quality assurance standards by </a:t>
            </a:r>
            <a:r>
              <a:rPr lang="en-US" dirty="0" smtClean="0"/>
              <a:t>tasks</a:t>
            </a:r>
            <a:endParaRPr lang="ar-SA" dirty="0"/>
          </a:p>
        </p:txBody>
      </p:sp>
      <p:sp>
        <p:nvSpPr>
          <p:cNvPr id="3" name="Content Placeholder 2"/>
          <p:cNvSpPr>
            <a:spLocks noGrp="1"/>
          </p:cNvSpPr>
          <p:nvPr>
            <p:ph idx="1"/>
          </p:nvPr>
        </p:nvSpPr>
        <p:spPr/>
        <p:txBody>
          <a:bodyPr/>
          <a:lstStyle/>
          <a:p>
            <a:r>
              <a:rPr lang="en-US" sz="2400" b="1" dirty="0" smtClean="0"/>
              <a:t>Maintenance: IEEE Std 1219-1992 </a:t>
            </a:r>
          </a:p>
          <a:p>
            <a:pPr lvl="1"/>
            <a:r>
              <a:rPr lang="en-US" sz="2000" dirty="0" smtClean="0"/>
              <a:t>Standard for Software Maintenance</a:t>
            </a:r>
          </a:p>
          <a:p>
            <a:r>
              <a:rPr lang="en-US" sz="2400" b="1" dirty="0" smtClean="0"/>
              <a:t>Productivity: IEE Std 1045-1992 </a:t>
            </a:r>
          </a:p>
          <a:p>
            <a:pPr lvl="1"/>
            <a:r>
              <a:rPr lang="en-US" sz="2000" dirty="0" smtClean="0"/>
              <a:t>Standard for Software Productivity Metrics</a:t>
            </a:r>
            <a:endParaRPr lang="ar-SA"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3325</TotalTime>
  <Words>1110</Words>
  <Application>Microsoft Office PowerPoint</Application>
  <PresentationFormat>On-screen Show (4:3)</PresentationFormat>
  <Paragraphs>151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Software Quality assurance (SQA)   SWE 333</vt:lpstr>
      <vt:lpstr>What Are Standards</vt:lpstr>
      <vt:lpstr>What Are Standards</vt:lpstr>
      <vt:lpstr>Benefits of standards to software quality</vt:lpstr>
      <vt:lpstr>Benefits of standards to software quality</vt:lpstr>
      <vt:lpstr>Organizations involved in SQA Standards Development</vt:lpstr>
      <vt:lpstr>Software quality assurance standards</vt:lpstr>
      <vt:lpstr>Software quality assurance standards by tasks</vt:lpstr>
      <vt:lpstr>Software quality assurance standards by tasks</vt:lpstr>
      <vt:lpstr>Certification of Standards</vt:lpstr>
      <vt:lpstr>Certification of Standards</vt:lpstr>
      <vt:lpstr>ISO 9000</vt:lpstr>
      <vt:lpstr>ISO 9000</vt:lpstr>
      <vt:lpstr>Other ISO Standards</vt:lpstr>
      <vt:lpstr>ISO 9000-3</vt:lpstr>
      <vt:lpstr>ISO 9000-3: Requirements</vt:lpstr>
      <vt:lpstr>ISO 9000-3:  Principal areas of quality focus</vt:lpstr>
      <vt:lpstr>IEEE 730:2002 Standard for software quality Plan </vt:lpstr>
      <vt:lpstr>Other IEEE standards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83</cp:revision>
  <dcterms:created xsi:type="dcterms:W3CDTF">2003-09-08T05:13:45Z</dcterms:created>
  <dcterms:modified xsi:type="dcterms:W3CDTF">2013-12-01T09:31:53Z</dcterms:modified>
</cp:coreProperties>
</file>